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408" r:id="rId3"/>
    <p:sldId id="463" r:id="rId4"/>
    <p:sldId id="466" r:id="rId5"/>
    <p:sldId id="439" r:id="rId6"/>
    <p:sldId id="455" r:id="rId7"/>
    <p:sldId id="457" r:id="rId8"/>
    <p:sldId id="479" r:id="rId9"/>
    <p:sldId id="478" r:id="rId10"/>
    <p:sldId id="475" r:id="rId11"/>
    <p:sldId id="476" r:id="rId12"/>
    <p:sldId id="477" r:id="rId13"/>
    <p:sldId id="460" r:id="rId14"/>
    <p:sldId id="459" r:id="rId15"/>
    <p:sldId id="470" r:id="rId16"/>
    <p:sldId id="469" r:id="rId17"/>
    <p:sldId id="471" r:id="rId18"/>
    <p:sldId id="472" r:id="rId19"/>
    <p:sldId id="474" r:id="rId20"/>
  </p:sldIdLst>
  <p:sldSz cx="9144000" cy="6858000" type="screen4x3"/>
  <p:notesSz cx="6797675" cy="992663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на Людмила Сергеевна" initials="" lastIdx="2" clrIdx="0"/>
  <p:cmAuthor id="1" name="Салабаева Светлана Валерьевна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  <a:srgbClr val="4F81BD"/>
    <a:srgbClr val="0073B6"/>
    <a:srgbClr val="3F95C7"/>
    <a:srgbClr val="FCFCFC"/>
    <a:srgbClr val="9DCAE3"/>
    <a:srgbClr val="26A122"/>
    <a:srgbClr val="DBE0E4"/>
    <a:srgbClr val="99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99" autoAdjust="0"/>
    <p:restoredTop sz="92678" autoAdjust="0"/>
  </p:normalViewPr>
  <p:slideViewPr>
    <p:cSldViewPr>
      <p:cViewPr varScale="1">
        <p:scale>
          <a:sx n="69" d="100"/>
          <a:sy n="69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участки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ЕГРП</c:v>
                </c:pt>
                <c:pt idx="1">
                  <c:v>ГКН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31046141</c:v>
                </c:pt>
                <c:pt idx="1">
                  <c:v>55655216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ЕГРП</c:v>
                </c:pt>
                <c:pt idx="1">
                  <c:v>ГКН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58485812</c:v>
                </c:pt>
                <c:pt idx="1">
                  <c:v>98385988</c:v>
                </c:pt>
              </c:numCache>
            </c:numRef>
          </c:val>
        </c:ser>
        <c:dLbls/>
        <c:gapWidth val="29"/>
        <c:overlap val="8"/>
        <c:axId val="77419264"/>
        <c:axId val="77420800"/>
      </c:barChart>
      <c:catAx>
        <c:axId val="77419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20800"/>
        <c:crosses val="autoZero"/>
        <c:auto val="1"/>
        <c:lblAlgn val="ctr"/>
        <c:lblOffset val="100"/>
      </c:catAx>
      <c:valAx>
        <c:axId val="77420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77419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верификации за год</c:v>
                </c:pt>
              </c:strCache>
            </c:strRef>
          </c:tx>
          <c:spPr>
            <a:ln w="2540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февраль 2014</c:v>
                </c:pt>
                <c:pt idx="1">
                  <c:v>март 2014</c:v>
                </c:pt>
                <c:pt idx="2">
                  <c:v>апрель 2014</c:v>
                </c:pt>
                <c:pt idx="3">
                  <c:v>май 2014</c:v>
                </c:pt>
                <c:pt idx="4">
                  <c:v>июнь 2014</c:v>
                </c:pt>
                <c:pt idx="5">
                  <c:v>июль 2014</c:v>
                </c:pt>
                <c:pt idx="6">
                  <c:v>август 2014</c:v>
                </c:pt>
                <c:pt idx="7">
                  <c:v>сентябрь 2014</c:v>
                </c:pt>
                <c:pt idx="8">
                  <c:v>октябрь 2014</c:v>
                </c:pt>
                <c:pt idx="9">
                  <c:v>ноябрь 2014</c:v>
                </c:pt>
                <c:pt idx="10">
                  <c:v>декабрь 2014</c:v>
                </c:pt>
                <c:pt idx="11">
                  <c:v>январь 2015</c:v>
                </c:pt>
                <c:pt idx="12">
                  <c:v>февраль 2015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0.45</c:v>
                </c:pt>
                <c:pt idx="1">
                  <c:v>0.49000000000000005</c:v>
                </c:pt>
                <c:pt idx="2">
                  <c:v>0.56000000000000005</c:v>
                </c:pt>
                <c:pt idx="3">
                  <c:v>0.58000000000000007</c:v>
                </c:pt>
                <c:pt idx="4">
                  <c:v>0.60000000000000009</c:v>
                </c:pt>
                <c:pt idx="5">
                  <c:v>0.63000000000000012</c:v>
                </c:pt>
                <c:pt idx="6">
                  <c:v>0.66000000000000014</c:v>
                </c:pt>
                <c:pt idx="7">
                  <c:v>0.68</c:v>
                </c:pt>
                <c:pt idx="8">
                  <c:v>0.71000000000000008</c:v>
                </c:pt>
                <c:pt idx="9">
                  <c:v>0.76000000000000012</c:v>
                </c:pt>
                <c:pt idx="10">
                  <c:v>0.8</c:v>
                </c:pt>
                <c:pt idx="11">
                  <c:v>0.84000000000000008</c:v>
                </c:pt>
                <c:pt idx="12">
                  <c:v>0.85000000000000009</c:v>
                </c:pt>
              </c:numCache>
            </c:numRef>
          </c:val>
        </c:ser>
        <c:dLbls>
          <c:showVal val="1"/>
        </c:dLbls>
        <c:marker val="1"/>
        <c:axId val="77375360"/>
        <c:axId val="77376896"/>
      </c:lineChart>
      <c:catAx>
        <c:axId val="77375360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76896"/>
        <c:crosses val="autoZero"/>
        <c:auto val="1"/>
        <c:lblAlgn val="ctr"/>
        <c:lblOffset val="100"/>
      </c:catAx>
      <c:valAx>
        <c:axId val="77376896"/>
        <c:scaling>
          <c:orientation val="minMax"/>
          <c:max val="0.9"/>
          <c:min val="0.4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сопоставление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5.1150633732090868E-2"/>
                  <c:y val="4.1132534635860155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в работе</c:v>
                </c:pt>
                <c:pt idx="1">
                  <c:v>несопоставимо</c:v>
                </c:pt>
                <c:pt idx="2">
                  <c:v>сопоставлено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1047110</c:v>
                </c:pt>
                <c:pt idx="1">
                  <c:v>2056987</c:v>
                </c:pt>
                <c:pt idx="2">
                  <c:v>10012574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Лист1!$B$2:$B$4</c15:f>
                <c15:dlblRangeCache>
                  <c:ptCount val="3"/>
                  <c:pt idx="0">
                    <c:v>1 047 110</c:v>
                  </c:pt>
                  <c:pt idx="1">
                    <c:v>2 056 987</c:v>
                  </c:pt>
                  <c:pt idx="2">
                    <c:v>10 012 574</c:v>
                  </c:pt>
                </c15:dlblRangeCache>
              </c15:datalabelsRange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гко</c:v>
                </c:pt>
                <c:pt idx="1">
                  <c:v>фгбу</c:v>
                </c:pt>
                <c:pt idx="2">
                  <c:v>споры</c:v>
                </c:pt>
                <c:pt idx="3">
                  <c:v>без стоимости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0.88</c:v>
                </c:pt>
                <c:pt idx="1">
                  <c:v>7.0000000000000021E-2</c:v>
                </c:pt>
                <c:pt idx="2" formatCode="0.00%">
                  <c:v>1.0000000000000002E-2</c:v>
                </c:pt>
                <c:pt idx="3">
                  <c:v>0.05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06AF2-6679-4759-833C-FF035F35AE1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39BBCE-832F-48BA-9CB8-5A600D3ED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983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C5AA1-04EC-452F-A4BC-204BF603597B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C3914E-F574-4736-80D2-B1CDF663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14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3914E-F574-4736-80D2-B1CDF66386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1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0F444-2F92-4764-9730-967958BB0D0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2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EFAEB-921C-46B3-95F4-C50FF942DF2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53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3914E-F574-4736-80D2-B1CDF66386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0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3914E-F574-4736-80D2-B1CDF66386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648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3914E-F574-4736-80D2-B1CDF66386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46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71FD-A3BC-4A47-937B-8A41A942845C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52B9-6D6E-4DBC-87CC-FEE1662EA2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5046-6762-4DCD-81BD-A28542B8705D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9690-E319-4D3B-905B-F6451FC8E0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1E50-F841-4B4D-9178-7813FBFA0835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D41E-FE3D-4B17-85F1-C601945433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2BD1-462E-4388-A260-B68EB789AD9B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EEA9E-0D01-4BE6-8698-9E51FCD18C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2947-9E76-4E91-A029-58FE272987A3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D468-D2C3-4282-BD73-D11C339DE5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9159-103B-471B-BACD-B59284355FB1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61B0-EBEE-4EA4-A2EC-E3B938D55A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D4FE-5B20-4A41-B347-35543ACB8AA9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CEE9-9B95-4555-941F-A086032F68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3E1F-D379-44B7-9ABF-EAB34E247417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27E2-5ABD-4960-877C-BF5A750221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F92-42A9-49A3-88B1-67D8532F4CB5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4164-CFA6-4236-8996-344E16D6F1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F395-0518-4057-9292-E1F2BA55D93F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C9AC-8EA7-46FD-BF80-31496234DC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19D7-FC0B-4C32-B1C7-30952EBD936F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0783-DB24-4C18-AB7D-26ABB88B65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530E-DFFB-40A1-993B-622C06B285BB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0CF4-AF4E-4124-B250-BE278A73F0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E1A6-475D-4121-B44A-2723BC3DDF06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C3CE-747E-4DF0-9EBB-A8E3B3B29D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8957-BB2F-4721-929C-8EC972A6CF8F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2A03-8C95-4297-898A-7BBEC1F87A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3D37-1A74-403A-A1A3-407D6790CEE1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8714-D7AE-473C-B401-3C12C7012A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EC3-4B0F-4A3F-AF95-E8A35F19EDC2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6D25-84EF-4AD6-B2B6-9B92F80383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D618-6702-4B7C-91EE-82878BE955C0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32AE-3703-46B1-99AD-73F3BCA13E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7F19-9FD0-4A79-A9F1-261226487CA0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BFA0-1942-4D82-9EDD-3258471719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34-D556-4724-BCCC-416EC09DFA1D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261C-2DD8-464E-902A-EA30C82085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7585-C194-4E7B-BFEA-1006B1924564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DE5C-433F-4DEC-8193-54231179A6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B509-8E83-480C-9AF0-F6CAEE428F97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1288-F69E-4CB9-8340-80C19DCEB3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D1CF-85E3-4D7C-BB37-8548145E697C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4059-4C6E-47E2-8AFA-874FBD874E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D7A9-3ACA-43F6-BBF1-BD7F15554824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86CA-4778-4BA3-98B4-DEF65CEFCA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583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53598-51A8-45E8-BE40-3F6BBFF56132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8D328F-C584-4937-9B9E-4A7A98789C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7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7DB19A-9C5F-4E67-A474-1431055103F4}" type="datetime1">
              <a:rPr lang="ru-RU" smtClean="0"/>
              <a:pPr>
                <a:defRPr/>
              </a:pPr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4BFC10-C70E-4129-8973-225D6D5D28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204864"/>
            <a:ext cx="75608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Доклад Руководителя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Росреестра И.В. Васильева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 рамках «круглого стола» на тему «Проблемы нормативно-правового регулирования учёта и налогообложения недвижимого имущества»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573" y="26814"/>
            <a:ext cx="1195632" cy="1045214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/>
          </p:nvPr>
        </p:nvGraphicFramePr>
        <p:xfrm>
          <a:off x="2867980" y="2204864"/>
          <a:ext cx="3696072" cy="368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Распределение ролей при формировании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кадастровой стоимости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9" y="5203831"/>
            <a:ext cx="1031405" cy="964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558" y="784771"/>
            <a:ext cx="1409980" cy="105563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003142" y="4611683"/>
            <a:ext cx="2898354" cy="1557011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Органы региональной власти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(государственная кадастровая оценка)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+mn-lt"/>
                <a:cs typeface="Times New Roman" pitchFamily="18" charset="0"/>
              </a:rPr>
              <a:t>п</a:t>
            </a:r>
            <a:r>
              <a:rPr lang="ru-RU" sz="1200" dirty="0" smtClean="0">
                <a:latin typeface="+mn-lt"/>
                <a:cs typeface="Times New Roman" pitchFamily="18" charset="0"/>
              </a:rPr>
              <a:t>ринятие решения, организация проведения и утверждение результатов оценки</a:t>
            </a:r>
          </a:p>
          <a:p>
            <a:pPr algn="ctr"/>
            <a:endParaRPr lang="ru-RU" sz="1400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+mn-lt"/>
                <a:cs typeface="Times New Roman" pitchFamily="18" charset="0"/>
              </a:rPr>
              <a:t>более 88% объектов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213407" y="1683324"/>
            <a:ext cx="2898354" cy="2092646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Стоимость не определена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+mn-lt"/>
                <a:cs typeface="Times New Roman" pitchFamily="18" charset="0"/>
              </a:rPr>
              <a:t>Незаконное исключение оценщиками объектов недвижимости из перечней, подлежащих оценке.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+mn-lt"/>
                <a:cs typeface="Times New Roman" pitchFamily="18" charset="0"/>
              </a:rPr>
              <a:t>Несовершенство </a:t>
            </a:r>
            <a:r>
              <a:rPr lang="ru-RU" sz="1200" dirty="0">
                <a:latin typeface="+mn-lt"/>
                <a:cs typeface="Times New Roman" pitchFamily="18" charset="0"/>
              </a:rPr>
              <a:t>порядка определения стоимости для вновь образованных, ранее учтённых и измененных объектов недвижимости для ее расчёта </a:t>
            </a:r>
            <a:r>
              <a:rPr lang="ru-RU" sz="1200" dirty="0" err="1" smtClean="0">
                <a:latin typeface="+mn-lt"/>
                <a:cs typeface="Times New Roman" pitchFamily="18" charset="0"/>
              </a:rPr>
              <a:t>Росреестром</a:t>
            </a:r>
            <a:r>
              <a:rPr lang="ru-RU" sz="1200" dirty="0">
                <a:latin typeface="+mn-lt"/>
                <a:cs typeface="Times New Roman" pitchFamily="18" charset="0"/>
              </a:rPr>
              <a:t>.</a:t>
            </a:r>
            <a:endParaRPr lang="ru-RU" sz="1200" dirty="0" smtClean="0">
              <a:latin typeface="+mn-lt"/>
              <a:cs typeface="Times New Roman" pitchFamily="18" charset="0"/>
            </a:endParaRPr>
          </a:p>
          <a:p>
            <a:pPr algn="ctr"/>
            <a:endParaRPr lang="ru-RU" sz="1400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+mn-lt"/>
                <a:cs typeface="Times New Roman" pitchFamily="18" charset="0"/>
              </a:rPr>
              <a:t>около 5% объектов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7504" y="2420888"/>
            <a:ext cx="2898354" cy="2190795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Росреестр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ФГБУ «ФКП Росреестра»</a:t>
            </a:r>
            <a:endParaRPr lang="ru-RU" sz="16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(включение в кадастр недвижимости ранее учтенных объектов, постановка на учёт, учёт изменений)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+mj-lt"/>
                <a:cs typeface="Times New Roman" pitchFamily="18" charset="0"/>
              </a:rPr>
              <a:t>определение стоимости по показателям, полученным в ходе кадастровой оценки, и по правилам, установленным Минэкономразвития России</a:t>
            </a:r>
          </a:p>
          <a:p>
            <a:pPr algn="ctr"/>
            <a:endParaRPr lang="ru-RU" sz="14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+mj-lt"/>
                <a:cs typeface="Times New Roman" pitchFamily="18" charset="0"/>
              </a:rPr>
              <a:t>около 7% объектов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411760" y="994547"/>
            <a:ext cx="2448272" cy="1354334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равообладатели</a:t>
            </a:r>
            <a:endParaRPr lang="ru-RU" sz="14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(досудебный и судебный порядок)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+mn-lt"/>
                <a:cs typeface="Times New Roman" pitchFamily="18" charset="0"/>
              </a:rPr>
              <a:t>оспаривание путём замещения кадастровой стоимости рыночной</a:t>
            </a:r>
          </a:p>
          <a:p>
            <a:pPr algn="ctr"/>
            <a:endParaRPr lang="ru-RU" sz="1400" dirty="0">
              <a:latin typeface="+mn-lt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+mn-lt"/>
                <a:cs typeface="Times New Roman" pitchFamily="18" charset="0"/>
              </a:rPr>
              <a:t>около 0,01% объектов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stCxn id="12" idx="3"/>
          </p:cNvCxnSpPr>
          <p:nvPr/>
        </p:nvCxnSpPr>
        <p:spPr>
          <a:xfrm flipV="1">
            <a:off x="3005858" y="3429000"/>
            <a:ext cx="1278110" cy="8728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2"/>
          </p:cNvCxnSpPr>
          <p:nvPr/>
        </p:nvCxnSpPr>
        <p:spPr>
          <a:xfrm>
            <a:off x="3635896" y="2348881"/>
            <a:ext cx="648072" cy="50405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1"/>
          </p:cNvCxnSpPr>
          <p:nvPr/>
        </p:nvCxnSpPr>
        <p:spPr>
          <a:xfrm flipH="1" flipV="1">
            <a:off x="5148064" y="4869160"/>
            <a:ext cx="855078" cy="52102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flipH="1">
            <a:off x="4644008" y="2729647"/>
            <a:ext cx="1569399" cy="33931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684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573" y="26814"/>
            <a:ext cx="1195632" cy="1045214"/>
          </a:xfrm>
          <a:prstGeom prst="rect">
            <a:avLst/>
          </a:prstGeom>
        </p:spPr>
      </p:pic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Причины снижения качества определения кадастровой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стоимости и оспаривания кадастровой стоимости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и предложения по их устранению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908719"/>
            <a:ext cx="2448272" cy="23042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ОГРАНИЧЕНИЯ ПРИВЛЕЧЕНИЯ ОПЫТНОГО ОЦЕНЩИКА</a:t>
            </a:r>
          </a:p>
          <a:p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 урегулирована ситуация с отбором исполнителей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работ по определению кадастровой стоимости с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учетом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опыта и квалификации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настоящее время – аукцион (единственный критерий – стоимость работ)</a:t>
            </a:r>
            <a:endParaRPr lang="ru-RU" sz="11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564903"/>
            <a:ext cx="2448148" cy="1656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КОНТРОЛЬ СО СТОРОНЫ РЕГИОНАЛЬНОЙ ВЛАСТИ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Безусловная обязанность региональной власти утвердить результаты определения кадастровой стоимости вне зависимости от их фактической адекватности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908720"/>
            <a:ext cx="2448272" cy="23042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ПРАВИЛА ОПРЕДЕЛЕНИЯ СТОИМОСТИ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Отсутствие единой и обязательной методологии определения кадастровой стоимости, содержащей чёткие алгоритмы определения стоимости и обеспечивающей сопоставимые и обоснованные результаты 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914567"/>
            <a:ext cx="2448148" cy="2338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КОНТРОЛЬ СО СТОРОНЫ РОСРЕЕСТРА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Отсутствие возможности привлечения оценщика и соответствующей саморегулируемой организации оценщиков к ответственности при выявлении нарушений законодательства при составлении отчёта об определении кадастровой стоимости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725144"/>
            <a:ext cx="2448148" cy="1544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АНАЛИЗ НАЛОГОВОЙ НАГРУЗКИ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Определение органами местного самоуправления ставок земельного налога без проведения анализа социальных и экономических последствий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2035996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Топографическая основа кадастра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3940" y="3204244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Отбор исполнителя через конкурс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6259785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Дисквалификация от работ по кадастровой оценке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221088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Возможность оспорить кадастровый отчёт до его приёмки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3212975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Разработка и утверждение методологии оценки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420" y="6270079"/>
            <a:ext cx="2448272" cy="4712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Обязательный анализ социальных и экономических последствий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3933056"/>
            <a:ext cx="2448272" cy="1628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ВЫПАДАЮЩИЕ ОБЪЕКТЫ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Несовершенство порядка определения стоимости для вновь образованных, ранее учтённых и измененных объектов недвижимости для ее расчёта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Росреестром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28184" y="5561431"/>
            <a:ext cx="2448272" cy="5318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Переработка порядка, утвержденного Минэкономразвития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908720"/>
            <a:ext cx="2448272" cy="1127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ИСХОДНЫЕ ДАННЫЕ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Недостаточный уровень привязки объектов недвижимости к местности (определение местоположения)</a:t>
            </a:r>
            <a:endParaRPr lang="ru-RU" sz="1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584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123" y="1988840"/>
            <a:ext cx="4763515" cy="268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7504" y="975258"/>
            <a:ext cx="8928992" cy="13016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Государственный кадастр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недвижимости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+mn-lt"/>
                <a:cs typeface="Times New Roman" pitchFamily="18" charset="0"/>
              </a:rPr>
              <a:t>Федеральным законом от 24.07.2007 № 221-ФЗ установлена обязанность органов государственной власти и органов местного самоуправления в направлять документы для внесения сведений в государственный кадастр недвижимости в случаях принятия ими решений в том числе об установлении или изменении границы между субъектами Российской Федерации, границ муниципального образования, границ населенного пункта.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Границы административно-территориальных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образований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492" y="4459803"/>
            <a:ext cx="2771800" cy="184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B22A"/>
                </a:solidFill>
                <a:latin typeface="+mj-lt"/>
                <a:cs typeface="Times New Roman" pitchFamily="18" charset="0"/>
              </a:rPr>
              <a:t>границы субъектов РФ в кадастре недвижимости</a:t>
            </a:r>
            <a:endParaRPr lang="en-US" sz="1600" b="1" dirty="0" smtClean="0">
              <a:solidFill>
                <a:srgbClr val="70B22A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18 из 382</a:t>
            </a:r>
            <a:endParaRPr lang="ru-RU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Границы субъектов Российской Федерации изменяются по их взаимному согласию</a:t>
            </a:r>
            <a:endParaRPr lang="ru-RU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4459803"/>
            <a:ext cx="2664296" cy="184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70B22A"/>
                </a:solidFill>
                <a:latin typeface="+mj-lt"/>
                <a:cs typeface="Times New Roman" pitchFamily="18" charset="0"/>
              </a:rPr>
              <a:t>границы муниципальных образований в кадастре недвижимости</a:t>
            </a:r>
            <a:endParaRPr lang="en-US" sz="1600" b="1" dirty="0" smtClean="0">
              <a:solidFill>
                <a:srgbClr val="70B22A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7802 из 22777</a:t>
            </a:r>
            <a:endParaRPr lang="ru-RU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Границы территорий муниципальных образований устанавливаются и изменяются законами субъектов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459804"/>
            <a:ext cx="3364160" cy="184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70B22A"/>
                </a:solidFill>
                <a:latin typeface="+mj-lt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rgbClr val="70B22A"/>
                </a:solidFill>
                <a:latin typeface="+mj-lt"/>
                <a:cs typeface="Times New Roman" pitchFamily="18" charset="0"/>
              </a:rPr>
              <a:t>раницы населенных пунктов в кадастре недвижимости</a:t>
            </a:r>
            <a:endParaRPr lang="en-US" sz="1600" b="1" dirty="0" smtClean="0">
              <a:solidFill>
                <a:srgbClr val="70B22A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16759 из 154774</a:t>
            </a:r>
            <a:endParaRPr lang="ru-RU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Основанием для установления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или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изменения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границ населенных пунктов является утверждение или изменение генерального плана, схемы территориального планирования муниципального района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233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2462"/>
            <a:ext cx="30418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286275" y="4437112"/>
            <a:ext cx="2736304" cy="11521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Вовлечение в оборот неиспользуемых земельных участков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53" y="2636912"/>
            <a:ext cx="2730319" cy="10828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Увеличение поступлений от уплаты налогов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5733256"/>
            <a:ext cx="2736304" cy="9361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Устранение несоответствий в кадастре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313"/>
            <a:ext cx="29622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07111"/>
            <a:ext cx="27559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 1 2"/>
          <p:cNvSpPr/>
          <p:nvPr/>
        </p:nvSpPr>
        <p:spPr>
          <a:xfrm>
            <a:off x="467544" y="4386454"/>
            <a:ext cx="2736304" cy="1440160"/>
          </a:xfrm>
          <a:prstGeom prst="borderCallout1">
            <a:avLst>
              <a:gd name="adj1" fmla="val 50970"/>
              <a:gd name="adj2" fmla="val 99401"/>
              <a:gd name="adj3" fmla="val 10153"/>
              <a:gd name="adj4" fmla="val 13274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Нарушение земельного законодательства </a:t>
            </a:r>
            <a:r>
              <a:rPr lang="ru-RU" dirty="0" smtClean="0"/>
              <a:t>внесение заведомо ложных сведений в межевой план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>
            <a:off x="34569" y="1317950"/>
            <a:ext cx="2736304" cy="1440160"/>
          </a:xfrm>
          <a:prstGeom prst="borderCallout1">
            <a:avLst>
              <a:gd name="adj1" fmla="val 50970"/>
              <a:gd name="adj2" fmla="val 99401"/>
              <a:gd name="adj3" fmla="val 106814"/>
              <a:gd name="adj4" fmla="val 1472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Нарушения земельного </a:t>
            </a:r>
            <a:r>
              <a:rPr lang="ru-RU" b="1" dirty="0" smtClean="0">
                <a:solidFill>
                  <a:prstClr val="white"/>
                </a:solidFill>
              </a:rPr>
              <a:t>законодательства</a:t>
            </a:r>
            <a:endParaRPr lang="en-US" b="1" dirty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Самовольное </a:t>
            </a:r>
            <a:r>
              <a:rPr lang="ru-RU" dirty="0">
                <a:solidFill>
                  <a:prstClr val="white"/>
                </a:solidFill>
              </a:rPr>
              <a:t>занятие земельного участка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>
            <a:off x="6286275" y="3120854"/>
            <a:ext cx="2736304" cy="1440160"/>
          </a:xfrm>
          <a:prstGeom prst="borderCallout1">
            <a:avLst>
              <a:gd name="adj1" fmla="val -203"/>
              <a:gd name="adj2" fmla="val 49026"/>
              <a:gd name="adj3" fmla="val -52392"/>
              <a:gd name="adj4" fmla="val 294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Нарушения земельного </a:t>
            </a:r>
            <a:r>
              <a:rPr lang="ru-RU" b="1" dirty="0" smtClean="0">
                <a:solidFill>
                  <a:prstClr val="white"/>
                </a:solidFill>
              </a:rPr>
              <a:t>законодательства</a:t>
            </a:r>
            <a:endParaRPr lang="en-US" b="1" dirty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Неиспользование земельного участка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арушения земельного законодательства,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выявляемые дистанционными методами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389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360" y="4482898"/>
            <a:ext cx="4266474" cy="1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ЦЕЛЕВОЕ СОСТОЯНИЕ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Обеспечение ведения государственного кадастра недвижимости на имеющейся картографической основе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3360" y="1050320"/>
            <a:ext cx="4266474" cy="18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ТЕКУЩЕЕ СОСТОЯНИЕ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На хранении в федеральном картографо-геодезическом фонде находится </a:t>
            </a:r>
            <a:r>
              <a:rPr lang="ru-RU" sz="1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347 527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единиц хранения (цифровые топографические карты открытого пользования, которые могут быть применены для ведения государственного кадастра недвижимости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).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1433" y="3286145"/>
            <a:ext cx="4346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ru-RU" sz="1100" dirty="0">
                <a:solidFill>
                  <a:srgbClr val="000000"/>
                </a:solidFill>
                <a:latin typeface="+mn-lt"/>
              </a:rPr>
              <a:t>Применение цифровых топографических карт открытого пользования для ведения государственного кадастра недвижимости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3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58" y="946414"/>
            <a:ext cx="3638165" cy="27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3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59" y="3870332"/>
            <a:ext cx="3638165" cy="25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Применение цифровых топографических карт открытого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пользования</a:t>
            </a: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ведения государственного кадастра недвижимости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994877" y="2763392"/>
            <a:ext cx="362410" cy="2552981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734294" y="380553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Задача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3789040"/>
            <a:ext cx="878497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640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Топографическая основа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5388" y="1114909"/>
            <a:ext cx="6040788" cy="5410435"/>
            <a:chOff x="3067716" y="908720"/>
            <a:chExt cx="6040788" cy="541043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318172" y="3105580"/>
              <a:ext cx="2322287" cy="1886296"/>
              <a:chOff x="597938" y="1393304"/>
              <a:chExt cx="1809880" cy="1470089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938" y="1393304"/>
                <a:ext cx="1809880" cy="14700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Freeform 3"/>
              <p:cNvSpPr>
                <a:spLocks/>
              </p:cNvSpPr>
              <p:nvPr/>
            </p:nvSpPr>
            <p:spPr bwMode="auto">
              <a:xfrm>
                <a:off x="1272507" y="1592208"/>
                <a:ext cx="540060" cy="324036"/>
              </a:xfrm>
              <a:custGeom>
                <a:avLst/>
                <a:gdLst>
                  <a:gd name="T0" fmla="*/ 513 w 1659"/>
                  <a:gd name="T1" fmla="*/ 174 h 1082"/>
                  <a:gd name="T2" fmla="*/ 558 w 1659"/>
                  <a:gd name="T3" fmla="*/ 0 h 1082"/>
                  <a:gd name="T4" fmla="*/ 1161 w 1659"/>
                  <a:gd name="T5" fmla="*/ 162 h 1082"/>
                  <a:gd name="T6" fmla="*/ 1131 w 1659"/>
                  <a:gd name="T7" fmla="*/ 279 h 1082"/>
                  <a:gd name="T8" fmla="*/ 1659 w 1659"/>
                  <a:gd name="T9" fmla="*/ 423 h 1082"/>
                  <a:gd name="T10" fmla="*/ 1494 w 1659"/>
                  <a:gd name="T11" fmla="*/ 1048 h 1082"/>
                  <a:gd name="T12" fmla="*/ 1154 w 1659"/>
                  <a:gd name="T13" fmla="*/ 958 h 1082"/>
                  <a:gd name="T14" fmla="*/ 1124 w 1659"/>
                  <a:gd name="T15" fmla="*/ 1082 h 1082"/>
                  <a:gd name="T16" fmla="*/ 1060 w 1659"/>
                  <a:gd name="T17" fmla="*/ 1028 h 1082"/>
                  <a:gd name="T18" fmla="*/ 984 w 1659"/>
                  <a:gd name="T19" fmla="*/ 1050 h 1082"/>
                  <a:gd name="T20" fmla="*/ 1022 w 1659"/>
                  <a:gd name="T21" fmla="*/ 920 h 1082"/>
                  <a:gd name="T22" fmla="*/ 498 w 1659"/>
                  <a:gd name="T23" fmla="*/ 778 h 1082"/>
                  <a:gd name="T24" fmla="*/ 464 w 1659"/>
                  <a:gd name="T25" fmla="*/ 902 h 1082"/>
                  <a:gd name="T26" fmla="*/ 408 w 1659"/>
                  <a:gd name="T27" fmla="*/ 842 h 1082"/>
                  <a:gd name="T28" fmla="*/ 334 w 1659"/>
                  <a:gd name="T29" fmla="*/ 864 h 1082"/>
                  <a:gd name="T30" fmla="*/ 368 w 1659"/>
                  <a:gd name="T31" fmla="*/ 742 h 1082"/>
                  <a:gd name="T32" fmla="*/ 0 w 1659"/>
                  <a:gd name="T33" fmla="*/ 640 h 1082"/>
                  <a:gd name="T34" fmla="*/ 174 w 1659"/>
                  <a:gd name="T35" fmla="*/ 34 h 1082"/>
                  <a:gd name="T36" fmla="*/ 333 w 1659"/>
                  <a:gd name="T37" fmla="*/ 74 h 1082"/>
                  <a:gd name="T38" fmla="*/ 324 w 1659"/>
                  <a:gd name="T39" fmla="*/ 114 h 1082"/>
                  <a:gd name="T40" fmla="*/ 513 w 1659"/>
                  <a:gd name="T41" fmla="*/ 174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59" h="1082">
                    <a:moveTo>
                      <a:pt x="513" y="174"/>
                    </a:moveTo>
                    <a:lnTo>
                      <a:pt x="558" y="0"/>
                    </a:lnTo>
                    <a:lnTo>
                      <a:pt x="1161" y="162"/>
                    </a:lnTo>
                    <a:lnTo>
                      <a:pt x="1131" y="279"/>
                    </a:lnTo>
                    <a:lnTo>
                      <a:pt x="1659" y="423"/>
                    </a:lnTo>
                    <a:lnTo>
                      <a:pt x="1494" y="1048"/>
                    </a:lnTo>
                    <a:lnTo>
                      <a:pt x="1154" y="958"/>
                    </a:lnTo>
                    <a:lnTo>
                      <a:pt x="1124" y="1082"/>
                    </a:lnTo>
                    <a:lnTo>
                      <a:pt x="1060" y="1028"/>
                    </a:lnTo>
                    <a:lnTo>
                      <a:pt x="984" y="1050"/>
                    </a:lnTo>
                    <a:lnTo>
                      <a:pt x="1022" y="920"/>
                    </a:lnTo>
                    <a:lnTo>
                      <a:pt x="498" y="778"/>
                    </a:lnTo>
                    <a:lnTo>
                      <a:pt x="464" y="902"/>
                    </a:lnTo>
                    <a:lnTo>
                      <a:pt x="408" y="842"/>
                    </a:lnTo>
                    <a:lnTo>
                      <a:pt x="334" y="864"/>
                    </a:lnTo>
                    <a:lnTo>
                      <a:pt x="368" y="742"/>
                    </a:lnTo>
                    <a:lnTo>
                      <a:pt x="0" y="640"/>
                    </a:lnTo>
                    <a:lnTo>
                      <a:pt x="174" y="34"/>
                    </a:lnTo>
                    <a:lnTo>
                      <a:pt x="333" y="74"/>
                    </a:lnTo>
                    <a:lnTo>
                      <a:pt x="324" y="114"/>
                    </a:lnTo>
                    <a:lnTo>
                      <a:pt x="513" y="174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"/>
              <p:cNvSpPr>
                <a:spLocks/>
              </p:cNvSpPr>
              <p:nvPr/>
            </p:nvSpPr>
            <p:spPr bwMode="auto">
              <a:xfrm>
                <a:off x="662366" y="1595624"/>
                <a:ext cx="1026114" cy="1245776"/>
              </a:xfrm>
              <a:custGeom>
                <a:avLst/>
                <a:gdLst>
                  <a:gd name="T0" fmla="*/ 2896 w 3328"/>
                  <a:gd name="T1" fmla="*/ 3904 h 3904"/>
                  <a:gd name="T2" fmla="*/ 1716 w 3328"/>
                  <a:gd name="T3" fmla="*/ 2634 h 3904"/>
                  <a:gd name="T4" fmla="*/ 0 w 3328"/>
                  <a:gd name="T5" fmla="*/ 2184 h 3904"/>
                  <a:gd name="T6" fmla="*/ 579 w 3328"/>
                  <a:gd name="T7" fmla="*/ 0 h 3904"/>
                  <a:gd name="T8" fmla="*/ 2378 w 3328"/>
                  <a:gd name="T9" fmla="*/ 470 h 3904"/>
                  <a:gd name="T10" fmla="*/ 1898 w 3328"/>
                  <a:gd name="T11" fmla="*/ 2280 h 3904"/>
                  <a:gd name="T12" fmla="*/ 3328 w 3328"/>
                  <a:gd name="T13" fmla="*/ 3896 h 3904"/>
                  <a:gd name="connsiteX0" fmla="*/ 8702 w 10000"/>
                  <a:gd name="connsiteY0" fmla="*/ 10000 h 10000"/>
                  <a:gd name="connsiteX1" fmla="*/ 5156 w 10000"/>
                  <a:gd name="connsiteY1" fmla="*/ 6747 h 10000"/>
                  <a:gd name="connsiteX2" fmla="*/ 0 w 10000"/>
                  <a:gd name="connsiteY2" fmla="*/ 5594 h 10000"/>
                  <a:gd name="connsiteX3" fmla="*/ 1740 w 10000"/>
                  <a:gd name="connsiteY3" fmla="*/ 0 h 10000"/>
                  <a:gd name="connsiteX4" fmla="*/ 7145 w 10000"/>
                  <a:gd name="connsiteY4" fmla="*/ 1204 h 10000"/>
                  <a:gd name="connsiteX5" fmla="*/ 5703 w 10000"/>
                  <a:gd name="connsiteY5" fmla="*/ 5840 h 10000"/>
                  <a:gd name="connsiteX6" fmla="*/ 10000 w 10000"/>
                  <a:gd name="connsiteY6" fmla="*/ 9980 h 10000"/>
                  <a:gd name="connsiteX0" fmla="*/ 8702 w 10000"/>
                  <a:gd name="connsiteY0" fmla="*/ 10000 h 10000"/>
                  <a:gd name="connsiteX1" fmla="*/ 5156 w 10000"/>
                  <a:gd name="connsiteY1" fmla="*/ 6747 h 10000"/>
                  <a:gd name="connsiteX2" fmla="*/ 0 w 10000"/>
                  <a:gd name="connsiteY2" fmla="*/ 5594 h 10000"/>
                  <a:gd name="connsiteX3" fmla="*/ 1740 w 10000"/>
                  <a:gd name="connsiteY3" fmla="*/ 0 h 10000"/>
                  <a:gd name="connsiteX4" fmla="*/ 7145 w 10000"/>
                  <a:gd name="connsiteY4" fmla="*/ 1204 h 10000"/>
                  <a:gd name="connsiteX5" fmla="*/ 5703 w 10000"/>
                  <a:gd name="connsiteY5" fmla="*/ 5840 h 10000"/>
                  <a:gd name="connsiteX6" fmla="*/ 10000 w 10000"/>
                  <a:gd name="connsiteY6" fmla="*/ 9980 h 10000"/>
                  <a:gd name="connsiteX7" fmla="*/ 8702 w 10000"/>
                  <a:gd name="connsiteY7" fmla="*/ 10000 h 10000"/>
                  <a:gd name="connsiteX0" fmla="*/ 8625 w 10000"/>
                  <a:gd name="connsiteY0" fmla="*/ 9912 h 9980"/>
                  <a:gd name="connsiteX1" fmla="*/ 5156 w 10000"/>
                  <a:gd name="connsiteY1" fmla="*/ 6747 h 9980"/>
                  <a:gd name="connsiteX2" fmla="*/ 0 w 10000"/>
                  <a:gd name="connsiteY2" fmla="*/ 5594 h 9980"/>
                  <a:gd name="connsiteX3" fmla="*/ 1740 w 10000"/>
                  <a:gd name="connsiteY3" fmla="*/ 0 h 9980"/>
                  <a:gd name="connsiteX4" fmla="*/ 7145 w 10000"/>
                  <a:gd name="connsiteY4" fmla="*/ 1204 h 9980"/>
                  <a:gd name="connsiteX5" fmla="*/ 5703 w 10000"/>
                  <a:gd name="connsiteY5" fmla="*/ 5840 h 9980"/>
                  <a:gd name="connsiteX6" fmla="*/ 10000 w 10000"/>
                  <a:gd name="connsiteY6" fmla="*/ 9980 h 9980"/>
                  <a:gd name="connsiteX7" fmla="*/ 8625 w 10000"/>
                  <a:gd name="connsiteY7" fmla="*/ 9912 h 9980"/>
                  <a:gd name="connsiteX0" fmla="*/ 8625 w 9897"/>
                  <a:gd name="connsiteY0" fmla="*/ 9932 h 9932"/>
                  <a:gd name="connsiteX1" fmla="*/ 5156 w 9897"/>
                  <a:gd name="connsiteY1" fmla="*/ 6761 h 9932"/>
                  <a:gd name="connsiteX2" fmla="*/ 0 w 9897"/>
                  <a:gd name="connsiteY2" fmla="*/ 5605 h 9932"/>
                  <a:gd name="connsiteX3" fmla="*/ 1740 w 9897"/>
                  <a:gd name="connsiteY3" fmla="*/ 0 h 9932"/>
                  <a:gd name="connsiteX4" fmla="*/ 7145 w 9897"/>
                  <a:gd name="connsiteY4" fmla="*/ 1206 h 9932"/>
                  <a:gd name="connsiteX5" fmla="*/ 5703 w 9897"/>
                  <a:gd name="connsiteY5" fmla="*/ 5852 h 9932"/>
                  <a:gd name="connsiteX6" fmla="*/ 9897 w 9897"/>
                  <a:gd name="connsiteY6" fmla="*/ 9912 h 9932"/>
                  <a:gd name="connsiteX7" fmla="*/ 8625 w 9897"/>
                  <a:gd name="connsiteY7" fmla="*/ 9932 h 9932"/>
                  <a:gd name="connsiteX0" fmla="*/ 8715 w 9843"/>
                  <a:gd name="connsiteY0" fmla="*/ 10000 h 10000"/>
                  <a:gd name="connsiteX1" fmla="*/ 5210 w 9843"/>
                  <a:gd name="connsiteY1" fmla="*/ 6807 h 10000"/>
                  <a:gd name="connsiteX2" fmla="*/ 0 w 9843"/>
                  <a:gd name="connsiteY2" fmla="*/ 5643 h 10000"/>
                  <a:gd name="connsiteX3" fmla="*/ 1758 w 9843"/>
                  <a:gd name="connsiteY3" fmla="*/ 0 h 10000"/>
                  <a:gd name="connsiteX4" fmla="*/ 7219 w 9843"/>
                  <a:gd name="connsiteY4" fmla="*/ 1214 h 10000"/>
                  <a:gd name="connsiteX5" fmla="*/ 5762 w 9843"/>
                  <a:gd name="connsiteY5" fmla="*/ 5892 h 10000"/>
                  <a:gd name="connsiteX6" fmla="*/ 9843 w 9843"/>
                  <a:gd name="connsiteY6" fmla="*/ 9958 h 10000"/>
                  <a:gd name="connsiteX7" fmla="*/ 8715 w 9843"/>
                  <a:gd name="connsiteY7" fmla="*/ 10000 h 10000"/>
                  <a:gd name="connsiteX0" fmla="*/ 8854 w 10000"/>
                  <a:gd name="connsiteY0" fmla="*/ 10000 h 10000"/>
                  <a:gd name="connsiteX1" fmla="*/ 5293 w 10000"/>
                  <a:gd name="connsiteY1" fmla="*/ 6807 h 10000"/>
                  <a:gd name="connsiteX2" fmla="*/ 0 w 10000"/>
                  <a:gd name="connsiteY2" fmla="*/ 5643 h 10000"/>
                  <a:gd name="connsiteX3" fmla="*/ 1786 w 10000"/>
                  <a:gd name="connsiteY3" fmla="*/ 0 h 10000"/>
                  <a:gd name="connsiteX4" fmla="*/ 7334 w 10000"/>
                  <a:gd name="connsiteY4" fmla="*/ 1214 h 10000"/>
                  <a:gd name="connsiteX5" fmla="*/ 5854 w 10000"/>
                  <a:gd name="connsiteY5" fmla="*/ 5892 h 10000"/>
                  <a:gd name="connsiteX6" fmla="*/ 10000 w 10000"/>
                  <a:gd name="connsiteY6" fmla="*/ 9958 h 10000"/>
                  <a:gd name="connsiteX7" fmla="*/ 8854 w 10000"/>
                  <a:gd name="connsiteY7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8854" y="10000"/>
                    </a:moveTo>
                    <a:lnTo>
                      <a:pt x="5293" y="6807"/>
                    </a:lnTo>
                    <a:lnTo>
                      <a:pt x="0" y="5643"/>
                    </a:lnTo>
                    <a:lnTo>
                      <a:pt x="1786" y="0"/>
                    </a:lnTo>
                    <a:lnTo>
                      <a:pt x="7334" y="1214"/>
                    </a:lnTo>
                    <a:lnTo>
                      <a:pt x="5854" y="5892"/>
                    </a:lnTo>
                    <a:cubicBezTo>
                      <a:pt x="7236" y="7247"/>
                      <a:pt x="9917" y="9625"/>
                      <a:pt x="10000" y="9958"/>
                    </a:cubicBezTo>
                    <a:lnTo>
                      <a:pt x="8854" y="10000"/>
                    </a:lnTo>
                    <a:close/>
                  </a:path>
                </a:pathLst>
              </a:cu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597938" y="1404065"/>
                <a:ext cx="1809880" cy="145459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6577085" y="3097631"/>
              <a:ext cx="2315510" cy="1860972"/>
              <a:chOff x="3352244" y="1404065"/>
              <a:chExt cx="1809880" cy="1454598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244" y="1404066"/>
                <a:ext cx="1809880" cy="14545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Freeform 3"/>
              <p:cNvSpPr>
                <a:spLocks/>
              </p:cNvSpPr>
              <p:nvPr/>
            </p:nvSpPr>
            <p:spPr bwMode="auto">
              <a:xfrm>
                <a:off x="3877333" y="1640958"/>
                <a:ext cx="540060" cy="324036"/>
              </a:xfrm>
              <a:custGeom>
                <a:avLst/>
                <a:gdLst>
                  <a:gd name="T0" fmla="*/ 513 w 1659"/>
                  <a:gd name="T1" fmla="*/ 174 h 1082"/>
                  <a:gd name="T2" fmla="*/ 558 w 1659"/>
                  <a:gd name="T3" fmla="*/ 0 h 1082"/>
                  <a:gd name="T4" fmla="*/ 1161 w 1659"/>
                  <a:gd name="T5" fmla="*/ 162 h 1082"/>
                  <a:gd name="T6" fmla="*/ 1131 w 1659"/>
                  <a:gd name="T7" fmla="*/ 279 h 1082"/>
                  <a:gd name="T8" fmla="*/ 1659 w 1659"/>
                  <a:gd name="T9" fmla="*/ 423 h 1082"/>
                  <a:gd name="T10" fmla="*/ 1494 w 1659"/>
                  <a:gd name="T11" fmla="*/ 1048 h 1082"/>
                  <a:gd name="T12" fmla="*/ 1154 w 1659"/>
                  <a:gd name="T13" fmla="*/ 958 h 1082"/>
                  <a:gd name="T14" fmla="*/ 1124 w 1659"/>
                  <a:gd name="T15" fmla="*/ 1082 h 1082"/>
                  <a:gd name="T16" fmla="*/ 1060 w 1659"/>
                  <a:gd name="T17" fmla="*/ 1028 h 1082"/>
                  <a:gd name="T18" fmla="*/ 984 w 1659"/>
                  <a:gd name="T19" fmla="*/ 1050 h 1082"/>
                  <a:gd name="T20" fmla="*/ 1022 w 1659"/>
                  <a:gd name="T21" fmla="*/ 920 h 1082"/>
                  <a:gd name="T22" fmla="*/ 498 w 1659"/>
                  <a:gd name="T23" fmla="*/ 778 h 1082"/>
                  <a:gd name="T24" fmla="*/ 464 w 1659"/>
                  <a:gd name="T25" fmla="*/ 902 h 1082"/>
                  <a:gd name="T26" fmla="*/ 408 w 1659"/>
                  <a:gd name="T27" fmla="*/ 842 h 1082"/>
                  <a:gd name="T28" fmla="*/ 334 w 1659"/>
                  <a:gd name="T29" fmla="*/ 864 h 1082"/>
                  <a:gd name="T30" fmla="*/ 368 w 1659"/>
                  <a:gd name="T31" fmla="*/ 742 h 1082"/>
                  <a:gd name="T32" fmla="*/ 0 w 1659"/>
                  <a:gd name="T33" fmla="*/ 640 h 1082"/>
                  <a:gd name="T34" fmla="*/ 174 w 1659"/>
                  <a:gd name="T35" fmla="*/ 34 h 1082"/>
                  <a:gd name="T36" fmla="*/ 333 w 1659"/>
                  <a:gd name="T37" fmla="*/ 74 h 1082"/>
                  <a:gd name="T38" fmla="*/ 324 w 1659"/>
                  <a:gd name="T39" fmla="*/ 114 h 1082"/>
                  <a:gd name="T40" fmla="*/ 513 w 1659"/>
                  <a:gd name="T41" fmla="*/ 174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59" h="1082">
                    <a:moveTo>
                      <a:pt x="513" y="174"/>
                    </a:moveTo>
                    <a:lnTo>
                      <a:pt x="558" y="0"/>
                    </a:lnTo>
                    <a:lnTo>
                      <a:pt x="1161" y="162"/>
                    </a:lnTo>
                    <a:lnTo>
                      <a:pt x="1131" y="279"/>
                    </a:lnTo>
                    <a:lnTo>
                      <a:pt x="1659" y="423"/>
                    </a:lnTo>
                    <a:lnTo>
                      <a:pt x="1494" y="1048"/>
                    </a:lnTo>
                    <a:lnTo>
                      <a:pt x="1154" y="958"/>
                    </a:lnTo>
                    <a:lnTo>
                      <a:pt x="1124" y="1082"/>
                    </a:lnTo>
                    <a:lnTo>
                      <a:pt x="1060" y="1028"/>
                    </a:lnTo>
                    <a:lnTo>
                      <a:pt x="984" y="1050"/>
                    </a:lnTo>
                    <a:lnTo>
                      <a:pt x="1022" y="920"/>
                    </a:lnTo>
                    <a:lnTo>
                      <a:pt x="498" y="778"/>
                    </a:lnTo>
                    <a:lnTo>
                      <a:pt x="464" y="902"/>
                    </a:lnTo>
                    <a:lnTo>
                      <a:pt x="408" y="842"/>
                    </a:lnTo>
                    <a:lnTo>
                      <a:pt x="334" y="864"/>
                    </a:lnTo>
                    <a:lnTo>
                      <a:pt x="368" y="742"/>
                    </a:lnTo>
                    <a:lnTo>
                      <a:pt x="0" y="640"/>
                    </a:lnTo>
                    <a:lnTo>
                      <a:pt x="174" y="34"/>
                    </a:lnTo>
                    <a:lnTo>
                      <a:pt x="333" y="74"/>
                    </a:lnTo>
                    <a:lnTo>
                      <a:pt x="324" y="114"/>
                    </a:lnTo>
                    <a:lnTo>
                      <a:pt x="513" y="174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3715315" y="1560884"/>
                <a:ext cx="1022331" cy="1268705"/>
              </a:xfrm>
              <a:custGeom>
                <a:avLst/>
                <a:gdLst>
                  <a:gd name="T0" fmla="*/ 2896 w 3328"/>
                  <a:gd name="T1" fmla="*/ 3904 h 3904"/>
                  <a:gd name="T2" fmla="*/ 1716 w 3328"/>
                  <a:gd name="T3" fmla="*/ 2634 h 3904"/>
                  <a:gd name="T4" fmla="*/ 0 w 3328"/>
                  <a:gd name="T5" fmla="*/ 2184 h 3904"/>
                  <a:gd name="T6" fmla="*/ 579 w 3328"/>
                  <a:gd name="T7" fmla="*/ 0 h 3904"/>
                  <a:gd name="T8" fmla="*/ 2378 w 3328"/>
                  <a:gd name="T9" fmla="*/ 470 h 3904"/>
                  <a:gd name="T10" fmla="*/ 1898 w 3328"/>
                  <a:gd name="T11" fmla="*/ 2280 h 3904"/>
                  <a:gd name="T12" fmla="*/ 3328 w 3328"/>
                  <a:gd name="T13" fmla="*/ 3896 h 3904"/>
                  <a:gd name="connsiteX0" fmla="*/ 8702 w 10000"/>
                  <a:gd name="connsiteY0" fmla="*/ 10000 h 10000"/>
                  <a:gd name="connsiteX1" fmla="*/ 5156 w 10000"/>
                  <a:gd name="connsiteY1" fmla="*/ 6747 h 10000"/>
                  <a:gd name="connsiteX2" fmla="*/ 0 w 10000"/>
                  <a:gd name="connsiteY2" fmla="*/ 5594 h 10000"/>
                  <a:gd name="connsiteX3" fmla="*/ 1740 w 10000"/>
                  <a:gd name="connsiteY3" fmla="*/ 0 h 10000"/>
                  <a:gd name="connsiteX4" fmla="*/ 7145 w 10000"/>
                  <a:gd name="connsiteY4" fmla="*/ 1204 h 10000"/>
                  <a:gd name="connsiteX5" fmla="*/ 5703 w 10000"/>
                  <a:gd name="connsiteY5" fmla="*/ 5840 h 10000"/>
                  <a:gd name="connsiteX6" fmla="*/ 10000 w 10000"/>
                  <a:gd name="connsiteY6" fmla="*/ 9980 h 10000"/>
                  <a:gd name="connsiteX0" fmla="*/ 8702 w 10000"/>
                  <a:gd name="connsiteY0" fmla="*/ 10000 h 10000"/>
                  <a:gd name="connsiteX1" fmla="*/ 5156 w 10000"/>
                  <a:gd name="connsiteY1" fmla="*/ 6747 h 10000"/>
                  <a:gd name="connsiteX2" fmla="*/ 0 w 10000"/>
                  <a:gd name="connsiteY2" fmla="*/ 5594 h 10000"/>
                  <a:gd name="connsiteX3" fmla="*/ 1740 w 10000"/>
                  <a:gd name="connsiteY3" fmla="*/ 0 h 10000"/>
                  <a:gd name="connsiteX4" fmla="*/ 7145 w 10000"/>
                  <a:gd name="connsiteY4" fmla="*/ 1204 h 10000"/>
                  <a:gd name="connsiteX5" fmla="*/ 5703 w 10000"/>
                  <a:gd name="connsiteY5" fmla="*/ 5840 h 10000"/>
                  <a:gd name="connsiteX6" fmla="*/ 10000 w 10000"/>
                  <a:gd name="connsiteY6" fmla="*/ 9980 h 10000"/>
                  <a:gd name="connsiteX7" fmla="*/ 8702 w 10000"/>
                  <a:gd name="connsiteY7" fmla="*/ 10000 h 10000"/>
                  <a:gd name="connsiteX0" fmla="*/ 8625 w 10000"/>
                  <a:gd name="connsiteY0" fmla="*/ 9912 h 9980"/>
                  <a:gd name="connsiteX1" fmla="*/ 5156 w 10000"/>
                  <a:gd name="connsiteY1" fmla="*/ 6747 h 9980"/>
                  <a:gd name="connsiteX2" fmla="*/ 0 w 10000"/>
                  <a:gd name="connsiteY2" fmla="*/ 5594 h 9980"/>
                  <a:gd name="connsiteX3" fmla="*/ 1740 w 10000"/>
                  <a:gd name="connsiteY3" fmla="*/ 0 h 9980"/>
                  <a:gd name="connsiteX4" fmla="*/ 7145 w 10000"/>
                  <a:gd name="connsiteY4" fmla="*/ 1204 h 9980"/>
                  <a:gd name="connsiteX5" fmla="*/ 5703 w 10000"/>
                  <a:gd name="connsiteY5" fmla="*/ 5840 h 9980"/>
                  <a:gd name="connsiteX6" fmla="*/ 10000 w 10000"/>
                  <a:gd name="connsiteY6" fmla="*/ 9980 h 9980"/>
                  <a:gd name="connsiteX7" fmla="*/ 8625 w 10000"/>
                  <a:gd name="connsiteY7" fmla="*/ 9912 h 9980"/>
                  <a:gd name="connsiteX0" fmla="*/ 8625 w 9897"/>
                  <a:gd name="connsiteY0" fmla="*/ 9932 h 9932"/>
                  <a:gd name="connsiteX1" fmla="*/ 5156 w 9897"/>
                  <a:gd name="connsiteY1" fmla="*/ 6761 h 9932"/>
                  <a:gd name="connsiteX2" fmla="*/ 0 w 9897"/>
                  <a:gd name="connsiteY2" fmla="*/ 5605 h 9932"/>
                  <a:gd name="connsiteX3" fmla="*/ 1740 w 9897"/>
                  <a:gd name="connsiteY3" fmla="*/ 0 h 9932"/>
                  <a:gd name="connsiteX4" fmla="*/ 7145 w 9897"/>
                  <a:gd name="connsiteY4" fmla="*/ 1206 h 9932"/>
                  <a:gd name="connsiteX5" fmla="*/ 5703 w 9897"/>
                  <a:gd name="connsiteY5" fmla="*/ 5852 h 9932"/>
                  <a:gd name="connsiteX6" fmla="*/ 9897 w 9897"/>
                  <a:gd name="connsiteY6" fmla="*/ 9912 h 9932"/>
                  <a:gd name="connsiteX7" fmla="*/ 8625 w 9897"/>
                  <a:gd name="connsiteY7" fmla="*/ 9932 h 9932"/>
                  <a:gd name="connsiteX0" fmla="*/ 8715 w 9843"/>
                  <a:gd name="connsiteY0" fmla="*/ 10000 h 10000"/>
                  <a:gd name="connsiteX1" fmla="*/ 5210 w 9843"/>
                  <a:gd name="connsiteY1" fmla="*/ 6807 h 10000"/>
                  <a:gd name="connsiteX2" fmla="*/ 0 w 9843"/>
                  <a:gd name="connsiteY2" fmla="*/ 5643 h 10000"/>
                  <a:gd name="connsiteX3" fmla="*/ 1758 w 9843"/>
                  <a:gd name="connsiteY3" fmla="*/ 0 h 10000"/>
                  <a:gd name="connsiteX4" fmla="*/ 7219 w 9843"/>
                  <a:gd name="connsiteY4" fmla="*/ 1214 h 10000"/>
                  <a:gd name="connsiteX5" fmla="*/ 5762 w 9843"/>
                  <a:gd name="connsiteY5" fmla="*/ 5892 h 10000"/>
                  <a:gd name="connsiteX6" fmla="*/ 9843 w 9843"/>
                  <a:gd name="connsiteY6" fmla="*/ 9958 h 10000"/>
                  <a:gd name="connsiteX7" fmla="*/ 8715 w 9843"/>
                  <a:gd name="connsiteY7" fmla="*/ 10000 h 10000"/>
                  <a:gd name="connsiteX0" fmla="*/ 8854 w 10000"/>
                  <a:gd name="connsiteY0" fmla="*/ 10000 h 10000"/>
                  <a:gd name="connsiteX1" fmla="*/ 5293 w 10000"/>
                  <a:gd name="connsiteY1" fmla="*/ 6807 h 10000"/>
                  <a:gd name="connsiteX2" fmla="*/ 0 w 10000"/>
                  <a:gd name="connsiteY2" fmla="*/ 5643 h 10000"/>
                  <a:gd name="connsiteX3" fmla="*/ 1786 w 10000"/>
                  <a:gd name="connsiteY3" fmla="*/ 0 h 10000"/>
                  <a:gd name="connsiteX4" fmla="*/ 7334 w 10000"/>
                  <a:gd name="connsiteY4" fmla="*/ 1214 h 10000"/>
                  <a:gd name="connsiteX5" fmla="*/ 5854 w 10000"/>
                  <a:gd name="connsiteY5" fmla="*/ 5892 h 10000"/>
                  <a:gd name="connsiteX6" fmla="*/ 10000 w 10000"/>
                  <a:gd name="connsiteY6" fmla="*/ 9958 h 10000"/>
                  <a:gd name="connsiteX7" fmla="*/ 8854 w 10000"/>
                  <a:gd name="connsiteY7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8854" y="10000"/>
                    </a:moveTo>
                    <a:lnTo>
                      <a:pt x="5293" y="6807"/>
                    </a:lnTo>
                    <a:lnTo>
                      <a:pt x="0" y="5643"/>
                    </a:lnTo>
                    <a:lnTo>
                      <a:pt x="1786" y="0"/>
                    </a:lnTo>
                    <a:lnTo>
                      <a:pt x="7334" y="1214"/>
                    </a:lnTo>
                    <a:lnTo>
                      <a:pt x="5854" y="5892"/>
                    </a:lnTo>
                    <a:cubicBezTo>
                      <a:pt x="7236" y="7247"/>
                      <a:pt x="9917" y="9625"/>
                      <a:pt x="10000" y="9958"/>
                    </a:cubicBezTo>
                    <a:lnTo>
                      <a:pt x="8854" y="10000"/>
                    </a:lnTo>
                    <a:close/>
                  </a:path>
                </a:pathLst>
              </a:custGeom>
              <a:noFill/>
              <a:ln w="476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3352244" y="1404065"/>
                <a:ext cx="1809880" cy="1454598"/>
                <a:chOff x="2193671" y="1060916"/>
                <a:chExt cx="2413173" cy="1939464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2193671" y="1060916"/>
                  <a:ext cx="2413173" cy="1939464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>
                  <a:off x="2999656" y="1060916"/>
                  <a:ext cx="0" cy="193946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3791744" y="1060916"/>
                  <a:ext cx="0" cy="193946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2193671" y="2348880"/>
                  <a:ext cx="241317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2193671" y="1700808"/>
                  <a:ext cx="2413173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Заголовок 1"/>
            <p:cNvSpPr txBox="1">
              <a:spLocks/>
            </p:cNvSpPr>
            <p:nvPr/>
          </p:nvSpPr>
          <p:spPr bwMode="auto">
            <a:xfrm>
              <a:off x="3067716" y="908720"/>
              <a:ext cx="2823201" cy="199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ТЕКУЩЕЕ СОСТОЯНИЕ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Топографическая основа характеризуется низким качеством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Геодезическая основа требует уточнения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Дублируются работы федеральных и региональных органов власти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Предприятия ОАО «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Роскартографии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» находятся в 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предбанкротном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 состоянии</a:t>
              </a:r>
            </a:p>
          </p:txBody>
        </p:sp>
        <p:sp>
          <p:nvSpPr>
            <p:cNvPr id="49" name="Заголовок 1"/>
            <p:cNvSpPr txBox="1">
              <a:spLocks/>
            </p:cNvSpPr>
            <p:nvPr/>
          </p:nvSpPr>
          <p:spPr bwMode="auto">
            <a:xfrm>
              <a:off x="6360772" y="940689"/>
              <a:ext cx="2747732" cy="2156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ЦЕЛЕВОЕ СОСТОЯНИЕ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Сформирована  корректная топографическая и геодезическая  основа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Основа позволяет формировать корректную налогооблагаемую </a:t>
              </a: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базу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Повышение эффективности гос. управления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Оптимизация расходов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Стрелка вправо 49"/>
            <p:cNvSpPr/>
            <p:nvPr/>
          </p:nvSpPr>
          <p:spPr>
            <a:xfrm>
              <a:off x="5940152" y="2181630"/>
              <a:ext cx="576064" cy="1360241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318171" y="5109375"/>
              <a:ext cx="5574423" cy="1209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44000" rIns="144000" anchor="ctr"/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imes New Roman" pitchFamily="18" charset="0"/>
                </a:rPr>
                <a:t>НЕОБХОДИМО</a:t>
              </a:r>
            </a:p>
            <a:p>
              <a:endParaRPr lang="ru-RU" sz="140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r>
                <a:rPr lang="ru-RU" sz="1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Определить </a:t>
              </a:r>
              <a:r>
                <a:rPr lang="ru-RU" sz="14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Росреестр</a:t>
              </a:r>
              <a:r>
                <a:rPr lang="ru-RU" sz="14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 координатором всех работ, связанных с формированием картографических массивов данных в органах государственной власти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12160" y="886762"/>
            <a:ext cx="3044070" cy="5422558"/>
            <a:chOff x="23646" y="1246802"/>
            <a:chExt cx="3044070" cy="542255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125" y="3403446"/>
              <a:ext cx="3021111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разработка проекта Стратегии топографо-геодезического и картографического обеспечения РФ до 2030 года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;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подготовка предложений </a:t>
              </a:r>
              <a:r>
                <a:rPr lang="ru-RU" sz="1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по разработке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проекта государственной программы РФ «Геодезическое о картографическое обеспечение Российской Федерации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».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646" y="2685107"/>
              <a:ext cx="30440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prstClr val="black"/>
                  </a:solidFill>
                  <a:latin typeface="+mn-lt"/>
                  <a:cs typeface="Segoe UI" pitchFamily="34" charset="0"/>
                </a:rPr>
                <a:t>Поручение заместителя Председателя Правительства РФ Д.О. Рогозина </a:t>
              </a:r>
              <a:r>
                <a:rPr lang="ru-RU" sz="1200" b="1" dirty="0" smtClean="0">
                  <a:solidFill>
                    <a:prstClr val="black"/>
                  </a:solidFill>
                  <a:latin typeface="+mn-lt"/>
                  <a:cs typeface="Segoe UI" pitchFamily="34" charset="0"/>
                </a:rPr>
                <a:t>от </a:t>
              </a:r>
              <a:r>
                <a:rPr lang="ru-RU" sz="1200" b="1" dirty="0">
                  <a:solidFill>
                    <a:prstClr val="black"/>
                  </a:solidFill>
                  <a:latin typeface="+mn-lt"/>
                  <a:cs typeface="Segoe UI" pitchFamily="34" charset="0"/>
                </a:rPr>
                <a:t>09.12.2014 № РД-П9-9074: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3707" y="4699590"/>
              <a:ext cx="3021111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Ход исполнения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Создана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Рабочая группа по разработке вышеуказанных 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документов.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 </a:t>
              </a:r>
            </a:p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Проведено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6 заседаний Рабочей 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группы.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Организовано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взаимодействие с федеральными органами власти (направлены 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запросы для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подготовки Стратегии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).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  <a:p>
              <a:pPr marL="214313" indent="-214313" algn="just">
                <a:buFont typeface="Wingdings" panose="05000000000000000000" pitchFamily="2" charset="2"/>
                <a:buChar char="q"/>
              </a:pP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Для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подготовки Госпрограммы сформулированы цель и основные задачи </a:t>
              </a: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Segoe UI" pitchFamily="34" charset="0"/>
                </a:rPr>
                <a:t>программы.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081" y="1444332"/>
              <a:ext cx="1769392" cy="10972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 fov="5400000"/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28" name="Picture 4" descr="http://www.profvibor.ru/sites/default/files/photos/image_1/thumb_257/240x_scale_thumb_78458138012550038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45" y="1246802"/>
              <a:ext cx="1484016" cy="10184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 fov="5400000"/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15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858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0139" y="1420951"/>
            <a:ext cx="6700143" cy="440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Создание и обновление цифровых топографических карт на территорию Российской Федерации, в том числе: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0139" y="3782664"/>
            <a:ext cx="6700143" cy="416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Создание и обновление картографической основы для целей государственного кадастра недвижимости, градостроительства, природопользования и др.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5177" y="2005170"/>
            <a:ext cx="1890807" cy="195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1:25 000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5177" y="2298899"/>
            <a:ext cx="1890807" cy="195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1:50 000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85177" y="2592629"/>
            <a:ext cx="1890807" cy="196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1:100 000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8811" y="4271852"/>
            <a:ext cx="1890807" cy="196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1:2000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8811" y="5087106"/>
            <a:ext cx="1890807" cy="196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1:10 000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85177" y="2886358"/>
            <a:ext cx="1890807" cy="196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1:200 000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85177" y="3180087"/>
            <a:ext cx="1890807" cy="196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1:500 000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85177" y="3474895"/>
            <a:ext cx="1890807" cy="195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/>
            <a:r>
              <a:rPr lang="ru-RU" sz="1500" dirty="0">
                <a:latin typeface="+mj-lt"/>
              </a:rPr>
              <a:t>масштаб 1:1 000 000</a:t>
            </a:r>
          </a:p>
        </p:txBody>
      </p:sp>
      <p:cxnSp>
        <p:nvCxnSpPr>
          <p:cNvPr id="26" name="Соединительная линия уступом 25"/>
          <p:cNvCxnSpPr>
            <a:endCxn id="7" idx="1"/>
          </p:cNvCxnSpPr>
          <p:nvPr/>
        </p:nvCxnSpPr>
        <p:spPr>
          <a:xfrm>
            <a:off x="2601251" y="1858305"/>
            <a:ext cx="583926" cy="2451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endCxn id="8" idx="1"/>
          </p:cNvCxnSpPr>
          <p:nvPr/>
        </p:nvCxnSpPr>
        <p:spPr>
          <a:xfrm rot="16200000" flipH="1">
            <a:off x="2631969" y="1842882"/>
            <a:ext cx="537784" cy="5686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endCxn id="9" idx="1"/>
          </p:cNvCxnSpPr>
          <p:nvPr/>
        </p:nvCxnSpPr>
        <p:spPr>
          <a:xfrm rot="16200000" flipH="1">
            <a:off x="2390024" y="1895745"/>
            <a:ext cx="832592" cy="7577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endCxn id="14" idx="1"/>
          </p:cNvCxnSpPr>
          <p:nvPr/>
        </p:nvCxnSpPr>
        <p:spPr>
          <a:xfrm>
            <a:off x="2766698" y="4199501"/>
            <a:ext cx="442115" cy="1706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6" idx="2"/>
            <a:endCxn id="15" idx="1"/>
          </p:cNvCxnSpPr>
          <p:nvPr/>
        </p:nvCxnSpPr>
        <p:spPr>
          <a:xfrm rot="5400000">
            <a:off x="2991574" y="4416738"/>
            <a:ext cx="985875" cy="551400"/>
          </a:xfrm>
          <a:prstGeom prst="bentConnector4">
            <a:avLst>
              <a:gd name="adj1" fmla="val 573"/>
              <a:gd name="adj2" fmla="val 177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endCxn id="16" idx="1"/>
          </p:cNvCxnSpPr>
          <p:nvPr/>
        </p:nvCxnSpPr>
        <p:spPr>
          <a:xfrm rot="16200000" flipH="1">
            <a:off x="2148619" y="1948069"/>
            <a:ext cx="1126322" cy="9467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20" idx="1"/>
          </p:cNvCxnSpPr>
          <p:nvPr/>
        </p:nvCxnSpPr>
        <p:spPr>
          <a:xfrm rot="16200000" flipH="1">
            <a:off x="1891227" y="1984405"/>
            <a:ext cx="1420051" cy="11678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endCxn id="22" idx="1"/>
          </p:cNvCxnSpPr>
          <p:nvPr/>
        </p:nvCxnSpPr>
        <p:spPr>
          <a:xfrm rot="16200000" flipH="1">
            <a:off x="1618540" y="2005447"/>
            <a:ext cx="1713779" cy="14194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455537" y="4284811"/>
            <a:ext cx="3467407" cy="541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- города с населением свыше 50 </a:t>
            </a:r>
            <a:r>
              <a:rPr lang="ru-RU" sz="1200" dirty="0" smtClean="0">
                <a:solidFill>
                  <a:prstClr val="black"/>
                </a:solidFill>
                <a:cs typeface="Times New Roman" pitchFamily="18" charset="0"/>
              </a:rPr>
              <a:t>тыс. чел</a:t>
            </a: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- города с населением менее 50 </a:t>
            </a:r>
            <a:r>
              <a:rPr lang="ru-RU" sz="1200" dirty="0" smtClean="0">
                <a:solidFill>
                  <a:prstClr val="black"/>
                </a:solidFill>
                <a:cs typeface="Times New Roman" pitchFamily="18" charset="0"/>
              </a:rPr>
              <a:t>тыс. чел</a:t>
            </a: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- поселки, села, деревни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55537" y="4997535"/>
            <a:ext cx="3467407" cy="375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cs typeface="Times New Roman" pitchFamily="18" charset="0"/>
              </a:rPr>
              <a:t>- межселенные экономически развитые территории</a:t>
            </a:r>
          </a:p>
        </p:txBody>
      </p:sp>
      <p:cxnSp>
        <p:nvCxnSpPr>
          <p:cNvPr id="25" name="Прямая соединительная линия 24"/>
          <p:cNvCxnSpPr>
            <a:stCxn id="14" idx="2"/>
          </p:cNvCxnSpPr>
          <p:nvPr/>
        </p:nvCxnSpPr>
        <p:spPr>
          <a:xfrm>
            <a:off x="4154215" y="4468392"/>
            <a:ext cx="0" cy="9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154215" y="4566661"/>
            <a:ext cx="1301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5" idx="3"/>
            <a:endCxn id="37" idx="1"/>
          </p:cNvCxnSpPr>
          <p:nvPr/>
        </p:nvCxnSpPr>
        <p:spPr>
          <a:xfrm>
            <a:off x="5099618" y="5185376"/>
            <a:ext cx="355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7472087" y="1461795"/>
            <a:ext cx="1450857" cy="3589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10,8млрд. рублей</a:t>
            </a:r>
          </a:p>
        </p:txBody>
      </p:sp>
      <p:cxnSp>
        <p:nvCxnSpPr>
          <p:cNvPr id="40" name="Прямая со стрелкой 39"/>
          <p:cNvCxnSpPr>
            <a:stCxn id="5" idx="3"/>
            <a:endCxn id="39" idx="1"/>
          </p:cNvCxnSpPr>
          <p:nvPr/>
        </p:nvCxnSpPr>
        <p:spPr>
          <a:xfrm>
            <a:off x="7110282" y="1641248"/>
            <a:ext cx="3618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7472087" y="3811629"/>
            <a:ext cx="1450857" cy="3589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31,7 млрд. рублей</a:t>
            </a:r>
          </a:p>
        </p:txBody>
      </p:sp>
      <p:cxnSp>
        <p:nvCxnSpPr>
          <p:cNvPr id="48" name="Прямая со стрелкой 47"/>
          <p:cNvCxnSpPr>
            <a:stCxn id="6" idx="3"/>
            <a:endCxn id="46" idx="1"/>
          </p:cNvCxnSpPr>
          <p:nvPr/>
        </p:nvCxnSpPr>
        <p:spPr>
          <a:xfrm flipV="1">
            <a:off x="7110282" y="3991082"/>
            <a:ext cx="3618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Картографическое обеспечение территории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Российской Федерации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2016 – 2024 годы)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1288-F69E-4CB9-8340-80C19DCEB396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539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25736" y="1361558"/>
            <a:ext cx="6179882" cy="2937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Геодезическое обеспечение территории РФ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5957" y="1757876"/>
            <a:ext cx="5516709" cy="439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Обеспечение государственного учета и сохранности пунктов государственной геодезической сети (ГГС)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5956" y="2294580"/>
            <a:ext cx="5516709" cy="449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Развитие высокоточной геодезической сети и спутниковой сети 1 класса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5957" y="2836682"/>
            <a:ext cx="5516708" cy="441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Оптимизация, модернизация и поддержание в актуальном состоянии Главной высотной основы РФ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5737" y="4702727"/>
            <a:ext cx="6179882" cy="391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Разработка и сопровождение автоматизированных информационных систем 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85958" y="3862575"/>
            <a:ext cx="5516708" cy="252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Работы по  поддержанию геодинамических полигонов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5958" y="3373386"/>
            <a:ext cx="5516708" cy="3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Развитие и поддержание в актуальном состоянии государственных гравиметрических сетей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cxnSp>
        <p:nvCxnSpPr>
          <p:cNvPr id="49" name="Соединительная линия уступом 48"/>
          <p:cNvCxnSpPr>
            <a:endCxn id="8" idx="1"/>
          </p:cNvCxnSpPr>
          <p:nvPr/>
        </p:nvCxnSpPr>
        <p:spPr>
          <a:xfrm>
            <a:off x="1794878" y="1650967"/>
            <a:ext cx="791079" cy="3266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14" idx="1"/>
          </p:cNvCxnSpPr>
          <p:nvPr/>
        </p:nvCxnSpPr>
        <p:spPr>
          <a:xfrm>
            <a:off x="1571039" y="1648808"/>
            <a:ext cx="1014917" cy="8703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49"/>
          <p:cNvCxnSpPr>
            <a:endCxn id="13" idx="1"/>
          </p:cNvCxnSpPr>
          <p:nvPr/>
        </p:nvCxnSpPr>
        <p:spPr>
          <a:xfrm rot="16200000" flipH="1">
            <a:off x="1286081" y="1757643"/>
            <a:ext cx="1395754" cy="12039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49"/>
          <p:cNvCxnSpPr>
            <a:endCxn id="15" idx="1"/>
          </p:cNvCxnSpPr>
          <p:nvPr/>
        </p:nvCxnSpPr>
        <p:spPr>
          <a:xfrm rot="16200000" flipH="1">
            <a:off x="943254" y="1926682"/>
            <a:ext cx="1907620" cy="13777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49"/>
          <p:cNvCxnSpPr>
            <a:endCxn id="12" idx="1"/>
          </p:cNvCxnSpPr>
          <p:nvPr/>
        </p:nvCxnSpPr>
        <p:spPr>
          <a:xfrm rot="16200000" flipH="1">
            <a:off x="633546" y="2036510"/>
            <a:ext cx="2337956" cy="15668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25737" y="5191915"/>
            <a:ext cx="6179882" cy="441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Внедрение системы контроля качества выпускаемой картографической продукции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5736" y="4212458"/>
            <a:ext cx="6179882" cy="356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 algn="ctr">
              <a:defRPr/>
            </a:pPr>
            <a:r>
              <a:rPr lang="ru-RU" sz="1500" dirty="0">
                <a:latin typeface="+mj-lt"/>
              </a:rPr>
              <a:t>Геодезическое и картографическое обеспечение специальных государственных задач</a:t>
            </a:r>
            <a:endParaRPr lang="ru-RU" sz="1500" dirty="0">
              <a:latin typeface="+mj-lt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35814" y="1361558"/>
            <a:ext cx="1703117" cy="2937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7,7 млрд. рублей</a:t>
            </a:r>
          </a:p>
        </p:txBody>
      </p:sp>
      <p:cxnSp>
        <p:nvCxnSpPr>
          <p:cNvPr id="37" name="Прямая со стрелкой 36"/>
          <p:cNvCxnSpPr>
            <a:stCxn id="19" idx="3"/>
            <a:endCxn id="36" idx="1"/>
          </p:cNvCxnSpPr>
          <p:nvPr/>
        </p:nvCxnSpPr>
        <p:spPr>
          <a:xfrm>
            <a:off x="6905618" y="1508423"/>
            <a:ext cx="330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235813" y="5271557"/>
            <a:ext cx="1703118" cy="2937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2,8 млрд. рублей</a:t>
            </a:r>
          </a:p>
        </p:txBody>
      </p:sp>
      <p:cxnSp>
        <p:nvCxnSpPr>
          <p:cNvPr id="27" name="Прямая со стрелкой 26"/>
          <p:cNvCxnSpPr>
            <a:stCxn id="32" idx="3"/>
            <a:endCxn id="26" idx="1"/>
          </p:cNvCxnSpPr>
          <p:nvPr/>
        </p:nvCxnSpPr>
        <p:spPr>
          <a:xfrm>
            <a:off x="6905619" y="5412752"/>
            <a:ext cx="330194" cy="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235813" y="4752670"/>
            <a:ext cx="1703118" cy="2937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0,2 млрд. рублей</a:t>
            </a:r>
          </a:p>
        </p:txBody>
      </p:sp>
      <p:cxnSp>
        <p:nvCxnSpPr>
          <p:cNvPr id="29" name="Прямая со стрелкой 28"/>
          <p:cNvCxnSpPr>
            <a:stCxn id="11" idx="3"/>
            <a:endCxn id="28" idx="1"/>
          </p:cNvCxnSpPr>
          <p:nvPr/>
        </p:nvCxnSpPr>
        <p:spPr>
          <a:xfrm>
            <a:off x="6905619" y="4898727"/>
            <a:ext cx="330194" cy="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235814" y="4243774"/>
            <a:ext cx="1703117" cy="2937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48" tIns="38574" rIns="77148" bIns="38574" anchor="ctr"/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3,2 млрд. рублей</a:t>
            </a:r>
          </a:p>
        </p:txBody>
      </p:sp>
      <p:cxnSp>
        <p:nvCxnSpPr>
          <p:cNvPr id="31" name="Прямая со стрелкой 30"/>
          <p:cNvCxnSpPr>
            <a:stCxn id="33" idx="3"/>
            <a:endCxn id="30" idx="1"/>
          </p:cNvCxnSpPr>
          <p:nvPr/>
        </p:nvCxnSpPr>
        <p:spPr>
          <a:xfrm flipV="1">
            <a:off x="6905618" y="4390639"/>
            <a:ext cx="3301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Геодезическое обеспечение территории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Российской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Федерации (2016 – 2024 годы)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573" y="20676"/>
            <a:ext cx="1195632" cy="104521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60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Предложения, направленные на устойчивое развитие отрасли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1268760"/>
            <a:ext cx="86409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Принятие стратегии развития отрасли геодезии и картографии и принятие соответствующей государственной программы.</a:t>
            </a: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Сохранение полномочий по государственному земельному надзору на федеральном уровне.</a:t>
            </a: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Утверждение единой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и обязательной методологии определения кадастровой стоимости, содержащей чёткие алгоритмы определения стоимости и обеспечивающей сопоставимые и обоснованные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результаты.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Установление возможности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привлечения оценщика и соответствующей саморегулируемой организации оценщиков к ответственности при выявлении нарушений законодательства при составлении отчёта об определении кадастровой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стоимости (дисквалификация от участия в мероприятиях, связанных с определением кадастровой стоимости, составлением отчетов о кадастровой оценке и их экспертизой).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становление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Порядка разработки, согласования, утверждения градостроительной и проектной документации в части установления границ населенных пунктов, муниципальных образований, субъектов Российской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Федерации.</a:t>
            </a: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редусмотреть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механизм, позволяющий производить оперативное уточнение (изменение) местоположения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границ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(в том числе определенных с точностью картографического материала) при проведении кадастровых работ в отношении земельных участков, примыкающих 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границам.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931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Основные функции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Росреестра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 системе гражданского оборота недвижимости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776864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ГОСУДАРСТВЕННЫЙ КАДАСТРОВЫЙ УЧЕТ И ГОСУДАРСТВЕННАЯ РЕГИСТРАЦИЯ ПРАВ НА ОБЪЕКТЫ НЕДВИЖИМОСТИ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Заявительный порядок постановки на учет и регистрации прав</a:t>
            </a:r>
            <a:endParaRPr lang="ru-RU" sz="1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361"/>
            <a:ext cx="777686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КАДАСТРОВАЯ ОЦЕНКА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Формирование перечней объектов недвижимости для целей государственной кадастровой оценки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Техническое обеспечение деятельности комиссий по рассмотрению споров о результатах определения кадастровой стоимости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Определение кадастровой стоимости вновь образованных объектах недвижимости, включения в кадастре недвижимости сведений о ранее учтенных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объектах недвижимости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учете изменений в сведениях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кадастре недвижимости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 правилам, установленным Минэкономразвития России, на основе показателей, определенных в ходе кадастровой оценки</a:t>
            </a:r>
            <a:endParaRPr lang="ru-RU" sz="1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076601"/>
            <a:ext cx="7776864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ГЕОДЕЗИЯ И КАРТОГРАФИЯ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Функции ведения картографических фондов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Функции заказчика геодезических и картографических работ федерального назначения</a:t>
            </a:r>
            <a:endParaRPr lang="ru-RU" sz="1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181573"/>
            <a:ext cx="7776864" cy="839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НАДЗОРНЫЕ ФУНКЦИИ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Земельный надзор, геодезической надзор, надзор за саморегулируемыми организациями оценщиков и арбитражных управляющих</a:t>
            </a:r>
            <a:endParaRPr lang="ru-RU" sz="1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61B0-EBEE-4EA4-A2EC-E3B938D55AB3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08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Цели функционирования отрасли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2038280"/>
            <a:ext cx="5584254" cy="4094505"/>
            <a:chOff x="2051720" y="2264094"/>
            <a:chExt cx="4968552" cy="4310006"/>
          </a:xfrm>
        </p:grpSpPr>
        <p:sp>
          <p:nvSpPr>
            <p:cNvPr id="4" name="Трапеция 3"/>
            <p:cNvSpPr/>
            <p:nvPr/>
          </p:nvSpPr>
          <p:spPr>
            <a:xfrm>
              <a:off x="2051720" y="5301208"/>
              <a:ext cx="4968552" cy="720080"/>
            </a:xfrm>
            <a:prstGeom prst="trapezoid">
              <a:avLst>
                <a:gd name="adj" fmla="val 68712"/>
              </a:avLst>
            </a:prstGeom>
            <a:gradFill flip="none" rotWithShape="1">
              <a:gsLst>
                <a:gs pos="0">
                  <a:srgbClr val="003E64"/>
                </a:gs>
                <a:gs pos="50000">
                  <a:srgbClr val="0087CC"/>
                </a:gs>
                <a:gs pos="100000">
                  <a:srgbClr val="003E6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+mj-lt"/>
                </a:rPr>
                <a:t>Топографическая и</a:t>
              </a:r>
              <a:r>
                <a:rPr lang="ru-RU" sz="1600" dirty="0" smtClean="0"/>
                <a:t> геодезическая основа</a:t>
              </a:r>
              <a:endParaRPr lang="ru-RU" sz="1600" dirty="0">
                <a:latin typeface="+mj-lt"/>
              </a:endParaRPr>
            </a:p>
          </p:txBody>
        </p:sp>
        <p:sp>
          <p:nvSpPr>
            <p:cNvPr id="5" name="Трапеция 4"/>
            <p:cNvSpPr/>
            <p:nvPr/>
          </p:nvSpPr>
          <p:spPr>
            <a:xfrm>
              <a:off x="2480758" y="4653138"/>
              <a:ext cx="4055766" cy="572272"/>
            </a:xfrm>
            <a:prstGeom prst="trapezoid">
              <a:avLst>
                <a:gd name="adj" fmla="val 75787"/>
              </a:avLst>
            </a:prstGeom>
            <a:gradFill flip="none" rotWithShape="1">
              <a:gsLst>
                <a:gs pos="0">
                  <a:srgbClr val="003E64"/>
                </a:gs>
                <a:gs pos="50000">
                  <a:srgbClr val="0087CC"/>
                </a:gs>
                <a:gs pos="100000">
                  <a:srgbClr val="003E6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ru-RU" sz="1600" dirty="0" smtClean="0">
                  <a:latin typeface="+mj-lt"/>
                </a:rPr>
                <a:t>Кадастровый учет объектов недвижимости Земельные </a:t>
              </a:r>
              <a:r>
                <a:rPr lang="ru-RU" sz="1600" dirty="0">
                  <a:latin typeface="+mj-lt"/>
                </a:rPr>
                <a:t>участки(ЗУ)+Объекты капитального строительства (ОКС)</a:t>
              </a:r>
            </a:p>
          </p:txBody>
        </p:sp>
        <p:sp>
          <p:nvSpPr>
            <p:cNvPr id="6" name="Трапеция 5"/>
            <p:cNvSpPr/>
            <p:nvPr/>
          </p:nvSpPr>
          <p:spPr>
            <a:xfrm>
              <a:off x="2884611" y="3933056"/>
              <a:ext cx="3271563" cy="653659"/>
            </a:xfrm>
            <a:prstGeom prst="trapezoid">
              <a:avLst>
                <a:gd name="adj" fmla="val 62942"/>
              </a:avLst>
            </a:prstGeom>
            <a:gradFill flip="none" rotWithShape="1">
              <a:gsLst>
                <a:gs pos="0">
                  <a:srgbClr val="003E64"/>
                </a:gs>
                <a:gs pos="50000">
                  <a:srgbClr val="0087CC"/>
                </a:gs>
                <a:gs pos="100000">
                  <a:srgbClr val="003E6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Оценка</a:t>
              </a:r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269024" y="3212976"/>
              <a:ext cx="2498676" cy="644281"/>
            </a:xfrm>
            <a:prstGeom prst="trapezoid">
              <a:avLst>
                <a:gd name="adj" fmla="val 67543"/>
              </a:avLst>
            </a:prstGeom>
            <a:gradFill flip="none" rotWithShape="1">
              <a:gsLst>
                <a:gs pos="0">
                  <a:srgbClr val="003E64"/>
                </a:gs>
                <a:gs pos="50000">
                  <a:srgbClr val="0087CC"/>
                </a:gs>
                <a:gs pos="100000">
                  <a:srgbClr val="003E6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+mj-lt"/>
                </a:rPr>
                <a:t>Регистрация прав</a:t>
              </a:r>
            </a:p>
          </p:txBody>
        </p:sp>
        <p:sp>
          <p:nvSpPr>
            <p:cNvPr id="8" name="Трапеция 7"/>
            <p:cNvSpPr/>
            <p:nvPr/>
          </p:nvSpPr>
          <p:spPr>
            <a:xfrm>
              <a:off x="2801101" y="6097088"/>
              <a:ext cx="3296233" cy="477012"/>
            </a:xfrm>
            <a:prstGeom prst="trapezoid">
              <a:avLst>
                <a:gd name="adj" fmla="val 57573"/>
              </a:avLst>
            </a:prstGeom>
            <a:gradFill flip="none" rotWithShape="1">
              <a:gsLst>
                <a:gs pos="0">
                  <a:srgbClr val="00B0F0"/>
                </a:gs>
                <a:gs pos="50000">
                  <a:srgbClr val="003E64"/>
                </a:gs>
                <a:gs pos="100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ИНФОРМАЦИОННЫЕ ТЕХНОЛОГИИ</a:t>
              </a:r>
              <a:endParaRPr lang="ru-RU" sz="1600" b="1" dirty="0"/>
            </a:p>
          </p:txBody>
        </p:sp>
        <p:sp>
          <p:nvSpPr>
            <p:cNvPr id="9" name="Трапеция 8"/>
            <p:cNvSpPr/>
            <p:nvPr/>
          </p:nvSpPr>
          <p:spPr>
            <a:xfrm>
              <a:off x="3698062" y="2264094"/>
              <a:ext cx="1647473" cy="873082"/>
            </a:xfrm>
            <a:prstGeom prst="trapezoid">
              <a:avLst>
                <a:gd name="adj" fmla="val 67543"/>
              </a:avLst>
            </a:prstGeom>
            <a:gradFill flip="none" rotWithShape="1">
              <a:gsLst>
                <a:gs pos="0">
                  <a:srgbClr val="003E64"/>
                </a:gs>
                <a:gs pos="50000">
                  <a:srgbClr val="0087CC"/>
                </a:gs>
                <a:gs pos="100000">
                  <a:srgbClr val="003E6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+mj-lt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876256" y="2167775"/>
            <a:ext cx="2250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Комфортное взаимодействие с гражданами, бизнесом, органами власти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4250699"/>
            <a:ext cx="2250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Обеспечение целостности учета и корректной </a:t>
            </a:r>
            <a:r>
              <a:rPr lang="ru-RU" sz="1200" dirty="0" smtClean="0">
                <a:latin typeface="+mj-lt"/>
              </a:rPr>
              <a:t>идентификации</a:t>
            </a:r>
            <a:endParaRPr lang="ru-RU" sz="12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524522"/>
            <a:ext cx="2250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Обеспечение справедливой кадастровой оценки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3340746"/>
            <a:ext cx="293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Гарантия  прав </a:t>
            </a:r>
            <a:endParaRPr lang="ru-RU" sz="14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4970778"/>
            <a:ext cx="2267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Обеспечение базовой основы деятельности </a:t>
            </a:r>
            <a:r>
              <a:rPr lang="ru-RU" sz="1200" dirty="0" smtClean="0">
                <a:latin typeface="+mj-lt"/>
              </a:rPr>
              <a:t>отрасли</a:t>
            </a:r>
            <a:endParaRPr lang="ru-RU" sz="12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7" y="5668840"/>
            <a:ext cx="2250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Обеспечивающие </a:t>
            </a:r>
            <a:r>
              <a:rPr lang="ru-RU" sz="1400" dirty="0" smtClean="0">
                <a:latin typeface="+mj-lt"/>
              </a:rPr>
              <a:t>функции</a:t>
            </a:r>
            <a:endParaRPr lang="ru-RU" sz="1400" dirty="0">
              <a:latin typeface="+mj-lt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07904" y="2429385"/>
            <a:ext cx="3139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39952" y="3108153"/>
            <a:ext cx="2686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3720221"/>
            <a:ext cx="2254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54204" y="4440301"/>
            <a:ext cx="1750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30268" y="5222467"/>
            <a:ext cx="1173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696" y="2283828"/>
            <a:ext cx="2146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500" dirty="0">
                <a:solidFill>
                  <a:schemeClr val="bg1"/>
                </a:solidFill>
                <a:latin typeface="+mj-lt"/>
              </a:rPr>
              <a:t>Эффективные механизмы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взаимодействия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868144" y="5798295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13806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Граждане и бизнес</a:t>
            </a:r>
            <a:endParaRPr lang="ru-RU" b="1" dirty="0">
              <a:latin typeface="+mj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268760"/>
            <a:ext cx="1024307" cy="736407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61B0-EBEE-4EA4-A2EC-E3B938D55AB3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05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5" name="Заголовок 1"/>
          <p:cNvSpPr txBox="1">
            <a:spLocks/>
          </p:cNvSpPr>
          <p:nvPr/>
        </p:nvSpPr>
        <p:spPr bwMode="auto">
          <a:xfrm>
            <a:off x="5364089" y="4915834"/>
            <a:ext cx="3600400" cy="1033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>
            <a:defPPr>
              <a:defRPr lang="uk-UA"/>
            </a:defPPr>
            <a:lvl1pPr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400" dirty="0"/>
              <a:t>Разница </a:t>
            </a:r>
            <a:r>
              <a:rPr lang="ru-RU" sz="1400" dirty="0" smtClean="0"/>
              <a:t>в количестве обусловлена </a:t>
            </a:r>
            <a:r>
              <a:rPr lang="ru-RU" sz="1400" dirty="0"/>
              <a:t>разными источниками </a:t>
            </a:r>
            <a:r>
              <a:rPr lang="ru-RU" sz="1400" dirty="0" smtClean="0"/>
              <a:t>формирования сведений реестра прав и кадастра недвижимости</a:t>
            </a:r>
            <a:endParaRPr lang="ru-RU" sz="1400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Источники формирования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ведений реестра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прав и кадастра недвижимости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413405" y="3394369"/>
            <a:ext cx="1527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 недвижимости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371914" y="2846468"/>
            <a:ext cx="900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прав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V="1">
            <a:off x="2119124" y="3550822"/>
            <a:ext cx="431800" cy="2889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 flipH="1" flipV="1">
            <a:off x="3235256" y="3832894"/>
            <a:ext cx="164997" cy="5135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3827143" y="3448203"/>
            <a:ext cx="1479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технической инвентаризации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3558281" y="3145273"/>
            <a:ext cx="5377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 flipH="1">
            <a:off x="2688534" y="5002315"/>
            <a:ext cx="1516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местного самоуправления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971600" y="4190636"/>
            <a:ext cx="189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государственной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</a:t>
            </a:r>
          </a:p>
        </p:txBody>
      </p:sp>
      <p:pic>
        <p:nvPicPr>
          <p:cNvPr id="39" name="Picture 2" descr="http://iconmonstr.com/g/gd/makefg.php?i=s2/default/iconmonstr-database-icon.png&amp;r=50&amp;g=100&amp;b=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474" y="2557352"/>
            <a:ext cx="785804" cy="8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iconmonstr.com/g/gd/makefg.php?i=s2/default/iconmonstr-database-3-icon.png&amp;r=36&amp;g=156&amp;b=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507" y="2329613"/>
            <a:ext cx="552215" cy="5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iconmonstr.com/g/gd/makefg.php?i=s2/default/iconmonstr-briefcase-5-icon.png&amp;r=50&amp;g=100&amp;b=1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099" y="3801257"/>
            <a:ext cx="481030" cy="4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://upload.wikimedia.org/wikipedia/commons/thumb/2/29/Coat_of_Arms_of_the_Russian_Federation_2.svg/367px-Coat_of_Arms_of_the_Russian_Federation_2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722" y="3971162"/>
            <a:ext cx="248952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conmonstr.com/g/gd/makefg.php?i=s2/default/iconmonstr-home-6-icon.png&amp;r=153&amp;g=153&amp;b=1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799" y="2788121"/>
            <a:ext cx="713993" cy="7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://iconmonstr.com/g/gd/makefg.php?i=s2/default/iconmonstr-document-file-2-icon.png&amp;r=153&amp;g=153&amp;b=1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658" y="4498436"/>
            <a:ext cx="519164" cy="5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http://iconmonstr.com/g/gd/makefg.php?i=s2/default/iconmonstr-user-8-icon.png&amp;r=50&amp;g=100&amp;b=17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228" y="1377279"/>
            <a:ext cx="539553" cy="5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2274370" y="2759726"/>
            <a:ext cx="431800" cy="10971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3158749" y="2191361"/>
            <a:ext cx="0" cy="2765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pic>
        <p:nvPicPr>
          <p:cNvPr id="48" name="Picture 14" descr="http://iconmonstr.com/g/gd/makefg.php?i=s2/default/iconmonstr-user-8-icon.png&amp;r=50&amp;g=100&amp;b=17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64" y="2351739"/>
            <a:ext cx="539553" cy="5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1115616" y="2636912"/>
            <a:ext cx="3490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>
              <a:latin typeface="Segoe UI Semibold" panose="020B0702040204020203" pitchFamily="34" charset="0"/>
            </a:endParaRPr>
          </a:p>
        </p:txBody>
      </p:sp>
      <p:graphicFrame>
        <p:nvGraphicFramePr>
          <p:cNvPr id="5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094427"/>
              </p:ext>
            </p:extLst>
          </p:nvPr>
        </p:nvGraphicFramePr>
        <p:xfrm>
          <a:off x="5364089" y="1719615"/>
          <a:ext cx="3600400" cy="307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5364089" y="836712"/>
            <a:ext cx="3600400" cy="788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rIns="144000" anchor="ctr"/>
          <a:lstStyle>
            <a:defPPr>
              <a:defRPr lang="uk-UA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1600" dirty="0"/>
              <a:t>Наполнение </a:t>
            </a:r>
            <a:r>
              <a:rPr lang="ru-RU" sz="1600" dirty="0" smtClean="0"/>
              <a:t>реестра прав и кадастра недвижимости </a:t>
            </a:r>
            <a:r>
              <a:rPr lang="ru-RU" sz="1600" dirty="0"/>
              <a:t>сведениями об объектах недвижимости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96561" y="2863893"/>
            <a:ext cx="12053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2574324" y="1906658"/>
            <a:ext cx="12053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1597" y="26898"/>
            <a:ext cx="1197585" cy="10469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Работа Росреестра по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повышению качества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данных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реестра прав и кадастра недвижимости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590" name="Заголовок 1"/>
          <p:cNvSpPr txBox="1">
            <a:spLocks/>
          </p:cNvSpPr>
          <p:nvPr/>
        </p:nvSpPr>
        <p:spPr bwMode="auto">
          <a:xfrm>
            <a:off x="15280" y="1124744"/>
            <a:ext cx="429498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Гармонизация сведений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реестра прав и кадастра недвижимости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+mn-lt"/>
                <a:cs typeface="Times New Roman" pitchFamily="18" charset="0"/>
              </a:rPr>
              <a:t>сопоставление сведений, содержащихся в информационных ресурсах </a:t>
            </a:r>
            <a:r>
              <a:rPr lang="ru-RU" sz="1400" dirty="0" err="1" smtClean="0">
                <a:latin typeface="+mn-lt"/>
                <a:cs typeface="Times New Roman" pitchFamily="18" charset="0"/>
              </a:rPr>
              <a:t>Росреестра</a:t>
            </a:r>
            <a:r>
              <a:rPr lang="ru-RU" sz="1400" dirty="0" smtClean="0">
                <a:latin typeface="+mn-lt"/>
                <a:cs typeface="Times New Roman" pitchFamily="18" charset="0"/>
              </a:rPr>
              <a:t> об объекте и субъекте права</a:t>
            </a:r>
            <a:endParaRPr lang="ru-RU" sz="14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" y="4149080"/>
            <a:ext cx="2898202" cy="19668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2348880"/>
            <a:ext cx="1777406" cy="17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70B22A"/>
                </a:solidFill>
                <a:cs typeface="Times New Roman" pitchFamily="18" charset="0"/>
              </a:rPr>
              <a:t>сопоставлено</a:t>
            </a:r>
            <a:endParaRPr lang="ru-RU" sz="2800" b="1" dirty="0" smtClean="0">
              <a:solidFill>
                <a:srgbClr val="70B22A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B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99%</a:t>
            </a:r>
            <a:endParaRPr lang="ru-RU" sz="2800" dirty="0">
              <a:solidFill>
                <a:srgbClr val="0073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сведений о земельных участках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, зданиях, сооружениях,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помещениях, объектах незавершенного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строительства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1339" y="2350418"/>
            <a:ext cx="2289674" cy="15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не сопоставлено</a:t>
            </a:r>
            <a:endParaRPr lang="ru-RU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1%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Для сопоставления требуется: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- нормативно-правовое регулирование;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- решение суда;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- обращение заявителя.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743245" y="1127644"/>
            <a:ext cx="4294981" cy="30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Верификация сведений реестра прав и кадастра недвижимости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+mn-lt"/>
                <a:cs typeface="Times New Roman" pitchFamily="18" charset="0"/>
              </a:rPr>
              <a:t>выявление, анализ и исправление ошибок в сведениях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реестра прав и кадастра недвижимости</a:t>
            </a:r>
          </a:p>
          <a:p>
            <a:pPr algn="ctr"/>
            <a:endParaRPr lang="ru-RU" sz="900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B22A"/>
                </a:solidFill>
                <a:latin typeface="+mn-lt"/>
                <a:cs typeface="Times New Roman" pitchFamily="18" charset="0"/>
              </a:rPr>
              <a:t>верифицировано объектов</a:t>
            </a:r>
          </a:p>
          <a:p>
            <a:pPr algn="ctr"/>
            <a:r>
              <a:rPr lang="ru-RU" sz="2800" b="1" dirty="0" smtClean="0">
                <a:solidFill>
                  <a:srgbClr val="70B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85%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Осуществляется посредством</a:t>
            </a:r>
          </a:p>
          <a:p>
            <a:pPr algn="ctr"/>
            <a:r>
              <a:rPr lang="ru-RU" sz="1050" dirty="0" smtClean="0">
                <a:latin typeface="+mn-lt"/>
                <a:cs typeface="Times New Roman" pitchFamily="18" charset="0"/>
              </a:rPr>
              <a:t>- сервисных и компьютерных программ для выполнения типовых задач (утилиты, скрипты);</a:t>
            </a:r>
          </a:p>
          <a:p>
            <a:pPr algn="ctr"/>
            <a:r>
              <a:rPr lang="ru-RU" sz="1050" dirty="0" smtClean="0">
                <a:latin typeface="+mn-lt"/>
                <a:cs typeface="Times New Roman" pitchFamily="18" charset="0"/>
              </a:rPr>
              <a:t> - информационного взаимодействия с органами технической инвентаризации, органами местного самоуправления, органами государственной власти;</a:t>
            </a:r>
          </a:p>
          <a:p>
            <a:pPr algn="ctr"/>
            <a:r>
              <a:rPr lang="ru-RU" sz="1050" dirty="0" smtClean="0">
                <a:latin typeface="+mn-lt"/>
                <a:cs typeface="Times New Roman" pitchFamily="18" charset="0"/>
              </a:rPr>
              <a:t> - по заявительному принципу.</a:t>
            </a:r>
            <a:endParaRPr lang="ru-RU" sz="1050" dirty="0">
              <a:latin typeface="+mn-lt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743245" y="4149080"/>
            <a:ext cx="4445048" cy="1966869"/>
            <a:chOff x="921275" y="1916832"/>
            <a:chExt cx="3356368" cy="2392040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xmlns="" val="1983912510"/>
                </p:ext>
              </p:extLst>
            </p:nvPr>
          </p:nvGraphicFramePr>
          <p:xfrm>
            <a:off x="921275" y="1916832"/>
            <a:ext cx="3309738" cy="2392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2749357" y="2789686"/>
              <a:ext cx="1528286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B2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+40%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1597" y="26898"/>
            <a:ext cx="1197585" cy="10469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91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Сопоставление сведений баз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данных Росреестра и ФНС России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ранее учтенных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объектах капитального строительства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http://irkp31.ru/files/%D0%B4%D0%BE%D0%BA%D1%83%D0%BC%D0%B5%D0%BD%D1%82%204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504" y="800626"/>
            <a:ext cx="2553495" cy="15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8625" y="5013176"/>
            <a:ext cx="2165606" cy="1286441"/>
            <a:chOff x="728210" y="3691755"/>
            <a:chExt cx="2165606" cy="128644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210" y="3910288"/>
              <a:ext cx="571580" cy="88594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1710" y="3879948"/>
              <a:ext cx="762106" cy="866896"/>
            </a:xfrm>
            <a:prstGeom prst="rect">
              <a:avLst/>
            </a:prstGeom>
          </p:spPr>
        </p:pic>
        <p:pic>
          <p:nvPicPr>
            <p:cNvPr id="34" name="Picture 4" descr="http://s1.iconbird.com/ico/2013/9/450/w256h2561380453900FileDocument256x2563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226" y="4037453"/>
              <a:ext cx="554672" cy="55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ndrgavr.ru/useruploaded/editor/images/0_c0bf1_bf268d75_L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43" y="3691755"/>
              <a:ext cx="1144215" cy="46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://www.andrgavr.ru/useruploaded/editor/images/0_c0bf1_bf268d75_L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185167" y="4515492"/>
              <a:ext cx="1139246" cy="462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-12179" y="1124744"/>
            <a:ext cx="4112994" cy="1505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количество 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объектов для сопоставления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более 13,3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миллиона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rgbClr val="70B22A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70B22A"/>
                </a:solidFill>
                <a:latin typeface="+mj-lt"/>
                <a:cs typeface="Times New Roman" pitchFamily="18" charset="0"/>
              </a:rPr>
              <a:t>из общего количества объектов</a:t>
            </a:r>
            <a:endParaRPr lang="ru-RU" sz="1100" b="1" dirty="0">
              <a:solidFill>
                <a:srgbClr val="70B22A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B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около 99 миллионов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2956989853"/>
              </p:ext>
            </p:extLst>
          </p:nvPr>
        </p:nvGraphicFramePr>
        <p:xfrm>
          <a:off x="95163" y="2547239"/>
          <a:ext cx="3933050" cy="242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100815" y="2492896"/>
            <a:ext cx="4775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Причины несопоставимости</a:t>
            </a:r>
          </a:p>
          <a:p>
            <a:pPr algn="ctr"/>
            <a:endParaRPr lang="ru-RU" sz="1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Объекты, в </a:t>
            </a:r>
            <a:r>
              <a:rPr lang="ru-RU" sz="1200" dirty="0">
                <a:latin typeface="+mj-lt"/>
                <a:cs typeface="Times New Roman" pitchFamily="18" charset="0"/>
              </a:rPr>
              <a:t>отношении которых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предоставлены некорректные </a:t>
            </a:r>
            <a:r>
              <a:rPr lang="ru-RU" sz="1200" dirty="0">
                <a:latin typeface="+mj-lt"/>
                <a:cs typeface="Times New Roman" pitchFamily="18" charset="0"/>
              </a:rPr>
              <a:t>сведения об адресе, при этом не отражены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дополнительные </a:t>
            </a:r>
            <a:r>
              <a:rPr lang="ru-RU" sz="1200" dirty="0">
                <a:latin typeface="+mj-lt"/>
                <a:cs typeface="Times New Roman" pitchFamily="18" charset="0"/>
              </a:rPr>
              <a:t>характеристики, позволяющие идентифицировать объект или направить запрос в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орган технической инвентаризации.</a:t>
            </a:r>
            <a:endParaRPr lang="ru-RU" sz="1200" dirty="0">
              <a:latin typeface="+mj-lt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Объекты, в </a:t>
            </a:r>
            <a:r>
              <a:rPr lang="ru-RU" sz="1200" dirty="0">
                <a:latin typeface="+mj-lt"/>
                <a:cs typeface="Times New Roman" pitchFamily="18" charset="0"/>
              </a:rPr>
              <a:t>отношении которых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органы технической инвентаризации в </a:t>
            </a:r>
            <a:r>
              <a:rPr lang="ru-RU" sz="1200" dirty="0">
                <a:latin typeface="+mj-lt"/>
                <a:cs typeface="Times New Roman" pitchFamily="18" charset="0"/>
              </a:rPr>
              <a:t>ответах на запросы органа кадастрового учета информировали о том, что технический учет и техническая инвентаризация не осуществлялись.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1597" y="26898"/>
            <a:ext cx="1197585" cy="10469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2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Взаимодействие в рамках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реализации статьи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85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Налогового кодекса Российской Федерации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66" y="1502462"/>
            <a:ext cx="1368152" cy="13821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560" y="1340769"/>
            <a:ext cx="1777406" cy="1705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70B22A"/>
                </a:solidFill>
                <a:latin typeface="+mj-lt"/>
                <a:cs typeface="Times New Roman" pitchFamily="18" charset="0"/>
              </a:rPr>
              <a:t>93%</a:t>
            </a:r>
            <a:endParaRPr lang="ru-RU" sz="2800" dirty="0">
              <a:solidFill>
                <a:srgbClr val="0073B6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сведений об объектах недвижимости и правах на них соответствуют форматно-логическому контролю ФНС России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512" y="3790579"/>
            <a:ext cx="1777406" cy="1582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7%</a:t>
            </a:r>
            <a:endParaRPr lang="ru-RU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сведений об объектах недвижимости и правах на них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не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соответствуют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форматно-логическому контролю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987622"/>
            <a:ext cx="586963" cy="842577"/>
          </a:xfrm>
          <a:prstGeom prst="rect">
            <a:avLst/>
          </a:prstGeom>
          <a:effectLst>
            <a:glow rad="2286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883770" y="1534207"/>
            <a:ext cx="576064" cy="1360241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883770" y="3933056"/>
            <a:ext cx="5672806" cy="1296144"/>
          </a:xfrm>
          <a:prstGeom prst="wedgeRectCallout">
            <a:avLst>
              <a:gd name="adj1" fmla="val -55453"/>
              <a:gd name="adj2" fmla="val 1566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Основная доля объектов могут быть переданы в налоговые органы только после корректировки законодательства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праве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указана не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виде простой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правильной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дроби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Отсутствует порядок определения кадастровой стоимости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573" y="17217"/>
            <a:ext cx="1198988" cy="104814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76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Стрелка вправо 67593"/>
          <p:cNvSpPr/>
          <p:nvPr/>
        </p:nvSpPr>
        <p:spPr>
          <a:xfrm rot="19587693">
            <a:off x="3692150" y="3418571"/>
            <a:ext cx="2080235" cy="973480"/>
          </a:xfrm>
          <a:prstGeom prst="rightArrow">
            <a:avLst>
              <a:gd name="adj1" fmla="val 59784"/>
              <a:gd name="adj2" fmla="val 725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оль Росреестра 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системе налогообложения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573" y="26814"/>
            <a:ext cx="1195632" cy="1045214"/>
          </a:xfrm>
          <a:prstGeom prst="rect">
            <a:avLst/>
          </a:prstGeom>
        </p:spPr>
      </p:pic>
      <p:grpSp>
        <p:nvGrpSpPr>
          <p:cNvPr id="67590" name="Группа 67589"/>
          <p:cNvGrpSpPr/>
          <p:nvPr/>
        </p:nvGrpSpPr>
        <p:grpSpPr>
          <a:xfrm>
            <a:off x="176779" y="3963695"/>
            <a:ext cx="4380828" cy="2236059"/>
            <a:chOff x="176779" y="3963695"/>
            <a:chExt cx="4380828" cy="223605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6779" y="3963695"/>
              <a:ext cx="4380828" cy="223605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4539" y="4705569"/>
              <a:ext cx="461665" cy="119481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РОСРЕЕСТР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+mn-lt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445" y="4200390"/>
              <a:ext cx="276503" cy="396916"/>
            </a:xfrm>
            <a:prstGeom prst="rect">
              <a:avLst/>
            </a:prstGeom>
            <a:effectLst>
              <a:glow rad="2286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</p:pic>
        <p:grpSp>
          <p:nvGrpSpPr>
            <p:cNvPr id="64" name="Группа 63"/>
            <p:cNvGrpSpPr/>
            <p:nvPr/>
          </p:nvGrpSpPr>
          <p:grpSpPr>
            <a:xfrm>
              <a:off x="1047332" y="4091571"/>
              <a:ext cx="1364428" cy="973790"/>
              <a:chOff x="569860" y="1159066"/>
              <a:chExt cx="1364428" cy="973790"/>
            </a:xfrm>
          </p:grpSpPr>
          <p:sp>
            <p:nvSpPr>
              <p:cNvPr id="54" name="Text Box 20"/>
              <p:cNvSpPr txBox="1">
                <a:spLocks noChangeArrowheads="1"/>
              </p:cNvSpPr>
              <p:nvPr/>
            </p:nvSpPr>
            <p:spPr bwMode="auto">
              <a:xfrm>
                <a:off x="569860" y="1671191"/>
                <a:ext cx="13644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Кадастр недвижимости</a:t>
                </a:r>
                <a:endPara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6" name="Picture 2" descr="http://iconmonstr.com/g/gd/makefg.php?i=s2/default/iconmonstr-database-icon.png&amp;r=50&amp;g=100&amp;b=17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551" y="1159066"/>
                <a:ext cx="483046" cy="547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Группа 68"/>
            <p:cNvGrpSpPr/>
            <p:nvPr/>
          </p:nvGrpSpPr>
          <p:grpSpPr>
            <a:xfrm>
              <a:off x="1266112" y="5190934"/>
              <a:ext cx="900131" cy="940282"/>
              <a:chOff x="788640" y="2258429"/>
              <a:chExt cx="900131" cy="940282"/>
            </a:xfrm>
          </p:grpSpPr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788640" y="2737046"/>
                <a:ext cx="90013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Реестр прав</a:t>
                </a:r>
                <a:endPara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7" name="Picture 2" descr="http://iconmonstr.com/g/gd/makefg.php?i=s2/default/iconmonstr-database-3-icon.png&amp;r=36&amp;g=156&amp;b=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083" y="2258429"/>
                <a:ext cx="552215" cy="552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Стрелка вправо 64"/>
            <p:cNvSpPr/>
            <p:nvPr/>
          </p:nvSpPr>
          <p:spPr>
            <a:xfrm>
              <a:off x="2330469" y="4200390"/>
              <a:ext cx="242746" cy="57318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право 65"/>
            <p:cNvSpPr/>
            <p:nvPr/>
          </p:nvSpPr>
          <p:spPr>
            <a:xfrm>
              <a:off x="2324658" y="5150341"/>
              <a:ext cx="242746" cy="57318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2450963" y="4365005"/>
              <a:ext cx="2014789" cy="1609233"/>
              <a:chOff x="2213675" y="1356663"/>
              <a:chExt cx="2014789" cy="1609233"/>
            </a:xfrm>
          </p:grpSpPr>
          <p:pic>
            <p:nvPicPr>
              <p:cNvPr id="67" name="Picture 2" descr="http://iconmonstr.com/g/gd/makefg.php?i=s2/default/iconmonstr-database-icon.png&amp;r=50&amp;g=100&amp;b=173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148" y="1356663"/>
                <a:ext cx="813841" cy="922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 Box 20"/>
              <p:cNvSpPr txBox="1">
                <a:spLocks noChangeArrowheads="1"/>
              </p:cNvSpPr>
              <p:nvPr/>
            </p:nvSpPr>
            <p:spPr bwMode="auto">
              <a:xfrm>
                <a:off x="2213675" y="2288788"/>
                <a:ext cx="2014789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Территориальный информационный ресурс</a:t>
                </a:r>
              </a:p>
              <a:p>
                <a:pPr algn="ctr"/>
                <a:r>
                  <a:rPr lang="ru-RU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(объединение сведений кадастра недвижимости и реестра прав)</a:t>
                </a:r>
              </a:p>
            </p:txBody>
          </p:sp>
        </p:grpSp>
      </p:grpSp>
      <p:grpSp>
        <p:nvGrpSpPr>
          <p:cNvPr id="67587" name="Группа 67586"/>
          <p:cNvGrpSpPr/>
          <p:nvPr/>
        </p:nvGrpSpPr>
        <p:grpSpPr>
          <a:xfrm>
            <a:off x="5529894" y="1246273"/>
            <a:ext cx="2952328" cy="2236323"/>
            <a:chOff x="5364088" y="1324439"/>
            <a:chExt cx="2952328" cy="22363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8429" y="1448218"/>
              <a:ext cx="504943" cy="510096"/>
            </a:xfrm>
            <a:prstGeom prst="rect">
              <a:avLst/>
            </a:prstGeom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5364088" y="1324439"/>
              <a:ext cx="2952328" cy="2236323"/>
            </a:xfrm>
            <a:prstGeom prst="round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017527" y="2035365"/>
              <a:ext cx="2077089" cy="91525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</a:rPr>
                <a:t>Расчёт и администрирование налоговых платежей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89786" y="1989440"/>
              <a:ext cx="461665" cy="127195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ФНС России</a:t>
              </a:r>
            </a:p>
          </p:txBody>
        </p:sp>
      </p:grpSp>
      <p:grpSp>
        <p:nvGrpSpPr>
          <p:cNvPr id="67591" name="Группа 67590"/>
          <p:cNvGrpSpPr/>
          <p:nvPr/>
        </p:nvGrpSpPr>
        <p:grpSpPr>
          <a:xfrm>
            <a:off x="6091074" y="4487202"/>
            <a:ext cx="1817606" cy="1070624"/>
            <a:chOff x="6508588" y="4365005"/>
            <a:chExt cx="1817606" cy="107062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0252" y="4365005"/>
              <a:ext cx="1154279" cy="829848"/>
            </a:xfrm>
            <a:prstGeom prst="rect">
              <a:avLst/>
            </a:prstGeom>
            <a:effectLst>
              <a:outerShdw blurRad="177800" sx="105000" sy="105000" algn="ctr" rotWithShape="0">
                <a:prstClr val="black">
                  <a:alpha val="66000"/>
                </a:prstClr>
              </a:outerShdw>
            </a:effectLst>
          </p:spPr>
        </p:pic>
        <p:sp>
          <p:nvSpPr>
            <p:cNvPr id="106" name="Text Box 20"/>
            <p:cNvSpPr txBox="1">
              <a:spLocks noChangeArrowheads="1"/>
            </p:cNvSpPr>
            <p:nvPr/>
          </p:nvSpPr>
          <p:spPr bwMode="auto">
            <a:xfrm>
              <a:off x="6508588" y="5158630"/>
              <a:ext cx="18176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ПРАВООБЛАДАТЕЛИ</a:t>
              </a:r>
              <a:endPara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7593" name="Группа 67592"/>
          <p:cNvGrpSpPr/>
          <p:nvPr/>
        </p:nvGrpSpPr>
        <p:grpSpPr>
          <a:xfrm>
            <a:off x="143842" y="1196752"/>
            <a:ext cx="5353881" cy="2850001"/>
            <a:chOff x="143842" y="1196752"/>
            <a:chExt cx="5353881" cy="2850001"/>
          </a:xfrm>
        </p:grpSpPr>
        <p:grpSp>
          <p:nvGrpSpPr>
            <p:cNvPr id="67589" name="Группа 67588"/>
            <p:cNvGrpSpPr/>
            <p:nvPr/>
          </p:nvGrpSpPr>
          <p:grpSpPr>
            <a:xfrm>
              <a:off x="143842" y="1196752"/>
              <a:ext cx="4380828" cy="2850001"/>
              <a:chOff x="143842" y="1196752"/>
              <a:chExt cx="4380828" cy="2850001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43842" y="1196752"/>
                <a:ext cx="4380828" cy="2418593"/>
                <a:chOff x="139011" y="1031190"/>
                <a:chExt cx="4380828" cy="2236059"/>
              </a:xfrm>
            </p:grpSpPr>
            <p:sp>
              <p:nvSpPr>
                <p:cNvPr id="76" name="Скругленный прямоугольник 75"/>
                <p:cNvSpPr/>
                <p:nvPr/>
              </p:nvSpPr>
              <p:spPr>
                <a:xfrm>
                  <a:off x="139011" y="1031190"/>
                  <a:ext cx="4380828" cy="2236059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196771" y="1342368"/>
                  <a:ext cx="572464" cy="1625509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ru-RU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Органы власти 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субъектов РФ</a:t>
                  </a:r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833123" y="1278934"/>
                <a:ext cx="1773368" cy="4497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softEdge rad="0"/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отбор исполнителя оценки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828161" y="2098610"/>
                <a:ext cx="1778330" cy="4468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softEdge rad="0"/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</a:t>
                </a:r>
                <a:r>
                  <a:rPr lang="ru-RU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пределение кадастровой стоимости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Стрелка вправо 92"/>
              <p:cNvSpPr/>
              <p:nvPr/>
            </p:nvSpPr>
            <p:spPr>
              <a:xfrm rot="5400000">
                <a:off x="1593169" y="1627749"/>
                <a:ext cx="242746" cy="57318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Стрелка вправо 93"/>
              <p:cNvSpPr/>
              <p:nvPr/>
            </p:nvSpPr>
            <p:spPr>
              <a:xfrm rot="5400000">
                <a:off x="1593168" y="2445960"/>
                <a:ext cx="242746" cy="57318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585" name="Выноска со стрелкой вниз 67584"/>
              <p:cNvSpPr/>
              <p:nvPr/>
            </p:nvSpPr>
            <p:spPr>
              <a:xfrm>
                <a:off x="827584" y="2914104"/>
                <a:ext cx="1773914" cy="1132649"/>
              </a:xfrm>
              <a:prstGeom prst="downArrowCallout">
                <a:avLst>
                  <a:gd name="adj1" fmla="val 63741"/>
                  <a:gd name="adj2" fmla="val 51069"/>
                  <a:gd name="adj3" fmla="val 37176"/>
                  <a:gd name="adj4" fmla="val 51522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softEdge rad="0"/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утверждение результатов кадастровой оценки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592" name="Выноска со стрелкой вправо 67591"/>
            <p:cNvSpPr/>
            <p:nvPr/>
          </p:nvSpPr>
          <p:spPr>
            <a:xfrm>
              <a:off x="2714070" y="1884139"/>
              <a:ext cx="2783653" cy="988789"/>
            </a:xfrm>
            <a:prstGeom prst="rightArrowCallout">
              <a:avLst>
                <a:gd name="adj1" fmla="val 53899"/>
                <a:gd name="adj2" fmla="val 44266"/>
                <a:gd name="adj3" fmla="val 69312"/>
                <a:gd name="adj4" fmla="val 5710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>
                  <a:solidFill>
                    <a:schemeClr val="bg1">
                      <a:lumMod val="95000"/>
                    </a:schemeClr>
                  </a:solidFill>
                </a:rPr>
                <a:t>Определение налоговых СТАВОК</a:t>
              </a:r>
              <a:endParaRPr lang="ru-RU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2" name="Стрелка вправо 111"/>
          <p:cNvSpPr/>
          <p:nvPr/>
        </p:nvSpPr>
        <p:spPr>
          <a:xfrm rot="5400000">
            <a:off x="6617933" y="3348029"/>
            <a:ext cx="776249" cy="1154279"/>
          </a:xfrm>
          <a:prstGeom prst="rightArrow">
            <a:avLst>
              <a:gd name="adj1" fmla="val 59784"/>
              <a:gd name="adj2" fmla="val 7250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8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трелка вправо 61"/>
          <p:cNvSpPr/>
          <p:nvPr/>
        </p:nvSpPr>
        <p:spPr>
          <a:xfrm rot="1785106">
            <a:off x="-464333" y="2908437"/>
            <a:ext cx="10142843" cy="1429060"/>
          </a:xfrm>
          <a:prstGeom prst="rightArrow">
            <a:avLst>
              <a:gd name="adj1" fmla="val 50000"/>
              <a:gd name="adj2" fmla="val 247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077872"/>
            <a:ext cx="151216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включение сведений об объектах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кадастр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700808"/>
            <a:ext cx="151216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выгрузка сведений из кадастра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оценки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2276872"/>
            <a:ext cx="144016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отбор исполнителя оценки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20488" y="2924944"/>
            <a:ext cx="144016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пределение кадастровой стоимости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3573016"/>
            <a:ext cx="144016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утверждение результатов кадастровой оценки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27568" y="4356078"/>
            <a:ext cx="1424752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сведений о стоимости в ГКН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304" y="5085184"/>
            <a:ext cx="158417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ередача сведений в налоговые органы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085184"/>
            <a:ext cx="1584176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 налоговых СТАВОК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28" idx="3"/>
            <a:endCxn id="7" idx="0"/>
          </p:cNvCxnSpPr>
          <p:nvPr/>
        </p:nvCxnSpPr>
        <p:spPr>
          <a:xfrm>
            <a:off x="1763688" y="5589240"/>
            <a:ext cx="2834333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491880" y="5949280"/>
            <a:ext cx="2212282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defTabSz="457200">
              <a:buFont typeface="Arial" charset="0"/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Расчёт и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администрирование ФНС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налоговых платежей</a:t>
            </a:r>
          </a:p>
        </p:txBody>
      </p:sp>
      <p:cxnSp>
        <p:nvCxnSpPr>
          <p:cNvPr id="12" name="Соединительная линия уступом 11"/>
          <p:cNvCxnSpPr>
            <a:stCxn id="27" idx="1"/>
            <a:endCxn id="7" idx="0"/>
          </p:cNvCxnSpPr>
          <p:nvPr/>
        </p:nvCxnSpPr>
        <p:spPr>
          <a:xfrm rot="10800000" flipV="1">
            <a:off x="4598022" y="5589240"/>
            <a:ext cx="2710283" cy="360040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908175" y="0"/>
            <a:ext cx="72183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Структура проведения оценки и формирования налога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>
            <a:stCxn id="37" idx="0"/>
            <a:endCxn id="17" idx="2"/>
          </p:cNvCxnSpPr>
          <p:nvPr/>
        </p:nvCxnSpPr>
        <p:spPr>
          <a:xfrm flipV="1">
            <a:off x="945225" y="2708920"/>
            <a:ext cx="1070491" cy="33795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4227" y="3046875"/>
            <a:ext cx="1361995" cy="385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РОСРЕЕСТР</a:t>
            </a:r>
            <a:endParaRPr lang="ru-RU" sz="1100" b="1" dirty="0">
              <a:solidFill>
                <a:prstClr val="black"/>
              </a:solidFill>
            </a:endParaRPr>
          </a:p>
        </p:txBody>
      </p:sp>
      <p:cxnSp>
        <p:nvCxnSpPr>
          <p:cNvPr id="45" name="Прямая соединительная линия 44"/>
          <p:cNvCxnSpPr>
            <a:stCxn id="27" idx="0"/>
            <a:endCxn id="46" idx="2"/>
          </p:cNvCxnSpPr>
          <p:nvPr/>
        </p:nvCxnSpPr>
        <p:spPr>
          <a:xfrm flipV="1">
            <a:off x="8100392" y="4030200"/>
            <a:ext cx="259281" cy="1054984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7678675" y="3645024"/>
            <a:ext cx="1361995" cy="385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РОСРЕЕСТР</a:t>
            </a:r>
            <a:endParaRPr lang="ru-RU" sz="1100" b="1" dirty="0">
              <a:solidFill>
                <a:prstClr val="black"/>
              </a:solidFill>
            </a:endParaRPr>
          </a:p>
        </p:txBody>
      </p:sp>
      <p:cxnSp>
        <p:nvCxnSpPr>
          <p:cNvPr id="48" name="Прямая соединительная линия 47"/>
          <p:cNvCxnSpPr>
            <a:stCxn id="37" idx="0"/>
            <a:endCxn id="20" idx="2"/>
          </p:cNvCxnSpPr>
          <p:nvPr/>
        </p:nvCxnSpPr>
        <p:spPr>
          <a:xfrm flipH="1" flipV="1">
            <a:off x="863588" y="2085984"/>
            <a:ext cx="81637" cy="960891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4235634" y="1107732"/>
            <a:ext cx="1560502" cy="7370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Органы региональной власти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cxnSp>
        <p:nvCxnSpPr>
          <p:cNvPr id="53" name="Прямая соединительная линия 52"/>
          <p:cNvCxnSpPr>
            <a:stCxn id="18" idx="0"/>
            <a:endCxn id="49" idx="2"/>
          </p:cNvCxnSpPr>
          <p:nvPr/>
        </p:nvCxnSpPr>
        <p:spPr>
          <a:xfrm flipV="1">
            <a:off x="3203848" y="1844824"/>
            <a:ext cx="1812037" cy="43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22" idx="0"/>
            <a:endCxn id="49" idx="2"/>
          </p:cNvCxnSpPr>
          <p:nvPr/>
        </p:nvCxnSpPr>
        <p:spPr>
          <a:xfrm flipV="1">
            <a:off x="4340568" y="1844824"/>
            <a:ext cx="675317" cy="108012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4" idx="0"/>
            <a:endCxn id="49" idx="2"/>
          </p:cNvCxnSpPr>
          <p:nvPr/>
        </p:nvCxnSpPr>
        <p:spPr>
          <a:xfrm flipH="1" flipV="1">
            <a:off x="5015885" y="1844824"/>
            <a:ext cx="564227" cy="172819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5" idx="0"/>
            <a:endCxn id="46" idx="2"/>
          </p:cNvCxnSpPr>
          <p:nvPr/>
        </p:nvCxnSpPr>
        <p:spPr>
          <a:xfrm flipV="1">
            <a:off x="6739944" y="4030200"/>
            <a:ext cx="1619729" cy="32587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1115616" y="3938555"/>
            <a:ext cx="1821791" cy="7370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Органы местного самоуправления</a:t>
            </a:r>
            <a:endParaRPr lang="ru-RU" sz="1100" b="1" dirty="0">
              <a:solidFill>
                <a:prstClr val="black"/>
              </a:solidFill>
            </a:endParaRPr>
          </a:p>
        </p:txBody>
      </p:sp>
      <p:cxnSp>
        <p:nvCxnSpPr>
          <p:cNvPr id="68" name="Прямая соединительная линия 67"/>
          <p:cNvCxnSpPr>
            <a:stCxn id="28" idx="0"/>
            <a:endCxn id="67" idx="2"/>
          </p:cNvCxnSpPr>
          <p:nvPr/>
        </p:nvCxnSpPr>
        <p:spPr>
          <a:xfrm flipV="1">
            <a:off x="971600" y="4675647"/>
            <a:ext cx="1054912" cy="40953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573" y="26814"/>
            <a:ext cx="1195632" cy="10452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0CF4-AF4E-4124-B250-BE278A73F0DD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4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6447</TotalTime>
  <Words>1714</Words>
  <Application>Microsoft Office PowerPoint</Application>
  <PresentationFormat>Экран (4:3)</PresentationFormat>
  <Paragraphs>287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Презентация</vt:lpstr>
      <vt:lpstr>1_Презентация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2014 1кв УСЛУГИ МОГУ</dc:title>
  <dc:creator>Екатерина Семенова</dc:creator>
  <cp:lastModifiedBy>user</cp:lastModifiedBy>
  <cp:revision>691</cp:revision>
  <cp:lastPrinted>2014-05-19T17:15:21Z</cp:lastPrinted>
  <dcterms:created xsi:type="dcterms:W3CDTF">2013-12-13T09:06:11Z</dcterms:created>
  <dcterms:modified xsi:type="dcterms:W3CDTF">2015-02-26T10:53:06Z</dcterms:modified>
</cp:coreProperties>
</file>