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rawings/drawing4.xml" ContentType="application/vnd.openxmlformats-officedocument.drawingml.chartshap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drawings/drawing2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xls" ContentType="application/vnd.ms-exce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Default Extension="vml" ContentType="application/vnd.openxmlformats-officedocument.vmlDrawing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rawings/drawing3.xml" ContentType="application/vnd.openxmlformats-officedocument.drawingml.chartshapes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5" r:id="rId1"/>
  </p:sldMasterIdLst>
  <p:notesMasterIdLst>
    <p:notesMasterId r:id="rId13"/>
  </p:notesMasterIdLst>
  <p:sldIdLst>
    <p:sldId id="295" r:id="rId2"/>
    <p:sldId id="315" r:id="rId3"/>
    <p:sldId id="321" r:id="rId4"/>
    <p:sldId id="316" r:id="rId5"/>
    <p:sldId id="317" r:id="rId6"/>
    <p:sldId id="318" r:id="rId7"/>
    <p:sldId id="298" r:id="rId8"/>
    <p:sldId id="314" r:id="rId9"/>
    <p:sldId id="313" r:id="rId10"/>
    <p:sldId id="282" r:id="rId11"/>
    <p:sldId id="322" r:id="rId12"/>
  </p:sldIdLst>
  <p:sldSz cx="9144000" cy="6858000" type="screen4x3"/>
  <p:notesSz cx="6797675" cy="987425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202B0CA-FC54-4496-8BCA-5EF66A818D29}" styleName="Темный стиль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1FECB4D8-DB02-4DC6-A0A2-4F2EBAE1DC90}" styleName="Средний стиль 1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9DCAF9ED-07DC-4A11-8D7F-57B35C25682E}" styleName="Средний стиль 1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125E5076-3810-47DD-B79F-674D7AD40C01}" styleName="Темный стиль 1 - акцент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6E25E649-3F16-4E02-A733-19D2CDBF48F0}" styleName="Средний стиль 3 -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591" autoAdjust="0"/>
    <p:restoredTop sz="88471" autoAdjust="0"/>
  </p:normalViewPr>
  <p:slideViewPr>
    <p:cSldViewPr>
      <p:cViewPr varScale="1">
        <p:scale>
          <a:sx n="99" d="100"/>
          <a:sy n="99" d="100"/>
        </p:scale>
        <p:origin x="-125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_____Microsoft_Office_Excel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1.9047673190354261E-2"/>
          <c:y val="7.8605921147823596E-2"/>
          <c:w val="0.65079365079365725"/>
          <c:h val="0.81009615384615352"/>
        </c:manualLayout>
      </c:layout>
      <c:barChart>
        <c:barDir val="col"/>
        <c:grouping val="stacked"/>
        <c:ser>
          <c:idx val="1"/>
          <c:order val="0"/>
          <c:tx>
            <c:strRef>
              <c:f>Sheet1!$A$2</c:f>
              <c:strCache>
                <c:ptCount val="1"/>
                <c:pt idx="0">
                  <c:v>Архангельская область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  <a:ln w="17062">
              <a:solidFill>
                <a:schemeClr val="tx1"/>
              </a:solidFill>
              <a:prstDash val="solid"/>
            </a:ln>
          </c:spPr>
          <c:dLbls>
            <c:numFmt formatCode="#,##0" sourceLinked="0"/>
            <c:spPr>
              <a:noFill/>
              <a:ln w="34121">
                <a:noFill/>
              </a:ln>
            </c:spPr>
            <c:txPr>
              <a:bodyPr/>
              <a:lstStyle/>
              <a:p>
                <a:pPr>
                  <a:defRPr sz="1800" b="1" i="0" u="none" strike="noStrike" baseline="0">
                    <a:solidFill>
                      <a:schemeClr val="tx1"/>
                    </a:solidFill>
                    <a:latin typeface="Times New Roman" pitchFamily="18" charset="0"/>
                    <a:ea typeface="Arial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numRef>
              <c:f>Sheet1!$B$1:$C$1</c:f>
              <c:numCache>
                <c:formatCode>General</c:formatCode>
                <c:ptCount val="2"/>
                <c:pt idx="0">
                  <c:v>2015</c:v>
                </c:pt>
                <c:pt idx="1">
                  <c:v>2016</c:v>
                </c:pt>
              </c:numCache>
            </c:numRef>
          </c:cat>
          <c:val>
            <c:numRef>
              <c:f>Sheet1!$B$2:$C$2</c:f>
              <c:numCache>
                <c:formatCode>General</c:formatCode>
                <c:ptCount val="2"/>
                <c:pt idx="0">
                  <c:v>38778</c:v>
                </c:pt>
                <c:pt idx="1">
                  <c:v>41090</c:v>
                </c:pt>
              </c:numCache>
            </c:numRef>
          </c:val>
        </c:ser>
        <c:ser>
          <c:idx val="0"/>
          <c:order val="1"/>
          <c:tx>
            <c:strRef>
              <c:f>Sheet1!$A$3</c:f>
              <c:strCache>
                <c:ptCount val="1"/>
                <c:pt idx="0">
                  <c:v>НАО</c:v>
                </c:pt>
              </c:strCache>
            </c:strRef>
          </c:tx>
          <c:spPr>
            <a:solidFill>
              <a:schemeClr val="accent1">
                <a:lumMod val="40000"/>
                <a:lumOff val="60000"/>
              </a:schemeClr>
            </a:solidFill>
            <a:ln w="17062">
              <a:solidFill>
                <a:schemeClr val="tx1"/>
              </a:solidFill>
              <a:prstDash val="solid"/>
            </a:ln>
          </c:spPr>
          <c:dLbls>
            <c:numFmt formatCode="#,##0" sourceLinked="0"/>
            <c:spPr>
              <a:noFill/>
              <a:ln w="34121">
                <a:noFill/>
              </a:ln>
            </c:spPr>
            <c:txPr>
              <a:bodyPr/>
              <a:lstStyle/>
              <a:p>
                <a:pPr>
                  <a:defRPr sz="1800" b="1" i="0" u="none" strike="noStrike" baseline="0">
                    <a:solidFill>
                      <a:schemeClr val="tx1"/>
                    </a:solidFill>
                    <a:latin typeface="Times New Roman" pitchFamily="18" charset="0"/>
                    <a:ea typeface="Arial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numRef>
              <c:f>Sheet1!$B$1:$C$1</c:f>
              <c:numCache>
                <c:formatCode>General</c:formatCode>
                <c:ptCount val="2"/>
                <c:pt idx="0">
                  <c:v>2015</c:v>
                </c:pt>
                <c:pt idx="1">
                  <c:v>2016</c:v>
                </c:pt>
              </c:numCache>
            </c:numRef>
          </c:cat>
          <c:val>
            <c:numRef>
              <c:f>Sheet1!$B$3:$C$3</c:f>
              <c:numCache>
                <c:formatCode>General</c:formatCode>
                <c:ptCount val="2"/>
                <c:pt idx="0">
                  <c:v>7584</c:v>
                </c:pt>
                <c:pt idx="1">
                  <c:v>4309.54</c:v>
                </c:pt>
              </c:numCache>
            </c:numRef>
          </c:val>
        </c:ser>
        <c:dLbls>
          <c:showVal val="1"/>
        </c:dLbls>
        <c:overlap val="100"/>
        <c:axId val="61197312"/>
        <c:axId val="62325504"/>
      </c:barChart>
      <c:catAx>
        <c:axId val="61197312"/>
        <c:scaling>
          <c:orientation val="minMax"/>
        </c:scaling>
        <c:axPos val="b"/>
        <c:numFmt formatCode="General" sourceLinked="1"/>
        <c:tickLblPos val="nextTo"/>
        <c:spPr>
          <a:ln w="4267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1" i="0" u="none" strike="noStrike" baseline="0">
                <a:solidFill>
                  <a:schemeClr val="tx1"/>
                </a:solidFill>
                <a:latin typeface="Times New Roman" pitchFamily="18" charset="0"/>
                <a:ea typeface="Arial"/>
                <a:cs typeface="Times New Roman" pitchFamily="18" charset="0"/>
              </a:defRPr>
            </a:pPr>
            <a:endParaRPr lang="ru-RU"/>
          </a:p>
        </c:txPr>
        <c:crossAx val="62325504"/>
        <c:crosses val="autoZero"/>
        <c:lblAlgn val="ctr"/>
        <c:lblOffset val="100"/>
        <c:tickLblSkip val="1"/>
        <c:tickMarkSkip val="1"/>
      </c:catAx>
      <c:valAx>
        <c:axId val="62325504"/>
        <c:scaling>
          <c:orientation val="minMax"/>
        </c:scaling>
        <c:delete val="1"/>
        <c:axPos val="l"/>
        <c:numFmt formatCode="General" sourceLinked="1"/>
        <c:tickLblPos val="none"/>
        <c:crossAx val="61197312"/>
        <c:crosses val="autoZero"/>
        <c:crossBetween val="between"/>
      </c:valAx>
      <c:spPr>
        <a:noFill/>
        <a:ln w="25398">
          <a:noFill/>
        </a:ln>
      </c:spPr>
    </c:plotArea>
    <c:legend>
      <c:legendPos val="r"/>
      <c:layout>
        <c:manualLayout>
          <c:xMode val="edge"/>
          <c:yMode val="edge"/>
          <c:x val="0.7022693109437117"/>
          <c:y val="0.45489537874155772"/>
          <c:w val="0.2924895016206554"/>
          <c:h val="0.39903852160576114"/>
        </c:manualLayout>
      </c:layout>
      <c:spPr>
        <a:solidFill>
          <a:schemeClr val="bg1"/>
        </a:solidFill>
        <a:ln w="34121">
          <a:noFill/>
        </a:ln>
      </c:spPr>
      <c:txPr>
        <a:bodyPr/>
        <a:lstStyle/>
        <a:p>
          <a:pPr>
            <a:defRPr sz="1800" b="1" i="0" u="none" strike="noStrike" baseline="0">
              <a:solidFill>
                <a:schemeClr val="tx1"/>
              </a:solidFill>
              <a:latin typeface="Times New Roman" pitchFamily="18" charset="0"/>
              <a:ea typeface="Arial"/>
              <a:cs typeface="Times New Roman" pitchFamily="18" charset="0"/>
            </a:defRPr>
          </a:pPr>
          <a:endParaRPr lang="ru-RU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2419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1400"/>
            </a:pPr>
            <a:r>
              <a:rPr lang="ru-RU" sz="1400" dirty="0"/>
              <a:t>Архангельская область</a:t>
            </a:r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dLbls>
            <c:numFmt formatCode="#,##0" sourceLinked="0"/>
            <c:txPr>
              <a:bodyPr/>
              <a:lstStyle/>
              <a:p>
                <a:pPr>
                  <a:defRPr sz="1200" b="1">
                    <a:solidFill>
                      <a:schemeClr val="bg1"/>
                    </a:solidFill>
                  </a:defRPr>
                </a:pPr>
                <a:endParaRPr lang="ru-RU"/>
              </a:p>
            </c:txPr>
            <c:dLblPos val="ctr"/>
            <c:showVal val="1"/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2015</c:v>
                </c:pt>
                <c:pt idx="1">
                  <c:v>2016</c:v>
                </c:pt>
              </c:numCache>
            </c:num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9742</c:v>
                </c:pt>
                <c:pt idx="1">
                  <c:v>9094</c:v>
                </c:pt>
              </c:numCache>
            </c:numRef>
          </c:val>
        </c:ser>
        <c:axId val="107440768"/>
        <c:axId val="107479424"/>
      </c:barChart>
      <c:catAx>
        <c:axId val="107440768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400" b="1"/>
            </a:pPr>
            <a:endParaRPr lang="ru-RU"/>
          </a:p>
        </c:txPr>
        <c:crossAx val="107479424"/>
        <c:crosses val="autoZero"/>
        <c:auto val="1"/>
        <c:lblAlgn val="ctr"/>
        <c:lblOffset val="100"/>
      </c:catAx>
      <c:valAx>
        <c:axId val="107479424"/>
        <c:scaling>
          <c:orientation val="minMax"/>
          <c:max val="16000"/>
        </c:scaling>
        <c:axPos val="l"/>
        <c:majorGridlines>
          <c:spPr>
            <a:ln>
              <a:solidFill>
                <a:prstClr val="black">
                  <a:tint val="75000"/>
                  <a:shade val="95000"/>
                  <a:satMod val="105000"/>
                </a:prstClr>
              </a:solidFill>
              <a:prstDash val="sysDot"/>
            </a:ln>
          </c:spPr>
        </c:majorGridlines>
        <c:numFmt formatCode="General" sourceLinked="1"/>
        <c:tickLblPos val="nextTo"/>
        <c:spPr>
          <a:ln>
            <a:prstDash val="sysDot"/>
          </a:ln>
        </c:spPr>
        <c:txPr>
          <a:bodyPr/>
          <a:lstStyle/>
          <a:p>
            <a:pPr>
              <a:defRPr sz="800"/>
            </a:pPr>
            <a:endParaRPr lang="ru-RU"/>
          </a:p>
        </c:txPr>
        <c:crossAx val="107440768"/>
        <c:crosses val="autoZero"/>
        <c:crossBetween val="between"/>
        <c:majorUnit val="2000"/>
      </c:valAx>
      <c:spPr>
        <a:solidFill>
          <a:schemeClr val="accent1">
            <a:lumMod val="20000"/>
            <a:lumOff val="80000"/>
          </a:schemeClr>
        </a:solidFill>
      </c:spPr>
    </c:plotArea>
    <c:plotVisOnly val="1"/>
  </c:chart>
  <c:txPr>
    <a:bodyPr/>
    <a:lstStyle/>
    <a:p>
      <a:pPr>
        <a:defRPr sz="1800">
          <a:latin typeface="Times New Roman" pitchFamily="18" charset="0"/>
          <a:cs typeface="Times New Roman" pitchFamily="18" charset="0"/>
        </a:defRPr>
      </a:pPr>
      <a:endParaRPr lang="ru-RU"/>
    </a:p>
  </c:txPr>
  <c:externalData r:id="rId1"/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1400"/>
            </a:pPr>
            <a:r>
              <a:rPr lang="ru-RU" sz="1400" dirty="0" smtClean="0"/>
              <a:t>НАО</a:t>
            </a:r>
            <a:endParaRPr lang="ru-RU" sz="1400" dirty="0"/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dLbls>
            <c:dLbl>
              <c:idx val="1"/>
              <c:layout>
                <c:manualLayout>
                  <c:x val="0"/>
                  <c:y val="0.1176643953141009"/>
                </c:manualLayout>
              </c:layout>
              <c:dLblPos val="outEnd"/>
              <c:showVal val="1"/>
            </c:dLbl>
            <c:numFmt formatCode="#,##0" sourceLinked="0"/>
            <c:txPr>
              <a:bodyPr/>
              <a:lstStyle/>
              <a:p>
                <a:pPr>
                  <a:defRPr sz="1200" b="1">
                    <a:solidFill>
                      <a:schemeClr val="bg1"/>
                    </a:solidFill>
                  </a:defRPr>
                </a:pPr>
                <a:endParaRPr lang="ru-RU"/>
              </a:p>
            </c:txPr>
            <c:dLblPos val="ctr"/>
            <c:showVal val="1"/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2015</c:v>
                </c:pt>
                <c:pt idx="1">
                  <c:v>2016</c:v>
                </c:pt>
              </c:numCache>
            </c:num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6135</c:v>
                </c:pt>
                <c:pt idx="1">
                  <c:v>2790.8</c:v>
                </c:pt>
              </c:numCache>
            </c:numRef>
          </c:val>
        </c:ser>
        <c:axId val="107544576"/>
        <c:axId val="107546112"/>
      </c:barChart>
      <c:catAx>
        <c:axId val="107544576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400" b="1"/>
            </a:pPr>
            <a:endParaRPr lang="ru-RU"/>
          </a:p>
        </c:txPr>
        <c:crossAx val="107546112"/>
        <c:crosses val="autoZero"/>
        <c:auto val="1"/>
        <c:lblAlgn val="ctr"/>
        <c:lblOffset val="100"/>
      </c:catAx>
      <c:valAx>
        <c:axId val="107546112"/>
        <c:scaling>
          <c:orientation val="minMax"/>
          <c:max val="16000"/>
        </c:scaling>
        <c:axPos val="l"/>
        <c:majorGridlines>
          <c:spPr>
            <a:ln>
              <a:solidFill>
                <a:prstClr val="black">
                  <a:tint val="75000"/>
                  <a:shade val="95000"/>
                  <a:satMod val="105000"/>
                </a:prstClr>
              </a:solidFill>
              <a:prstDash val="sysDot"/>
            </a:ln>
          </c:spPr>
        </c:majorGridlines>
        <c:numFmt formatCode="General" sourceLinked="1"/>
        <c:tickLblPos val="nextTo"/>
        <c:spPr>
          <a:ln>
            <a:prstDash val="sysDot"/>
          </a:ln>
        </c:spPr>
        <c:txPr>
          <a:bodyPr/>
          <a:lstStyle/>
          <a:p>
            <a:pPr>
              <a:defRPr sz="800"/>
            </a:pPr>
            <a:endParaRPr lang="ru-RU"/>
          </a:p>
        </c:txPr>
        <c:crossAx val="107544576"/>
        <c:crosses val="autoZero"/>
        <c:crossBetween val="between"/>
        <c:majorUnit val="2000"/>
      </c:valAx>
      <c:spPr>
        <a:solidFill>
          <a:schemeClr val="accent1">
            <a:lumMod val="20000"/>
            <a:lumOff val="80000"/>
          </a:schemeClr>
        </a:solidFill>
      </c:spPr>
    </c:plotArea>
    <c:plotVisOnly val="1"/>
  </c:chart>
  <c:txPr>
    <a:bodyPr/>
    <a:lstStyle/>
    <a:p>
      <a:pPr>
        <a:defRPr sz="1800">
          <a:latin typeface="Times New Roman" pitchFamily="18" charset="0"/>
          <a:cs typeface="Times New Roman" pitchFamily="18" charset="0"/>
        </a:defRPr>
      </a:pPr>
      <a:endParaRPr lang="ru-RU"/>
    </a:p>
  </c:txPr>
  <c:externalData r:id="rId1"/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1400"/>
            </a:pPr>
            <a:r>
              <a:rPr lang="ru-RU" sz="1400" dirty="0" smtClean="0"/>
              <a:t>Всего</a:t>
            </a:r>
            <a:endParaRPr lang="ru-RU" sz="1400" dirty="0"/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dLbls>
            <c:numFmt formatCode="#,##0" sourceLinked="0"/>
            <c:txPr>
              <a:bodyPr/>
              <a:lstStyle/>
              <a:p>
                <a:pPr>
                  <a:defRPr sz="1200" b="1">
                    <a:solidFill>
                      <a:schemeClr val="bg1"/>
                    </a:solidFill>
                  </a:defRPr>
                </a:pPr>
                <a:endParaRPr lang="ru-RU"/>
              </a:p>
            </c:txPr>
            <c:dLblPos val="ctr"/>
            <c:showVal val="1"/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2015</c:v>
                </c:pt>
                <c:pt idx="1">
                  <c:v>2016</c:v>
                </c:pt>
              </c:numCache>
            </c:num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15877</c:v>
                </c:pt>
                <c:pt idx="1">
                  <c:v>11885</c:v>
                </c:pt>
              </c:numCache>
            </c:numRef>
          </c:val>
        </c:ser>
        <c:axId val="106267008"/>
        <c:axId val="106295680"/>
      </c:barChart>
      <c:catAx>
        <c:axId val="106267008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400" b="1"/>
            </a:pPr>
            <a:endParaRPr lang="ru-RU"/>
          </a:p>
        </c:txPr>
        <c:crossAx val="106295680"/>
        <c:crossesAt val="0"/>
        <c:auto val="1"/>
        <c:lblAlgn val="ctr"/>
        <c:lblOffset val="100"/>
      </c:catAx>
      <c:valAx>
        <c:axId val="106295680"/>
        <c:scaling>
          <c:orientation val="minMax"/>
          <c:max val="16000"/>
          <c:min val="0"/>
        </c:scaling>
        <c:axPos val="l"/>
        <c:majorGridlines>
          <c:spPr>
            <a:ln>
              <a:solidFill>
                <a:prstClr val="black">
                  <a:tint val="75000"/>
                  <a:shade val="95000"/>
                  <a:satMod val="105000"/>
                </a:prstClr>
              </a:solidFill>
              <a:prstDash val="sysDot"/>
            </a:ln>
          </c:spPr>
        </c:majorGridlines>
        <c:numFmt formatCode="General" sourceLinked="1"/>
        <c:tickLblPos val="nextTo"/>
        <c:spPr>
          <a:ln>
            <a:prstDash val="sysDot"/>
          </a:ln>
        </c:spPr>
        <c:txPr>
          <a:bodyPr/>
          <a:lstStyle/>
          <a:p>
            <a:pPr>
              <a:defRPr sz="800"/>
            </a:pPr>
            <a:endParaRPr lang="ru-RU"/>
          </a:p>
        </c:txPr>
        <c:crossAx val="106267008"/>
        <c:crosses val="autoZero"/>
        <c:crossBetween val="between"/>
        <c:majorUnit val="2000"/>
      </c:valAx>
      <c:spPr>
        <a:solidFill>
          <a:schemeClr val="accent1">
            <a:lumMod val="20000"/>
            <a:lumOff val="80000"/>
          </a:schemeClr>
        </a:solidFill>
      </c:spPr>
    </c:plotArea>
    <c:plotVisOnly val="1"/>
  </c:chart>
  <c:txPr>
    <a:bodyPr/>
    <a:lstStyle/>
    <a:p>
      <a:pPr>
        <a:defRPr sz="1800">
          <a:latin typeface="Times New Roman" pitchFamily="18" charset="0"/>
          <a:cs typeface="Times New Roman" pitchFamily="18" charset="0"/>
        </a:defRPr>
      </a:pPr>
      <a:endParaRPr lang="ru-RU"/>
    </a:p>
  </c:txPr>
  <c:externalData r:id="rId1"/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4.1298526890405592E-2"/>
          <c:y val="1.8382352941176561E-3"/>
          <c:w val="0.93118707530995048"/>
          <c:h val="0.95687231025039265"/>
        </c:manualLayout>
      </c:layout>
      <c:lineChart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НДФЛ</c:v>
                </c:pt>
              </c:strCache>
            </c:strRef>
          </c:tx>
          <c:spPr>
            <a:ln w="38100"/>
          </c:spPr>
          <c:marker>
            <c:symbol val="circle"/>
            <c:size val="9"/>
            <c:spPr>
              <a:solidFill>
                <a:schemeClr val="tx2">
                  <a:lumMod val="40000"/>
                  <a:lumOff val="60000"/>
                </a:schemeClr>
              </a:solidFill>
            </c:spPr>
          </c:marker>
          <c:dLbls>
            <c:dLbl>
              <c:idx val="0"/>
              <c:layout>
                <c:manualLayout>
                  <c:x val="-5.9722222222222461E-2"/>
                  <c:y val="-9.5784477383801706E-2"/>
                </c:manualLayout>
              </c:layout>
              <c:tx>
                <c:rich>
                  <a:bodyPr/>
                  <a:lstStyle/>
                  <a:p>
                    <a:r>
                      <a:rPr lang="en-US" b="1" smtClean="0">
                        <a:solidFill>
                          <a:schemeClr val="tx1"/>
                        </a:solidFill>
                      </a:rPr>
                      <a:t>1</a:t>
                    </a:r>
                    <a:r>
                      <a:rPr lang="en-US" smtClean="0">
                        <a:solidFill>
                          <a:schemeClr val="tx1"/>
                        </a:solidFill>
                      </a:rPr>
                      <a:t>01,3</a:t>
                    </a:r>
                    <a:r>
                      <a:rPr lang="ru-RU" smtClean="0">
                        <a:solidFill>
                          <a:schemeClr val="tx1"/>
                        </a:solidFill>
                      </a:rPr>
                      <a:t>%</a:t>
                    </a:r>
                    <a:endParaRPr lang="en-US">
                      <a:solidFill>
                        <a:schemeClr val="tx1"/>
                      </a:solidFill>
                    </a:endParaRPr>
                  </a:p>
                </c:rich>
              </c:tx>
              <c:showVal val="1"/>
            </c:dLbl>
            <c:dLbl>
              <c:idx val="1"/>
              <c:layout>
                <c:manualLayout>
                  <c:x val="-6.6898697079634931E-2"/>
                  <c:y val="-6.3935492037190539E-2"/>
                </c:manualLayout>
              </c:layout>
              <c:tx>
                <c:rich>
                  <a:bodyPr/>
                  <a:lstStyle/>
                  <a:p>
                    <a:r>
                      <a:rPr lang="en-US" b="1" smtClean="0">
                        <a:solidFill>
                          <a:schemeClr val="tx1"/>
                        </a:solidFill>
                      </a:rPr>
                      <a:t>1</a:t>
                    </a:r>
                    <a:r>
                      <a:rPr lang="en-US" smtClean="0">
                        <a:solidFill>
                          <a:schemeClr val="tx1"/>
                        </a:solidFill>
                      </a:rPr>
                      <a:t>12,0</a:t>
                    </a:r>
                    <a:r>
                      <a:rPr lang="ru-RU" smtClean="0">
                        <a:solidFill>
                          <a:schemeClr val="tx1"/>
                        </a:solidFill>
                      </a:rPr>
                      <a:t> %</a:t>
                    </a:r>
                    <a:endParaRPr lang="en-US">
                      <a:solidFill>
                        <a:schemeClr val="tx1"/>
                      </a:solidFill>
                    </a:endParaRPr>
                  </a:p>
                </c:rich>
              </c:tx>
              <c:showVal val="1"/>
            </c:dLbl>
            <c:dLbl>
              <c:idx val="2"/>
              <c:layout>
                <c:manualLayout>
                  <c:x val="-1.8055555555555561E-2"/>
                  <c:y val="-6.3856318255867739E-2"/>
                </c:manualLayout>
              </c:layout>
              <c:tx>
                <c:rich>
                  <a:bodyPr/>
                  <a:lstStyle/>
                  <a:p>
                    <a:r>
                      <a:rPr lang="en-US" b="1" smtClean="0">
                        <a:solidFill>
                          <a:schemeClr val="tx1"/>
                        </a:solidFill>
                      </a:rPr>
                      <a:t>1</a:t>
                    </a:r>
                    <a:r>
                      <a:rPr lang="en-US" smtClean="0">
                        <a:solidFill>
                          <a:schemeClr val="tx1"/>
                        </a:solidFill>
                      </a:rPr>
                      <a:t>08,6</a:t>
                    </a:r>
                    <a:r>
                      <a:rPr lang="ru-RU" smtClean="0">
                        <a:solidFill>
                          <a:schemeClr val="tx1"/>
                        </a:solidFill>
                      </a:rPr>
                      <a:t>%</a:t>
                    </a:r>
                    <a:endParaRPr lang="en-US">
                      <a:solidFill>
                        <a:schemeClr val="tx1"/>
                      </a:solidFill>
                    </a:endParaRPr>
                  </a:p>
                </c:rich>
              </c:tx>
              <c:showVal val="1"/>
            </c:dLbl>
            <c:dLbl>
              <c:idx val="3"/>
              <c:layout>
                <c:manualLayout>
                  <c:x val="-2.8609470691163652E-2"/>
                  <c:y val="-0.10774521831821603"/>
                </c:manualLayout>
              </c:layout>
              <c:tx>
                <c:rich>
                  <a:bodyPr/>
                  <a:lstStyle/>
                  <a:p>
                    <a:r>
                      <a:rPr lang="en-US" b="1" dirty="0" smtClean="0">
                        <a:solidFill>
                          <a:schemeClr val="tx1"/>
                        </a:solidFill>
                      </a:rPr>
                      <a:t>1</a:t>
                    </a:r>
                    <a:r>
                      <a:rPr lang="en-US" dirty="0" smtClean="0">
                        <a:solidFill>
                          <a:schemeClr val="tx1"/>
                        </a:solidFill>
                      </a:rPr>
                      <a:t>02,8</a:t>
                    </a:r>
                    <a:r>
                      <a:rPr lang="ru-RU" dirty="0" smtClean="0">
                        <a:solidFill>
                          <a:schemeClr val="tx1"/>
                        </a:solidFill>
                      </a:rPr>
                      <a:t>%</a:t>
                    </a:r>
                    <a:endParaRPr lang="en-US" dirty="0">
                      <a:solidFill>
                        <a:schemeClr val="tx1"/>
                      </a:solidFill>
                    </a:endParaRPr>
                  </a:p>
                </c:rich>
              </c:tx>
              <c:showVal val="1"/>
            </c:dLbl>
            <c:dLbl>
              <c:idx val="4"/>
              <c:layout>
                <c:manualLayout>
                  <c:x val="-6.5682852143482059E-2"/>
                  <c:y val="-0.1126810204202577"/>
                </c:manualLayout>
              </c:layout>
              <c:tx>
                <c:rich>
                  <a:bodyPr anchor="t" anchorCtr="0"/>
                  <a:lstStyle/>
                  <a:p>
                    <a:pPr>
                      <a:defRPr sz="1600" b="1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defRPr>
                    </a:pPr>
                    <a:r>
                      <a:rPr lang="en-US" b="1" dirty="0" smtClean="0">
                        <a:solidFill>
                          <a:srgbClr val="FF0000"/>
                        </a:solidFill>
                      </a:rPr>
                      <a:t>9</a:t>
                    </a:r>
                    <a:r>
                      <a:rPr lang="en-US" dirty="0" smtClean="0">
                        <a:solidFill>
                          <a:srgbClr val="FF0000"/>
                        </a:solidFill>
                      </a:rPr>
                      <a:t>9,6</a:t>
                    </a:r>
                    <a:r>
                      <a:rPr lang="ru-RU" dirty="0" smtClean="0">
                        <a:solidFill>
                          <a:srgbClr val="FF0000"/>
                        </a:solidFill>
                      </a:rPr>
                      <a:t>%</a:t>
                    </a:r>
                    <a:endParaRPr lang="en-US" dirty="0">
                      <a:solidFill>
                        <a:srgbClr val="FF0000"/>
                      </a:solidFill>
                    </a:endParaRPr>
                  </a:p>
                </c:rich>
              </c:tx>
              <c:numFmt formatCode="#,##0.0" sourceLinked="0"/>
              <c:spPr/>
              <c:showVal val="1"/>
            </c:dLbl>
            <c:dLbl>
              <c:idx val="5"/>
              <c:layout>
                <c:manualLayout>
                  <c:x val="-2.2222222222222251E-2"/>
                  <c:y val="-9.6792602723195467E-2"/>
                </c:manualLayout>
              </c:layout>
              <c:tx>
                <c:rich>
                  <a:bodyPr/>
                  <a:lstStyle/>
                  <a:p>
                    <a:r>
                      <a:rPr lang="en-US" b="1" dirty="0" smtClean="0">
                        <a:solidFill>
                          <a:schemeClr val="tx1"/>
                        </a:solidFill>
                      </a:rPr>
                      <a:t>1</a:t>
                    </a:r>
                    <a:r>
                      <a:rPr lang="en-US" dirty="0" smtClean="0"/>
                      <a:t>06,9</a:t>
                    </a:r>
                    <a:r>
                      <a:rPr lang="ru-RU" dirty="0" smtClean="0"/>
                      <a:t>%</a:t>
                    </a:r>
                    <a:endParaRPr lang="en-US" dirty="0"/>
                  </a:p>
                </c:rich>
              </c:tx>
              <c:showVal val="1"/>
            </c:dLbl>
            <c:dLbl>
              <c:idx val="6"/>
              <c:layout>
                <c:manualLayout>
                  <c:x val="4.3822298165536533E-3"/>
                  <c:y val="-2.7400925158796052E-2"/>
                </c:manualLayout>
              </c:layout>
              <c:tx>
                <c:rich>
                  <a:bodyPr/>
                  <a:lstStyle/>
                  <a:p>
                    <a:r>
                      <a:rPr lang="en-US" b="1" smtClean="0"/>
                      <a:t>1</a:t>
                    </a:r>
                    <a:r>
                      <a:rPr lang="en-US" smtClean="0"/>
                      <a:t>00,1</a:t>
                    </a:r>
                    <a:r>
                      <a:rPr lang="ru-RU" smtClean="0"/>
                      <a:t>%</a:t>
                    </a:r>
                    <a:endParaRPr lang="en-US"/>
                  </a:p>
                </c:rich>
              </c:tx>
              <c:showVal val="1"/>
            </c:dLbl>
            <c:dLbl>
              <c:idx val="7"/>
              <c:layout>
                <c:manualLayout>
                  <c:x val="-7.4497906881412432E-2"/>
                  <c:y val="-9.1336417195986397E-2"/>
                </c:manualLayout>
              </c:layout>
              <c:tx>
                <c:rich>
                  <a:bodyPr/>
                  <a:lstStyle/>
                  <a:p>
                    <a:r>
                      <a:rPr lang="en-US" b="1" dirty="0" smtClean="0"/>
                      <a:t>1</a:t>
                    </a:r>
                    <a:r>
                      <a:rPr lang="en-US" dirty="0" smtClean="0"/>
                      <a:t>09,3</a:t>
                    </a:r>
                    <a:r>
                      <a:rPr lang="ru-RU" dirty="0" smtClean="0"/>
                      <a:t>%</a:t>
                    </a:r>
                    <a:endParaRPr lang="en-US" dirty="0"/>
                  </a:p>
                </c:rich>
              </c:tx>
              <c:showVal val="1"/>
            </c:dLbl>
            <c:dLbl>
              <c:idx val="8"/>
              <c:layout>
                <c:manualLayout>
                  <c:x val="0"/>
                  <c:y val="-0.10047005891558509"/>
                </c:manualLayout>
              </c:layout>
              <c:showVal val="1"/>
            </c:dLbl>
            <c:numFmt formatCode="#,##0.0" sourceLinked="0"/>
            <c:txPr>
              <a:bodyPr anchor="t" anchorCtr="0"/>
              <a:lstStyle/>
              <a:p>
                <a:pPr>
                  <a:defRPr sz="1600" b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Лист1!$A$2:$A$13</c:f>
              <c:strCache>
                <c:ptCount val="12"/>
                <c:pt idx="0">
                  <c:v>янв</c:v>
                </c:pt>
                <c:pt idx="1">
                  <c:v>фев</c:v>
                </c:pt>
                <c:pt idx="2">
                  <c:v>мар</c:v>
                </c:pt>
                <c:pt idx="3">
                  <c:v>апр</c:v>
                </c:pt>
                <c:pt idx="4">
                  <c:v>май</c:v>
                </c:pt>
                <c:pt idx="5">
                  <c:v>июн</c:v>
                </c:pt>
                <c:pt idx="6">
                  <c:v>июл</c:v>
                </c:pt>
                <c:pt idx="7">
                  <c:v>авг</c:v>
                </c:pt>
                <c:pt idx="8">
                  <c:v>сен</c:v>
                </c:pt>
                <c:pt idx="9">
                  <c:v>окт</c:v>
                </c:pt>
                <c:pt idx="10">
                  <c:v>ноя</c:v>
                </c:pt>
                <c:pt idx="11">
                  <c:v>дек</c:v>
                </c:pt>
              </c:strCache>
            </c:strRef>
          </c:cat>
          <c:val>
            <c:numRef>
              <c:f>Лист1!$B$2:$B$13</c:f>
              <c:numCache>
                <c:formatCode>General</c:formatCode>
                <c:ptCount val="12"/>
                <c:pt idx="0">
                  <c:v>101.3</c:v>
                </c:pt>
                <c:pt idx="1">
                  <c:v>112</c:v>
                </c:pt>
                <c:pt idx="2">
                  <c:v>108.6</c:v>
                </c:pt>
                <c:pt idx="3">
                  <c:v>102.8</c:v>
                </c:pt>
                <c:pt idx="4">
                  <c:v>99.6</c:v>
                </c:pt>
                <c:pt idx="5">
                  <c:v>106.9</c:v>
                </c:pt>
                <c:pt idx="6">
                  <c:v>100.1</c:v>
                </c:pt>
                <c:pt idx="7">
                  <c:v>109.3</c:v>
                </c:pt>
                <c:pt idx="8">
                  <c:v>110.4</c:v>
                </c:pt>
                <c:pt idx="9">
                  <c:v>105.3</c:v>
                </c:pt>
                <c:pt idx="10">
                  <c:v>111.5</c:v>
                </c:pt>
                <c:pt idx="11">
                  <c:v>100.9</c:v>
                </c:pt>
              </c:numCache>
            </c:numRef>
          </c:val>
        </c:ser>
        <c:marker val="1"/>
        <c:axId val="117834112"/>
        <c:axId val="117836032"/>
      </c:lineChart>
      <c:catAx>
        <c:axId val="117834112"/>
        <c:scaling>
          <c:orientation val="minMax"/>
        </c:scaling>
        <c:axPos val="b"/>
        <c:tickLblPos val="nextTo"/>
        <c:spPr>
          <a:ln w="38100"/>
        </c:spPr>
        <c:txPr>
          <a:bodyPr/>
          <a:lstStyle/>
          <a:p>
            <a:pPr>
              <a:defRPr sz="1400" b="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17836032"/>
        <c:crossesAt val="100"/>
        <c:auto val="1"/>
        <c:lblAlgn val="ctr"/>
        <c:lblOffset val="100"/>
      </c:catAx>
      <c:valAx>
        <c:axId val="117836032"/>
        <c:scaling>
          <c:orientation val="minMax"/>
        </c:scaling>
        <c:delete val="1"/>
        <c:axPos val="l"/>
        <c:majorGridlines>
          <c:spPr>
            <a:ln>
              <a:prstDash val="sysDot"/>
            </a:ln>
          </c:spPr>
        </c:majorGridlines>
        <c:numFmt formatCode="General" sourceLinked="1"/>
        <c:tickLblPos val="none"/>
        <c:crossAx val="117834112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2.7499081298659151E-2"/>
          <c:y val="0.10015036455644361"/>
          <c:w val="0.65946717421261158"/>
          <c:h val="0.71566825908232423"/>
        </c:manualLayout>
      </c:layout>
      <c:bar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Архангельская область</c:v>
                </c:pt>
              </c:strCache>
            </c:strRef>
          </c:tx>
          <c:dLbls>
            <c:numFmt formatCode="#,##0" sourceLinked="0"/>
            <c:txPr>
              <a:bodyPr/>
              <a:lstStyle/>
              <a:p>
                <a:pPr>
                  <a:defRPr sz="1400" b="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2015</c:v>
                </c:pt>
                <c:pt idx="1">
                  <c:v>2016</c:v>
                </c:pt>
              </c:numCache>
            </c:num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14089</c:v>
                </c:pt>
                <c:pt idx="1">
                  <c:v>14948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НАО</c:v>
                </c:pt>
              </c:strCache>
            </c:strRef>
          </c:tx>
          <c:dLbls>
            <c:numFmt formatCode="#,##0" sourceLinked="0"/>
            <c:txPr>
              <a:bodyPr/>
              <a:lstStyle/>
              <a:p>
                <a:pPr>
                  <a:defRPr sz="1400" b="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2015</c:v>
                </c:pt>
                <c:pt idx="1">
                  <c:v>2016</c:v>
                </c:pt>
              </c:numCache>
            </c:num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1311</c:v>
                </c:pt>
                <c:pt idx="1">
                  <c:v>1389</c:v>
                </c:pt>
              </c:numCache>
            </c:numRef>
          </c:val>
        </c:ser>
        <c:gapWidth val="83"/>
        <c:overlap val="100"/>
        <c:axId val="118631424"/>
        <c:axId val="118645888"/>
      </c:barChart>
      <c:catAx>
        <c:axId val="118631424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400" b="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18645888"/>
        <c:crosses val="autoZero"/>
        <c:auto val="1"/>
        <c:lblAlgn val="ctr"/>
        <c:lblOffset val="100"/>
      </c:catAx>
      <c:valAx>
        <c:axId val="118645888"/>
        <c:scaling>
          <c:orientation val="minMax"/>
        </c:scaling>
        <c:delete val="1"/>
        <c:axPos val="l"/>
        <c:numFmt formatCode="General" sourceLinked="1"/>
        <c:tickLblPos val="none"/>
        <c:crossAx val="11863142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4808223062934722"/>
          <c:y val="0.42292399609919984"/>
          <c:w val="0.35054072939264258"/>
          <c:h val="0.38676412497376922"/>
        </c:manualLayout>
      </c:layout>
      <c:txPr>
        <a:bodyPr/>
        <a:lstStyle/>
        <a:p>
          <a:pPr>
            <a:defRPr sz="1400" b="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</c:chart>
  <c:spPr>
    <a:noFill/>
  </c:spPr>
  <c:txPr>
    <a:bodyPr/>
    <a:lstStyle/>
    <a:p>
      <a:pPr>
        <a:defRPr sz="1800"/>
      </a:pPr>
      <a:endParaRPr lang="ru-RU"/>
    </a:p>
  </c:txPr>
  <c:externalData r:id="rId1"/>
  <c:userShapes r:id="rId2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0.51351</cdr:x>
      <cdr:y>0.44444</cdr:y>
    </cdr:from>
    <cdr:to>
      <cdr:x>0.62162</cdr:x>
      <cdr:y>0.51852</cdr:y>
    </cdr:to>
    <cdr:sp macro="" textlink="">
      <cdr:nvSpPr>
        <cdr:cNvPr id="3" name="Прямая со стрелкой 2"/>
        <cdr:cNvSpPr/>
      </cdr:nvSpPr>
      <cdr:spPr>
        <a:xfrm xmlns:a="http://schemas.openxmlformats.org/drawingml/2006/main">
          <a:off x="1368152" y="864096"/>
          <a:ext cx="288037" cy="144028"/>
        </a:xfrm>
        <a:prstGeom xmlns:a="http://schemas.openxmlformats.org/drawingml/2006/main" prst="straightConnector1">
          <a:avLst/>
        </a:prstGeom>
        <a:ln xmlns:a="http://schemas.openxmlformats.org/drawingml/2006/main" w="41275">
          <a:solidFill>
            <a:srgbClr val="FF0000"/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0.51351</cdr:x>
      <cdr:y>0.59259</cdr:y>
    </cdr:from>
    <cdr:to>
      <cdr:x>0.62162</cdr:x>
      <cdr:y>0.66667</cdr:y>
    </cdr:to>
    <cdr:sp macro="" textlink="">
      <cdr:nvSpPr>
        <cdr:cNvPr id="3" name="Прямая со стрелкой 2"/>
        <cdr:cNvSpPr/>
      </cdr:nvSpPr>
      <cdr:spPr>
        <a:xfrm xmlns:a="http://schemas.openxmlformats.org/drawingml/2006/main">
          <a:off x="1368152" y="1152128"/>
          <a:ext cx="288037" cy="144028"/>
        </a:xfrm>
        <a:prstGeom xmlns:a="http://schemas.openxmlformats.org/drawingml/2006/main" prst="straightConnector1">
          <a:avLst/>
        </a:prstGeom>
        <a:ln xmlns:a="http://schemas.openxmlformats.org/drawingml/2006/main" w="41275">
          <a:solidFill>
            <a:srgbClr val="FF0000"/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0.51351</cdr:x>
      <cdr:y>0.37037</cdr:y>
    </cdr:from>
    <cdr:to>
      <cdr:x>0.62162</cdr:x>
      <cdr:y>0.44445</cdr:y>
    </cdr:to>
    <cdr:sp macro="" textlink="">
      <cdr:nvSpPr>
        <cdr:cNvPr id="3" name="Прямая со стрелкой 2"/>
        <cdr:cNvSpPr/>
      </cdr:nvSpPr>
      <cdr:spPr>
        <a:xfrm xmlns:a="http://schemas.openxmlformats.org/drawingml/2006/main">
          <a:off x="1368152" y="720080"/>
          <a:ext cx="288037" cy="144028"/>
        </a:xfrm>
        <a:prstGeom xmlns:a="http://schemas.openxmlformats.org/drawingml/2006/main" prst="straightConnector1">
          <a:avLst/>
        </a:prstGeom>
        <a:ln xmlns:a="http://schemas.openxmlformats.org/drawingml/2006/main" w="41275">
          <a:solidFill>
            <a:srgbClr val="FF0000"/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0.07692</cdr:x>
      <cdr:y>0.2549</cdr:y>
    </cdr:from>
    <cdr:to>
      <cdr:x>0.30499</cdr:x>
      <cdr:y>0.34893</cdr:y>
    </cdr:to>
    <cdr:sp macro="" textlink="">
      <cdr:nvSpPr>
        <cdr:cNvPr id="2" name="TextBox 7"/>
        <cdr:cNvSpPr txBox="1"/>
      </cdr:nvSpPr>
      <cdr:spPr>
        <a:xfrm xmlns:a="http://schemas.openxmlformats.org/drawingml/2006/main">
          <a:off x="432048" y="936104"/>
          <a:ext cx="1280984" cy="345316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ru-RU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Arial" charset="0"/>
            </a:defRPr>
          </a:lvl5pPr>
          <a:lvl6pPr marL="2286000" algn="l" defTabSz="914400" rtl="0" eaLnBrk="1" latinLnBrk="0" hangingPunct="1">
            <a:defRPr kern="1200">
              <a:solidFill>
                <a:sysClr val="windowText" lastClr="000000"/>
              </a:solidFill>
              <a:latin typeface="Arial" charset="0"/>
            </a:defRPr>
          </a:lvl6pPr>
          <a:lvl7pPr marL="2743200" algn="l" defTabSz="914400" rtl="0" eaLnBrk="1" latinLnBrk="0" hangingPunct="1">
            <a:defRPr kern="1200">
              <a:solidFill>
                <a:sysClr val="windowText" lastClr="000000"/>
              </a:solidFill>
              <a:latin typeface="Arial" charset="0"/>
            </a:defRPr>
          </a:lvl7pPr>
          <a:lvl8pPr marL="3200400" algn="l" defTabSz="914400" rtl="0" eaLnBrk="1" latinLnBrk="0" hangingPunct="1">
            <a:defRPr kern="1200">
              <a:solidFill>
                <a:sysClr val="windowText" lastClr="000000"/>
              </a:solidFill>
              <a:latin typeface="Arial" charset="0"/>
            </a:defRPr>
          </a:lvl8pPr>
          <a:lvl9pPr marL="3657600" algn="l" defTabSz="914400" rtl="0" eaLnBrk="1" latinLnBrk="0" hangingPunct="1">
            <a:defRPr kern="1200">
              <a:solidFill>
                <a:sysClr val="windowText" lastClr="000000"/>
              </a:solidFill>
              <a:latin typeface="Arial" charset="0"/>
            </a:defRPr>
          </a:lvl9pPr>
        </a:lstStyle>
        <a:p xmlns:a="http://schemas.openxmlformats.org/drawingml/2006/main">
          <a:pPr algn="ctr"/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15 400</a:t>
          </a:r>
          <a:endParaRPr lang="ru-RU" sz="16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0.25641</cdr:x>
      <cdr:y>0.1</cdr:y>
    </cdr:from>
    <cdr:to>
      <cdr:x>0.44995</cdr:x>
      <cdr:y>0.21764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1440160" y="360040"/>
          <a:ext cx="1087041" cy="42355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6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+ 6,1%</a:t>
          </a:r>
          <a:endParaRPr lang="ru-RU" sz="1600" b="1" dirty="0">
            <a:solidFill>
              <a:srgbClr val="FF0000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6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B79038A2-AB11-4D0B-8CA1-C95E427AE36D}" type="datetimeFigureOut">
              <a:rPr lang="ru-RU"/>
              <a:pPr>
                <a:defRPr/>
              </a:pPr>
              <a:t>26.06.2017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41363"/>
            <a:ext cx="4937125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690271"/>
            <a:ext cx="5438140" cy="44434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2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6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78BADBED-FBF2-42AF-9890-305FCE6B4BE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pPr>
              <a:defRPr/>
            </a:pPr>
            <a:fld id="{549DAA3D-A4F2-486E-8A9A-6580FD6E5F9E}" type="datetimeFigureOut">
              <a:rPr lang="ru-RU" smtClean="0"/>
              <a:pPr>
                <a:defRPr/>
              </a:pPr>
              <a:t>26.06.2017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8F67B244-2FF4-4213-AC9B-87C3B66ED1C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F1EC243-52C8-4BC2-B8D6-D05949AD0025}" type="datetimeFigureOut">
              <a:rPr lang="ru-RU" smtClean="0"/>
              <a:pPr>
                <a:defRPr/>
              </a:pPr>
              <a:t>26.06.2017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10581BC-DDC5-4333-B7CA-DCA921FBF9B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FDE7747-D9CB-46CE-883E-820E904933A1}" type="datetimeFigureOut">
              <a:rPr lang="ru-RU" smtClean="0"/>
              <a:pPr>
                <a:defRPr/>
              </a:pPr>
              <a:t>26.06.2017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37C8E3-1061-4543-AEAF-88552418128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 lvl="0"/>
            <a:endParaRPr lang="ru-RU" noProof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8D28DC-9922-42EF-BE2E-10C2A77A861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E97AB65-CD24-4F26-AED9-E7F7F3574F41}" type="datetimeFigureOut">
              <a:rPr lang="ru-RU" smtClean="0"/>
              <a:pPr>
                <a:defRPr/>
              </a:pPr>
              <a:t>26.06.2017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0E781B-42C2-4036-A6ED-9AF59CCAAD5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43BEB7F-594A-4E24-A702-2CF219939786}" type="datetimeFigureOut">
              <a:rPr lang="ru-RU" smtClean="0"/>
              <a:pPr>
                <a:defRPr/>
              </a:pPr>
              <a:t>26.06.2017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FAE815-7643-4C51-8997-0E9DC20D4F7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56EF8F9-FBF1-433D-A5B3-A29ACC4DC213}" type="datetimeFigureOut">
              <a:rPr lang="ru-RU" smtClean="0"/>
              <a:pPr>
                <a:defRPr/>
              </a:pPr>
              <a:t>26.06.2017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E1A527-B2DA-47B6-816D-3F9CA454ECB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>
              <a:defRPr/>
            </a:pPr>
            <a:fld id="{62CCA491-9EDF-4478-9823-027EC0A04DC8}" type="datetimeFigureOut">
              <a:rPr lang="ru-RU" smtClean="0"/>
              <a:pPr>
                <a:defRPr/>
              </a:pPr>
              <a:t>26.06.2017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>
              <a:defRPr/>
            </a:pPr>
            <a:fld id="{9B4A9E05-EED9-40EC-A48E-C27DDDFD95C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pPr>
              <a:defRPr/>
            </a:pPr>
            <a:fld id="{E3783323-4667-45DF-87A4-88C2E46C7B7C}" type="datetimeFigureOut">
              <a:rPr lang="ru-RU" smtClean="0"/>
              <a:pPr>
                <a:defRPr/>
              </a:pPr>
              <a:t>26.06.2017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pPr>
              <a:defRPr/>
            </a:pPr>
            <a:fld id="{03063857-31EF-4F9D-AF5A-C664059A160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627F963-C97A-49D6-A31B-BFDE6365C26A}" type="datetimeFigureOut">
              <a:rPr lang="ru-RU" smtClean="0"/>
              <a:pPr>
                <a:defRPr/>
              </a:pPr>
              <a:t>26.06.2017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B92D9F-2920-47EF-8207-DB58F0F20D8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DF79516-120A-47B7-B296-13CFC1E5488D}" type="datetimeFigureOut">
              <a:rPr lang="ru-RU" smtClean="0"/>
              <a:pPr>
                <a:defRPr/>
              </a:pPr>
              <a:t>26.06.2017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786673-E3AD-4DF9-89E0-E447959B98F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D98743C-5722-4FAF-AA88-50D7043916E3}" type="datetimeFigureOut">
              <a:rPr lang="ru-RU" smtClean="0"/>
              <a:pPr>
                <a:defRPr/>
              </a:pPr>
              <a:t>26.06.2017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663223-3878-438C-92D3-E88D80FADB8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fld id="{38CD8FF5-3321-4FEF-ADB4-D0DE1C26C594}" type="datetimeFigureOut">
              <a:rPr lang="ru-RU" smtClean="0"/>
              <a:pPr>
                <a:defRPr/>
              </a:pPr>
              <a:t>26.06.2017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86389F81-C150-4BFA-88AA-9079238E4FD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6" r:id="rId1"/>
    <p:sldLayoutId id="2147483817" r:id="rId2"/>
    <p:sldLayoutId id="2147483818" r:id="rId3"/>
    <p:sldLayoutId id="2147483819" r:id="rId4"/>
    <p:sldLayoutId id="2147483820" r:id="rId5"/>
    <p:sldLayoutId id="2147483821" r:id="rId6"/>
    <p:sldLayoutId id="2147483822" r:id="rId7"/>
    <p:sldLayoutId id="2147483823" r:id="rId8"/>
    <p:sldLayoutId id="2147483824" r:id="rId9"/>
    <p:sldLayoutId id="2147483825" r:id="rId10"/>
    <p:sldLayoutId id="2147483826" r:id="rId11"/>
    <p:sldLayoutId id="2147483828" r:id="rId12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1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0"/>
            <a:ext cx="8303840" cy="3107209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Отчёт 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 исполнении областного бюджета за 2016 год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31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410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355976" y="2204864"/>
            <a:ext cx="4608512" cy="1444153"/>
          </a:xfrm>
        </p:spPr>
        <p:txBody>
          <a:bodyPr>
            <a:normAutofit fontScale="62500" lnSpcReduction="20000"/>
          </a:bodyPr>
          <a:lstStyle/>
          <a:p>
            <a:pPr marL="63500" eaLnBrk="1" hangingPunct="1"/>
            <a:endParaRPr lang="ru-RU" dirty="0" smtClean="0"/>
          </a:p>
          <a:p>
            <a:pPr marL="63500" eaLnBrk="1" hangingPunct="1"/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ДЕПУТАТСКИЕ 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СЛУШАНИЯ</a:t>
            </a:r>
          </a:p>
          <a:p>
            <a:pPr marL="63500" eaLnBrk="1" hangingPunct="1"/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26 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июня 2017 года</a:t>
            </a:r>
          </a:p>
          <a:p>
            <a:pPr marL="63500" eaLnBrk="1" hangingPunct="1"/>
            <a:endParaRPr lang="ru-RU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63500" eaLnBrk="1" hangingPunct="1"/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министерство финансов </a:t>
            </a:r>
          </a:p>
          <a:p>
            <a:pPr marL="63500" eaLnBrk="1" hangingPunct="1"/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Архангельской области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4365104"/>
            <a:ext cx="8290859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Условные  обозначения: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«Первоначальный план»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 показатели  закона  об областном бюджете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 </a:t>
            </a: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  ред. от 18.12.2015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«Утверждено в законе о бюджете »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   показатели  закона об областном бюджете </a:t>
            </a:r>
          </a:p>
          <a:p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 в  ред. от  22.12.2016</a:t>
            </a:r>
            <a:endParaRPr lang="ru-RU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>
          <a:xfrm>
            <a:off x="179512" y="476672"/>
            <a:ext cx="8352606" cy="380560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</a:rPr>
              <a:t>Государственный долг Архангельской области</a:t>
            </a:r>
          </a:p>
        </p:txBody>
      </p:sp>
      <p:graphicFrame>
        <p:nvGraphicFramePr>
          <p:cNvPr id="31746" name="Object 123"/>
          <p:cNvGraphicFramePr>
            <a:graphicFrameLocks noChangeAspect="1"/>
          </p:cNvGraphicFramePr>
          <p:nvPr/>
        </p:nvGraphicFramePr>
        <p:xfrm>
          <a:off x="2505075" y="6807200"/>
          <a:ext cx="4038600" cy="1314450"/>
        </p:xfrm>
        <a:graphic>
          <a:graphicData uri="http://schemas.openxmlformats.org/presentationml/2006/ole">
            <p:oleObj spid="_x0000_s31746" r:id="rId3" imgW="4035902" imgH="1310754" progId="Excel.Sheet.8">
              <p:embed/>
            </p:oleObj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179513" y="836712"/>
          <a:ext cx="8784976" cy="59810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17066"/>
                <a:gridCol w="1233175"/>
                <a:gridCol w="1499951"/>
                <a:gridCol w="1314434"/>
                <a:gridCol w="1245252"/>
                <a:gridCol w="1175098"/>
              </a:tblGrid>
              <a:tr h="383365">
                <a:tc rowSpan="2"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Наименование показателя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За 2015 год</a:t>
                      </a:r>
                    </a:p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(на</a:t>
                      </a:r>
                      <a:r>
                        <a:rPr lang="ru-RU" sz="1600" b="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01.01.2016), </a:t>
                      </a:r>
                      <a:r>
                        <a:rPr lang="ru-RU" sz="1600" b="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млн.руб</a:t>
                      </a:r>
                      <a:endParaRPr lang="ru-RU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За 2016  год,  </a:t>
                      </a:r>
                      <a:r>
                        <a:rPr lang="ru-RU" b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млн.руб</a:t>
                      </a:r>
                      <a:endParaRPr lang="ru-RU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Изменение факта за 2016 г.</a:t>
                      </a:r>
                    </a:p>
                    <a:p>
                      <a:pPr algn="ctr"/>
                      <a:r>
                        <a:rPr lang="ru-RU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 к </a:t>
                      </a:r>
                    </a:p>
                    <a:p>
                      <a:pPr algn="ctr"/>
                      <a:r>
                        <a:rPr lang="ru-RU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 2015 г.,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400" b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млн.руб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9591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утвержденный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верхний предел 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на 01.01.2017/</a:t>
                      </a:r>
                    </a:p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план года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факт                       на 01.01.2017</a:t>
                      </a:r>
                      <a:endParaRPr lang="ru-RU" sz="1600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отклонение  факта от верхнего предела/ плана года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46110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1. ГОСУДАРСТВЕН-НЫЙ</a:t>
                      </a:r>
                      <a:r>
                        <a:rPr lang="ru-RU" baseline="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ДОЛГ</a:t>
                      </a:r>
                      <a:endParaRPr lang="ru-RU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37 480</a:t>
                      </a:r>
                      <a:endParaRPr lang="ru-RU" sz="20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41 693</a:t>
                      </a:r>
                      <a:endParaRPr lang="ru-RU" sz="20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41 015</a:t>
                      </a:r>
                      <a:endParaRPr lang="ru-RU" sz="20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b="1" dirty="0" smtClean="0">
                          <a:solidFill>
                            <a:srgbClr val="00B0F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- 678</a:t>
                      </a:r>
                      <a:endParaRPr lang="ru-RU" sz="2000" b="1" dirty="0">
                        <a:solidFill>
                          <a:srgbClr val="00B0F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b="1" dirty="0" smtClean="0">
                          <a:solidFill>
                            <a:srgbClr val="00B0F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+ 3 535</a:t>
                      </a:r>
                      <a:endParaRPr lang="ru-RU" sz="20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93047">
                <a:tc>
                  <a:txBody>
                    <a:bodyPr/>
                    <a:lstStyle/>
                    <a:p>
                      <a:pPr lvl="1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 кредиты банков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21 608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21 283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20 605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- 678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- 1 003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629580">
                <a:tc>
                  <a:txBody>
                    <a:bodyPr/>
                    <a:lstStyle/>
                    <a:p>
                      <a:pPr lvl="1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федеральные кредиты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15 132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19 971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19 971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+ 4 839</a:t>
                      </a:r>
                      <a:endParaRPr lang="ru-RU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501271">
                <a:tc>
                  <a:txBody>
                    <a:bodyPr/>
                    <a:lstStyle/>
                    <a:p>
                      <a:pPr lvl="1"/>
                      <a:r>
                        <a:rPr lang="ru-RU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гос</a:t>
                      </a: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. гарантии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740 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440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440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0 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- 300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72008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Собственные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налоговые и неналоговые доходы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b="0" dirty="0" smtClean="0">
                          <a:latin typeface="Times New Roman" pitchFamily="18" charset="0"/>
                          <a:cs typeface="Times New Roman" pitchFamily="18" charset="0"/>
                        </a:rPr>
                        <a:t>46 362</a:t>
                      </a:r>
                      <a:endParaRPr lang="ru-RU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b="0" dirty="0" smtClean="0">
                          <a:latin typeface="Times New Roman" pitchFamily="18" charset="0"/>
                          <a:cs typeface="Times New Roman" pitchFamily="18" charset="0"/>
                        </a:rPr>
                        <a:t>45 190</a:t>
                      </a:r>
                      <a:endParaRPr lang="ru-RU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b="0" dirty="0" smtClean="0">
                          <a:latin typeface="Times New Roman" pitchFamily="18" charset="0"/>
                          <a:cs typeface="Times New Roman" pitchFamily="18" charset="0"/>
                        </a:rPr>
                        <a:t>45 400</a:t>
                      </a:r>
                      <a:endParaRPr lang="ru-RU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b="0" dirty="0" smtClean="0">
                          <a:latin typeface="Times New Roman" pitchFamily="18" charset="0"/>
                          <a:cs typeface="Times New Roman" pitchFamily="18" charset="0"/>
                        </a:rPr>
                        <a:t>+ 210</a:t>
                      </a:r>
                      <a:endParaRPr lang="ru-RU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- 962</a:t>
                      </a:r>
                      <a:endParaRPr lang="ru-RU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629580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3. Отношение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госдолга к собственным доходам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81 %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92 %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90 %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- 2 п.п.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+ 9 п.п.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629580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4. Расходы на обслуживание госдолга</a:t>
                      </a:r>
                      <a:endParaRPr lang="ru-RU" sz="16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b="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1 414</a:t>
                      </a:r>
                      <a:endParaRPr lang="ru-RU" b="0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b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1 121</a:t>
                      </a:r>
                      <a:endParaRPr lang="ru-RU" b="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b="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1 120</a:t>
                      </a:r>
                      <a:endParaRPr lang="ru-RU" b="0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b="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- 1</a:t>
                      </a:r>
                      <a:endParaRPr lang="ru-RU" b="0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buFontTx/>
                        <a:buChar char="-"/>
                      </a:pPr>
                      <a:r>
                        <a:rPr lang="ru-RU" b="0" baseline="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294</a:t>
                      </a:r>
                      <a:endParaRPr lang="ru-RU" b="0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428604"/>
            <a:ext cx="9286844" cy="500066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Основные характеристики исполнения областного бюджета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79512" y="836712"/>
          <a:ext cx="8640962" cy="58802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4257"/>
                <a:gridCol w="1152128"/>
                <a:gridCol w="1080120"/>
                <a:gridCol w="1080120"/>
                <a:gridCol w="936104"/>
                <a:gridCol w="1026905"/>
                <a:gridCol w="1061328"/>
              </a:tblGrid>
              <a:tr h="461750">
                <a:tc rowSpan="2"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2016 г.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Прирост факта за 2016 г.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36000" marT="36000" marB="36000"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9312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Первона-чальный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план, </a:t>
                      </a:r>
                      <a:r>
                        <a:rPr lang="ru-RU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млн.руб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36000" marT="36000" marB="3600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Уточнённый план, </a:t>
                      </a:r>
                      <a:r>
                        <a:rPr lang="ru-RU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млн.руб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36000" marT="36000" marB="3600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Исполнено (факт), </a:t>
                      </a:r>
                      <a:r>
                        <a:rPr lang="ru-RU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млн.руб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36000" marT="36000" marB="3600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% </a:t>
                      </a:r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исполнения к </a:t>
                      </a:r>
                      <a:r>
                        <a:rPr lang="ru-RU" sz="13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уточн</a:t>
                      </a:r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. плану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36000" marT="36000" marB="3600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к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факту               за 2015 г.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36000" marT="36000" marB="3600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к </a:t>
                      </a:r>
                      <a:r>
                        <a:rPr lang="ru-RU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первона-чальному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плану                     на 2016 г.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521446">
                <a:tc>
                  <a:txBody>
                    <a:bodyPr/>
                    <a:lstStyle/>
                    <a:p>
                      <a:r>
                        <a:rPr lang="ru-RU" b="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ДОХОДЫ, всего</a:t>
                      </a:r>
                      <a:endParaRPr lang="ru-RU" sz="1600" b="0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b="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60 575</a:t>
                      </a:r>
                      <a:endParaRPr lang="ru-RU" sz="2000" b="0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b="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64 177</a:t>
                      </a:r>
                      <a:endParaRPr lang="ru-RU" sz="2000" b="0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b="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64 037</a:t>
                      </a:r>
                      <a:endParaRPr lang="ru-RU" sz="2000" b="0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b="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100 %</a:t>
                      </a:r>
                      <a:endParaRPr lang="ru-RU" sz="1600" b="0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b="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-1 541</a:t>
                      </a:r>
                      <a:endParaRPr lang="ru-RU" sz="2000" b="0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b="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+ 3 462</a:t>
                      </a:r>
                      <a:endParaRPr lang="ru-RU" sz="2000" b="0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539636">
                <a:tc>
                  <a:txBody>
                    <a:bodyPr/>
                    <a:lstStyle/>
                    <a:p>
                      <a:pPr lvl="0"/>
                      <a:r>
                        <a:rPr lang="ru-RU" sz="1600" i="1" dirty="0" smtClean="0">
                          <a:latin typeface="Times New Roman" pitchFamily="18" charset="0"/>
                          <a:cs typeface="Times New Roman" pitchFamily="18" charset="0"/>
                        </a:rPr>
                        <a:t>из них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 налоговые и неналоговые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36000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47 383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45 195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45 400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100 %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- 962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- 1 983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536580">
                <a:tc>
                  <a:txBody>
                    <a:bodyPr/>
                    <a:lstStyle/>
                    <a:p>
                      <a:pPr lvl="1"/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целевые трансферты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5 919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10 912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10 567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97 %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+ 379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+ 4 648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705973">
                <a:tc>
                  <a:txBody>
                    <a:bodyPr/>
                    <a:lstStyle/>
                    <a:p>
                      <a:pPr lvl="1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 дотации,                 </a:t>
                      </a: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не имеющие целевого назначения</a:t>
                      </a:r>
                      <a:endParaRPr lang="ru-RU" sz="1200" b="1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7 273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8 070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8 070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100 %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- 957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+ 797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415297">
                <a:tc>
                  <a:txBody>
                    <a:bodyPr/>
                    <a:lstStyle/>
                    <a:p>
                      <a:r>
                        <a:rPr lang="ru-RU" b="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РАСХОДЫ</a:t>
                      </a:r>
                      <a:endParaRPr lang="ru-RU" sz="1600" b="0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b="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63 435</a:t>
                      </a:r>
                      <a:endParaRPr lang="ru-RU" sz="2000" b="0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b="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71 386</a:t>
                      </a:r>
                      <a:endParaRPr lang="ru-RU" sz="2000" b="0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b="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68 059</a:t>
                      </a:r>
                      <a:endParaRPr lang="ru-RU" sz="2000" b="0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b="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95 %</a:t>
                      </a:r>
                      <a:endParaRPr lang="ru-RU" sz="1600" b="0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b="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+ 104</a:t>
                      </a:r>
                      <a:endParaRPr lang="ru-RU" sz="2000" b="0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b="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+ 4 624</a:t>
                      </a:r>
                      <a:endParaRPr lang="ru-RU" sz="2000" b="0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461748">
                <a:tc>
                  <a:txBody>
                    <a:bodyPr/>
                    <a:lstStyle/>
                    <a:p>
                      <a:r>
                        <a:rPr lang="ru-RU" b="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ДЕФИЦИТ (-)</a:t>
                      </a:r>
                      <a:endParaRPr lang="ru-RU" sz="1600" b="0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b="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- 2 860</a:t>
                      </a:r>
                      <a:endParaRPr lang="ru-RU" sz="2000" b="0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b="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- 7 209</a:t>
                      </a:r>
                      <a:endParaRPr lang="ru-RU" sz="2000" b="0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b="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- 4 022</a:t>
                      </a:r>
                      <a:endParaRPr lang="ru-RU" sz="2000" b="0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ru-RU" sz="1600" b="0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b="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- 1 645</a:t>
                      </a:r>
                      <a:endParaRPr lang="ru-RU" sz="2000" b="0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b="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- 1 162</a:t>
                      </a:r>
                      <a:endParaRPr lang="ru-RU" sz="2000" b="0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509135">
                <a:tc>
                  <a:txBody>
                    <a:bodyPr/>
                    <a:lstStyle/>
                    <a:p>
                      <a:r>
                        <a:rPr lang="ru-RU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ГОС</a:t>
                      </a:r>
                      <a:r>
                        <a:rPr lang="ru-RU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 ДОЛГ </a:t>
                      </a:r>
                      <a:r>
                        <a:rPr lang="ru-RU" sz="16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 конец периода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39 370</a:t>
                      </a:r>
                      <a:endParaRPr lang="ru-RU" sz="20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342900" indent="-342900" algn="r">
                        <a:buNone/>
                      </a:pPr>
                      <a:r>
                        <a:rPr lang="ru-RU" sz="2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41 693</a:t>
                      </a:r>
                      <a:endParaRPr lang="ru-RU" sz="20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342900" indent="-342900" algn="r">
                        <a:buNone/>
                      </a:pPr>
                      <a:r>
                        <a:rPr lang="ru-RU" sz="2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41 015</a:t>
                      </a:r>
                      <a:endParaRPr lang="ru-RU" sz="20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ru-RU" sz="16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b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+ 3 535</a:t>
                      </a:r>
                      <a:endParaRPr lang="ru-RU" sz="2000" b="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b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+ 1 645</a:t>
                      </a:r>
                      <a:endParaRPr lang="ru-RU" sz="2000" b="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595204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Уровень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госдолга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, %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83 %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92 %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90 %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+ 9 п.п.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+ 7 п.п.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404664"/>
            <a:ext cx="9144000" cy="908050"/>
          </a:xfrm>
        </p:spPr>
        <p:txBody>
          <a:bodyPr/>
          <a:lstStyle/>
          <a:p>
            <a:pPr eaLnBrk="1" hangingPunct="1">
              <a:defRPr/>
            </a:pPr>
            <a:r>
              <a:rPr lang="ru-RU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Динамика поступления налоговых и неналоговых доходов в областной бюджет, млн. руб.</a:t>
            </a:r>
          </a:p>
        </p:txBody>
      </p:sp>
      <p:graphicFrame>
        <p:nvGraphicFramePr>
          <p:cNvPr id="14" name="Object 3"/>
          <p:cNvGraphicFramePr>
            <a:graphicFrameLocks noGrp="1" noChangeAspect="1"/>
          </p:cNvGraphicFramePr>
          <p:nvPr>
            <p:ph sz="half" idx="4294967295"/>
          </p:nvPr>
        </p:nvGraphicFramePr>
        <p:xfrm>
          <a:off x="467544" y="1501775"/>
          <a:ext cx="8091487" cy="53562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100" name="Text Box 14"/>
          <p:cNvSpPr txBox="1">
            <a:spLocks noChangeArrowheads="1"/>
          </p:cNvSpPr>
          <p:nvPr/>
        </p:nvSpPr>
        <p:spPr bwMode="auto">
          <a:xfrm>
            <a:off x="1547664" y="1916832"/>
            <a:ext cx="12239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46 362</a:t>
            </a:r>
            <a:endParaRPr lang="ru-RU" sz="2400" b="1" dirty="0">
              <a:solidFill>
                <a:srgbClr val="FF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01" name="Text Box 15"/>
          <p:cNvSpPr txBox="1">
            <a:spLocks noChangeArrowheads="1"/>
          </p:cNvSpPr>
          <p:nvPr/>
        </p:nvSpPr>
        <p:spPr bwMode="auto">
          <a:xfrm>
            <a:off x="4211960" y="2276872"/>
            <a:ext cx="12239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45 400</a:t>
            </a:r>
            <a:endParaRPr lang="ru-RU" sz="2400" b="1" dirty="0">
              <a:solidFill>
                <a:srgbClr val="FF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02" name="AutoShape 16"/>
          <p:cNvSpPr>
            <a:spLocks noChangeArrowheads="1"/>
          </p:cNvSpPr>
          <p:nvPr/>
        </p:nvSpPr>
        <p:spPr bwMode="auto">
          <a:xfrm rot="991699">
            <a:off x="2915816" y="1772816"/>
            <a:ext cx="1008062" cy="647700"/>
          </a:xfrm>
          <a:prstGeom prst="rightArrow">
            <a:avLst>
              <a:gd name="adj1" fmla="val 50000"/>
              <a:gd name="adj2" fmla="val 38909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-2,1%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03" name="Text Box 7"/>
          <p:cNvSpPr txBox="1">
            <a:spLocks noChangeArrowheads="1"/>
          </p:cNvSpPr>
          <p:nvPr/>
        </p:nvSpPr>
        <p:spPr bwMode="auto">
          <a:xfrm>
            <a:off x="5436096" y="1196752"/>
            <a:ext cx="3313113" cy="1200329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800" b="1" u="sng" dirty="0" smtClean="0">
                <a:latin typeface="Times New Roman" pitchFamily="18" charset="0"/>
                <a:cs typeface="Times New Roman" pitchFamily="18" charset="0"/>
              </a:rPr>
              <a:t>Исполнение плана:</a:t>
            </a:r>
          </a:p>
          <a:p>
            <a:pPr algn="ctr">
              <a:spcBef>
                <a:spcPct val="50000"/>
              </a:spcBef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первоначального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95,8%</a:t>
            </a:r>
          </a:p>
          <a:p>
            <a:pPr algn="ctr">
              <a:spcBef>
                <a:spcPct val="50000"/>
              </a:spcBef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уточненного – 100,5%</a:t>
            </a:r>
            <a:endParaRPr lang="ru-RU" sz="1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Стрелка вправо 12"/>
          <p:cNvSpPr/>
          <p:nvPr/>
        </p:nvSpPr>
        <p:spPr>
          <a:xfrm rot="1249743" flipV="1">
            <a:off x="2945449" y="3609827"/>
            <a:ext cx="665163" cy="288925"/>
          </a:xfrm>
          <a:prstGeom prst="righ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5" name="Стрелка вправо 14"/>
          <p:cNvSpPr/>
          <p:nvPr/>
        </p:nvSpPr>
        <p:spPr>
          <a:xfrm rot="19870835" flipV="1">
            <a:off x="3016969" y="5439526"/>
            <a:ext cx="647700" cy="287338"/>
          </a:xfrm>
          <a:prstGeom prst="righ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107" name="TextBox 16"/>
          <p:cNvSpPr txBox="1">
            <a:spLocks noChangeArrowheads="1"/>
          </p:cNvSpPr>
          <p:nvPr/>
        </p:nvSpPr>
        <p:spPr bwMode="auto">
          <a:xfrm>
            <a:off x="2987824" y="4941168"/>
            <a:ext cx="79541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+6,0%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08" name="TextBox 17"/>
          <p:cNvSpPr txBox="1">
            <a:spLocks noChangeArrowheads="1"/>
          </p:cNvSpPr>
          <p:nvPr/>
        </p:nvSpPr>
        <p:spPr bwMode="auto">
          <a:xfrm>
            <a:off x="2987824" y="3212976"/>
            <a:ext cx="85792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-43,2%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476672"/>
            <a:ext cx="8676456" cy="503237"/>
          </a:xfrm>
        </p:spPr>
        <p:txBody>
          <a:bodyPr>
            <a:normAutofit/>
          </a:bodyPr>
          <a:lstStyle/>
          <a:p>
            <a:r>
              <a:rPr lang="ru-RU" sz="1800" b="1" dirty="0" smtClean="0"/>
              <a:t>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Исполнение  налоговых и неналоговых </a:t>
            </a: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доходов областного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бюджета в 2016 году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0208" name="Group 512"/>
          <p:cNvGraphicFramePr>
            <a:graphicFrameLocks noGrp="1"/>
          </p:cNvGraphicFramePr>
          <p:nvPr/>
        </p:nvGraphicFramePr>
        <p:xfrm>
          <a:off x="107504" y="908720"/>
          <a:ext cx="8892481" cy="56637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24695"/>
                <a:gridCol w="1261838"/>
                <a:gridCol w="1261838"/>
                <a:gridCol w="1217406"/>
                <a:gridCol w="1099119"/>
                <a:gridCol w="827585"/>
              </a:tblGrid>
              <a:tr h="90334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Источники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Первона-чальный</a:t>
                      </a:r>
                      <a:r>
                        <a:rPr lang="ru-RU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 план,  </a:t>
                      </a:r>
                      <a:r>
                        <a:rPr lang="ru-RU" sz="1400" b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млн.руб</a:t>
                      </a:r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Утверждено в законе                   о бюджете, 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млн.руб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Уточнённый кассовый план, 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млн.руб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Исполнено, 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млн.руб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 к 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уточн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касс. плану</a:t>
                      </a:r>
                    </a:p>
                  </a:txBody>
                  <a:tcPr anchor="ctr" horzOverflow="overflow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6613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 НАЛОГОВЫХ                              и НЕНАЛОГОВЫХ  доходов 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47 383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45 190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45 195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45 400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Wingdings 3" pitchFamily="18" charset="2"/>
                        </a:rPr>
                        <a:t>101 %</a:t>
                      </a:r>
                    </a:p>
                  </a:txBody>
                  <a:tcPr anchor="ctr" horzOverflow="overflow"/>
                </a:tc>
              </a:tr>
              <a:tr h="4819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 на прибыль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15 376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13 068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13 068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11 885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Wingdings 3" pitchFamily="18" charset="2"/>
                        </a:rPr>
                        <a:t>91 %</a:t>
                      </a:r>
                    </a:p>
                  </a:txBody>
                  <a:tcPr anchor="ctr" horzOverflow="overflow"/>
                </a:tc>
              </a:tr>
              <a:tr h="43204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НДФЛ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15 997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15 994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15 997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16 337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Wingdings 3" pitchFamily="18" charset="2"/>
                        </a:rPr>
                        <a:t>102 %</a:t>
                      </a:r>
                    </a:p>
                  </a:txBody>
                  <a:tcPr anchor="ctr" horzOverflow="overflow"/>
                </a:tc>
              </a:tr>
              <a:tr h="38277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Акцизы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3 732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3 732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3 732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4 569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Wingdings 3" pitchFamily="18" charset="2"/>
                        </a:rPr>
                        <a:t>122 %</a:t>
                      </a:r>
                    </a:p>
                  </a:txBody>
                  <a:tcPr anchor="ctr" horzOverflow="overflow"/>
                </a:tc>
              </a:tr>
              <a:tr h="420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 «на упрощённой системе»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2 397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2 397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2 397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2 368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Wingdings 3" pitchFamily="18" charset="2"/>
                        </a:rPr>
                        <a:t>99 %</a:t>
                      </a:r>
                    </a:p>
                  </a:txBody>
                  <a:tcPr anchor="ctr" horzOverflow="overflow"/>
                </a:tc>
              </a:tr>
              <a:tr h="45025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 на имущество организаций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6 124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6 124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6 124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5 597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Wingdings 3" pitchFamily="18" charset="2"/>
                        </a:rPr>
                        <a:t>91 %</a:t>
                      </a:r>
                    </a:p>
                  </a:txBody>
                  <a:tcPr anchor="ctr" horzOverflow="overflow"/>
                </a:tc>
              </a:tr>
              <a:tr h="5489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 на добычу полезных ископаемых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1 645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1 645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1 645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2 134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Wingdings 3" pitchFamily="18" charset="2"/>
                        </a:rPr>
                        <a:t>130 %</a:t>
                      </a:r>
                    </a:p>
                  </a:txBody>
                  <a:tcPr anchor="ctr" horzOverflow="overflow"/>
                </a:tc>
              </a:tr>
              <a:tr h="28417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Прочие налоги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1 328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1 328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1 328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1 302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Wingdings 3" pitchFamily="18" charset="2"/>
                        </a:rPr>
                        <a:t>98 %</a:t>
                      </a:r>
                    </a:p>
                  </a:txBody>
                  <a:tcPr anchor="ctr" horzOverflow="overflow"/>
                </a:tc>
              </a:tr>
              <a:tr h="3311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Неналоговые платежи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785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900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905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1 208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Wingdings 3" pitchFamily="18" charset="2"/>
                        </a:rPr>
                        <a:t>134 %</a:t>
                      </a:r>
                    </a:p>
                  </a:txBody>
                  <a:tcPr anchor="ctr" horzOverflow="overflow"/>
                </a:tc>
              </a:tr>
              <a:tr h="492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i="1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Справочно</a:t>
                      </a:r>
                      <a:r>
                        <a:rPr kumimoji="0" lang="ru-RU" sz="1600" i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: доходы областного Дорожного фонда </a:t>
                      </a:r>
                      <a:endParaRPr kumimoji="0" lang="ru-RU" sz="12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i="1" dirty="0" smtClean="0">
                          <a:latin typeface="Times New Roman" pitchFamily="18" charset="0"/>
                          <a:cs typeface="Times New Roman" pitchFamily="18" charset="0"/>
                        </a:rPr>
                        <a:t>3923</a:t>
                      </a:r>
                      <a:endParaRPr lang="ru-RU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3 923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3 923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4 278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Wingdings 3" pitchFamily="18" charset="2"/>
                        </a:rPr>
                        <a:t>109 %</a:t>
                      </a:r>
                    </a:p>
                  </a:txBody>
                  <a:tcPr anchor="ctr" horzOverflow="overflow"/>
                </a:tc>
              </a:tr>
            </a:tbl>
          </a:graphicData>
        </a:graphic>
      </p:graphicFrame>
      <p:sp>
        <p:nvSpPr>
          <p:cNvPr id="7262" name="Rectangle 84"/>
          <p:cNvSpPr>
            <a:spLocks noChangeArrowheads="1"/>
          </p:cNvSpPr>
          <p:nvPr/>
        </p:nvSpPr>
        <p:spPr bwMode="auto">
          <a:xfrm flipV="1">
            <a:off x="323850" y="6811963"/>
            <a:ext cx="8820150" cy="46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endParaRPr lang="ru-RU" sz="1200" b="1">
              <a:solidFill>
                <a:schemeClr val="tx2"/>
              </a:solidFill>
              <a:latin typeface="Georgia" pitchFamily="18" charset="0"/>
            </a:endParaRPr>
          </a:p>
        </p:txBody>
      </p:sp>
      <p:sp>
        <p:nvSpPr>
          <p:cNvPr id="7263" name="Rectangle 2"/>
          <p:cNvSpPr>
            <a:spLocks noChangeArrowheads="1"/>
          </p:cNvSpPr>
          <p:nvPr/>
        </p:nvSpPr>
        <p:spPr bwMode="auto">
          <a:xfrm rot="10800000" flipV="1">
            <a:off x="250825" y="6524625"/>
            <a:ext cx="8429625" cy="14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b="1">
                <a:solidFill>
                  <a:schemeClr val="tx2"/>
                </a:solidFill>
                <a:latin typeface="Trebuchet MS" pitchFamily="34" charset="0"/>
              </a:rPr>
              <a:t> </a:t>
            </a:r>
            <a:endParaRPr lang="ru-RU" b="1">
              <a:solidFill>
                <a:schemeClr val="tx2"/>
              </a:solidFill>
            </a:endParaRPr>
          </a:p>
          <a:p>
            <a:endParaRPr lang="ru-RU" sz="1600">
              <a:solidFill>
                <a:schemeClr val="tx2"/>
              </a:solidFill>
            </a:endParaRPr>
          </a:p>
        </p:txBody>
      </p:sp>
      <p:sp>
        <p:nvSpPr>
          <p:cNvPr id="9312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8388350" y="0"/>
            <a:ext cx="514350" cy="476250"/>
          </a:xfrm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77D393B-5FF6-4729-B76A-F120FEFB5EBD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80528" y="0"/>
            <a:ext cx="9505056" cy="476672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Поступление налога на прибыль в 2016 году, млн.руб</a:t>
            </a:r>
            <a:r>
              <a:rPr lang="ru-RU" sz="2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79512" y="404664"/>
          <a:ext cx="2664296" cy="19442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403648" y="980728"/>
            <a:ext cx="8640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-6,6%</a:t>
            </a:r>
            <a:endParaRPr lang="ru-RU" sz="1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Содержимое 3"/>
          <p:cNvGraphicFramePr>
            <a:graphicFrameLocks/>
          </p:cNvGraphicFramePr>
          <p:nvPr/>
        </p:nvGraphicFramePr>
        <p:xfrm>
          <a:off x="3059832" y="404664"/>
          <a:ext cx="2664296" cy="19442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Содержимое 3"/>
          <p:cNvGraphicFramePr>
            <a:graphicFrameLocks/>
          </p:cNvGraphicFramePr>
          <p:nvPr/>
        </p:nvGraphicFramePr>
        <p:xfrm>
          <a:off x="6012160" y="404664"/>
          <a:ext cx="2664296" cy="19442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4283968" y="1268760"/>
            <a:ext cx="8640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-54,5%</a:t>
            </a:r>
            <a:endParaRPr lang="ru-RU" sz="1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308304" y="836712"/>
            <a:ext cx="8640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-25,1%</a:t>
            </a:r>
            <a:endParaRPr lang="ru-RU" sz="1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395536" y="2348880"/>
          <a:ext cx="2471936" cy="609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35968"/>
                <a:gridCol w="1235968"/>
              </a:tblGrid>
              <a:tr h="288032">
                <a:tc gridSpan="2"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КГН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288032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718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928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2" name="Таблица 11"/>
          <p:cNvGraphicFramePr>
            <a:graphicFrameLocks noGrp="1"/>
          </p:cNvGraphicFramePr>
          <p:nvPr/>
        </p:nvGraphicFramePr>
        <p:xfrm>
          <a:off x="3275856" y="2348880"/>
          <a:ext cx="2471936" cy="609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35968"/>
                <a:gridCol w="1235968"/>
              </a:tblGrid>
              <a:tr h="288032">
                <a:tc gridSpan="2"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КГН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288032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3 209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1 443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3" name="Таблица 12"/>
          <p:cNvGraphicFramePr>
            <a:graphicFrameLocks noGrp="1"/>
          </p:cNvGraphicFramePr>
          <p:nvPr/>
        </p:nvGraphicFramePr>
        <p:xfrm>
          <a:off x="6084168" y="2348880"/>
          <a:ext cx="2759968" cy="609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9984"/>
                <a:gridCol w="1379984"/>
              </a:tblGrid>
              <a:tr h="290944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КГН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290944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4 927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2 371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9" name="Таблица 18"/>
          <p:cNvGraphicFramePr>
            <a:graphicFrameLocks noGrp="1"/>
          </p:cNvGraphicFramePr>
          <p:nvPr/>
        </p:nvGraphicFramePr>
        <p:xfrm>
          <a:off x="0" y="3061419"/>
          <a:ext cx="9144001" cy="39485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83768"/>
                <a:gridCol w="1008112"/>
                <a:gridCol w="1080120"/>
                <a:gridCol w="2461847"/>
                <a:gridCol w="1055077"/>
                <a:gridCol w="1055077"/>
              </a:tblGrid>
              <a:tr h="672060">
                <a:tc>
                  <a:txBody>
                    <a:bodyPr/>
                    <a:lstStyle/>
                    <a:p>
                      <a:pPr algn="ctr"/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Плательщики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области:</a:t>
                      </a:r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2016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« + / -»  </a:t>
                      </a:r>
                    </a:p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к 2015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Плательщики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НАО: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2016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« + / -» </a:t>
                      </a:r>
                    </a:p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к 2015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35021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ПАО Сбербанк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1 238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FontTx/>
                        <a:buNone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+1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448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FontTx/>
                        <a:buNone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ПАО </a:t>
                      </a:r>
                      <a:r>
                        <a:rPr lang="ru-RU" sz="1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Лукойл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FontTx/>
                        <a:buNone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1 572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FontTx/>
                        <a:buChar char="-"/>
                      </a:pP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1 923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4168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АО ПО СЕВМАШ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1 160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FontTx/>
                        <a:buChar char="-"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 2 342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FontTx/>
                        <a:buNone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ООО СК </a:t>
                      </a:r>
                      <a:r>
                        <a:rPr lang="ru-RU" sz="1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Русьвьетпетро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FontTx/>
                        <a:buNone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561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FontTx/>
                        <a:buNone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- 275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6465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АО Архангельский ЦБК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762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FontTx/>
                        <a:buChar char="-"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287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FontTx/>
                        <a:buNone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ООО </a:t>
                      </a:r>
                      <a:r>
                        <a:rPr lang="ru-RU" sz="1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Зарубежнефть-Добыча</a:t>
                      </a: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Харьяга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FontTx/>
                        <a:buNone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377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FontTx/>
                        <a:buNone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+ 377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48126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ПАО </a:t>
                      </a:r>
                      <a:r>
                        <a:rPr lang="ru-RU" sz="1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Лукойл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684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FontTx/>
                        <a:buChar char="-"/>
                      </a:pP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877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Тоталь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РРР</a:t>
                      </a:r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FontTx/>
                        <a:buNone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124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FontTx/>
                        <a:buChar char="-"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 931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64657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ОАО Группа Илим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627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+ 627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ООО БКЕ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110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smtClean="0">
                          <a:latin typeface="Times New Roman" pitchFamily="18" charset="0"/>
                          <a:cs typeface="Times New Roman" pitchFamily="18" charset="0"/>
                        </a:rPr>
                        <a:t>- 4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84034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АО АТФ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401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FontTx/>
                        <a:buNone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- 286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28780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ООО ММК </a:t>
                      </a:r>
                      <a:r>
                        <a:rPr lang="ru-RU" sz="1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Центрофинанс</a:t>
                      </a: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 Групп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283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FontTx/>
                        <a:buNone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+ 264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28780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ООО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Автодороги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182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+ 71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28780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ОАО РЖД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177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+ 182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324544" y="0"/>
            <a:ext cx="9793088" cy="404664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Динамика поступления НДФЛ в 2016 году</a:t>
            </a:r>
            <a:endParaRPr lang="ru-RU" sz="2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Диаграмма 5"/>
          <p:cNvGraphicFramePr/>
          <p:nvPr/>
        </p:nvGraphicFramePr>
        <p:xfrm>
          <a:off x="-180528" y="4869160"/>
          <a:ext cx="9144000" cy="19888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Диаграмма 6"/>
          <p:cNvGraphicFramePr/>
          <p:nvPr/>
        </p:nvGraphicFramePr>
        <p:xfrm>
          <a:off x="323528" y="692696"/>
          <a:ext cx="5616624" cy="36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059832" y="1196752"/>
            <a:ext cx="9361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16 337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83568" y="620688"/>
            <a:ext cx="37444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НДФЛ в областной бюджет, млн.руб.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2" name="Прямая со стрелкой 11"/>
          <p:cNvCxnSpPr/>
          <p:nvPr/>
        </p:nvCxnSpPr>
        <p:spPr>
          <a:xfrm flipV="1">
            <a:off x="1979712" y="1484784"/>
            <a:ext cx="432048" cy="360040"/>
          </a:xfrm>
          <a:prstGeom prst="straightConnector1">
            <a:avLst/>
          </a:prstGeom>
          <a:ln w="793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 Box 7"/>
          <p:cNvSpPr txBox="1">
            <a:spLocks noChangeArrowheads="1"/>
          </p:cNvSpPr>
          <p:nvPr/>
        </p:nvSpPr>
        <p:spPr bwMode="auto">
          <a:xfrm>
            <a:off x="5076056" y="1556792"/>
            <a:ext cx="2808312" cy="70788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плановый рост –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103,3%</a:t>
            </a:r>
          </a:p>
          <a:p>
            <a:pPr algn="ctr">
              <a:spcBef>
                <a:spcPct val="50000"/>
              </a:spcBef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исполнение плана –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102,1%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195736" y="4293096"/>
            <a:ext cx="43204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Динамика поступления в контингенте: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4704"/>
          </a:xfrm>
        </p:spPr>
        <p:txBody>
          <a:bodyPr/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Поступление налоговых и неналоговых доходов в областной бюджет 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0" y="692697"/>
          <a:ext cx="9036495" cy="59335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13979"/>
                <a:gridCol w="1256990"/>
                <a:gridCol w="1494556"/>
                <a:gridCol w="1256990"/>
                <a:gridCol w="1256990"/>
                <a:gridCol w="1256990"/>
              </a:tblGrid>
              <a:tr h="504055">
                <a:tc rowSpan="2">
                  <a:txBody>
                    <a:bodyPr/>
                    <a:lstStyle/>
                    <a:p>
                      <a:pPr algn="ctr"/>
                      <a:endParaRPr lang="ru-RU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endParaRPr lang="ru-RU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2015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endParaRPr lang="ru-RU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2016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endParaRPr lang="ru-RU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факт 2016 / факт 2015, %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48072">
                <a:tc vMerge="1">
                  <a:txBody>
                    <a:bodyPr/>
                    <a:lstStyle/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план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факт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исполнение плана, %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83288">
                <a:tc>
                  <a:txBody>
                    <a:bodyPr/>
                    <a:lstStyle/>
                    <a:p>
                      <a:endParaRPr lang="ru-RU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Налог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на прибыль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15 877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13 068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11 885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91,0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74,9</a:t>
                      </a:r>
                    </a:p>
                  </a:txBody>
                  <a:tcPr marL="0" marR="0" marT="0" marB="0" anchor="ctr"/>
                </a:tc>
              </a:tr>
              <a:tr h="583288">
                <a:tc>
                  <a:txBody>
                    <a:bodyPr/>
                    <a:lstStyle/>
                    <a:p>
                      <a:endParaRPr lang="ru-RU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НДФЛ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15 400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15 997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16 337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102,1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106,1</a:t>
                      </a:r>
                    </a:p>
                  </a:txBody>
                  <a:tcPr marL="0" marR="0" marT="0" marB="0" anchor="ctr"/>
                </a:tc>
              </a:tr>
              <a:tr h="583592">
                <a:tc>
                  <a:txBody>
                    <a:bodyPr/>
                    <a:lstStyle/>
                    <a:p>
                      <a:endParaRPr lang="ru-RU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Акцизы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3 359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3 732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4 569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122,4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136,0</a:t>
                      </a:r>
                    </a:p>
                  </a:txBody>
                  <a:tcPr marL="0" marR="0" marT="0" marB="0" anchor="ctr"/>
                </a:tc>
              </a:tr>
              <a:tr h="623039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Упрощенная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система налогообложения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2 230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2 397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2 368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98,8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106,2</a:t>
                      </a:r>
                    </a:p>
                  </a:txBody>
                  <a:tcPr marL="0" marR="0" marT="0" marB="0" anchor="ctr"/>
                </a:tc>
              </a:tr>
              <a:tr h="583288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Налог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на имущество организаций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5 427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6 124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5 597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91,4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103,1</a:t>
                      </a:r>
                    </a:p>
                  </a:txBody>
                  <a:tcPr marL="0" marR="0" marT="0" marB="0" anchor="ctr"/>
                </a:tc>
              </a:tr>
              <a:tr h="583288">
                <a:tc>
                  <a:txBody>
                    <a:bodyPr/>
                    <a:lstStyle/>
                    <a:p>
                      <a:endParaRPr lang="ru-RU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НДПИ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1 757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1 645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2 134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129,7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121,4</a:t>
                      </a:r>
                    </a:p>
                  </a:txBody>
                  <a:tcPr marL="0" marR="0" marT="0" marB="0" anchor="ctr"/>
                </a:tc>
              </a:tr>
              <a:tr h="583288">
                <a:tc>
                  <a:txBody>
                    <a:bodyPr/>
                    <a:lstStyle/>
                    <a:p>
                      <a:endParaRPr lang="ru-RU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Прочие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2 312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2 233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2 510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112,4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108,6</a:t>
                      </a:r>
                    </a:p>
                  </a:txBody>
                  <a:tcPr marL="0" marR="0" marT="0" marB="0" anchor="ctr"/>
                </a:tc>
              </a:tr>
              <a:tr h="583288">
                <a:tc>
                  <a:txBody>
                    <a:bodyPr/>
                    <a:lstStyle/>
                    <a:p>
                      <a:endParaRPr lang="ru-RU" sz="16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Итого: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46 362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45 195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45 400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100,5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97,9</a:t>
                      </a: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ext Box 2"/>
          <p:cNvSpPr txBox="1">
            <a:spLocks noChangeArrowheads="1"/>
          </p:cNvSpPr>
          <p:nvPr/>
        </p:nvSpPr>
        <p:spPr bwMode="auto">
          <a:xfrm>
            <a:off x="0" y="428604"/>
            <a:ext cx="9144000" cy="368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0440" tIns="45220" rIns="90440" bIns="45220">
            <a:spAutoFit/>
          </a:bodyPr>
          <a:lstStyle/>
          <a:p>
            <a:pPr defTabSz="904875"/>
            <a:r>
              <a:rPr lang="ru-RU" b="1" dirty="0">
                <a:latin typeface="Times New Roman" pitchFamily="18" charset="0"/>
                <a:cs typeface="Times New Roman" pitchFamily="18" charset="0"/>
              </a:rPr>
              <a:t>Структура расходов областного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бюджета в 2016 году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157" name="Group 109"/>
          <p:cNvGraphicFramePr>
            <a:graphicFrameLocks noGrp="1"/>
          </p:cNvGraphicFramePr>
          <p:nvPr/>
        </p:nvGraphicFramePr>
        <p:xfrm>
          <a:off x="179512" y="759067"/>
          <a:ext cx="8786841" cy="57994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12368"/>
                <a:gridCol w="1112647"/>
                <a:gridCol w="1119601"/>
                <a:gridCol w="1368152"/>
                <a:gridCol w="1080120"/>
                <a:gridCol w="793953"/>
              </a:tblGrid>
              <a:tr h="749715">
                <a:tc>
                  <a:txBody>
                    <a:bodyPr/>
                    <a:lstStyle/>
                    <a:p>
                      <a:pPr marL="0" marR="0" lvl="0" indent="0" algn="ct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9016" marR="89016" marT="46288" marB="46288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Первона-чальный</a:t>
                      </a:r>
                      <a:r>
                        <a:rPr lang="ru-RU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 план, </a:t>
                      </a:r>
                      <a:r>
                        <a:rPr lang="ru-RU" sz="1400" b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млн.руб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Утверждено  в законе                   о бюджете, 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млн.руб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Уточнённая бюджетная роспись, 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млн.руб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Исполнено, 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млн.руб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 к 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уточн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росписи</a:t>
                      </a:r>
                    </a:p>
                  </a:txBody>
                  <a:tcPr anchor="ctr" horzOverflow="overflow"/>
                </a:tc>
              </a:tr>
              <a:tr h="468818">
                <a:tc>
                  <a:txBody>
                    <a:bodyPr/>
                    <a:lstStyle/>
                    <a:p>
                      <a:pPr marL="0" marR="0" lvl="0" indent="0" algn="l" defTabSz="9382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РАСХОДЫ, всего 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9016" marR="89016" marT="46288" marB="4628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63 435</a:t>
                      </a:r>
                    </a:p>
                  </a:txBody>
                  <a:tcPr marL="89016" marR="89016" marT="46288" marB="4628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69 632</a:t>
                      </a:r>
                    </a:p>
                  </a:txBody>
                  <a:tcPr marL="89016" marR="89016" marT="46288" marB="4628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71 386</a:t>
                      </a:r>
                    </a:p>
                  </a:txBody>
                  <a:tcPr marL="89016" marR="89016" marT="46288" marB="4628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68 059</a:t>
                      </a:r>
                    </a:p>
                  </a:txBody>
                  <a:tcPr marL="89016" marR="89016" marT="46288" marB="4628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95 %</a:t>
                      </a:r>
                    </a:p>
                  </a:txBody>
                  <a:tcPr marL="89016" marR="89016" marT="46288" marB="46288" anchor="ctr" horzOverflow="overflow"/>
                </a:tc>
              </a:tr>
              <a:tr h="337192">
                <a:tc>
                  <a:txBody>
                    <a:bodyPr/>
                    <a:lstStyle/>
                    <a:p>
                      <a:pPr marL="0" marR="0" lvl="0" indent="0" algn="l" defTabSz="9382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Общегосударственные вопросы 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9016" marR="89016" marT="46288" marB="4628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2 836</a:t>
                      </a:r>
                    </a:p>
                  </a:txBody>
                  <a:tcPr marL="89016" marR="89016" marT="46288" marB="4628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2 749</a:t>
                      </a:r>
                    </a:p>
                  </a:txBody>
                  <a:tcPr marL="89016" marR="89016" marT="46288" marB="4628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2 578</a:t>
                      </a:r>
                    </a:p>
                  </a:txBody>
                  <a:tcPr marL="89016" marR="89016" marT="46288" marB="4628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2 137</a:t>
                      </a:r>
                    </a:p>
                  </a:txBody>
                  <a:tcPr marL="89016" marR="89016" marT="46288" marB="4628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83%</a:t>
                      </a:r>
                    </a:p>
                  </a:txBody>
                  <a:tcPr marL="89016" marR="89016" marT="46288" marB="46288" anchor="ctr" horzOverflow="overflow"/>
                </a:tc>
              </a:tr>
              <a:tr h="235630">
                <a:tc>
                  <a:txBody>
                    <a:bodyPr/>
                    <a:lstStyle/>
                    <a:p>
                      <a:pPr marL="0" marR="0" lvl="0" indent="0" algn="l" defTabSz="9382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из них резервный фонд Правительства области </a:t>
                      </a:r>
                    </a:p>
                  </a:txBody>
                  <a:tcPr marL="89016" marR="89016" marT="46288" marB="4628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217</a:t>
                      </a:r>
                    </a:p>
                  </a:txBody>
                  <a:tcPr marL="89016" marR="89016" marT="46288" marB="4628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217</a:t>
                      </a:r>
                    </a:p>
                  </a:txBody>
                  <a:tcPr marL="89016" marR="89016" marT="46288" marB="4628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9016" marR="89016" marT="46288" marB="4628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9016" marR="89016" marT="46288" marB="4628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9016" marR="89016" marT="46288" marB="46288" anchor="ctr" horzOverflow="overflow"/>
                </a:tc>
              </a:tr>
              <a:tr h="410827">
                <a:tc>
                  <a:txBody>
                    <a:bodyPr/>
                    <a:lstStyle/>
                    <a:p>
                      <a:pPr marL="0" marR="0" lvl="0" indent="0" algn="l" defTabSz="9382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Национальная экономика </a:t>
                      </a:r>
                      <a:endParaRPr kumimoji="0" lang="ru-RU" sz="16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9016" marR="89016" marT="46288" marB="4628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7 400</a:t>
                      </a:r>
                    </a:p>
                  </a:txBody>
                  <a:tcPr marL="89016" marR="89016" marT="46288" marB="4628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9 846</a:t>
                      </a:r>
                    </a:p>
                  </a:txBody>
                  <a:tcPr marL="89016" marR="89016" marT="46288" marB="4628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10 255</a:t>
                      </a:r>
                    </a:p>
                  </a:txBody>
                  <a:tcPr marL="89016" marR="89016" marT="46288" marB="4628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9 732</a:t>
                      </a:r>
                    </a:p>
                  </a:txBody>
                  <a:tcPr marL="89016" marR="89016" marT="46288" marB="4628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95 %</a:t>
                      </a:r>
                    </a:p>
                  </a:txBody>
                  <a:tcPr marL="89016" marR="89016" marT="46288" marB="46288" anchor="ctr" horzOverflow="overflow"/>
                </a:tc>
              </a:tr>
              <a:tr h="234803">
                <a:tc>
                  <a:txBody>
                    <a:bodyPr/>
                    <a:lstStyle/>
                    <a:p>
                      <a:pPr marL="457200" marR="0" lvl="1" indent="0" algn="just" defTabSz="9382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i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из них </a:t>
                      </a: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сельское хозяйство</a:t>
                      </a:r>
                      <a:endParaRPr kumimoji="0" lang="ru-RU" sz="12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9016" marR="89016" marT="46288" marB="4628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878</a:t>
                      </a:r>
                    </a:p>
                  </a:txBody>
                  <a:tcPr marL="89016" marR="89016" marT="46288" marB="4628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926</a:t>
                      </a:r>
                    </a:p>
                  </a:txBody>
                  <a:tcPr marL="89016" marR="89016" marT="46288" marB="4628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1 149</a:t>
                      </a:r>
                    </a:p>
                  </a:txBody>
                  <a:tcPr marL="89016" marR="89016" marT="46288" marB="4628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1 148</a:t>
                      </a:r>
                    </a:p>
                  </a:txBody>
                  <a:tcPr marL="89016" marR="89016" marT="46288" marB="4628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100 %</a:t>
                      </a:r>
                    </a:p>
                  </a:txBody>
                  <a:tcPr marL="89016" marR="89016" marT="46288" marB="46288" anchor="ctr" horzOverflow="overflow"/>
                </a:tc>
              </a:tr>
              <a:tr h="234803">
                <a:tc>
                  <a:txBody>
                    <a:bodyPr/>
                    <a:lstStyle/>
                    <a:p>
                      <a:pPr marL="914400" marR="0" lvl="2" indent="0" algn="just" defTabSz="9382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дорожный фонд</a:t>
                      </a:r>
                      <a:endParaRPr kumimoji="0" lang="ru-RU" sz="12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9016" marR="89016" marT="46288" marB="4628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3 923</a:t>
                      </a:r>
                    </a:p>
                  </a:txBody>
                  <a:tcPr marL="89016" marR="89016" marT="46288" marB="4628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6 054</a:t>
                      </a:r>
                    </a:p>
                  </a:txBody>
                  <a:tcPr marL="89016" marR="89016" marT="46288" marB="4628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6 100</a:t>
                      </a:r>
                    </a:p>
                  </a:txBody>
                  <a:tcPr marL="89016" marR="89016" marT="46288" marB="4628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5 703</a:t>
                      </a:r>
                    </a:p>
                  </a:txBody>
                  <a:tcPr marL="89016" marR="89016" marT="46288" marB="4628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94 %</a:t>
                      </a:r>
                    </a:p>
                  </a:txBody>
                  <a:tcPr marL="89016" marR="89016" marT="46288" marB="46288" anchor="ctr" horzOverflow="overflow"/>
                </a:tc>
              </a:tr>
              <a:tr h="360646">
                <a:tc>
                  <a:txBody>
                    <a:bodyPr/>
                    <a:lstStyle/>
                    <a:p>
                      <a:pPr marL="0" marR="0" lvl="0" indent="0" algn="l" defTabSz="9382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ЖКХ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9016" marR="89016" marT="46288" marB="4628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4 677</a:t>
                      </a:r>
                    </a:p>
                  </a:txBody>
                  <a:tcPr marL="89016" marR="89016" marT="46288" marB="4628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7 906</a:t>
                      </a:r>
                    </a:p>
                  </a:txBody>
                  <a:tcPr marL="89016" marR="89016" marT="46288" marB="4628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8  279</a:t>
                      </a:r>
                    </a:p>
                  </a:txBody>
                  <a:tcPr marL="89016" marR="89016" marT="46288" marB="4628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6 296</a:t>
                      </a:r>
                    </a:p>
                  </a:txBody>
                  <a:tcPr marL="89016" marR="89016" marT="46288" marB="4628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76 %</a:t>
                      </a:r>
                    </a:p>
                  </a:txBody>
                  <a:tcPr marL="89016" marR="89016" marT="46288" marB="46288" anchor="ctr" horzOverflow="overflow"/>
                </a:tc>
              </a:tr>
              <a:tr h="350940">
                <a:tc>
                  <a:txBody>
                    <a:bodyPr/>
                    <a:lstStyle/>
                    <a:p>
                      <a:pPr marL="0" marR="0" lvl="0" indent="0" algn="l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Образование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9016" marR="89016" marT="46288" marB="4628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16 849</a:t>
                      </a:r>
                    </a:p>
                  </a:txBody>
                  <a:tcPr marL="89016" marR="89016" marT="46288" marB="4628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17 548</a:t>
                      </a:r>
                    </a:p>
                  </a:txBody>
                  <a:tcPr marL="89016" marR="89016" marT="46288" marB="4628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17 606</a:t>
                      </a:r>
                    </a:p>
                  </a:txBody>
                  <a:tcPr marL="89016" marR="89016" marT="46288" marB="4628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17 570</a:t>
                      </a:r>
                    </a:p>
                  </a:txBody>
                  <a:tcPr marL="89016" marR="89016" marT="46288" marB="4628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100 %</a:t>
                      </a:r>
                    </a:p>
                  </a:txBody>
                  <a:tcPr marL="89016" marR="89016" marT="46288" marB="46288" anchor="ctr" horzOverflow="overflow"/>
                </a:tc>
              </a:tr>
              <a:tr h="341234">
                <a:tc>
                  <a:txBody>
                    <a:bodyPr/>
                    <a:lstStyle/>
                    <a:p>
                      <a:pPr marL="0" marR="0" lvl="0" indent="0" algn="l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Здравоохранение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9016" marR="89016" marT="46288" marB="4628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12 159</a:t>
                      </a:r>
                    </a:p>
                  </a:txBody>
                  <a:tcPr marL="89016" marR="89016" marT="46288" marB="4628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12 070</a:t>
                      </a:r>
                    </a:p>
                  </a:txBody>
                  <a:tcPr marL="89016" marR="89016" marT="46288" marB="4628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12 546</a:t>
                      </a:r>
                    </a:p>
                  </a:txBody>
                  <a:tcPr marL="89016" marR="89016" marT="46288" marB="4628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12 541</a:t>
                      </a:r>
                    </a:p>
                  </a:txBody>
                  <a:tcPr marL="89016" marR="89016" marT="46288" marB="4628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100 %</a:t>
                      </a:r>
                    </a:p>
                  </a:txBody>
                  <a:tcPr marL="89016" marR="89016" marT="46288" marB="46288" anchor="ctr" horzOverflow="overflow"/>
                </a:tc>
              </a:tr>
              <a:tr h="307155">
                <a:tc>
                  <a:txBody>
                    <a:bodyPr/>
                    <a:lstStyle/>
                    <a:p>
                      <a:pPr marL="0" marR="0" lvl="0" indent="0" algn="l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Социальная политика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9016" marR="89016" marT="46288" marB="4628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11 669</a:t>
                      </a:r>
                    </a:p>
                  </a:txBody>
                  <a:tcPr marL="89016" marR="89016" marT="46288" marB="4628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12 370</a:t>
                      </a:r>
                    </a:p>
                  </a:txBody>
                  <a:tcPr marL="89016" marR="89016" marT="46288" marB="4628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12 808</a:t>
                      </a:r>
                    </a:p>
                  </a:txBody>
                  <a:tcPr marL="89016" marR="89016" marT="46288" marB="4628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12 574</a:t>
                      </a:r>
                    </a:p>
                  </a:txBody>
                  <a:tcPr marL="89016" marR="89016" marT="46288" marB="4628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98 %</a:t>
                      </a:r>
                    </a:p>
                  </a:txBody>
                  <a:tcPr marL="89016" marR="89016" marT="46288" marB="46288" anchor="ctr" horzOverflow="overflow"/>
                </a:tc>
              </a:tr>
              <a:tr h="573550">
                <a:tc>
                  <a:txBody>
                    <a:bodyPr/>
                    <a:lstStyle/>
                    <a:p>
                      <a:pPr marL="0" marR="0" lvl="0" indent="0" algn="l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Межбюджетные трансферты     общего характера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9016" marR="89016" marT="46288" marB="4628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3 481</a:t>
                      </a:r>
                    </a:p>
                  </a:txBody>
                  <a:tcPr marL="89016" marR="89016" marT="46288" marB="4628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3 481</a:t>
                      </a:r>
                    </a:p>
                  </a:txBody>
                  <a:tcPr marL="89016" marR="89016" marT="46288" marB="4628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3 487</a:t>
                      </a:r>
                    </a:p>
                  </a:txBody>
                  <a:tcPr marL="89016" marR="89016" marT="46288" marB="4628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3 390</a:t>
                      </a:r>
                    </a:p>
                  </a:txBody>
                  <a:tcPr marL="89016" marR="89016" marT="46288" marB="4628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97 %</a:t>
                      </a:r>
                    </a:p>
                  </a:txBody>
                  <a:tcPr marL="89016" marR="89016" marT="46288" marB="46288" anchor="ctr" horzOverflow="overflow"/>
                </a:tc>
              </a:tr>
              <a:tr h="350484">
                <a:tc>
                  <a:txBody>
                    <a:bodyPr/>
                    <a:lstStyle/>
                    <a:p>
                      <a:pPr marL="0" marR="0" lvl="0" indent="0" algn="l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Обслуживание госдолга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9016" marR="89016" marT="46288" marB="4628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2 024</a:t>
                      </a:r>
                    </a:p>
                  </a:txBody>
                  <a:tcPr marL="89016" marR="89016" marT="46288" marB="4628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1 121</a:t>
                      </a:r>
                    </a:p>
                  </a:txBody>
                  <a:tcPr marL="89016" marR="89016" marT="46288" marB="4628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1 121</a:t>
                      </a:r>
                    </a:p>
                  </a:txBody>
                  <a:tcPr marL="89016" marR="89016" marT="46288" marB="4628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1 120</a:t>
                      </a:r>
                    </a:p>
                  </a:txBody>
                  <a:tcPr marL="89016" marR="89016" marT="46288" marB="4628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97 %</a:t>
                      </a:r>
                    </a:p>
                  </a:txBody>
                  <a:tcPr marL="89016" marR="89016" marT="46288" marB="46288" anchor="ctr" horzOverflow="overflow"/>
                </a:tc>
              </a:tr>
              <a:tr h="361259">
                <a:tc>
                  <a:txBody>
                    <a:bodyPr/>
                    <a:lstStyle/>
                    <a:p>
                      <a:pPr marL="0" marR="0" lvl="0" indent="0" algn="l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прочие отрасли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9016" marR="89016" marT="46288" marB="4628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2 340</a:t>
                      </a:r>
                    </a:p>
                  </a:txBody>
                  <a:tcPr marL="89016" marR="89016" marT="46288" marB="4628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2 540</a:t>
                      </a:r>
                    </a:p>
                  </a:txBody>
                  <a:tcPr marL="89016" marR="89016" marT="46288" marB="4628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2 706</a:t>
                      </a:r>
                    </a:p>
                  </a:txBody>
                  <a:tcPr marL="89016" marR="89016" marT="46288" marB="4628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2 699</a:t>
                      </a:r>
                    </a:p>
                  </a:txBody>
                  <a:tcPr marL="89016" marR="89016" marT="46288" marB="4628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100 %</a:t>
                      </a:r>
                    </a:p>
                  </a:txBody>
                  <a:tcPr marL="89016" marR="89016" marT="46288" marB="46288" anchor="ctr" horzOverflow="overflow"/>
                </a:tc>
              </a:tr>
            </a:tbl>
          </a:graphicData>
        </a:graphic>
      </p:graphicFrame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Заголовок 1"/>
          <p:cNvSpPr>
            <a:spLocks noGrp="1"/>
          </p:cNvSpPr>
          <p:nvPr>
            <p:ph type="title"/>
          </p:nvPr>
        </p:nvSpPr>
        <p:spPr>
          <a:xfrm>
            <a:off x="179512" y="404664"/>
            <a:ext cx="6912768" cy="72007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>Дорожный фонд Архангельской области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="" xmlns:p14="http://schemas.microsoft.com/office/powerpoint/2010/main" val="3384798995"/>
              </p:ext>
            </p:extLst>
          </p:nvPr>
        </p:nvGraphicFramePr>
        <p:xfrm>
          <a:off x="179512" y="908720"/>
          <a:ext cx="8677472" cy="58490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59021"/>
                <a:gridCol w="1119674"/>
                <a:gridCol w="1189653"/>
                <a:gridCol w="979715"/>
                <a:gridCol w="979715"/>
                <a:gridCol w="1049694"/>
              </a:tblGrid>
              <a:tr h="432048">
                <a:tc rowSpan="2"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2015 г. факт</a:t>
                      </a:r>
                    </a:p>
                    <a:p>
                      <a:pPr algn="ctr"/>
                      <a:r>
                        <a:rPr lang="ru-RU" sz="16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b="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млн.руб</a:t>
                      </a:r>
                      <a:endParaRPr lang="ru-RU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2016 год</a:t>
                      </a:r>
                      <a:r>
                        <a:rPr lang="ru-RU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ru-RU" sz="1400" b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млн.руб</a:t>
                      </a:r>
                      <a:r>
                        <a:rPr lang="ru-RU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     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Изменение</a:t>
                      </a:r>
                    </a:p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2016г. к 2015 г.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212968">
                <a:tc vMerge="1"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План (уточненная роспись)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факт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млн.руб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% /рост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4021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r>
                        <a:rPr lang="ru-RU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Д</a:t>
                      </a:r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ОХОДЫ</a:t>
                      </a:r>
                      <a:r>
                        <a:rPr lang="ru-RU" b="1" i="0" dirty="0" smtClean="0">
                          <a:latin typeface="Times New Roman" pitchFamily="18" charset="0"/>
                          <a:cs typeface="Times New Roman" pitchFamily="18" charset="0"/>
                        </a:rPr>
                        <a:t>, всего</a:t>
                      </a:r>
                      <a:endParaRPr lang="ru-RU" b="1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4 906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5 529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5 866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+ 960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+20 %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658336">
                <a:tc>
                  <a:txBody>
                    <a:bodyPr/>
                    <a:lstStyle/>
                    <a:p>
                      <a:r>
                        <a:rPr lang="ru-RU" sz="1600" b="0" i="0" dirty="0" smtClean="0">
                          <a:latin typeface="Times New Roman" pitchFamily="18" charset="0"/>
                          <a:cs typeface="Times New Roman" pitchFamily="18" charset="0"/>
                        </a:rPr>
                        <a:t>1.1 – средства федерального бюджета </a:t>
                      </a:r>
                      <a:endParaRPr lang="ru-RU" sz="1600" b="0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1 290</a:t>
                      </a:r>
                      <a:endParaRPr lang="ru-RU" sz="1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1 559</a:t>
                      </a:r>
                      <a:endParaRPr lang="ru-RU" sz="1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1 557</a:t>
                      </a:r>
                      <a:endParaRPr lang="ru-RU" sz="1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+ 267</a:t>
                      </a:r>
                      <a:endParaRPr lang="ru-RU" sz="1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+ 21 %</a:t>
                      </a:r>
                      <a:endParaRPr lang="ru-RU" sz="1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40216">
                <a:tc>
                  <a:txBody>
                    <a:bodyPr/>
                    <a:lstStyle/>
                    <a:p>
                      <a:r>
                        <a:rPr lang="ru-RU" sz="1600" b="0" i="0" dirty="0" smtClean="0">
                          <a:latin typeface="Times New Roman" pitchFamily="18" charset="0"/>
                          <a:cs typeface="Times New Roman" pitchFamily="18" charset="0"/>
                        </a:rPr>
                        <a:t>1.2 – средства областного бюджета </a:t>
                      </a:r>
                      <a:endParaRPr lang="ru-RU" sz="1600" b="0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3 616</a:t>
                      </a:r>
                      <a:endParaRPr lang="ru-RU" sz="1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3 970</a:t>
                      </a:r>
                      <a:endParaRPr lang="ru-RU" sz="1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4 309</a:t>
                      </a:r>
                      <a:endParaRPr lang="ru-RU" sz="1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+ 693</a:t>
                      </a:r>
                      <a:endParaRPr lang="ru-RU" sz="1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+ 19</a:t>
                      </a:r>
                      <a:r>
                        <a:rPr lang="ru-RU" sz="18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%</a:t>
                      </a:r>
                      <a:endParaRPr lang="ru-RU" sz="1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40216"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2. РАСХОДЫ, </a:t>
                      </a:r>
                      <a:r>
                        <a:rPr lang="ru-RU" b="1" i="0" dirty="0" smtClean="0">
                          <a:latin typeface="Times New Roman" pitchFamily="18" charset="0"/>
                          <a:cs typeface="Times New Roman" pitchFamily="18" charset="0"/>
                        </a:rPr>
                        <a:t>всего</a:t>
                      </a:r>
                      <a:endParaRPr lang="ru-RU" b="1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4 299 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6 100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5 703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+ 1 404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+33 %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132184">
                <a:tc>
                  <a:txBody>
                    <a:bodyPr/>
                    <a:lstStyle/>
                    <a:p>
                      <a:r>
                        <a:rPr lang="ru-RU" sz="1600" i="0" dirty="0" smtClean="0">
                          <a:latin typeface="Times New Roman" pitchFamily="18" charset="0"/>
                          <a:cs typeface="Times New Roman" pitchFamily="18" charset="0"/>
                        </a:rPr>
                        <a:t>2.1 </a:t>
                      </a:r>
                      <a:r>
                        <a:rPr lang="ru-RU" sz="1600" b="0" i="0" dirty="0" smtClean="0">
                          <a:latin typeface="Times New Roman" pitchFamily="18" charset="0"/>
                          <a:cs typeface="Times New Roman" pitchFamily="18" charset="0"/>
                        </a:rPr>
                        <a:t>– средства федерального бюджета </a:t>
                      </a:r>
                      <a:endParaRPr lang="ru-RU" sz="1600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1 290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1 559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1 557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+ 267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+ 21 %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242272">
                <a:tc>
                  <a:txBody>
                    <a:bodyPr/>
                    <a:lstStyle/>
                    <a:p>
                      <a:r>
                        <a:rPr lang="ru-RU" sz="1600" b="0" i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2.3 </a:t>
                      </a:r>
                      <a:r>
                        <a:rPr lang="ru-RU" sz="1600" b="0" i="0" dirty="0" smtClean="0">
                          <a:latin typeface="Times New Roman" pitchFamily="18" charset="0"/>
                          <a:cs typeface="Times New Roman" pitchFamily="18" charset="0"/>
                        </a:rPr>
                        <a:t>– с</a:t>
                      </a:r>
                      <a:r>
                        <a:rPr lang="ru-RU" sz="1600" b="0" i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редства </a:t>
                      </a:r>
                      <a:r>
                        <a:rPr lang="ru-RU" sz="1600" b="0" i="0" dirty="0" smtClean="0">
                          <a:latin typeface="Times New Roman" pitchFamily="18" charset="0"/>
                          <a:cs typeface="Times New Roman" pitchFamily="18" charset="0"/>
                        </a:rPr>
                        <a:t>областного бюджета</a:t>
                      </a:r>
                      <a:endParaRPr lang="ru-RU" sz="1600" b="0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b="1" i="0" dirty="0" smtClean="0">
                          <a:latin typeface="Times New Roman" pitchFamily="18" charset="0"/>
                          <a:cs typeface="Times New Roman" pitchFamily="18" charset="0"/>
                        </a:rPr>
                        <a:t>3 009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b="1" i="0" dirty="0" smtClean="0">
                          <a:latin typeface="Times New Roman" pitchFamily="18" charset="0"/>
                          <a:cs typeface="Times New Roman" pitchFamily="18" charset="0"/>
                        </a:rPr>
                        <a:t>4 541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b="1" i="0" dirty="0" smtClean="0">
                          <a:latin typeface="Times New Roman" pitchFamily="18" charset="0"/>
                          <a:cs typeface="Times New Roman" pitchFamily="18" charset="0"/>
                        </a:rPr>
                        <a:t>4 146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b="1" i="0" dirty="0" smtClean="0">
                          <a:latin typeface="Times New Roman" pitchFamily="18" charset="0"/>
                          <a:cs typeface="Times New Roman" pitchFamily="18" charset="0"/>
                        </a:rPr>
                        <a:t>+ 1 137</a:t>
                      </a:r>
                      <a:endParaRPr lang="ru-RU" sz="1800" b="1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b="1" i="0" dirty="0" smtClean="0">
                          <a:latin typeface="Times New Roman" pitchFamily="18" charset="0"/>
                          <a:cs typeface="Times New Roman" pitchFamily="18" charset="0"/>
                        </a:rPr>
                        <a:t>+ 38 %</a:t>
                      </a:r>
                      <a:endParaRPr lang="ru-RU" sz="1800" b="1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74848">
                <a:tc>
                  <a:txBody>
                    <a:bodyPr/>
                    <a:lstStyle/>
                    <a:p>
                      <a:pPr lvl="1" algn="l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строительство и реконструкция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55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240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151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r">
                        <a:buFontTx/>
                        <a:buNone/>
                      </a:pP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+ 96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в 2,7 раза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604584">
                <a:tc>
                  <a:txBody>
                    <a:bodyPr/>
                    <a:lstStyle/>
                    <a:p>
                      <a:pPr lvl="1" algn="l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ремонт, капитальный ремонт и содержание, резервный фонд,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НИОКР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2 538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3 625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3 324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+ 786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+ 31 %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05112">
                <a:tc>
                  <a:txBody>
                    <a:bodyPr/>
                    <a:lstStyle/>
                    <a:p>
                      <a:pPr lvl="1" algn="l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затраты на управление 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90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94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94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+ 4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+ 4 %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43584">
                <a:tc>
                  <a:txBody>
                    <a:bodyPr/>
                    <a:lstStyle/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трансферты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местным бюджетам 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326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582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577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+ 251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+ 77 %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6" name="Прямая со стрелкой 5"/>
          <p:cNvCxnSpPr/>
          <p:nvPr/>
        </p:nvCxnSpPr>
        <p:spPr>
          <a:xfrm flipV="1">
            <a:off x="8028384" y="2276872"/>
            <a:ext cx="0" cy="288032"/>
          </a:xfrm>
          <a:prstGeom prst="straightConnector1">
            <a:avLst/>
          </a:prstGeom>
          <a:ln w="317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 flipV="1">
            <a:off x="7956376" y="3645024"/>
            <a:ext cx="0" cy="288032"/>
          </a:xfrm>
          <a:prstGeom prst="straightConnector1">
            <a:avLst/>
          </a:prstGeom>
          <a:ln w="317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 flipV="1">
            <a:off x="8028384" y="4653136"/>
            <a:ext cx="0" cy="288032"/>
          </a:xfrm>
          <a:prstGeom prst="straightConnector1">
            <a:avLst/>
          </a:prstGeom>
          <a:ln w="317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548680"/>
            <a:ext cx="8532440" cy="500066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Направления областной адресной инвестиционной программы (ОАИП)</a:t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07504" y="836712"/>
          <a:ext cx="8712970" cy="57615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20280"/>
                <a:gridCol w="1008113"/>
                <a:gridCol w="1080120"/>
                <a:gridCol w="1080120"/>
                <a:gridCol w="936104"/>
                <a:gridCol w="1026905"/>
                <a:gridCol w="1061328"/>
              </a:tblGrid>
              <a:tr h="360040">
                <a:tc rowSpan="2"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2016 г.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Прирост факта за 2016 г.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36000" marT="36000" marB="36000"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744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Первона-чальный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план, </a:t>
                      </a:r>
                      <a:r>
                        <a:rPr lang="ru-RU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млн.руб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36000" marT="36000" marB="3600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Утверждено в законе                   о бюджете, 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млн.руб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36000" marT="36000" marB="3600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Исполнено (факт), </a:t>
                      </a:r>
                      <a:r>
                        <a:rPr lang="ru-RU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млн.руб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36000" marT="36000" marB="3600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% </a:t>
                      </a:r>
                      <a:r>
                        <a:rPr lang="ru-RU" sz="13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исполн-я</a:t>
                      </a:r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 к </a:t>
                      </a:r>
                      <a:r>
                        <a:rPr lang="ru-RU" sz="13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утвержд</a:t>
                      </a:r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. плану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36000" marT="36000" marB="3600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к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факту               за 2015 г.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36000" marT="36000" marB="3600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к </a:t>
                      </a:r>
                      <a:r>
                        <a:rPr lang="ru-RU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первона-чальному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плану                     на 2016 г.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90193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ВСЕГО по ОАИП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1 229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2 047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1 916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94 %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- 764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+ 687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60178">
                <a:tc>
                  <a:txBody>
                    <a:bodyPr/>
                    <a:lstStyle/>
                    <a:p>
                      <a:r>
                        <a:rPr lang="ru-RU" sz="1200" i="1" dirty="0" smtClean="0">
                          <a:latin typeface="Times New Roman" pitchFamily="18" charset="0"/>
                          <a:cs typeface="Times New Roman" pitchFamily="18" charset="0"/>
                        </a:rPr>
                        <a:t>в том числе по отраслям:</a:t>
                      </a:r>
                      <a:endParaRPr lang="ru-RU" sz="12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r"/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60178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 - дорожное хозяйство  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239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246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157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64 %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buFontTx/>
                        <a:buNone/>
                      </a:pPr>
                      <a:r>
                        <a:rPr lang="ru-RU" sz="18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+ 8</a:t>
                      </a: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- 82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60178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 - ЖКХ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578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1 267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1 231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97 %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+ 18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+ 653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87604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 - образование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131</a:t>
                      </a:r>
                      <a:endParaRPr lang="ru-RU" sz="1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295</a:t>
                      </a:r>
                      <a:endParaRPr lang="ru-RU" sz="1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295</a:t>
                      </a:r>
                      <a:endParaRPr lang="ru-RU" sz="1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100 %</a:t>
                      </a:r>
                      <a:endParaRPr lang="ru-RU" sz="1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-521</a:t>
                      </a:r>
                      <a:endParaRPr lang="ru-RU" sz="1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+ 164</a:t>
                      </a:r>
                      <a:endParaRPr lang="ru-RU" sz="1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45257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 здравоохранение 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(перинатальный центр)</a:t>
                      </a: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198</a:t>
                      </a:r>
                      <a:endParaRPr lang="ru-RU" sz="1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100 %</a:t>
                      </a:r>
                      <a:endParaRPr lang="ru-RU" sz="1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-391</a:t>
                      </a:r>
                      <a:endParaRPr lang="ru-RU" sz="1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>
                        <a:buFontTx/>
                        <a:buChar char="-"/>
                      </a:pPr>
                      <a:r>
                        <a:rPr lang="ru-RU" sz="1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196</a:t>
                      </a:r>
                      <a:endParaRPr lang="ru-RU" sz="1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41823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- прочие объекты </a:t>
                      </a:r>
                    </a:p>
                  </a:txBody>
                  <a:tcPr marL="36000" marR="36000" marT="36000" marB="36000" anchor="ctr">
                    <a:lnB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83</a:t>
                      </a:r>
                      <a:endParaRPr lang="ru-RU" sz="1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B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indent="-342900" algn="r">
                        <a:buNone/>
                      </a:pPr>
                      <a:r>
                        <a:rPr lang="ru-RU" sz="1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237</a:t>
                      </a:r>
                      <a:endParaRPr lang="ru-RU" sz="1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B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indent="-342900" algn="r">
                        <a:buNone/>
                      </a:pPr>
                      <a:r>
                        <a:rPr lang="ru-RU" sz="1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231</a:t>
                      </a:r>
                      <a:endParaRPr lang="ru-RU" sz="1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B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97</a:t>
                      </a:r>
                      <a:endParaRPr lang="ru-RU" sz="1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B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buFontTx/>
                        <a:buNone/>
                      </a:pPr>
                      <a:r>
                        <a:rPr lang="ru-RU" sz="1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+ 43</a:t>
                      </a:r>
                      <a:endParaRPr lang="ru-RU" sz="1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+ 148</a:t>
                      </a:r>
                      <a:endParaRPr lang="ru-RU" sz="1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10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i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Справочно</a:t>
                      </a:r>
                      <a:r>
                        <a:rPr lang="ru-RU" sz="1600" i="1" dirty="0" smtClean="0">
                          <a:latin typeface="Times New Roman" pitchFamily="18" charset="0"/>
                          <a:cs typeface="Times New Roman" pitchFamily="18" charset="0"/>
                        </a:rPr>
                        <a:t>:</a:t>
                      </a:r>
                    </a:p>
                  </a:txBody>
                  <a:tcPr marL="36000" marR="36000" marT="36000" marB="36000" anchor="ctr">
                    <a:lnT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T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T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T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T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49110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i="1" dirty="0" smtClean="0">
                          <a:latin typeface="Times New Roman" pitchFamily="18" charset="0"/>
                          <a:cs typeface="Times New Roman" pitchFamily="18" charset="0"/>
                        </a:rPr>
                        <a:t>объекты государственной собственности</a:t>
                      </a: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833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1 019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924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91 %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r">
                        <a:buFontTx/>
                        <a:buNone/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+ 305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36000" marT="36000" marB="3600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>
                        <a:buFontTx/>
                        <a:buNone/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+ 91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58337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i="1" dirty="0" smtClean="0">
                          <a:latin typeface="Times New Roman" pitchFamily="18" charset="0"/>
                          <a:cs typeface="Times New Roman" pitchFamily="18" charset="0"/>
                        </a:rPr>
                        <a:t>объекты муниципальной собственности</a:t>
                      </a: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396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lang="ru-RU" sz="16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028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992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96 %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- 1 069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36000" marT="36000" marB="3600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+ 596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4045</TotalTime>
  <Words>1429</Words>
  <Application>Microsoft Office PowerPoint</Application>
  <PresentationFormat>Экран (4:3)</PresentationFormat>
  <Paragraphs>584</Paragraphs>
  <Slides>11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3" baseType="lpstr">
      <vt:lpstr>Городская</vt:lpstr>
      <vt:lpstr>Лист Microsoft Office Excel 97-2003</vt:lpstr>
      <vt:lpstr>Отчёт  об исполнении областного бюджета за 2016 год  </vt:lpstr>
      <vt:lpstr>Динамика поступления налоговых и неналоговых доходов в областной бюджет, млн. руб.</vt:lpstr>
      <vt:lpstr> Исполнение  налоговых и неналоговых доходов областного бюджета в 2016 году</vt:lpstr>
      <vt:lpstr>Поступление налога на прибыль в 2016 году, млн.руб.</vt:lpstr>
      <vt:lpstr>Динамика поступления НДФЛ в 2016 году</vt:lpstr>
      <vt:lpstr>Поступление налоговых и неналоговых доходов в областной бюджет   </vt:lpstr>
      <vt:lpstr>Слайд 7</vt:lpstr>
      <vt:lpstr>     Дорожный фонд Архангельской области</vt:lpstr>
      <vt:lpstr>Направления областной адресной инвестиционной программы (ОАИП) </vt:lpstr>
      <vt:lpstr>Государственный долг Архангельской области</vt:lpstr>
      <vt:lpstr>Основные характеристики исполнения областного бюджета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Отчёт об исполнении областного бюджета  за 2012 год  2 апреля 2013 г.</dc:title>
  <dc:creator>lomteva</dc:creator>
  <cp:lastModifiedBy>Pavlenko</cp:lastModifiedBy>
  <cp:revision>532</cp:revision>
  <dcterms:created xsi:type="dcterms:W3CDTF">2013-03-31T10:10:36Z</dcterms:created>
  <dcterms:modified xsi:type="dcterms:W3CDTF">2017-06-26T08:56:28Z</dcterms:modified>
</cp:coreProperties>
</file>