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95" r:id="rId2"/>
    <p:sldId id="281" r:id="rId3"/>
    <p:sldId id="283" r:id="rId4"/>
    <p:sldId id="271" r:id="rId5"/>
    <p:sldId id="267" r:id="rId6"/>
    <p:sldId id="261" r:id="rId7"/>
    <p:sldId id="290" r:id="rId8"/>
    <p:sldId id="287" r:id="rId9"/>
    <p:sldId id="291" r:id="rId10"/>
    <p:sldId id="275" r:id="rId11"/>
    <p:sldId id="274" r:id="rId12"/>
    <p:sldId id="277" r:id="rId1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47" autoAdjust="0"/>
    <p:restoredTop sz="87719" autoAdjust="0"/>
  </p:normalViewPr>
  <p:slideViewPr>
    <p:cSldViewPr>
      <p:cViewPr>
        <p:scale>
          <a:sx n="58" d="100"/>
          <a:sy n="58" d="100"/>
        </p:scale>
        <p:origin x="-1504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8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1540D-8DDA-422D-AA48-D87A81D44DB7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0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8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16408-3EB2-4BF2-BE40-83290DBAC4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58162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2A1B8-A8D8-4D9E-8C64-F04CA442FF1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BADBED-FBF2-42AF-9890-305FCE6B4BEB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16408-3EB2-4BF2-BE40-83290DBAC48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3" y="3810002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" y="3675529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B7FD7CF-2D34-44AF-AB88-B3BE359D4FE2}" type="datetime1">
              <a:rPr lang="ru-RU" smtClean="0"/>
              <a:pPr/>
              <a:t>10.11.2017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9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186F9-58EE-4329-9170-DDDE214A0D71}" type="datetime1">
              <a:rPr lang="ru-RU" smtClean="0"/>
              <a:pPr/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333E-37CF-48D9-AA7A-85841048AFC8}" type="datetime1">
              <a:rPr lang="ru-RU" smtClean="0"/>
              <a:pPr/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E0015-45D4-4442-A616-2FDEBEE4773B}" type="datetime1">
              <a:rPr lang="ru-RU" smtClean="0"/>
              <a:pPr>
                <a:defRPr/>
              </a:pPr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12270-39D4-466B-96B2-8519A14626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26EA-30F5-486D-AB70-0593CB0E597A}" type="datetime1">
              <a:rPr lang="ru-RU" smtClean="0"/>
              <a:pPr/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CD8DF-FA40-4714-928E-1D375493369C}" type="datetime1">
              <a:rPr lang="ru-RU" smtClean="0"/>
              <a:pPr/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F94E-EAD4-4FEF-AA6E-E8E1A24DDE45}" type="datetime1">
              <a:rPr lang="ru-RU" smtClean="0"/>
              <a:pPr/>
              <a:t>10.11.2017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5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DC90B14-ACCE-4B07-A01B-68BE5DF15C7D}" type="datetime1">
              <a:rPr lang="ru-RU" smtClean="0"/>
              <a:pPr/>
              <a:t>10.11.2017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957A6F3-D4FE-4CC2-B7CC-27E594BEDF78}" type="datetime1">
              <a:rPr lang="ru-RU" smtClean="0"/>
              <a:pPr/>
              <a:t>10.11.2017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80AC4-871A-415D-A37E-B900817DE87B}" type="datetime1">
              <a:rPr lang="ru-RU" smtClean="0"/>
              <a:pPr/>
              <a:t>10.11.2017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8E11-EAF4-470B-B43E-572F5BA5B523}" type="datetime1">
              <a:rPr lang="ru-RU" smtClean="0"/>
              <a:pPr/>
              <a:t>10.11.2017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2117B-7EB3-4019-8189-67E123C718A4}" type="datetime1">
              <a:rPr lang="ru-RU" smtClean="0"/>
              <a:pPr/>
              <a:t>10.11.2017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20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1" y="308278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3" y="360248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1" y="440114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7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CA197AC-1E40-47EE-9A0D-882BD17957F5}" type="datetime1">
              <a:rPr lang="ru-RU" smtClean="0"/>
              <a:pPr/>
              <a:t>10.11.2017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71480"/>
            <a:ext cx="8458200" cy="3577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О проекте областного закона                 «Об областном бюджете</a:t>
            </a:r>
            <a:br>
              <a:rPr lang="ru-RU" dirty="0" smtClean="0"/>
            </a:br>
            <a:r>
              <a:rPr lang="ru-RU" dirty="0" smtClean="0"/>
              <a:t>на 201</a:t>
            </a:r>
            <a:r>
              <a:rPr lang="en-US" dirty="0" smtClean="0"/>
              <a:t>8</a:t>
            </a:r>
            <a:r>
              <a:rPr lang="ru-RU" dirty="0" smtClean="0"/>
              <a:t> год и на плановый период 201</a:t>
            </a:r>
            <a:r>
              <a:rPr lang="en-US" dirty="0" smtClean="0"/>
              <a:t>9</a:t>
            </a:r>
            <a:r>
              <a:rPr lang="ru-RU" dirty="0" smtClean="0"/>
              <a:t> и 20</a:t>
            </a:r>
            <a:r>
              <a:rPr lang="en-US" dirty="0" smtClean="0"/>
              <a:t>20</a:t>
            </a:r>
            <a:r>
              <a:rPr lang="ru-RU" dirty="0" smtClean="0"/>
              <a:t> годов»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972188" cy="274377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Министр финансов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Архангельской области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Е.Ю. Усачева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13 ноября 2017 года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7429552" cy="35719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Сопоставление параметров  областного бюджета 2017- 2018 гг. </a:t>
            </a:r>
          </a:p>
        </p:txBody>
      </p:sp>
      <p:graphicFrame>
        <p:nvGraphicFramePr>
          <p:cNvPr id="6" name="Group 3"/>
          <p:cNvGraphicFramePr>
            <a:graphicFrameLocks noGrp="1"/>
          </p:cNvGraphicFramePr>
          <p:nvPr/>
        </p:nvGraphicFramePr>
        <p:xfrm>
          <a:off x="142844" y="785794"/>
          <a:ext cx="8820000" cy="5913120"/>
        </p:xfrm>
        <a:graphic>
          <a:graphicData uri="http://schemas.openxmlformats.org/drawingml/2006/table">
            <a:tbl>
              <a:tblPr/>
              <a:tblGrid>
                <a:gridCol w="3600000"/>
                <a:gridCol w="1044000"/>
                <a:gridCol w="1044000"/>
                <a:gridCol w="1044000"/>
                <a:gridCol w="1126180"/>
                <a:gridCol w="961820"/>
              </a:tblGrid>
              <a:tr h="586602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b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2017 год , </a:t>
                      </a:r>
                      <a:r>
                        <a:rPr lang="ru-RU" sz="12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2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Ожидаемое исполнение за 2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017 год, </a:t>
                      </a:r>
                      <a:r>
                        <a:rPr lang="ru-RU" sz="12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(проект), </a:t>
                      </a:r>
                      <a:r>
                        <a:rPr lang="ru-RU" sz="12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Прирост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(+) снижение (-) к ожидаем., </a:t>
                      </a:r>
                      <a:r>
                        <a:rPr lang="ru-RU" sz="12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Прирост (снижение) %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1726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64 249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65 244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67 02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+ 1 78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+ 3%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7260">
                <a:tc>
                  <a:txBody>
                    <a:bodyPr/>
                    <a:lstStyle/>
                    <a:p>
                      <a:pPr marL="108000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48 000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48 995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51 86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+ 2 87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+ 6%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7260">
                <a:tc>
                  <a:txBody>
                    <a:bodyPr/>
                    <a:lstStyle/>
                    <a:p>
                      <a:pPr marL="108000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16 249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16 249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15 156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- 1 093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- 7 %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726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РАСХОДЫ, ВСЕГО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68 758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69 300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68 879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420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- 1%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726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(-)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- 4 509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- 4 056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- 1 854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2 202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726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% дефицита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-9%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-8%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-4%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342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ИСТОЧНИКИ ФИНАНСИРОВАНИЯ ДЕФИЦИТА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4 509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4 056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1 854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- 2 202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69342">
                <a:tc>
                  <a:txBody>
                    <a:bodyPr/>
                    <a:lstStyle/>
                    <a:p>
                      <a:pPr marL="108000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сальдо по привлечению/погашению </a:t>
                      </a:r>
                      <a:b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бюджетных кредитов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- 5 518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- 5 518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559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+ 4 959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342">
                <a:tc>
                  <a:txBody>
                    <a:bodyPr/>
                    <a:lstStyle/>
                    <a:p>
                      <a:pPr marL="108000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сальдо по привлечению/погашению кредитов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кредитных организаций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5 394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6 833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1 226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- 5 607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7260">
                <a:tc>
                  <a:txBody>
                    <a:bodyPr/>
                    <a:lstStyle/>
                    <a:p>
                      <a:pPr marL="108000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продажа акций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1 957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+ 1 035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7260">
                <a:tc>
                  <a:txBody>
                    <a:bodyPr/>
                    <a:lstStyle/>
                    <a:p>
                      <a:pPr marL="108000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изменение остатков средств бюджетов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2 513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2 513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- 2 513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7260">
                <a:tc>
                  <a:txBody>
                    <a:bodyPr/>
                    <a:lstStyle/>
                    <a:p>
                      <a:pPr marL="108000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иные источники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7616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ГОСУДАРСТВЕННЫЙ ДОЛГ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 конец периода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40 892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42 330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42 998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+ 668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+ 2%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726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государственного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долга (%)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85%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86%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83%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- 3 п.п.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11</a:t>
            </a:fld>
            <a:endParaRPr lang="ru-RU"/>
          </a:p>
        </p:txBody>
      </p:sp>
      <p:graphicFrame>
        <p:nvGraphicFramePr>
          <p:cNvPr id="5" name="Group 3"/>
          <p:cNvGraphicFramePr>
            <a:graphicFrameLocks noGrp="1"/>
          </p:cNvGraphicFramePr>
          <p:nvPr/>
        </p:nvGraphicFramePr>
        <p:xfrm>
          <a:off x="216000" y="1571612"/>
          <a:ext cx="8570877" cy="4758138"/>
        </p:xfrm>
        <a:graphic>
          <a:graphicData uri="http://schemas.openxmlformats.org/drawingml/2006/table">
            <a:tbl>
              <a:tblPr/>
              <a:tblGrid>
                <a:gridCol w="2810877"/>
                <a:gridCol w="1440000"/>
                <a:gridCol w="1440000"/>
                <a:gridCol w="1440000"/>
                <a:gridCol w="1440000"/>
              </a:tblGrid>
              <a:tr h="363050"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Наименование показателя </a:t>
                      </a: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На конец </a:t>
                      </a:r>
                    </a:p>
                    <a:p>
                      <a:pPr algn="ctr" rtl="0" fontAlgn="t"/>
                      <a:r>
                        <a:rPr lang="ru-RU" sz="16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2017 года,  </a:t>
                      </a:r>
                    </a:p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млн. руб. 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На конец 2018 года, </a:t>
                      </a:r>
                      <a:r>
                        <a:rPr lang="ru-RU" sz="1600" b="0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млн. руб. </a:t>
                      </a:r>
                      <a:endParaRPr lang="ru-RU" sz="1600" b="0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618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ожидаемое исполнение</a:t>
                      </a: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проект, </a:t>
                      </a:r>
                    </a:p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млн. руб.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прирост(+) (снижение(-)) к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ожид.2017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г.</a:t>
                      </a: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прироста (+), снижения (-)</a:t>
                      </a: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8969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1. ГОСУДАРСТВЕННЫЙ 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ДОЛГ, всего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36250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42 330</a:t>
                      </a:r>
                    </a:p>
                  </a:txBody>
                  <a:tcPr marL="4028" marR="36000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42 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998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028" marR="36000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+ 668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028" marR="36000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+ 2%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028" marR="36000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6532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государственные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гарантии </a:t>
                      </a:r>
                    </a:p>
                  </a:txBody>
                  <a:tcPr marL="181249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440</a:t>
                      </a:r>
                    </a:p>
                  </a:txBody>
                  <a:tcPr marL="4028" marR="36000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440</a:t>
                      </a:r>
                    </a:p>
                  </a:txBody>
                  <a:tcPr marL="4028" marR="36000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28" marR="36000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36000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коммерческие кредиты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81249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27 437</a:t>
                      </a:r>
                    </a:p>
                  </a:txBody>
                  <a:tcPr marL="4028" marR="36000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36000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+ 1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36000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+ 5%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36000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181249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14 453</a:t>
                      </a:r>
                    </a:p>
                  </a:txBody>
                  <a:tcPr marL="4028" marR="36000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13 894</a:t>
                      </a:r>
                    </a:p>
                  </a:txBody>
                  <a:tcPr marL="4028" marR="36000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- 559</a:t>
                      </a:r>
                    </a:p>
                  </a:txBody>
                  <a:tcPr marL="4028" marR="36000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- 4%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36000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7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2. Уровень общего долга</a:t>
                      </a:r>
                    </a:p>
                  </a:txBody>
                  <a:tcPr marL="36250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86%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36000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83%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36000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36000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- 3 п.п.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36000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848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3. Уровень госдолга по 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коммерческим кредитам </a:t>
                      </a: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кредитных организаций</a:t>
                      </a:r>
                    </a:p>
                  </a:txBody>
                  <a:tcPr marL="36250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56%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36000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36000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36000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- 1 п.п.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36000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42918"/>
            <a:ext cx="9144000" cy="71438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</a:rPr>
              <a:t>Государственный долг Архангельской области 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</a:rPr>
              <a:t>на 01.01.2018 (оценка) и на 01.01.2019 (с учетом реструктуризации б/кредитов)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12</a:t>
            </a:fld>
            <a:endParaRPr lang="ru-RU"/>
          </a:p>
        </p:txBody>
      </p:sp>
      <p:graphicFrame>
        <p:nvGraphicFramePr>
          <p:cNvPr id="5" name="Group 3"/>
          <p:cNvGraphicFramePr>
            <a:graphicFrameLocks noGrp="1"/>
          </p:cNvGraphicFramePr>
          <p:nvPr/>
        </p:nvGraphicFramePr>
        <p:xfrm>
          <a:off x="214282" y="1142984"/>
          <a:ext cx="8754709" cy="5127804"/>
        </p:xfrm>
        <a:graphic>
          <a:graphicData uri="http://schemas.openxmlformats.org/drawingml/2006/table">
            <a:tbl>
              <a:tblPr/>
              <a:tblGrid>
                <a:gridCol w="4032000"/>
                <a:gridCol w="1157891"/>
                <a:gridCol w="1157891"/>
                <a:gridCol w="1157891"/>
                <a:gridCol w="1249036"/>
              </a:tblGrid>
              <a:tr h="58660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Ожидаемое 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br>
                        <a:rPr lang="ru-RU" sz="1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 2017 год </a:t>
                      </a:r>
                      <a:endParaRPr lang="ru-RU" sz="14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17260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65 244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67 025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69 332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72 012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7260">
                <a:tc>
                  <a:txBody>
                    <a:bodyPr/>
                    <a:lstStyle/>
                    <a:p>
                      <a:pPr marL="108000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48 995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51 869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54 983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57 892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7260">
                <a:tc>
                  <a:txBody>
                    <a:bodyPr/>
                    <a:lstStyle/>
                    <a:p>
                      <a:pPr marL="108000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16 249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15 156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14 349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14 120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7260">
                <a:tc>
                  <a:txBody>
                    <a:bodyPr/>
                    <a:lstStyle/>
                    <a:p>
                      <a:pPr marL="565200" lvl="1" algn="l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 в т.ч. дотации на выравнивание                                и на повышение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оплаты труда</a:t>
                      </a:r>
                      <a:endParaRPr lang="ru-RU" sz="13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9 540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9 906 (?)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9 540 (?)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smtClean="0">
                          <a:latin typeface="Times New Roman" pitchFamily="18" charset="0"/>
                          <a:cs typeface="Times New Roman" pitchFamily="18" charset="0"/>
                        </a:rPr>
                        <a:t>9 540 (?)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7260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РАСХОДЫ, ВСЕГО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69 300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68 879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67 161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72 349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7260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(-), 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ПРОФИЦИТ (+)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- 4 056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- 1 854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2 171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- 337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69342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% дефицита (-),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профицита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(+)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- 8 %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- 4 %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-1 %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342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ОБЩИЙ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ГОСУДАРСТВЕННЫЙ ДОЛГ </a:t>
                      </a:r>
                    </a:p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конец периода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330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42 998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40 827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41 164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69342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общего государственного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долга (%)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86 %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83 %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74 %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71 %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7260">
                <a:tc>
                  <a:txBody>
                    <a:bodyPr/>
                    <a:lstStyle/>
                    <a:p>
                      <a:pPr lvl="1"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ГОСУДАРСТВЕННЫЙ ДОЛГ ПО КРЕДИТАМ КРЕДИТНЫХ ОРГАНИЗАЦИЙ на конец периода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27 437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28 664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27 491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28 946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7260">
                <a:tc>
                  <a:txBody>
                    <a:bodyPr/>
                    <a:lstStyle/>
                    <a:p>
                      <a:pPr lvl="1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государственного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долга                                      </a:t>
                      </a:r>
                      <a:r>
                        <a:rPr lang="ru-RU" sz="1400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 кредитам кредитных организаций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56 %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55 %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50 %</a:t>
                      </a:r>
                      <a:endParaRPr lang="ru-RU" sz="14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50 %</a:t>
                      </a:r>
                      <a:endParaRPr lang="ru-RU" sz="14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928662" y="571480"/>
            <a:ext cx="7358114" cy="428628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Общие параметры областного бюджета на 2018 -2020 гг.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43834" y="857232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9" y="260350"/>
            <a:ext cx="8678891" cy="1296988"/>
          </a:xfrm>
        </p:spPr>
        <p:txBody>
          <a:bodyPr/>
          <a:lstStyle/>
          <a:p>
            <a:pPr algn="ctr"/>
            <a:r>
              <a:rPr lang="ru-RU" sz="2000" b="1" dirty="0" smtClean="0"/>
              <a:t> </a:t>
            </a:r>
            <a:r>
              <a:rPr lang="ru-RU" sz="2000" b="1" dirty="0" smtClean="0">
                <a:latin typeface="Times New Roman" pitchFamily="18" charset="0"/>
              </a:rPr>
              <a:t>Структура налоговых и неналоговых платежей по уровням бюджетной системы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</a:rPr>
              <a:t>(исходя из показателей прогноза СЭР Архангельской области и НАО) </a:t>
            </a:r>
          </a:p>
        </p:txBody>
      </p:sp>
      <p:graphicFrame>
        <p:nvGraphicFramePr>
          <p:cNvPr id="29898" name="Group 202"/>
          <p:cNvGraphicFramePr>
            <a:graphicFrameLocks noGrp="1"/>
          </p:cNvGraphicFramePr>
          <p:nvPr/>
        </p:nvGraphicFramePr>
        <p:xfrm>
          <a:off x="214282" y="1428738"/>
          <a:ext cx="8713662" cy="4810697"/>
        </p:xfrm>
        <a:graphic>
          <a:graphicData uri="http://schemas.openxmlformats.org/drawingml/2006/table">
            <a:tbl>
              <a:tblPr/>
              <a:tblGrid>
                <a:gridCol w="2053923"/>
                <a:gridCol w="963581"/>
                <a:gridCol w="942976"/>
                <a:gridCol w="894763"/>
                <a:gridCol w="938464"/>
                <a:gridCol w="1026607"/>
                <a:gridCol w="953278"/>
                <a:gridCol w="940070"/>
              </a:tblGrid>
              <a:tr h="30916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 год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  год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 год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 год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400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  <a:alpha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6927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 на 08.11.2016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01.09.2017 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 учетом поправок ОБ в сент. 2017)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  <a:alpha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76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Консолидированный бюджет, млн.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58 494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59 506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61 152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62 275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65 186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68 802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72 272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11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темп роста, %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98,7 %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101,7 %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104,9 %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106,5 %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104,7 %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105,5 %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105,0 %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597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Областной бюджет, млн. руб.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45 400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46 399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48 000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48 995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51 869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54 983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57 892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темп роста, %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97,9 %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102,2 %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105,7 %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107,9 %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105,9 %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106,0%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105,3 %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Местные бюджеты, млн. руб.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13 094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13 107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13 152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13 280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13 317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13 819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14 381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340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 роста,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101,2 %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100,1 %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100,3 %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101,4 %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100,3 %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103,8 %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104,1 %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</a:tbl>
          </a:graphicData>
        </a:graphic>
      </p:graphicFrame>
      <p:sp>
        <p:nvSpPr>
          <p:cNvPr id="10306" name="Rectangle 84"/>
          <p:cNvSpPr>
            <a:spLocks noChangeArrowheads="1"/>
          </p:cNvSpPr>
          <p:nvPr/>
        </p:nvSpPr>
        <p:spPr bwMode="auto">
          <a:xfrm flipV="1">
            <a:off x="323850" y="6811965"/>
            <a:ext cx="882015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1200" b="1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10307" name="Rectangle 2"/>
          <p:cNvSpPr>
            <a:spLocks noChangeArrowheads="1"/>
          </p:cNvSpPr>
          <p:nvPr/>
        </p:nvSpPr>
        <p:spPr bwMode="auto">
          <a:xfrm rot="10800000" flipV="1">
            <a:off x="250825" y="6524627"/>
            <a:ext cx="84296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>
                <a:solidFill>
                  <a:schemeClr val="tx2"/>
                </a:solidFill>
                <a:latin typeface="Trebuchet MS" pitchFamily="34" charset="0"/>
              </a:rPr>
              <a:t> </a:t>
            </a:r>
            <a:endParaRPr lang="ru-RU" b="1">
              <a:solidFill>
                <a:schemeClr val="tx2"/>
              </a:solidFill>
            </a:endParaRPr>
          </a:p>
          <a:p>
            <a:endParaRPr lang="ru-RU" sz="1600">
              <a:solidFill>
                <a:schemeClr val="tx2"/>
              </a:solidFill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A92713B-F09B-4015-8520-55AF9AE3EE9B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357166"/>
            <a:ext cx="8429625" cy="57150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Динамика налоговых и неналоговых доходов 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областного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бюджета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(исходя из показателей прогноза СЭР Архангельской области и НАО)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898" name="Group 202"/>
          <p:cNvGraphicFramePr>
            <a:graphicFrameLocks noGrp="1"/>
          </p:cNvGraphicFramePr>
          <p:nvPr/>
        </p:nvGraphicFramePr>
        <p:xfrm>
          <a:off x="142844" y="938784"/>
          <a:ext cx="8715436" cy="5919216"/>
        </p:xfrm>
        <a:graphic>
          <a:graphicData uri="http://schemas.openxmlformats.org/drawingml/2006/table">
            <a:tbl>
              <a:tblPr/>
              <a:tblGrid>
                <a:gridCol w="2558630"/>
                <a:gridCol w="1335152"/>
                <a:gridCol w="1036261"/>
                <a:gridCol w="1220194"/>
                <a:gridCol w="1223478"/>
                <a:gridCol w="1341721"/>
              </a:tblGrid>
              <a:tr h="258464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49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(на 01.09.2017 с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ОБ),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  <a:alpha val="48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оценка, млн. руб. 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  <a:alpha val="48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проект, млн. руб.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  <a:alpha val="48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отклонение от оценки 2017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4981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58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прибыль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13 450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14 139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3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100,3 %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8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16 965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17 851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751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104,4 %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8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3 602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3 634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394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110,8 %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Налог, взимаемый в связи с применением УСН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2 700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209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107,7 %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организаций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6 536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6 625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8 034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1 409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121,3 %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за пользование природными ресурсами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2 671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171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106,8 %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4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налоговые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неналоговые доходы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48 000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48 995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51 869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2 874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105,9 %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8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Темпы роста к пред. году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714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СПРАВОЧНО: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собственные источники областного дорожного фонда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3 470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3 477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3 685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A92713B-F09B-4015-8520-55AF9AE3EE9B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4</a:t>
            </a:fld>
            <a:endParaRPr lang="ru-RU" dirty="0"/>
          </a:p>
        </p:txBody>
      </p:sp>
      <p:graphicFrame>
        <p:nvGraphicFramePr>
          <p:cNvPr id="5" name="Group 3"/>
          <p:cNvGraphicFramePr>
            <a:graphicFrameLocks noGrp="1"/>
          </p:cNvGraphicFramePr>
          <p:nvPr/>
        </p:nvGraphicFramePr>
        <p:xfrm>
          <a:off x="71406" y="1071546"/>
          <a:ext cx="8929748" cy="4712832"/>
        </p:xfrm>
        <a:graphic>
          <a:graphicData uri="http://schemas.openxmlformats.org/drawingml/2006/table">
            <a:tbl>
              <a:tblPr/>
              <a:tblGrid>
                <a:gridCol w="2381308"/>
                <a:gridCol w="994012"/>
                <a:gridCol w="925738"/>
                <a:gridCol w="925738"/>
                <a:gridCol w="925738"/>
                <a:gridCol w="925738"/>
                <a:gridCol w="994222"/>
                <a:gridCol w="857254"/>
              </a:tblGrid>
              <a:tr h="457513">
                <a:tc rowSpan="2"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межбюджетных трансфертов</a:t>
                      </a:r>
                      <a:endParaRPr lang="ru-RU" sz="15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Российской Федерации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том числе 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Архангельской области</a:t>
                      </a:r>
                      <a:endParaRPr kumimoji="0" lang="ru-RU" sz="1400" b="1" kern="1200" dirty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751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 год, </a:t>
                      </a:r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млрд. рублей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год, </a:t>
                      </a:r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млрд. рублей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прироста 2018/2017</a:t>
                      </a:r>
                      <a:endParaRPr kumimoji="0" lang="ru-RU" sz="1300" b="1" kern="1200" dirty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 год, </a:t>
                      </a:r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</a:t>
                      </a:r>
                    </a:p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рублей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год, </a:t>
                      </a:r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</a:t>
                      </a:r>
                    </a:p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рублей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 2018/2017, млн. рублей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 прироста 2018/2017</a:t>
                      </a: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64782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 на выравнивание бюджетной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обеспеченности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+5%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8 998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8 824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- 174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- 2%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2879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Дотации на повышение оплаты труда </a:t>
                      </a:r>
                    </a:p>
                  </a:txBody>
                  <a:tcPr marL="108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+ 100%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1 082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7200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+ 541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+ 100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601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Дотации ЗАТО</a:t>
                      </a:r>
                    </a:p>
                  </a:txBody>
                  <a:tcPr marL="108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+ 20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+ 13%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6011">
                <a:tc>
                  <a:txBody>
                    <a:bodyPr/>
                    <a:lstStyle/>
                    <a:p>
                      <a:pPr marL="0" lvl="1" algn="l" rtl="0" eaLnBrk="1" latinLnBrk="0" hangingPunct="1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Прочие дотации</a:t>
                      </a:r>
                      <a:endParaRPr kumimoji="0" lang="ru-RU" sz="14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08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72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72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- 11%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6011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Субсидии</a:t>
                      </a:r>
                      <a:endParaRPr kumimoji="0" lang="ru-RU" sz="14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08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- 3%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1 911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1 630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buFontTx/>
                        <a:buChar char="-"/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- 15%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6011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</a:t>
                      </a:r>
                      <a:endParaRPr kumimoji="0" lang="ru-RU" sz="14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08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- 2%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3 226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2 629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- 597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- 19%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904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межбюджетные</a:t>
                      </a:r>
                      <a:r>
                        <a:rPr kumimoji="0" lang="ru-RU" sz="1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трансферты</a:t>
                      </a:r>
                      <a:endParaRPr kumimoji="0" lang="ru-RU" sz="14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08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156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72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r">
                        <a:buNone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135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72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- 13%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1 340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822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- 518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- 39%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2879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 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межбюджетных трансфертов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08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1 631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72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1 652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72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+ 1%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16 165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15 156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-1 009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- 6%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42862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из федерального бюджета в 2017 и 2018 годах</a:t>
            </a:r>
            <a:endParaRPr lang="ru-RU" sz="1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764704"/>
            <a:ext cx="8389596" cy="62413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Предложения Правительства Российской Федерации  по снижению долговой нагрузки  по возврату бюджетных кредитов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388350" y="0"/>
            <a:ext cx="51435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7D393B-5FF6-4729-B76A-F120FEFB5EB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39552" y="1484784"/>
            <a:ext cx="8104414" cy="5242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Продлить на 7 лет срок возврата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бюджетных кредитов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предоставленных регионам в 2015 – 2017 годах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Предусмотреть график погашения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субъектами РФ  бюджетных кредитов: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2018 – 2019 годах в объеме 5% от суммы основного долга, 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2020 году – в объеме 10% от суммы основного долга,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2021 – 2024 годах - равными долями (по 20%). 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Архангельской области 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Всего «</a:t>
            </a:r>
            <a:r>
              <a:rPr lang="ru-RU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нереструктуризированный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  государственный долг  11 176 млн. рублей, 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т.ч. предполагаемый график реструктуризации: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2018 – 2019 годах  –   по    559 млн. рублей ежегодно (по 5 %),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2020 году                –        1 118 млн. рублей (10 %),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2021 – 2024 годах  –  по 2 235 млн. рублей ежегодно (по 20%)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Результат: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Архангельской области снижение нагрузки по возврату кредитов: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 2018 году – на 1 772 млн. рублей, в 2019 году –  на 2 484 млн. рублей.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5720" y="428604"/>
          <a:ext cx="8644030" cy="599910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644030"/>
              </a:tblGrid>
              <a:tr h="76701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ru-RU" sz="1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ru-RU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Сценарные условия </a:t>
                      </a:r>
                      <a:br>
                        <a:rPr lang="ru-RU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для расчета расходов областного бюджета на 2018 год</a:t>
                      </a:r>
                    </a:p>
                  </a:txBody>
                  <a:tcPr/>
                </a:tc>
              </a:tr>
              <a:tr h="733183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повышение оплаты труда отдельных категорий работников в соответствии                                           с «дорожными картами»    </a:t>
                      </a: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(в том числе учет в</a:t>
                      </a:r>
                      <a:r>
                        <a:rPr lang="ru-RU" sz="16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субвенциях, субсидиях и дотациях МО)</a:t>
                      </a: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</a:tr>
              <a:tr h="523635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индексация на 4% фонда оплаты труда работников, 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относящихся к «указным» категориям,                     в том числе государственных служащих</a:t>
                      </a:r>
                    </a:p>
                  </a:txBody>
                  <a:tcPr anchor="ctr"/>
                </a:tc>
              </a:tr>
              <a:tr h="421972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индексация на 4% стипендий (с 1 сентября 2018 года);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</a:tr>
              <a:tr h="523635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индексация на 4% расходов на оплату коммунальных услуг и предоставление мер социальной поддержки, связанных с предоставлением льгот и субсидий населению по оплате жилищно-коммунальных услуг;</a:t>
                      </a:r>
                    </a:p>
                  </a:txBody>
                  <a:tcPr anchor="ctr"/>
                </a:tc>
              </a:tr>
              <a:tr h="544589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индексация на 4% ежемесячных денежных выплат на содержание детей-сирот;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</a:tr>
              <a:tr h="482940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индексация размера  платежей на обязательное медицинское страхование неработающего населения  с учетом 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коэффициента удорожания стоимости медицинских  услуг 1,073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27507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уточнение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потребности  в расходах на меры социальной поддержки , субсидии организациям в результате государственного регулирования тарифов, расходов дорожного фонда, иных обусловленных 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нормативными актами расходов</a:t>
                      </a:r>
                      <a:endParaRPr lang="ru-RU" sz="1600" dirty="0"/>
                    </a:p>
                  </a:txBody>
                  <a:tcPr anchor="ctr"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</a:tr>
              <a:tr h="523635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/>
                        <a:t> отдельные</a:t>
                      </a:r>
                      <a:r>
                        <a:rPr lang="ru-RU" sz="1600" baseline="0" dirty="0" smtClean="0"/>
                        <a:t> решения</a:t>
                      </a:r>
                      <a:endParaRPr lang="ru-RU" sz="1600" dirty="0" smtClean="0"/>
                    </a:p>
                  </a:txBody>
                  <a:tcPr anchor="ctr"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A92713B-F09B-4015-8520-55AF9AE3EE9B}" type="slidenum">
              <a:rPr lang="ru-RU" smtClean="0">
                <a:solidFill>
                  <a:schemeClr val="bg1"/>
                </a:solidFill>
              </a:rPr>
              <a:pPr/>
              <a:t>6</a:t>
            </a:fld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42844" y="357166"/>
            <a:ext cx="9001156" cy="368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440" tIns="45220" rIns="90440" bIns="45220">
            <a:spAutoFit/>
          </a:bodyPr>
          <a:lstStyle/>
          <a:p>
            <a:pPr algn="ctr" defTabSz="904875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Структура расходов областного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бюджета за счет собственных средств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7" name="Group 109"/>
          <p:cNvGraphicFramePr>
            <a:graphicFrameLocks noGrp="1"/>
          </p:cNvGraphicFramePr>
          <p:nvPr/>
        </p:nvGraphicFramePr>
        <p:xfrm>
          <a:off x="214281" y="714358"/>
          <a:ext cx="8606190" cy="5835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3"/>
                <a:gridCol w="1500198"/>
                <a:gridCol w="1133259"/>
                <a:gridCol w="1094008"/>
                <a:gridCol w="1021072"/>
              </a:tblGrid>
              <a:tr h="532397">
                <a:tc rowSpan="2"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законом</a:t>
                      </a:r>
                    </a:p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млн. руб.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2018 год</a:t>
                      </a:r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млн. руб.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Изменение 2018 г.                          к 2017 г.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962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темп,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08295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 РАСХОДОВ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60 163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63 630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+ 3 467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6977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2 247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2 705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+ 458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120%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64882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  (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т.ч. сельское хозяйство и Дорожный фонд)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7 352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6 836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- 516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6977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4 211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3 340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- 871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8830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17 296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18 313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+ 1 017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6977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4 372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5 082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+ 710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6977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1 156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1 533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+ 377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0988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17 174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18 323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+ 1 149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1282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377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532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+ 155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4452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2 958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3 511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+ 553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1386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госдолга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1 824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2 042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+ 218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6977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отрасли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1 196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1 413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+ 217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497" name="Text Box 72"/>
          <p:cNvSpPr txBox="1">
            <a:spLocks noChangeArrowheads="1"/>
          </p:cNvSpPr>
          <p:nvPr/>
        </p:nvSpPr>
        <p:spPr bwMode="auto">
          <a:xfrm>
            <a:off x="7974013" y="4279900"/>
            <a:ext cx="76041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40" tIns="45220" rIns="90440" bIns="45220">
            <a:spAutoFit/>
          </a:bodyPr>
          <a:lstStyle/>
          <a:p>
            <a:pPr defTabSz="904875">
              <a:spcBef>
                <a:spcPct val="50000"/>
              </a:spcBef>
            </a:pPr>
            <a:endParaRPr lang="ru-RU" sz="1300" b="1">
              <a:solidFill>
                <a:srgbClr val="FF3300"/>
              </a:solidFill>
              <a:latin typeface="Franklin Gothic Book"/>
            </a:endParaRPr>
          </a:p>
        </p:txBody>
      </p:sp>
      <p:sp>
        <p:nvSpPr>
          <p:cNvPr id="5" name="Номер слайда 4"/>
          <p:cNvSpPr txBox="1">
            <a:spLocks/>
          </p:cNvSpPr>
          <p:nvPr/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92713B-F09B-4015-8520-55AF9AE3EE9B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282" y="6551233"/>
            <a:ext cx="8643968" cy="306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440" tIns="45220" rIns="90440" bIns="45220" anchor="ctr">
            <a:spAutoFit/>
          </a:bodyPr>
          <a:lstStyle/>
          <a:p>
            <a:pPr defTabSz="904875"/>
            <a:r>
              <a:rPr lang="ru-RU" sz="1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 С учетом сопоставления отражения расходов на платежи ФОМС</a:t>
            </a:r>
            <a:endParaRPr lang="ru-RU" sz="14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8501122" cy="571504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Сравнение доходов местных  бюджетов и нецелевых видов финансовой поддержки муниципальных образований  из областного бюджета 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4392" name="Group 72"/>
          <p:cNvGraphicFramePr>
            <a:graphicFrameLocks noGrp="1"/>
          </p:cNvGraphicFramePr>
          <p:nvPr>
            <p:ph idx="1"/>
          </p:nvPr>
        </p:nvGraphicFramePr>
        <p:xfrm>
          <a:off x="428595" y="1285860"/>
          <a:ext cx="8286809" cy="529137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5000661"/>
                <a:gridCol w="1143008"/>
                <a:gridCol w="1049318"/>
                <a:gridCol w="1093822"/>
              </a:tblGrid>
              <a:tr h="70298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63" marR="89663" marT="46957" marB="46957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 2017 год,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млн. руб. </a:t>
                      </a:r>
                      <a:endParaRPr kumimoji="0" lang="ru-RU" sz="1400" b="1" kern="1200" dirty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8000" marR="18000" marT="18000" marB="1800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2018 год,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млн. руб.</a:t>
                      </a:r>
                      <a:endParaRPr kumimoji="0" lang="ru-RU" sz="1400" b="1" kern="1200" dirty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8000" marR="18000" marT="18000" marB="1800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Сравнение                    2018-2017 , млн. руб.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0" marB="1800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46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1. Дотация на выравнивание поселений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63" marR="89663" marT="46957" marB="46957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279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129" marR="90129" marT="45452" marB="45452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277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129" marR="90129" marT="45452" marB="45452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129" marR="90129" marT="45452" marB="45452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672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 заменённая доп.нормативом НДФЛ                       по выбору городских округов</a:t>
                      </a:r>
                    </a:p>
                  </a:txBody>
                  <a:tcPr marL="89663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</a:t>
                      </a:r>
                      <a:endParaRPr kumimoji="0" lang="ru-RU" sz="15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129" marR="90129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</a:t>
                      </a:r>
                      <a:endParaRPr kumimoji="0" lang="ru-RU" sz="15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129" marR="90129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129" marR="90129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736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Дотация на выравнивание муниципальных районов (городских округов)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63" marR="89663" marT="46957" marB="46957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1 263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129" marR="90129" marT="45452" marB="45452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1 305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129" marR="90129" marT="45452" marB="45452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+ 42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129" marR="90129" marT="45452" marB="45452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932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Субсидия на </a:t>
                      </a: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софинансирование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вопросов местного значения</a:t>
                      </a:r>
                      <a:endParaRPr kumimoji="0" 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63" marR="89663" marT="46957" marB="46957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1 509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129" marR="90129" marT="45452" marB="45452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2 069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129" marR="90129" marT="45452" marB="45452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+ 560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129" marR="90129" marT="45452" marB="45452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95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4. Дотация на обеспечение сбалансированности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89663" marT="46957" marB="46957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129" marR="90129" marT="45452" marB="45452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129" marR="90129" marT="45452" marB="45452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55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129" marR="90129" marT="45452" marB="45452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96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ВСЕГО средства областного бюджета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2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3 106</a:t>
                      </a:r>
                      <a:endParaRPr kumimoji="0" lang="ru-RU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72000" marT="0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2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3 651</a:t>
                      </a:r>
                      <a:endParaRPr kumimoji="0" lang="ru-RU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72000" marT="0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+ 545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72000" marT="0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26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налоговых и неналоговых доходов МО                                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 акцизов на нефтепродукты и продажи муниципального имущества (прогноз 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минфина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12 100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72000" marT="0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12 364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72000" marT="0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+ 264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72000" marT="0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 txBox="1">
            <a:spLocks/>
          </p:cNvSpPr>
          <p:nvPr/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92713B-F09B-4015-8520-55AF9AE3EE9B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07950" y="549275"/>
            <a:ext cx="9036050" cy="64293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Направления областной адресной инвестиционной программы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(ОАИП),  млн.рублей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0825" y="1268760"/>
          <a:ext cx="8536016" cy="5614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6024"/>
                <a:gridCol w="1446664"/>
                <a:gridCol w="1446664"/>
                <a:gridCol w="1446664"/>
              </a:tblGrid>
              <a:tr h="934869"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3600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2017 г.                  (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утвержде-но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3600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2018 г.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3600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Отклонение               (2018г.–2017г.)</a:t>
                      </a:r>
                    </a:p>
                  </a:txBody>
                  <a:tcPr marT="0" marB="3600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6231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по ОАИП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2 043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1 119 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- 924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69364"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 по отраслям: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688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- дорожное хозяйство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470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234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800" smtClean="0">
                          <a:latin typeface="Times New Roman" pitchFamily="18" charset="0"/>
                          <a:cs typeface="Times New Roman" pitchFamily="18" charset="0"/>
                        </a:rPr>
                        <a:t>-236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8591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- жилищно-коммунальное хозяйство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781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188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buFontTx/>
                        <a:buChar char="-"/>
                      </a:pP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593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9151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транспорт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9151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образование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249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140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buFontTx/>
                        <a:buChar char="-"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887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здравоохранение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-198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91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культура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155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282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+127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40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прочие объекты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119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+85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316888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 2018 году будет осуществляться строительство 29 объектов,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 20 - муниципальной собственности.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Планируется ввести в эксплуатацию 13 объектов. 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22EB78-E7B5-4166-9F10-2CEBEC8D830F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4977</TotalTime>
  <Words>1863</Words>
  <Application>Microsoft Office PowerPoint</Application>
  <PresentationFormat>Экран (4:3)</PresentationFormat>
  <Paragraphs>592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         О проекте областного закона                 «Об областном бюджете на 2018 год и на плановый период 2019 и 2020 годов»  </vt:lpstr>
      <vt:lpstr> Структура налоговых и неналоговых платежей по уровням бюджетной системы (исходя из показателей прогноза СЭР Архангельской области и НАО) </vt:lpstr>
      <vt:lpstr> Динамика налоговых и неналоговых доходов  областного бюджета (исходя из показателей прогноза СЭР Архангельской области и НАО)</vt:lpstr>
      <vt:lpstr>Межбюджетные трансферты из федерального бюджета в 2017 и 2018 годах</vt:lpstr>
      <vt:lpstr>Предложения Правительства Российской Федерации  по снижению долговой нагрузки  по возврату бюджетных кредитов</vt:lpstr>
      <vt:lpstr>Слайд 6</vt:lpstr>
      <vt:lpstr>Слайд 7</vt:lpstr>
      <vt:lpstr>Сравнение доходов местных  бюджетов и нецелевых видов финансовой поддержки муниципальных образований  из областного бюджета </vt:lpstr>
      <vt:lpstr>Направления областной адресной инвестиционной программы (ОАИП),  млн.рублей</vt:lpstr>
      <vt:lpstr>Сопоставление параметров  областного бюджета 2017- 2018 гг. </vt:lpstr>
      <vt:lpstr>Государственный долг Архангельской области  на 01.01.2018 (оценка) и на 01.01.2019 (с учетом реструктуризации б/кредитов)</vt:lpstr>
      <vt:lpstr>Общие параметры областного бюджета на 2018 -2020 гг.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Материалы к докладу о проекте областного бюджета на 2014-2016 годы</dc:title>
  <dc:creator>Usacheva</dc:creator>
  <cp:lastModifiedBy>minfin user</cp:lastModifiedBy>
  <cp:revision>743</cp:revision>
  <dcterms:created xsi:type="dcterms:W3CDTF">2013-10-05T06:58:27Z</dcterms:created>
  <dcterms:modified xsi:type="dcterms:W3CDTF">2017-11-10T10:27:03Z</dcterms:modified>
</cp:coreProperties>
</file>