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95" r:id="rId2"/>
    <p:sldId id="315" r:id="rId3"/>
    <p:sldId id="321" r:id="rId4"/>
    <p:sldId id="316" r:id="rId5"/>
    <p:sldId id="317" r:id="rId6"/>
    <p:sldId id="318" r:id="rId7"/>
    <p:sldId id="298" r:id="rId8"/>
    <p:sldId id="314" r:id="rId9"/>
    <p:sldId id="313" r:id="rId10"/>
    <p:sldId id="282" r:id="rId11"/>
    <p:sldId id="322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88471" autoAdjust="0"/>
  </p:normalViewPr>
  <p:slideViewPr>
    <p:cSldViewPr>
      <p:cViewPr varScale="1">
        <p:scale>
          <a:sx n="99" d="100"/>
          <a:sy n="99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9047673190354261E-2"/>
          <c:y val="7.8605921147823568E-2"/>
          <c:w val="0.65079365079365714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38778</c:v>
                </c:pt>
                <c:pt idx="1">
                  <c:v>41090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7584</c:v>
                </c:pt>
                <c:pt idx="1">
                  <c:v>4309.54</c:v>
                </c:pt>
              </c:numCache>
            </c:numRef>
          </c:val>
        </c:ser>
        <c:dLbls>
          <c:showVal val="1"/>
        </c:dLbls>
        <c:overlap val="100"/>
        <c:axId val="102427648"/>
        <c:axId val="102105856"/>
      </c:barChart>
      <c:catAx>
        <c:axId val="102427648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02105856"/>
        <c:crosses val="autoZero"/>
        <c:lblAlgn val="ctr"/>
        <c:lblOffset val="100"/>
        <c:tickLblSkip val="1"/>
        <c:tickMarkSkip val="1"/>
      </c:catAx>
      <c:valAx>
        <c:axId val="102105856"/>
        <c:scaling>
          <c:orientation val="minMax"/>
        </c:scaling>
        <c:delete val="1"/>
        <c:axPos val="l"/>
        <c:numFmt formatCode="General" sourceLinked="1"/>
        <c:tickLblPos val="none"/>
        <c:crossAx val="10242764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523"/>
          <c:h val="0.39903852160576103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Архангельская область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9742</c:v>
                </c:pt>
                <c:pt idx="1">
                  <c:v>9094</c:v>
                </c:pt>
              </c:numCache>
            </c:numRef>
          </c:val>
        </c:ser>
        <c:axId val="117598848"/>
        <c:axId val="117629312"/>
      </c:barChart>
      <c:catAx>
        <c:axId val="117598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7629312"/>
        <c:crosses val="autoZero"/>
        <c:auto val="1"/>
        <c:lblAlgn val="ctr"/>
        <c:lblOffset val="100"/>
      </c:catAx>
      <c:valAx>
        <c:axId val="117629312"/>
        <c:scaling>
          <c:orientation val="minMax"/>
          <c:max val="1600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17598848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НАО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0.1176643953141009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6135</c:v>
                </c:pt>
                <c:pt idx="1">
                  <c:v>2790.8</c:v>
                </c:pt>
              </c:numCache>
            </c:numRef>
          </c:val>
        </c:ser>
        <c:axId val="102149120"/>
        <c:axId val="102147200"/>
      </c:barChart>
      <c:catAx>
        <c:axId val="102149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2147200"/>
        <c:crosses val="autoZero"/>
        <c:auto val="1"/>
        <c:lblAlgn val="ctr"/>
        <c:lblOffset val="100"/>
      </c:catAx>
      <c:valAx>
        <c:axId val="102147200"/>
        <c:scaling>
          <c:orientation val="minMax"/>
          <c:max val="1600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02149120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Всего</a:t>
            </a:r>
            <a:endParaRPr lang="ru-RU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15877</c:v>
                </c:pt>
                <c:pt idx="1">
                  <c:v>11885</c:v>
                </c:pt>
              </c:numCache>
            </c:numRef>
          </c:val>
        </c:ser>
        <c:axId val="119093888"/>
        <c:axId val="119099776"/>
      </c:barChart>
      <c:catAx>
        <c:axId val="1190938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9099776"/>
        <c:crossesAt val="0"/>
        <c:auto val="1"/>
        <c:lblAlgn val="ctr"/>
        <c:lblOffset val="100"/>
      </c:catAx>
      <c:valAx>
        <c:axId val="119099776"/>
        <c:scaling>
          <c:orientation val="minMax"/>
          <c:max val="16000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119093888"/>
        <c:crosses val="autoZero"/>
        <c:crossBetween val="between"/>
        <c:majorUnit val="2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298526890405592E-2"/>
          <c:y val="1.8382352941176561E-3"/>
          <c:w val="0.93118707530995048"/>
          <c:h val="0.956872310250392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ln w="38100"/>
          </c:spPr>
          <c:marker>
            <c:symbol val="circle"/>
            <c:size val="9"/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5.972222222222244E-2"/>
                  <c:y val="-9.5784477383801706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01,3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6.6898697079634931E-2"/>
                  <c:y val="-6.3935492037190539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12,0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 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8055555555555561E-2"/>
                  <c:y val="-6.3856318255867739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smtClean="0">
                        <a:solidFill>
                          <a:schemeClr val="tx1"/>
                        </a:solidFill>
                      </a:rPr>
                      <a:t>08,6</a:t>
                    </a:r>
                    <a:r>
                      <a:rPr lang="ru-RU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-2.8609470691163652E-2"/>
                  <c:y val="-0.10774521831821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02,8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6.5682852143482059E-2"/>
                  <c:y val="-0.11268102042025768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6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9</a:t>
                    </a:r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9,6</a:t>
                    </a:r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numFmt formatCode="#,##0.0" sourceLinked="0"/>
              <c:spPr/>
              <c:showVal val="1"/>
            </c:dLbl>
            <c:dLbl>
              <c:idx val="5"/>
              <c:layout>
                <c:manualLayout>
                  <c:x val="-2.2222222222222251E-2"/>
                  <c:y val="-9.679260272319546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06,9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4.3822298165536533E-3"/>
                  <c:y val="-2.7400925158796052E-2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/>
                      <a:t>1</a:t>
                    </a:r>
                    <a:r>
                      <a:rPr lang="en-US" smtClean="0"/>
                      <a:t>00,1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-7.4497906881412418E-2"/>
                  <c:y val="-9.133641719598639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en-US" dirty="0" smtClean="0"/>
                      <a:t>09,3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0"/>
                  <c:y val="-0.10047005891558509"/>
                </c:manualLayout>
              </c:layout>
              <c:showVal val="1"/>
            </c:dLbl>
            <c:numFmt formatCode="#,##0.0" sourceLinked="0"/>
            <c:txPr>
              <a:bodyPr anchor="t" anchorCtr="0"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янв</c:v>
                </c:pt>
                <c:pt idx="1">
                  <c:v>фев</c:v>
                </c:pt>
                <c:pt idx="2">
                  <c:v>мар</c:v>
                </c:pt>
                <c:pt idx="3">
                  <c:v>апр</c:v>
                </c:pt>
                <c:pt idx="4">
                  <c:v>май</c:v>
                </c:pt>
                <c:pt idx="5">
                  <c:v>июн</c:v>
                </c:pt>
                <c:pt idx="6">
                  <c:v>июл</c:v>
                </c:pt>
                <c:pt idx="7">
                  <c:v>авг</c:v>
                </c:pt>
                <c:pt idx="8">
                  <c:v>сен</c:v>
                </c:pt>
                <c:pt idx="9">
                  <c:v>окт</c:v>
                </c:pt>
                <c:pt idx="10">
                  <c:v>ноя</c:v>
                </c:pt>
                <c:pt idx="11">
                  <c:v>дек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101.3</c:v>
                </c:pt>
                <c:pt idx="1">
                  <c:v>112</c:v>
                </c:pt>
                <c:pt idx="2">
                  <c:v>108.6</c:v>
                </c:pt>
                <c:pt idx="3">
                  <c:v>102.8</c:v>
                </c:pt>
                <c:pt idx="4">
                  <c:v>99.6</c:v>
                </c:pt>
                <c:pt idx="5">
                  <c:v>106.9</c:v>
                </c:pt>
                <c:pt idx="6">
                  <c:v>100.1</c:v>
                </c:pt>
                <c:pt idx="7">
                  <c:v>109.3</c:v>
                </c:pt>
                <c:pt idx="8">
                  <c:v>110.4</c:v>
                </c:pt>
                <c:pt idx="9">
                  <c:v>105.3</c:v>
                </c:pt>
                <c:pt idx="10">
                  <c:v>111.5</c:v>
                </c:pt>
                <c:pt idx="11">
                  <c:v>100.9</c:v>
                </c:pt>
              </c:numCache>
            </c:numRef>
          </c:val>
        </c:ser>
        <c:marker val="1"/>
        <c:axId val="121671040"/>
        <c:axId val="121672832"/>
      </c:lineChart>
      <c:catAx>
        <c:axId val="121671040"/>
        <c:scaling>
          <c:orientation val="minMax"/>
        </c:scaling>
        <c:axPos val="b"/>
        <c:tickLblPos val="nextTo"/>
        <c:spPr>
          <a:ln w="38100"/>
        </c:spPr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672832"/>
        <c:crossesAt val="100"/>
        <c:auto val="1"/>
        <c:lblAlgn val="ctr"/>
        <c:lblOffset val="100"/>
      </c:catAx>
      <c:valAx>
        <c:axId val="121672832"/>
        <c:scaling>
          <c:orientation val="minMax"/>
        </c:scaling>
        <c:delete val="1"/>
        <c:axPos val="l"/>
        <c:majorGridlines>
          <c:spPr>
            <a:ln>
              <a:prstDash val="sysDot"/>
            </a:ln>
          </c:spPr>
        </c:majorGridlines>
        <c:numFmt formatCode="General" sourceLinked="1"/>
        <c:tickLblPos val="none"/>
        <c:crossAx val="121671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7499081298659151E-2"/>
          <c:y val="0.10015036455644361"/>
          <c:w val="0.65946717421261158"/>
          <c:h val="0.7156682590823242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14089</c:v>
                </c:pt>
                <c:pt idx="1">
                  <c:v>14948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НАО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1311</c:v>
                </c:pt>
                <c:pt idx="1">
                  <c:v>1389</c:v>
                </c:pt>
              </c:numCache>
            </c:numRef>
          </c:val>
        </c:ser>
        <c:gapWidth val="83"/>
        <c:overlap val="100"/>
        <c:axId val="129501824"/>
        <c:axId val="129507712"/>
      </c:barChart>
      <c:catAx>
        <c:axId val="129501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507712"/>
        <c:crosses val="autoZero"/>
        <c:auto val="1"/>
        <c:lblAlgn val="ctr"/>
        <c:lblOffset val="100"/>
      </c:catAx>
      <c:valAx>
        <c:axId val="129507712"/>
        <c:scaling>
          <c:orientation val="minMax"/>
        </c:scaling>
        <c:delete val="1"/>
        <c:axPos val="l"/>
        <c:numFmt formatCode="General" sourceLinked="1"/>
        <c:tickLblPos val="none"/>
        <c:crossAx val="12950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08223062934711"/>
          <c:y val="0.42292399609919973"/>
          <c:w val="0.35054072939264247"/>
          <c:h val="0.38676412497376916"/>
        </c:manualLayout>
      </c:layout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0.51351</cdr:x>
      <cdr:y>0.44444</cdr:y>
    </cdr:from>
    <cdr:to>
      <cdr:x>0.62162</cdr:x>
      <cdr:y>0.51852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864096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0.51351</cdr:x>
      <cdr:y>0.59259</cdr:y>
    </cdr:from>
    <cdr:to>
      <cdr:x>0.62162</cdr:x>
      <cdr:y>0.66667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1152128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0.51351</cdr:x>
      <cdr:y>0.37037</cdr:y>
    </cdr:from>
    <cdr:to>
      <cdr:x>0.62162</cdr:x>
      <cdr:y>0.44445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1368152" y="720080"/>
          <a:ext cx="288037" cy="144028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0.07692</cdr:x>
      <cdr:y>0.2549</cdr:y>
    </cdr:from>
    <cdr:to>
      <cdr:x>0.30499</cdr:x>
      <cdr:y>0.34893</cdr:y>
    </cdr:to>
    <cdr:sp macro="" textlink="">
      <cdr:nvSpPr>
        <cdr:cNvPr id="2" name="TextBox 7"/>
        <cdr:cNvSpPr txBox="1"/>
      </cdr:nvSpPr>
      <cdr:spPr>
        <a:xfrm xmlns:a="http://schemas.openxmlformats.org/drawingml/2006/main">
          <a:off x="432048" y="936104"/>
          <a:ext cx="1280984" cy="345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15 400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0.25641</cdr:x>
      <cdr:y>0.1</cdr:y>
    </cdr:from>
    <cdr:to>
      <cdr:x>0.44995</cdr:x>
      <cdr:y>0.21764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0" y="360040"/>
          <a:ext cx="1087041" cy="42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+ 6,1%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038A2-AB11-4D0B-8CA1-C95E427AE36D}" type="datetimeFigureOut">
              <a:rPr lang="ru-RU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BADBED-FBF2-42AF-9890-305FCE6B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549DAA3D-A4F2-486E-8A9A-6580FD6E5F9E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67B244-2FF4-4213-AC9B-87C3B66ED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EC243-52C8-4BC2-B8D6-D05949AD0025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581BC-DDC5-4333-B7CA-DCA921FBF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DE7747-D9CB-46CE-883E-820E904933A1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8E3-1061-4543-AEAF-885524181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28DC-9922-42EF-BE2E-10C2A77A8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7AB65-CD24-4F26-AED9-E7F7F3574F41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BEB7F-594A-4E24-A702-2CF219939786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AE815-7643-4C51-8997-0E9DC20D4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EF8F9-FBF1-433D-A5B3-A29ACC4DC213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1A527-B2DA-47B6-816D-3F9CA454E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2CCA491-9EDF-4478-9823-027EC0A04DC8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B4A9E05-EED9-40EC-A48E-C27DDDFD9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E3783323-4667-45DF-87A4-88C2E46C7B7C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7F963-C97A-49D6-A31B-BFDE6365C26A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F79516-120A-47B7-B296-13CFC1E5488D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6673-E3AD-4DF9-89E0-E447959B98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8743C-5722-4FAF-AA88-50D7043916E3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63223-3878-438C-92D3-E88D80FADB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8CD8FF5-3321-4FEF-ADB4-D0DE1C26C594}" type="datetimeFigureOut">
              <a:rPr lang="ru-RU" smtClean="0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389F81-C150-4BFA-88AA-9079238E4F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03840" cy="31072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Отчёт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исполнении областного бюджета за 2016 год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204864"/>
            <a:ext cx="4608512" cy="1444153"/>
          </a:xfrm>
        </p:spPr>
        <p:txBody>
          <a:bodyPr>
            <a:normAutofit fontScale="62500" lnSpcReduction="20000"/>
          </a:bodyPr>
          <a:lstStyle/>
          <a:p>
            <a:pPr marL="63500" eaLnBrk="1" hangingPunct="1"/>
            <a:endParaRPr lang="ru-RU" dirty="0" smtClean="0"/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ДЕПУТАТСКИЕ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СЛУШАНИЯ</a:t>
            </a: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июня 2017 года</a:t>
            </a:r>
          </a:p>
          <a:p>
            <a:pPr marL="63500" eaLnBrk="1" hangingPunct="1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</a:p>
          <a:p>
            <a:pPr marL="63500" eaLnBrk="1" hangingPunct="1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365104"/>
            <a:ext cx="82908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Условные  обозначения: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«Первоначальный план»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показатели  закона  об областном бюджете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 ред. от 18.12.2015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«Утверждено в законе о бюджете »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показатели  закона об областном бюджете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в  ред. от  22.12.2016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352606" cy="380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31746" name="Object 123"/>
          <p:cNvGraphicFramePr>
            <a:graphicFrameLocks noChangeAspect="1"/>
          </p:cNvGraphicFramePr>
          <p:nvPr/>
        </p:nvGraphicFramePr>
        <p:xfrm>
          <a:off x="2505075" y="6807200"/>
          <a:ext cx="4038600" cy="1314450"/>
        </p:xfrm>
        <a:graphic>
          <a:graphicData uri="http://schemas.openxmlformats.org/presentationml/2006/ole">
            <p:oleObj spid="_x0000_s31746" r:id="rId3" imgW="4035902" imgH="1310754" progId="Excel.Sheet.8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3" y="836712"/>
          <a:ext cx="8784976" cy="598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066"/>
                <a:gridCol w="1233175"/>
                <a:gridCol w="1499951"/>
                <a:gridCol w="1314434"/>
                <a:gridCol w="1245252"/>
                <a:gridCol w="1175098"/>
              </a:tblGrid>
              <a:tr h="3833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2015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01.01.2016),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2016  год, 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факта за 2016 г.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2015 г.,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верхний предел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01.01.2017/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года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                      на 01.01.2017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факта от верхнего предела/ плана года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1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ГОСУДАРСТВЕН-НЫЙ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37 480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41 693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41 015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- 678</a:t>
                      </a:r>
                      <a:endParaRPr lang="ru-RU" sz="2000" b="1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+ 3 535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047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кредиты банков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21 608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21 283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20 605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- 678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- 1 003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кредиты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15 132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19 971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19 971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+ 4 839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1271">
                <a:tc>
                  <a:txBody>
                    <a:bodyPr/>
                    <a:lstStyle/>
                    <a:p>
                      <a:pPr lvl="1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гарантии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740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46 362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45 190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+ 210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- 962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Отношение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 к собственным доходам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 п.п.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п.п.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Расходы на обслуживание госдолга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1 414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1 120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294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286844" cy="5000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исполнения областного бюджета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836712"/>
          <a:ext cx="8640962" cy="5880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7"/>
                <a:gridCol w="1152128"/>
                <a:gridCol w="1080120"/>
                <a:gridCol w="1080120"/>
                <a:gridCol w="936104"/>
                <a:gridCol w="1026905"/>
                <a:gridCol w="1061328"/>
              </a:tblGrid>
              <a:tr h="46175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Уточнённый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144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60 575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64 177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64 037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-1 541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+ 3 462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9636">
                <a:tc>
                  <a:txBody>
                    <a:bodyPr/>
                    <a:lstStyle/>
                    <a:p>
                      <a:pPr lvl="0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47 383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45 195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- 962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6580">
                <a:tc>
                  <a:txBody>
                    <a:bodyPr/>
                    <a:lstStyle/>
                    <a:p>
                      <a:pPr lvl="1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5 919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10 912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10 567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+ 379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+ 4 648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05973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дотации,             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имеющие целевого назначения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7 273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8 070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+ 797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529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63 435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71 386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68 059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+ 104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+ 4 624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1748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- 2 860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- 7 209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- 4 022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- 1 645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- 1 162</a:t>
                      </a:r>
                      <a:endParaRPr lang="ru-RU" sz="20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913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ДОЛГ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39 370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41 693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41 015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+ 3 535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+ 1 645</a:t>
                      </a:r>
                      <a:endParaRPr lang="ru-RU" sz="20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52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+ 9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+ 7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664"/>
            <a:ext cx="91440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в областной бюджет,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7544" y="1501775"/>
          <a:ext cx="8091487" cy="535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547664" y="1916832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46 362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211960" y="2276872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45 400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991699">
            <a:off x="2915816" y="1772816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-2,1%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436096" y="1196752"/>
            <a:ext cx="3313113" cy="120032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Исполнение плана: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первоначального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95,8%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уточненного – 100,5%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249743" flipV="1">
            <a:off x="2945449" y="3609827"/>
            <a:ext cx="665163" cy="288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870835" flipV="1">
            <a:off x="3016969" y="5439526"/>
            <a:ext cx="647700" cy="2873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87824" y="4941168"/>
            <a:ext cx="7954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+6,0%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987824" y="3212976"/>
            <a:ext cx="857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-43,2%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8676456" cy="503237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Исполнение  налоговых и неналоговых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областного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бюджета в 2016 году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208" name="Group 512"/>
          <p:cNvGraphicFramePr>
            <a:graphicFrameLocks noGrp="1"/>
          </p:cNvGraphicFramePr>
          <p:nvPr/>
        </p:nvGraphicFramePr>
        <p:xfrm>
          <a:off x="107504" y="908720"/>
          <a:ext cx="8892481" cy="566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695"/>
                <a:gridCol w="1261838"/>
                <a:gridCol w="1261838"/>
                <a:gridCol w="1217406"/>
                <a:gridCol w="1099119"/>
                <a:gridCol w="827585"/>
              </a:tblGrid>
              <a:tr h="903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Источники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кассовый план,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касс. плану</a:t>
                      </a:r>
                    </a:p>
                  </a:txBody>
                  <a:tcPr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6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НАЛОГОВЫХ                              и НЕНАЛОГОВЫХ  доходов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47 383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45 190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45 195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/>
                </a:tc>
              </a:tr>
              <a:tr h="481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15 376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11 885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91 %</a:t>
                      </a:r>
                    </a:p>
                  </a:txBody>
                  <a:tcPr anchor="ctr" horzOverflow="overflow"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15 997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16 337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102 %</a:t>
                      </a:r>
                    </a:p>
                  </a:txBody>
                  <a:tcPr anchor="ctr" horzOverflow="overflow"/>
                </a:tc>
              </a:tr>
              <a:tr h="382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4 569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122 %</a:t>
                      </a:r>
                    </a:p>
                  </a:txBody>
                  <a:tcPr anchor="ctr" horzOverflow="overflow"/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«на упрощённой системе»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2 368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99 %</a:t>
                      </a:r>
                    </a:p>
                  </a:txBody>
                  <a:tcPr anchor="ctr" horzOverflow="overflow"/>
                </a:tc>
              </a:tr>
              <a:tr h="450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5 597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3" pitchFamily="18" charset="2"/>
                        </a:rPr>
                        <a:t>91 %</a:t>
                      </a:r>
                    </a:p>
                  </a:txBody>
                  <a:tcPr anchor="ctr" horzOverflow="overflow"/>
                </a:tc>
              </a:tr>
              <a:tr h="548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добычу полезных ископаемых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1 645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130 %</a:t>
                      </a:r>
                    </a:p>
                  </a:txBody>
                  <a:tcPr anchor="ctr" horzOverflow="overflow"/>
                </a:tc>
              </a:tr>
              <a:tr h="284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1 302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Wingdings 3" pitchFamily="18" charset="2"/>
                        </a:rPr>
                        <a:t>98 %</a:t>
                      </a:r>
                    </a:p>
                  </a:txBody>
                  <a:tcPr anchor="ctr" horzOverflow="overflow"/>
                </a:tc>
              </a:tr>
              <a:tr h="331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платежи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1 208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134 %</a:t>
                      </a:r>
                    </a:p>
                  </a:txBody>
                  <a:tcPr anchor="ctr" horzOverflow="overflow"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доходы областного Дорожного фонда 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3923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109 %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262" name="Rectangle 84"/>
          <p:cNvSpPr>
            <a:spLocks noChangeArrowheads="1"/>
          </p:cNvSpPr>
          <p:nvPr/>
        </p:nvSpPr>
        <p:spPr bwMode="auto">
          <a:xfrm flipV="1">
            <a:off x="323850" y="6811963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7263" name="Rectangle 2"/>
          <p:cNvSpPr>
            <a:spLocks noChangeArrowheads="1"/>
          </p:cNvSpPr>
          <p:nvPr/>
        </p:nvSpPr>
        <p:spPr bwMode="auto">
          <a:xfrm rot="10800000" flipV="1">
            <a:off x="250825" y="6524625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931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0"/>
            <a:ext cx="514350" cy="476250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D393B-5FF6-4729-B76A-F120FEFB5E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0"/>
            <a:ext cx="9505056" cy="4766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прибыль в 2016 году, млн.руб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98072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-6,6%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059832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012160" y="40466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83968" y="126876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-54,5%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836712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-25,1%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95536" y="2348880"/>
          <a:ext cx="247193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75856" y="2348880"/>
          <a:ext cx="247193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3 209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1 443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084168" y="2348880"/>
          <a:ext cx="275996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</a:tblGrid>
              <a:tr h="290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0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4 927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2 371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0" y="3061419"/>
          <a:ext cx="9144001" cy="394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/>
                <a:gridCol w="1008112"/>
                <a:gridCol w="1080120"/>
                <a:gridCol w="2461847"/>
                <a:gridCol w="1055077"/>
                <a:gridCol w="1055077"/>
              </a:tblGrid>
              <a:tr h="672060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области: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НАО: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 + / -»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2015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50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1 238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448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1 572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1 923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6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СЕВМАШ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2 342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СК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Русьвьетпетро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- 275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Архангельский ЦБК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762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Зарубежнефть-Добыча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Харьяга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+ 377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12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Лукойл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Тоталь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РРР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931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465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ОАО Группа Илим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+ 627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БКЕ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- 4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0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АО АТФ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- 286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 ММК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Центрофинанс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Групп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+ 264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ООО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Автодороги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+ 71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87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ОАО РЖД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+ 182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0"/>
            <a:ext cx="9793088" cy="4046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НДФЛ в 2016 году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-180528" y="4869160"/>
          <a:ext cx="9144000" cy="19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3528" y="692696"/>
          <a:ext cx="56166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9832" y="1196752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16 337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620688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НДФЛ в областной бюджет, млн.руб.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979712" y="1484784"/>
            <a:ext cx="432048" cy="360040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076056" y="1556792"/>
            <a:ext cx="280831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плановый рост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103,3%</a:t>
            </a:r>
          </a:p>
          <a:p>
            <a:pPr algn="ctr">
              <a:spcBef>
                <a:spcPct val="500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исполнение плана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102,1%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6" y="429309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в контингенте: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в областной бюджет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692697"/>
          <a:ext cx="9036495" cy="5933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979"/>
                <a:gridCol w="1256990"/>
                <a:gridCol w="1494556"/>
                <a:gridCol w="1256990"/>
                <a:gridCol w="1256990"/>
                <a:gridCol w="1256990"/>
              </a:tblGrid>
              <a:tr h="504055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2016 / факт 2015,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15 877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13 068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74,9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15 997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16 337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0" marR="0" marT="0" marB="0" anchor="ctr"/>
                </a:tc>
              </a:tr>
              <a:tr h="583592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3 732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4 569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136,0</a:t>
                      </a:r>
                    </a:p>
                  </a:txBody>
                  <a:tcPr marL="0" marR="0" marT="0" marB="0" anchor="ctr"/>
                </a:tc>
              </a:tr>
              <a:tr h="6230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106,2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5 597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121,4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2 510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</a:p>
                  </a:txBody>
                  <a:tcPr marL="0" marR="0" marT="0" marB="0" anchor="ctr"/>
                </a:tc>
              </a:tr>
              <a:tr h="583288">
                <a:tc>
                  <a:txBody>
                    <a:bodyPr/>
                    <a:lstStyle/>
                    <a:p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46 362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45 400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0" y="428604"/>
            <a:ext cx="9144000" cy="36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defTabSz="904875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Структура расходов областного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в 2016 году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179512" y="759067"/>
          <a:ext cx="8786841" cy="579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12647"/>
                <a:gridCol w="1119601"/>
                <a:gridCol w="1368152"/>
                <a:gridCol w="1080120"/>
                <a:gridCol w="793953"/>
              </a:tblGrid>
              <a:tr h="749715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бюджетная роспись,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росписи</a:t>
                      </a:r>
                    </a:p>
                  </a:txBody>
                  <a:tcPr anchor="ctr" horzOverflow="overflow"/>
                </a:tc>
              </a:tr>
              <a:tr h="468818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63 435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69 632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71 386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68 059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3719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63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резервный фонд Правительства области 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</a:tr>
              <a:tr h="410827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7 400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9 846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9 732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457200" marR="0" lvl="1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1 148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914400" marR="0" lvl="2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дорожный фонд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3 923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6 100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5 703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0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4 677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8  279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6 296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94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16 849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17 548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4123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12 159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12 546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12 541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715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11 669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12 370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12 808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12 574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57355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   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3 390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484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125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2 540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2 699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12768" cy="720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Дорожный фонд 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384798995"/>
              </p:ext>
            </p:extLst>
          </p:nvPr>
        </p:nvGraphicFramePr>
        <p:xfrm>
          <a:off x="179512" y="908720"/>
          <a:ext cx="8677472" cy="584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021"/>
                <a:gridCol w="1119674"/>
                <a:gridCol w="1189653"/>
                <a:gridCol w="979715"/>
                <a:gridCol w="979715"/>
                <a:gridCol w="1049694"/>
              </a:tblGrid>
              <a:tr h="432048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г. факт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2016г. к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296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(уточненная роспись)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/рост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ОХОДЫ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4 906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5 529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5 866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+ 960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+20 %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8336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1.1 – средства федерального бюджета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1 290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1 559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1 557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+ 267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+ 21 %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1.2 – средства областного бюджета 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3 616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3 970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4 309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+ 693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+ 19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4 299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6 100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5 703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+ 1 404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+33 %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2184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2.1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средства федерального бюджета 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1 559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1 557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+ 21 %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2272">
                <a:tc>
                  <a:txBody>
                    <a:bodyPr/>
                    <a:lstStyle/>
                    <a:p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2.3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– с</a:t>
                      </a:r>
                      <a:r>
                        <a:rPr lang="ru-RU" sz="16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редства </a:t>
                      </a:r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областного бюджета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3 009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4 541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4 146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+ 1 137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+ 38 %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4848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и реконструкция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+ 96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2,7 раза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584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ремонт, капитальный ремонт и содержание, резервный фонд,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НИОКР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2 538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3 625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3 324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+ 786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+ 31 %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5112">
                <a:tc>
                  <a:txBody>
                    <a:bodyPr/>
                    <a:lstStyle/>
                    <a:p>
                      <a:pPr lvl="1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на управление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58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трансферты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местным бюджетам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+ 251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+ 77 %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8028384" y="2276872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956376" y="3645024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8028384" y="4653136"/>
            <a:ext cx="0" cy="28803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8532440" cy="50006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 (ОАИП)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4" y="836712"/>
          <a:ext cx="8712970" cy="576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008113"/>
                <a:gridCol w="1080120"/>
                <a:gridCol w="1080120"/>
                <a:gridCol w="936104"/>
                <a:gridCol w="1026905"/>
                <a:gridCol w="1061328"/>
              </a:tblGrid>
              <a:tr h="36004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исполн-я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019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1 229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- 764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+ 687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17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ЖКХ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1 267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1 231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+ 653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76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-521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+ 164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2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(перинатальный центр)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-391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82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36000" marR="36000" marT="36000" marB="36000"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1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государственной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1 019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3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объекты муниципальной собственности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028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- 1 069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+ 596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4041</TotalTime>
  <Words>1429</Words>
  <Application>Microsoft Office PowerPoint</Application>
  <PresentationFormat>Экран (4:3)</PresentationFormat>
  <Paragraphs>584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Городская</vt:lpstr>
      <vt:lpstr>Лист Microsoft Office Excel 97-2003</vt:lpstr>
      <vt:lpstr>Отчёт  об исполнении областного бюджета за 2016 год  </vt:lpstr>
      <vt:lpstr>Динамика поступления налоговых и неналоговых доходов в областной бюджет, млн. руб.</vt:lpstr>
      <vt:lpstr> Исполнение  налоговых и неналоговых доходов областного бюджета в 2016 году</vt:lpstr>
      <vt:lpstr>Поступление налога на прибыль в 2016 году, млн.руб.</vt:lpstr>
      <vt:lpstr>Динамика поступления НДФЛ в 2016 году</vt:lpstr>
      <vt:lpstr>Поступление налоговых и неналоговых доходов в областной бюджет   </vt:lpstr>
      <vt:lpstr>Слайд 7</vt:lpstr>
      <vt:lpstr>     Дорожный фонд Архангельской области</vt:lpstr>
      <vt:lpstr>Направления областной адресной инвестиционной программы (ОАИП) </vt:lpstr>
      <vt:lpstr>Государственный долг Архангельской области</vt:lpstr>
      <vt:lpstr>Основные характеристики исполнения областного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Pavlenko</cp:lastModifiedBy>
  <cp:revision>531</cp:revision>
  <dcterms:created xsi:type="dcterms:W3CDTF">2013-03-31T10:10:36Z</dcterms:created>
  <dcterms:modified xsi:type="dcterms:W3CDTF">2017-06-26T05:43:53Z</dcterms:modified>
</cp:coreProperties>
</file>