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diagrams/data3.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theme/themeOverride8.xml" ContentType="application/vnd.openxmlformats-officedocument.themeOverr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Override PartName="/ppt/theme/themeOverride4.xml" ContentType="application/vnd.openxmlformats-officedocument.themeOverride+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12"/>
  </p:notesMasterIdLst>
  <p:handoutMasterIdLst>
    <p:handoutMasterId r:id="rId13"/>
  </p:handoutMasterIdLst>
  <p:sldIdLst>
    <p:sldId id="418" r:id="rId2"/>
    <p:sldId id="353" r:id="rId3"/>
    <p:sldId id="430" r:id="rId4"/>
    <p:sldId id="431" r:id="rId5"/>
    <p:sldId id="428" r:id="rId6"/>
    <p:sldId id="432" r:id="rId7"/>
    <p:sldId id="438" r:id="rId8"/>
    <p:sldId id="437" r:id="rId9"/>
    <p:sldId id="434" r:id="rId10"/>
    <p:sldId id="380" r:id="rId11"/>
  </p:sldIdLst>
  <p:sldSz cx="9144000" cy="6858000" type="screen4x3"/>
  <p:notesSz cx="6669088" cy="987266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33CC33"/>
    <a:srgbClr val="00FF00"/>
    <a:srgbClr val="0000FF"/>
    <a:srgbClr val="FFFF99"/>
    <a:srgbClr val="FFCC66"/>
    <a:srgbClr val="008000"/>
    <a:srgbClr val="FFFFFF"/>
    <a:srgbClr val="00CCFF"/>
    <a:srgbClr val="66FF33"/>
    <a:srgbClr val="006C92"/>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684" autoAdjust="0"/>
    <p:restoredTop sz="67885" autoAdjust="0"/>
  </p:normalViewPr>
  <p:slideViewPr>
    <p:cSldViewPr>
      <p:cViewPr varScale="1">
        <p:scale>
          <a:sx n="78" d="100"/>
          <a:sy n="78" d="100"/>
        </p:scale>
        <p:origin x="-25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2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layout/>
    </c:title>
    <c:plotArea>
      <c:layout/>
      <c:pieChart>
        <c:varyColors val="1"/>
        <c:ser>
          <c:idx val="0"/>
          <c:order val="0"/>
          <c:tx>
            <c:strRef>
              <c:f>Лист1!$B$1</c:f>
              <c:strCache>
                <c:ptCount val="1"/>
                <c:pt idx="0">
                  <c:v>В 2014 году</c:v>
                </c:pt>
              </c:strCache>
            </c:strRef>
          </c:tx>
          <c:dPt>
            <c:idx val="0"/>
            <c:spPr>
              <a:solidFill>
                <a:srgbClr val="C00000"/>
              </a:solidFill>
            </c:spPr>
          </c:dPt>
          <c:dPt>
            <c:idx val="1"/>
            <c:explosion val="1"/>
            <c:spPr>
              <a:solidFill>
                <a:srgbClr val="33CC33"/>
              </a:solidFill>
            </c:spPr>
          </c:dPt>
          <c:dPt>
            <c:idx val="2"/>
            <c:spPr>
              <a:solidFill>
                <a:srgbClr val="0000FF"/>
              </a:solidFill>
            </c:spPr>
          </c:dPt>
          <c:dPt>
            <c:idx val="3"/>
            <c:spPr>
              <a:solidFill>
                <a:srgbClr val="FFC000"/>
              </a:solidFill>
            </c:spPr>
          </c:dPt>
          <c:dLbls>
            <c:txPr>
              <a:bodyPr/>
              <a:lstStyle/>
              <a:p>
                <a:pPr>
                  <a:defRPr sz="2000" b="1"/>
                </a:pPr>
                <a:endParaRPr lang="ru-RU"/>
              </a:p>
            </c:txPr>
            <c:dLblPos val="outEnd"/>
            <c:showPercent val="1"/>
            <c:showLeaderLines val="1"/>
          </c:dLbls>
          <c:cat>
            <c:strRef>
              <c:f>Лист1!$A$2:$A$5</c:f>
              <c:strCache>
                <c:ptCount val="4"/>
                <c:pt idx="0">
                  <c:v>на заселенность грызунами и синантропными членистоногими</c:v>
                </c:pt>
                <c:pt idx="1">
                  <c:v>на качество питьевой воды</c:v>
                </c:pt>
                <c:pt idx="2">
                  <c:v>на шум в жилых домах</c:v>
                </c:pt>
                <c:pt idx="3">
                  <c:v>прочее</c:v>
                </c:pt>
              </c:strCache>
            </c:strRef>
          </c:cat>
          <c:val>
            <c:numRef>
              <c:f>Лист1!$B$2:$B$5</c:f>
              <c:numCache>
                <c:formatCode>General</c:formatCode>
                <c:ptCount val="4"/>
                <c:pt idx="0">
                  <c:v>36</c:v>
                </c:pt>
                <c:pt idx="1">
                  <c:v>5</c:v>
                </c:pt>
                <c:pt idx="2">
                  <c:v>2</c:v>
                </c:pt>
                <c:pt idx="3">
                  <c:v>6</c:v>
                </c:pt>
              </c:numCache>
            </c:numRef>
          </c:val>
        </c:ser>
        <c:dLbls>
          <c:showPercent val="1"/>
        </c:dLbls>
        <c:firstSliceAng val="0"/>
      </c:pieChart>
    </c:plotArea>
    <c:legend>
      <c:legendPos val="b"/>
      <c:layout/>
      <c:txPr>
        <a:bodyPr/>
        <a:lstStyle/>
        <a:p>
          <a:pPr>
            <a:defRPr sz="1400" b="1"/>
          </a:pPr>
          <a:endParaRPr lang="ru-RU"/>
        </a:p>
      </c:txPr>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a:t>За </a:t>
            </a:r>
            <a:r>
              <a:rPr lang="en-US" dirty="0" smtClean="0"/>
              <a:t>I</a:t>
            </a:r>
            <a:r>
              <a:rPr lang="ru-RU" dirty="0" smtClean="0"/>
              <a:t> </a:t>
            </a:r>
            <a:r>
              <a:rPr lang="ru-RU" dirty="0"/>
              <a:t>квартал 2015 года</a:t>
            </a:r>
          </a:p>
        </c:rich>
      </c:tx>
      <c:layout/>
    </c:title>
    <c:plotArea>
      <c:layout>
        <c:manualLayout>
          <c:layoutTarget val="inner"/>
          <c:xMode val="edge"/>
          <c:yMode val="edge"/>
          <c:x val="0.16555058697181788"/>
          <c:y val="0.1588469825731417"/>
          <c:w val="0.58365389956671476"/>
          <c:h val="0.49322864752116746"/>
        </c:manualLayout>
      </c:layout>
      <c:pieChart>
        <c:varyColors val="1"/>
        <c:ser>
          <c:idx val="0"/>
          <c:order val="0"/>
          <c:tx>
            <c:strRef>
              <c:f>Лист1!$B$1</c:f>
              <c:strCache>
                <c:ptCount val="1"/>
                <c:pt idx="0">
                  <c:v>За 1 квартал 2015 года</c:v>
                </c:pt>
              </c:strCache>
            </c:strRef>
          </c:tx>
          <c:dPt>
            <c:idx val="0"/>
            <c:spPr>
              <a:solidFill>
                <a:srgbClr val="C00000"/>
              </a:solidFill>
            </c:spPr>
          </c:dPt>
          <c:dPt>
            <c:idx val="1"/>
            <c:explosion val="1"/>
            <c:spPr>
              <a:solidFill>
                <a:srgbClr val="33CC33"/>
              </a:solidFill>
            </c:spPr>
          </c:dPt>
          <c:dPt>
            <c:idx val="2"/>
            <c:spPr>
              <a:solidFill>
                <a:srgbClr val="0000FF"/>
              </a:solidFill>
            </c:spPr>
          </c:dPt>
          <c:dPt>
            <c:idx val="3"/>
            <c:spPr>
              <a:solidFill>
                <a:srgbClr val="FFC000"/>
              </a:solidFill>
            </c:spPr>
          </c:dPt>
          <c:dLbls>
            <c:txPr>
              <a:bodyPr/>
              <a:lstStyle/>
              <a:p>
                <a:pPr>
                  <a:defRPr sz="2000" b="1"/>
                </a:pPr>
                <a:endParaRPr lang="ru-RU"/>
              </a:p>
            </c:txPr>
            <c:dLblPos val="outEnd"/>
            <c:showPercent val="1"/>
          </c:dLbls>
          <c:cat>
            <c:strRef>
              <c:f>Лист1!$A$2:$A$3</c:f>
              <c:strCache>
                <c:ptCount val="2"/>
                <c:pt idx="0">
                  <c:v>на заселенность грызунами и синантропными членистоногими</c:v>
                </c:pt>
                <c:pt idx="1">
                  <c:v>на качество питьевой воды</c:v>
                </c:pt>
              </c:strCache>
            </c:strRef>
          </c:cat>
          <c:val>
            <c:numRef>
              <c:f>Лист1!$B$2:$B$3</c:f>
              <c:numCache>
                <c:formatCode>General</c:formatCode>
                <c:ptCount val="2"/>
                <c:pt idx="0">
                  <c:v>1</c:v>
                </c:pt>
                <c:pt idx="1">
                  <c:v>5</c:v>
                </c:pt>
              </c:numCache>
            </c:numRef>
          </c:val>
        </c:ser>
        <c:dLbls>
          <c:showPercent val="1"/>
        </c:dLbls>
        <c:firstSliceAng val="0"/>
      </c:pieChart>
    </c:plotArea>
    <c:legend>
      <c:legendPos val="b"/>
      <c:layout>
        <c:manualLayout>
          <c:xMode val="edge"/>
          <c:yMode val="edge"/>
          <c:x val="1.5100405510498844E-2"/>
          <c:y val="0.69209680927471284"/>
          <c:w val="0.94922277154390267"/>
          <c:h val="0.29299874348859517"/>
        </c:manualLayout>
      </c:layout>
      <c:txPr>
        <a:bodyPr/>
        <a:lstStyle/>
        <a:p>
          <a:pPr>
            <a:defRPr sz="1400" b="1"/>
          </a:pPr>
          <a:endParaRPr lang="ru-RU"/>
        </a:p>
      </c:txPr>
    </c:legend>
    <c:plotVisOnly val="1"/>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159D83-BFD6-4437-8E0B-EF19DF672B54}" type="doc">
      <dgm:prSet loTypeId="urn:microsoft.com/office/officeart/2005/8/layout/hProcess9" loCatId="process" qsTypeId="urn:microsoft.com/office/officeart/2005/8/quickstyle/simple1" qsCatId="simple" csTypeId="urn:microsoft.com/office/officeart/2005/8/colors/accent1_2" csCatId="accent1" phldr="1"/>
      <dgm:spPr/>
    </dgm:pt>
    <dgm:pt modelId="{920CB81E-A307-41C5-BF95-EAC89A666E7F}">
      <dgm:prSet phldrT="[Текст]"/>
      <dgm:spPr>
        <a:solidFill>
          <a:srgbClr val="FFFF99"/>
        </a:solidFill>
        <a:ln w="34925">
          <a:solidFill>
            <a:srgbClr val="C00000"/>
          </a:solidFill>
        </a:ln>
      </dgm:spPr>
      <dgm:t>
        <a:bodyPr/>
        <a:lstStyle/>
        <a:p>
          <a:r>
            <a:rPr lang="ru-RU" b="1" dirty="0" smtClean="0">
              <a:solidFill>
                <a:schemeClr val="tx1"/>
              </a:solidFill>
              <a:latin typeface="Arial" pitchFamily="34" charset="0"/>
              <a:cs typeface="Arial" pitchFamily="34" charset="0"/>
            </a:rPr>
            <a:t>49 обращений из ГЖИ</a:t>
          </a:r>
          <a:endParaRPr lang="ru-RU" b="1" dirty="0">
            <a:solidFill>
              <a:schemeClr val="tx1"/>
            </a:solidFill>
            <a:latin typeface="Arial" pitchFamily="34" charset="0"/>
            <a:cs typeface="Arial" pitchFamily="34" charset="0"/>
          </a:endParaRPr>
        </a:p>
      </dgm:t>
    </dgm:pt>
    <dgm:pt modelId="{8E334530-EF27-4EED-96F7-4A8ADA14B415}" type="parTrans" cxnId="{2904268B-B39E-40CC-9939-218ABDC46A3D}">
      <dgm:prSet/>
      <dgm:spPr/>
      <dgm:t>
        <a:bodyPr/>
        <a:lstStyle/>
        <a:p>
          <a:endParaRPr lang="ru-RU"/>
        </a:p>
      </dgm:t>
    </dgm:pt>
    <dgm:pt modelId="{20CEC4AB-6376-4A2D-9761-2275F5646CC1}" type="sibTrans" cxnId="{2904268B-B39E-40CC-9939-218ABDC46A3D}">
      <dgm:prSet/>
      <dgm:spPr/>
      <dgm:t>
        <a:bodyPr/>
        <a:lstStyle/>
        <a:p>
          <a:endParaRPr lang="ru-RU"/>
        </a:p>
      </dgm:t>
    </dgm:pt>
    <dgm:pt modelId="{8F659557-B8F0-4114-8EEA-B5C649C1085B}">
      <dgm:prSet phldrT="[Текст]"/>
      <dgm:spPr>
        <a:solidFill>
          <a:srgbClr val="FFFF99"/>
        </a:solidFill>
        <a:ln w="34925">
          <a:solidFill>
            <a:srgbClr val="C00000"/>
          </a:solidFill>
        </a:ln>
      </dgm:spPr>
      <dgm:t>
        <a:bodyPr/>
        <a:lstStyle/>
        <a:p>
          <a:r>
            <a:rPr lang="ru-RU" b="1" dirty="0" smtClean="0">
              <a:solidFill>
                <a:schemeClr val="tx1"/>
              </a:solidFill>
            </a:rPr>
            <a:t>33 административных расследования</a:t>
          </a:r>
          <a:endParaRPr lang="ru-RU" b="1" dirty="0">
            <a:solidFill>
              <a:schemeClr val="tx1"/>
            </a:solidFill>
          </a:endParaRPr>
        </a:p>
      </dgm:t>
    </dgm:pt>
    <dgm:pt modelId="{5AF95D3A-E145-4E4B-B7B0-871BC6F6A5EF}" type="parTrans" cxnId="{08F65BDA-B912-4332-A09D-2335E5FA64B0}">
      <dgm:prSet/>
      <dgm:spPr/>
      <dgm:t>
        <a:bodyPr/>
        <a:lstStyle/>
        <a:p>
          <a:endParaRPr lang="ru-RU"/>
        </a:p>
      </dgm:t>
    </dgm:pt>
    <dgm:pt modelId="{72DA8042-6953-496F-846B-9FCA218B6ADF}" type="sibTrans" cxnId="{08F65BDA-B912-4332-A09D-2335E5FA64B0}">
      <dgm:prSet/>
      <dgm:spPr/>
      <dgm:t>
        <a:bodyPr/>
        <a:lstStyle/>
        <a:p>
          <a:endParaRPr lang="ru-RU"/>
        </a:p>
      </dgm:t>
    </dgm:pt>
    <dgm:pt modelId="{5433CAE0-FCD6-46F4-BEE2-14B17B374027}">
      <dgm:prSet phldrT="[Текст]"/>
      <dgm:spPr>
        <a:solidFill>
          <a:srgbClr val="FFFF99"/>
        </a:solidFill>
        <a:ln w="34925">
          <a:solidFill>
            <a:srgbClr val="C00000"/>
          </a:solidFill>
        </a:ln>
      </dgm:spPr>
      <dgm:t>
        <a:bodyPr/>
        <a:lstStyle/>
        <a:p>
          <a:r>
            <a:rPr lang="ru-RU" b="1" dirty="0" smtClean="0">
              <a:solidFill>
                <a:schemeClr val="tx1"/>
              </a:solidFill>
            </a:rPr>
            <a:t>28 штрафов на сумму 280,5 тыс.руб.</a:t>
          </a:r>
          <a:endParaRPr lang="ru-RU" b="1" dirty="0">
            <a:solidFill>
              <a:schemeClr val="tx1"/>
            </a:solidFill>
          </a:endParaRPr>
        </a:p>
      </dgm:t>
    </dgm:pt>
    <dgm:pt modelId="{13904267-3E12-4E8C-9C88-37BA91BB1AE2}" type="parTrans" cxnId="{BFC6BA79-77FE-412E-9042-AE27486F1631}">
      <dgm:prSet/>
      <dgm:spPr/>
      <dgm:t>
        <a:bodyPr/>
        <a:lstStyle/>
        <a:p>
          <a:endParaRPr lang="ru-RU"/>
        </a:p>
      </dgm:t>
    </dgm:pt>
    <dgm:pt modelId="{52FEFC56-CDF4-4D88-B5B7-361A246F6357}" type="sibTrans" cxnId="{BFC6BA79-77FE-412E-9042-AE27486F1631}">
      <dgm:prSet/>
      <dgm:spPr/>
      <dgm:t>
        <a:bodyPr/>
        <a:lstStyle/>
        <a:p>
          <a:endParaRPr lang="ru-RU"/>
        </a:p>
      </dgm:t>
    </dgm:pt>
    <dgm:pt modelId="{3EE58CC0-016B-4DFC-96F2-7A87BD3B36AD}" type="pres">
      <dgm:prSet presAssocID="{D5159D83-BFD6-4437-8E0B-EF19DF672B54}" presName="CompostProcess" presStyleCnt="0">
        <dgm:presLayoutVars>
          <dgm:dir/>
          <dgm:resizeHandles val="exact"/>
        </dgm:presLayoutVars>
      </dgm:prSet>
      <dgm:spPr/>
    </dgm:pt>
    <dgm:pt modelId="{3078A093-25A9-427E-8F83-09068C1892CB}" type="pres">
      <dgm:prSet presAssocID="{D5159D83-BFD6-4437-8E0B-EF19DF672B54}" presName="arrow" presStyleLbl="bgShp" presStyleIdx="0" presStyleCnt="1" custLinFactNeighborX="1724" custLinFactNeighborY="-8115"/>
      <dgm:spPr>
        <a:solidFill>
          <a:srgbClr val="C00000"/>
        </a:solidFill>
        <a:ln w="50800">
          <a:solidFill>
            <a:srgbClr val="C00000"/>
          </a:solidFill>
        </a:ln>
      </dgm:spPr>
    </dgm:pt>
    <dgm:pt modelId="{21878AFE-553B-4CEB-921B-5C93E71A91BC}" type="pres">
      <dgm:prSet presAssocID="{D5159D83-BFD6-4437-8E0B-EF19DF672B54}" presName="linearProcess" presStyleCnt="0"/>
      <dgm:spPr/>
    </dgm:pt>
    <dgm:pt modelId="{9834ED4A-96D8-4BF4-9D4F-FA55BE7C80F4}" type="pres">
      <dgm:prSet presAssocID="{920CB81E-A307-41C5-BF95-EAC89A666E7F}" presName="textNode" presStyleLbl="node1" presStyleIdx="0" presStyleCnt="3">
        <dgm:presLayoutVars>
          <dgm:bulletEnabled val="1"/>
        </dgm:presLayoutVars>
      </dgm:prSet>
      <dgm:spPr/>
      <dgm:t>
        <a:bodyPr/>
        <a:lstStyle/>
        <a:p>
          <a:endParaRPr lang="ru-RU"/>
        </a:p>
      </dgm:t>
    </dgm:pt>
    <dgm:pt modelId="{EC724B6E-725E-42E7-9D92-C3F8B3582235}" type="pres">
      <dgm:prSet presAssocID="{20CEC4AB-6376-4A2D-9761-2275F5646CC1}" presName="sibTrans" presStyleCnt="0"/>
      <dgm:spPr/>
    </dgm:pt>
    <dgm:pt modelId="{84FBC68F-CDD3-43A7-AC0D-1262FA262F46}" type="pres">
      <dgm:prSet presAssocID="{8F659557-B8F0-4114-8EEA-B5C649C1085B}" presName="textNode" presStyleLbl="node1" presStyleIdx="1" presStyleCnt="3">
        <dgm:presLayoutVars>
          <dgm:bulletEnabled val="1"/>
        </dgm:presLayoutVars>
      </dgm:prSet>
      <dgm:spPr/>
      <dgm:t>
        <a:bodyPr/>
        <a:lstStyle/>
        <a:p>
          <a:endParaRPr lang="ru-RU"/>
        </a:p>
      </dgm:t>
    </dgm:pt>
    <dgm:pt modelId="{2BE852CC-FB8D-4D15-AB8B-5287C0570917}" type="pres">
      <dgm:prSet presAssocID="{72DA8042-6953-496F-846B-9FCA218B6ADF}" presName="sibTrans" presStyleCnt="0"/>
      <dgm:spPr/>
    </dgm:pt>
    <dgm:pt modelId="{5D554405-7653-464E-8DFB-95056075FAA8}" type="pres">
      <dgm:prSet presAssocID="{5433CAE0-FCD6-46F4-BEE2-14B17B374027}" presName="textNode" presStyleLbl="node1" presStyleIdx="2" presStyleCnt="3">
        <dgm:presLayoutVars>
          <dgm:bulletEnabled val="1"/>
        </dgm:presLayoutVars>
      </dgm:prSet>
      <dgm:spPr/>
      <dgm:t>
        <a:bodyPr/>
        <a:lstStyle/>
        <a:p>
          <a:endParaRPr lang="ru-RU"/>
        </a:p>
      </dgm:t>
    </dgm:pt>
  </dgm:ptLst>
  <dgm:cxnLst>
    <dgm:cxn modelId="{08F65BDA-B912-4332-A09D-2335E5FA64B0}" srcId="{D5159D83-BFD6-4437-8E0B-EF19DF672B54}" destId="{8F659557-B8F0-4114-8EEA-B5C649C1085B}" srcOrd="1" destOrd="0" parTransId="{5AF95D3A-E145-4E4B-B7B0-871BC6F6A5EF}" sibTransId="{72DA8042-6953-496F-846B-9FCA218B6ADF}"/>
    <dgm:cxn modelId="{251AA9C3-F987-4E9B-A4DE-4537C720287A}" type="presOf" srcId="{920CB81E-A307-41C5-BF95-EAC89A666E7F}" destId="{9834ED4A-96D8-4BF4-9D4F-FA55BE7C80F4}" srcOrd="0" destOrd="0" presId="urn:microsoft.com/office/officeart/2005/8/layout/hProcess9"/>
    <dgm:cxn modelId="{BFC6BA79-77FE-412E-9042-AE27486F1631}" srcId="{D5159D83-BFD6-4437-8E0B-EF19DF672B54}" destId="{5433CAE0-FCD6-46F4-BEE2-14B17B374027}" srcOrd="2" destOrd="0" parTransId="{13904267-3E12-4E8C-9C88-37BA91BB1AE2}" sibTransId="{52FEFC56-CDF4-4D88-B5B7-361A246F6357}"/>
    <dgm:cxn modelId="{AB930F32-AC78-4329-BF36-B9962384DAD1}" type="presOf" srcId="{5433CAE0-FCD6-46F4-BEE2-14B17B374027}" destId="{5D554405-7653-464E-8DFB-95056075FAA8}" srcOrd="0" destOrd="0" presId="urn:microsoft.com/office/officeart/2005/8/layout/hProcess9"/>
    <dgm:cxn modelId="{2E09E111-1C20-45E6-9463-0C6C5CFA9AC9}" type="presOf" srcId="{D5159D83-BFD6-4437-8E0B-EF19DF672B54}" destId="{3EE58CC0-016B-4DFC-96F2-7A87BD3B36AD}" srcOrd="0" destOrd="0" presId="urn:microsoft.com/office/officeart/2005/8/layout/hProcess9"/>
    <dgm:cxn modelId="{2904268B-B39E-40CC-9939-218ABDC46A3D}" srcId="{D5159D83-BFD6-4437-8E0B-EF19DF672B54}" destId="{920CB81E-A307-41C5-BF95-EAC89A666E7F}" srcOrd="0" destOrd="0" parTransId="{8E334530-EF27-4EED-96F7-4A8ADA14B415}" sibTransId="{20CEC4AB-6376-4A2D-9761-2275F5646CC1}"/>
    <dgm:cxn modelId="{F3FB96B5-6FBB-43BC-AC9E-D9B45CEABFF8}" type="presOf" srcId="{8F659557-B8F0-4114-8EEA-B5C649C1085B}" destId="{84FBC68F-CDD3-43A7-AC0D-1262FA262F46}" srcOrd="0" destOrd="0" presId="urn:microsoft.com/office/officeart/2005/8/layout/hProcess9"/>
    <dgm:cxn modelId="{D4063F2E-E482-4FCB-A26D-8E66EF3BC38B}" type="presParOf" srcId="{3EE58CC0-016B-4DFC-96F2-7A87BD3B36AD}" destId="{3078A093-25A9-427E-8F83-09068C1892CB}" srcOrd="0" destOrd="0" presId="urn:microsoft.com/office/officeart/2005/8/layout/hProcess9"/>
    <dgm:cxn modelId="{7129C563-44B1-43B6-B180-A4F1D92B02F4}" type="presParOf" srcId="{3EE58CC0-016B-4DFC-96F2-7A87BD3B36AD}" destId="{21878AFE-553B-4CEB-921B-5C93E71A91BC}" srcOrd="1" destOrd="0" presId="urn:microsoft.com/office/officeart/2005/8/layout/hProcess9"/>
    <dgm:cxn modelId="{9B4DC912-E260-4A78-A8BE-3DDC9A513E59}" type="presParOf" srcId="{21878AFE-553B-4CEB-921B-5C93E71A91BC}" destId="{9834ED4A-96D8-4BF4-9D4F-FA55BE7C80F4}" srcOrd="0" destOrd="0" presId="urn:microsoft.com/office/officeart/2005/8/layout/hProcess9"/>
    <dgm:cxn modelId="{F1A045BC-D8CB-4384-B1C6-36368132F58B}" type="presParOf" srcId="{21878AFE-553B-4CEB-921B-5C93E71A91BC}" destId="{EC724B6E-725E-42E7-9D92-C3F8B3582235}" srcOrd="1" destOrd="0" presId="urn:microsoft.com/office/officeart/2005/8/layout/hProcess9"/>
    <dgm:cxn modelId="{C730AC96-9207-4F9C-8717-843F67E17CAD}" type="presParOf" srcId="{21878AFE-553B-4CEB-921B-5C93E71A91BC}" destId="{84FBC68F-CDD3-43A7-AC0D-1262FA262F46}" srcOrd="2" destOrd="0" presId="urn:microsoft.com/office/officeart/2005/8/layout/hProcess9"/>
    <dgm:cxn modelId="{FE66A668-5202-42A1-9707-B3CC2713C090}" type="presParOf" srcId="{21878AFE-553B-4CEB-921B-5C93E71A91BC}" destId="{2BE852CC-FB8D-4D15-AB8B-5287C0570917}" srcOrd="3" destOrd="0" presId="urn:microsoft.com/office/officeart/2005/8/layout/hProcess9"/>
    <dgm:cxn modelId="{F49E910D-D84A-4CE0-8427-00D7E61B3346}" type="presParOf" srcId="{21878AFE-553B-4CEB-921B-5C93E71A91BC}" destId="{5D554405-7653-464E-8DFB-95056075FAA8}" srcOrd="4" destOrd="0" presId="urn:microsoft.com/office/officeart/2005/8/layout/hProcess9"/>
  </dgm:cxnLst>
  <dgm:bg>
    <a:noFill/>
  </dgm:bg>
  <dgm:whole>
    <a:ln>
      <a:noFill/>
    </a:ln>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159D83-BFD6-4437-8E0B-EF19DF672B54}" type="doc">
      <dgm:prSet loTypeId="urn:microsoft.com/office/officeart/2005/8/layout/hProcess9" loCatId="process" qsTypeId="urn:microsoft.com/office/officeart/2005/8/quickstyle/simple1" qsCatId="simple" csTypeId="urn:microsoft.com/office/officeart/2005/8/colors/accent1_2" csCatId="accent1" phldr="1"/>
      <dgm:spPr/>
    </dgm:pt>
    <dgm:pt modelId="{920CB81E-A307-41C5-BF95-EAC89A666E7F}">
      <dgm:prSet phldrT="[Текст]"/>
      <dgm:spPr>
        <a:solidFill>
          <a:srgbClr val="FFFF99"/>
        </a:solidFill>
        <a:ln w="34925">
          <a:solidFill>
            <a:srgbClr val="C00000"/>
          </a:solidFill>
        </a:ln>
      </dgm:spPr>
      <dgm:t>
        <a:bodyPr/>
        <a:lstStyle/>
        <a:p>
          <a:r>
            <a:rPr lang="ru-RU" b="1" dirty="0" smtClean="0">
              <a:solidFill>
                <a:schemeClr val="tx1"/>
              </a:solidFill>
              <a:latin typeface="Arial" pitchFamily="34" charset="0"/>
              <a:cs typeface="Arial" pitchFamily="34" charset="0"/>
            </a:rPr>
            <a:t>15 обращений из ГЖИ</a:t>
          </a:r>
          <a:endParaRPr lang="ru-RU" b="1" dirty="0">
            <a:solidFill>
              <a:schemeClr val="tx1"/>
            </a:solidFill>
            <a:latin typeface="Arial" pitchFamily="34" charset="0"/>
            <a:cs typeface="Arial" pitchFamily="34" charset="0"/>
          </a:endParaRPr>
        </a:p>
      </dgm:t>
    </dgm:pt>
    <dgm:pt modelId="{8E334530-EF27-4EED-96F7-4A8ADA14B415}" type="parTrans" cxnId="{2904268B-B39E-40CC-9939-218ABDC46A3D}">
      <dgm:prSet/>
      <dgm:spPr/>
      <dgm:t>
        <a:bodyPr/>
        <a:lstStyle/>
        <a:p>
          <a:endParaRPr lang="ru-RU"/>
        </a:p>
      </dgm:t>
    </dgm:pt>
    <dgm:pt modelId="{20CEC4AB-6376-4A2D-9761-2275F5646CC1}" type="sibTrans" cxnId="{2904268B-B39E-40CC-9939-218ABDC46A3D}">
      <dgm:prSet/>
      <dgm:spPr/>
      <dgm:t>
        <a:bodyPr/>
        <a:lstStyle/>
        <a:p>
          <a:endParaRPr lang="ru-RU"/>
        </a:p>
      </dgm:t>
    </dgm:pt>
    <dgm:pt modelId="{8F659557-B8F0-4114-8EEA-B5C649C1085B}">
      <dgm:prSet phldrT="[Текст]"/>
      <dgm:spPr>
        <a:solidFill>
          <a:srgbClr val="FFFF99"/>
        </a:solidFill>
        <a:ln w="34925">
          <a:solidFill>
            <a:srgbClr val="C00000"/>
          </a:solidFill>
        </a:ln>
      </dgm:spPr>
      <dgm:t>
        <a:bodyPr/>
        <a:lstStyle/>
        <a:p>
          <a:r>
            <a:rPr lang="ru-RU" b="1" dirty="0" smtClean="0">
              <a:solidFill>
                <a:schemeClr val="tx1"/>
              </a:solidFill>
            </a:rPr>
            <a:t>12 административных расследования</a:t>
          </a:r>
          <a:endParaRPr lang="ru-RU" b="1" dirty="0">
            <a:solidFill>
              <a:schemeClr val="tx1"/>
            </a:solidFill>
          </a:endParaRPr>
        </a:p>
      </dgm:t>
    </dgm:pt>
    <dgm:pt modelId="{5AF95D3A-E145-4E4B-B7B0-871BC6F6A5EF}" type="parTrans" cxnId="{08F65BDA-B912-4332-A09D-2335E5FA64B0}">
      <dgm:prSet/>
      <dgm:spPr/>
      <dgm:t>
        <a:bodyPr/>
        <a:lstStyle/>
        <a:p>
          <a:endParaRPr lang="ru-RU"/>
        </a:p>
      </dgm:t>
    </dgm:pt>
    <dgm:pt modelId="{72DA8042-6953-496F-846B-9FCA218B6ADF}" type="sibTrans" cxnId="{08F65BDA-B912-4332-A09D-2335E5FA64B0}">
      <dgm:prSet/>
      <dgm:spPr/>
      <dgm:t>
        <a:bodyPr/>
        <a:lstStyle/>
        <a:p>
          <a:endParaRPr lang="ru-RU"/>
        </a:p>
      </dgm:t>
    </dgm:pt>
    <dgm:pt modelId="{5433CAE0-FCD6-46F4-BEE2-14B17B374027}">
      <dgm:prSet phldrT="[Текст]"/>
      <dgm:spPr>
        <a:solidFill>
          <a:srgbClr val="FFFF99"/>
        </a:solidFill>
        <a:ln w="34925">
          <a:solidFill>
            <a:srgbClr val="C00000"/>
          </a:solidFill>
        </a:ln>
      </dgm:spPr>
      <dgm:t>
        <a:bodyPr/>
        <a:lstStyle/>
        <a:p>
          <a:r>
            <a:rPr lang="ru-RU" b="1" dirty="0" smtClean="0">
              <a:solidFill>
                <a:schemeClr val="tx1"/>
              </a:solidFill>
            </a:rPr>
            <a:t>10 протоколов направлено в суд</a:t>
          </a:r>
          <a:endParaRPr lang="ru-RU" b="1" dirty="0">
            <a:solidFill>
              <a:schemeClr val="tx1"/>
            </a:solidFill>
          </a:endParaRPr>
        </a:p>
      </dgm:t>
    </dgm:pt>
    <dgm:pt modelId="{13904267-3E12-4E8C-9C88-37BA91BB1AE2}" type="parTrans" cxnId="{BFC6BA79-77FE-412E-9042-AE27486F1631}">
      <dgm:prSet/>
      <dgm:spPr/>
      <dgm:t>
        <a:bodyPr/>
        <a:lstStyle/>
        <a:p>
          <a:endParaRPr lang="ru-RU"/>
        </a:p>
      </dgm:t>
    </dgm:pt>
    <dgm:pt modelId="{52FEFC56-CDF4-4D88-B5B7-361A246F6357}" type="sibTrans" cxnId="{BFC6BA79-77FE-412E-9042-AE27486F1631}">
      <dgm:prSet/>
      <dgm:spPr/>
      <dgm:t>
        <a:bodyPr/>
        <a:lstStyle/>
        <a:p>
          <a:endParaRPr lang="ru-RU"/>
        </a:p>
      </dgm:t>
    </dgm:pt>
    <dgm:pt modelId="{3EE58CC0-016B-4DFC-96F2-7A87BD3B36AD}" type="pres">
      <dgm:prSet presAssocID="{D5159D83-BFD6-4437-8E0B-EF19DF672B54}" presName="CompostProcess" presStyleCnt="0">
        <dgm:presLayoutVars>
          <dgm:dir/>
          <dgm:resizeHandles val="exact"/>
        </dgm:presLayoutVars>
      </dgm:prSet>
      <dgm:spPr/>
    </dgm:pt>
    <dgm:pt modelId="{3078A093-25A9-427E-8F83-09068C1892CB}" type="pres">
      <dgm:prSet presAssocID="{D5159D83-BFD6-4437-8E0B-EF19DF672B54}" presName="arrow" presStyleLbl="bgShp" presStyleIdx="0" presStyleCnt="1" custLinFactNeighborX="1724" custLinFactNeighborY="-8115"/>
      <dgm:spPr>
        <a:solidFill>
          <a:srgbClr val="C00000"/>
        </a:solidFill>
        <a:ln w="50800">
          <a:solidFill>
            <a:srgbClr val="C00000"/>
          </a:solidFill>
        </a:ln>
      </dgm:spPr>
    </dgm:pt>
    <dgm:pt modelId="{21878AFE-553B-4CEB-921B-5C93E71A91BC}" type="pres">
      <dgm:prSet presAssocID="{D5159D83-BFD6-4437-8E0B-EF19DF672B54}" presName="linearProcess" presStyleCnt="0"/>
      <dgm:spPr/>
    </dgm:pt>
    <dgm:pt modelId="{9834ED4A-96D8-4BF4-9D4F-FA55BE7C80F4}" type="pres">
      <dgm:prSet presAssocID="{920CB81E-A307-41C5-BF95-EAC89A666E7F}" presName="textNode" presStyleLbl="node1" presStyleIdx="0" presStyleCnt="3">
        <dgm:presLayoutVars>
          <dgm:bulletEnabled val="1"/>
        </dgm:presLayoutVars>
      </dgm:prSet>
      <dgm:spPr/>
      <dgm:t>
        <a:bodyPr/>
        <a:lstStyle/>
        <a:p>
          <a:endParaRPr lang="ru-RU"/>
        </a:p>
      </dgm:t>
    </dgm:pt>
    <dgm:pt modelId="{EC724B6E-725E-42E7-9D92-C3F8B3582235}" type="pres">
      <dgm:prSet presAssocID="{20CEC4AB-6376-4A2D-9761-2275F5646CC1}" presName="sibTrans" presStyleCnt="0"/>
      <dgm:spPr/>
    </dgm:pt>
    <dgm:pt modelId="{84FBC68F-CDD3-43A7-AC0D-1262FA262F46}" type="pres">
      <dgm:prSet presAssocID="{8F659557-B8F0-4114-8EEA-B5C649C1085B}" presName="textNode" presStyleLbl="node1" presStyleIdx="1" presStyleCnt="3">
        <dgm:presLayoutVars>
          <dgm:bulletEnabled val="1"/>
        </dgm:presLayoutVars>
      </dgm:prSet>
      <dgm:spPr/>
      <dgm:t>
        <a:bodyPr/>
        <a:lstStyle/>
        <a:p>
          <a:endParaRPr lang="ru-RU"/>
        </a:p>
      </dgm:t>
    </dgm:pt>
    <dgm:pt modelId="{2BE852CC-FB8D-4D15-AB8B-5287C0570917}" type="pres">
      <dgm:prSet presAssocID="{72DA8042-6953-496F-846B-9FCA218B6ADF}" presName="sibTrans" presStyleCnt="0"/>
      <dgm:spPr/>
    </dgm:pt>
    <dgm:pt modelId="{5D554405-7653-464E-8DFB-95056075FAA8}" type="pres">
      <dgm:prSet presAssocID="{5433CAE0-FCD6-46F4-BEE2-14B17B374027}" presName="textNode" presStyleLbl="node1" presStyleIdx="2" presStyleCnt="3">
        <dgm:presLayoutVars>
          <dgm:bulletEnabled val="1"/>
        </dgm:presLayoutVars>
      </dgm:prSet>
      <dgm:spPr/>
      <dgm:t>
        <a:bodyPr/>
        <a:lstStyle/>
        <a:p>
          <a:endParaRPr lang="ru-RU"/>
        </a:p>
      </dgm:t>
    </dgm:pt>
  </dgm:ptLst>
  <dgm:cxnLst>
    <dgm:cxn modelId="{08F65BDA-B912-4332-A09D-2335E5FA64B0}" srcId="{D5159D83-BFD6-4437-8E0B-EF19DF672B54}" destId="{8F659557-B8F0-4114-8EEA-B5C649C1085B}" srcOrd="1" destOrd="0" parTransId="{5AF95D3A-E145-4E4B-B7B0-871BC6F6A5EF}" sibTransId="{72DA8042-6953-496F-846B-9FCA218B6ADF}"/>
    <dgm:cxn modelId="{BFC6BA79-77FE-412E-9042-AE27486F1631}" srcId="{D5159D83-BFD6-4437-8E0B-EF19DF672B54}" destId="{5433CAE0-FCD6-46F4-BEE2-14B17B374027}" srcOrd="2" destOrd="0" parTransId="{13904267-3E12-4E8C-9C88-37BA91BB1AE2}" sibTransId="{52FEFC56-CDF4-4D88-B5B7-361A246F6357}"/>
    <dgm:cxn modelId="{8A75CEF3-8119-48EC-9238-891A5DCAB8A0}" type="presOf" srcId="{8F659557-B8F0-4114-8EEA-B5C649C1085B}" destId="{84FBC68F-CDD3-43A7-AC0D-1262FA262F46}" srcOrd="0" destOrd="0" presId="urn:microsoft.com/office/officeart/2005/8/layout/hProcess9"/>
    <dgm:cxn modelId="{5FCCACF1-DE75-4643-AFA7-E4EFF800A804}" type="presOf" srcId="{D5159D83-BFD6-4437-8E0B-EF19DF672B54}" destId="{3EE58CC0-016B-4DFC-96F2-7A87BD3B36AD}" srcOrd="0" destOrd="0" presId="urn:microsoft.com/office/officeart/2005/8/layout/hProcess9"/>
    <dgm:cxn modelId="{2904268B-B39E-40CC-9939-218ABDC46A3D}" srcId="{D5159D83-BFD6-4437-8E0B-EF19DF672B54}" destId="{920CB81E-A307-41C5-BF95-EAC89A666E7F}" srcOrd="0" destOrd="0" parTransId="{8E334530-EF27-4EED-96F7-4A8ADA14B415}" sibTransId="{20CEC4AB-6376-4A2D-9761-2275F5646CC1}"/>
    <dgm:cxn modelId="{DC27DD4E-2422-49F2-90ED-8D50012A960D}" type="presOf" srcId="{5433CAE0-FCD6-46F4-BEE2-14B17B374027}" destId="{5D554405-7653-464E-8DFB-95056075FAA8}" srcOrd="0" destOrd="0" presId="urn:microsoft.com/office/officeart/2005/8/layout/hProcess9"/>
    <dgm:cxn modelId="{5DF223C2-0E41-45FF-AF5B-F8D26011E942}" type="presOf" srcId="{920CB81E-A307-41C5-BF95-EAC89A666E7F}" destId="{9834ED4A-96D8-4BF4-9D4F-FA55BE7C80F4}" srcOrd="0" destOrd="0" presId="urn:microsoft.com/office/officeart/2005/8/layout/hProcess9"/>
    <dgm:cxn modelId="{4AF5BA1B-EC9B-4BF7-BDBE-D43C0092A18E}" type="presParOf" srcId="{3EE58CC0-016B-4DFC-96F2-7A87BD3B36AD}" destId="{3078A093-25A9-427E-8F83-09068C1892CB}" srcOrd="0" destOrd="0" presId="urn:microsoft.com/office/officeart/2005/8/layout/hProcess9"/>
    <dgm:cxn modelId="{CF3B6753-F6C1-43B5-80BE-124DF47A47DE}" type="presParOf" srcId="{3EE58CC0-016B-4DFC-96F2-7A87BD3B36AD}" destId="{21878AFE-553B-4CEB-921B-5C93E71A91BC}" srcOrd="1" destOrd="0" presId="urn:microsoft.com/office/officeart/2005/8/layout/hProcess9"/>
    <dgm:cxn modelId="{55A60432-7B65-47A3-8943-EA7E208580F4}" type="presParOf" srcId="{21878AFE-553B-4CEB-921B-5C93E71A91BC}" destId="{9834ED4A-96D8-4BF4-9D4F-FA55BE7C80F4}" srcOrd="0" destOrd="0" presId="urn:microsoft.com/office/officeart/2005/8/layout/hProcess9"/>
    <dgm:cxn modelId="{72EFFAEA-07CA-42C1-9700-81FEB1200140}" type="presParOf" srcId="{21878AFE-553B-4CEB-921B-5C93E71A91BC}" destId="{EC724B6E-725E-42E7-9D92-C3F8B3582235}" srcOrd="1" destOrd="0" presId="urn:microsoft.com/office/officeart/2005/8/layout/hProcess9"/>
    <dgm:cxn modelId="{1C430062-F808-4356-A420-C47613794752}" type="presParOf" srcId="{21878AFE-553B-4CEB-921B-5C93E71A91BC}" destId="{84FBC68F-CDD3-43A7-AC0D-1262FA262F46}" srcOrd="2" destOrd="0" presId="urn:microsoft.com/office/officeart/2005/8/layout/hProcess9"/>
    <dgm:cxn modelId="{170BB8AA-2EF1-4391-93A0-525EDDF58218}" type="presParOf" srcId="{21878AFE-553B-4CEB-921B-5C93E71A91BC}" destId="{2BE852CC-FB8D-4D15-AB8B-5287C0570917}" srcOrd="3" destOrd="0" presId="urn:microsoft.com/office/officeart/2005/8/layout/hProcess9"/>
    <dgm:cxn modelId="{A9B98CB8-855E-4B41-AAA4-7541AF76AF79}" type="presParOf" srcId="{21878AFE-553B-4CEB-921B-5C93E71A91BC}" destId="{5D554405-7653-464E-8DFB-95056075FAA8}" srcOrd="4" destOrd="0" presId="urn:microsoft.com/office/officeart/2005/8/layout/hProcess9"/>
  </dgm:cxnLst>
  <dgm:bg>
    <a:noFill/>
  </dgm:bg>
  <dgm:whole>
    <a:ln>
      <a:noFill/>
    </a:ln>
  </dgm:whole>
  <dgm:extLst>
    <a:ext uri="http://schemas.microsoft.com/office/drawing/2008/diagram">
      <dsp:dataModelExt xmlns:dsp="http://schemas.microsoft.com/office/drawing/2008/diagram" xmlns=""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159D83-BFD6-4437-8E0B-EF19DF672B54}" type="doc">
      <dgm:prSet loTypeId="urn:microsoft.com/office/officeart/2005/8/layout/hProcess9" loCatId="process" qsTypeId="urn:microsoft.com/office/officeart/2005/8/quickstyle/simple1" qsCatId="simple" csTypeId="urn:microsoft.com/office/officeart/2005/8/colors/accent1_2" csCatId="accent1" phldr="1"/>
      <dgm:spPr/>
    </dgm:pt>
    <dgm:pt modelId="{920CB81E-A307-41C5-BF95-EAC89A666E7F}">
      <dgm:prSet phldrT="[Текст]"/>
      <dgm:spPr>
        <a:solidFill>
          <a:srgbClr val="FFFF99"/>
        </a:solidFill>
        <a:ln w="34925">
          <a:solidFill>
            <a:srgbClr val="C00000"/>
          </a:solidFill>
        </a:ln>
      </dgm:spPr>
      <dgm:t>
        <a:bodyPr/>
        <a:lstStyle/>
        <a:p>
          <a:pPr>
            <a:spcAft>
              <a:spcPts val="0"/>
            </a:spcAft>
          </a:pPr>
          <a:r>
            <a:rPr lang="ru-RU" b="1" dirty="0" smtClean="0">
              <a:solidFill>
                <a:schemeClr val="tx1"/>
              </a:solidFill>
              <a:latin typeface="Arial" pitchFamily="34" charset="0"/>
              <a:cs typeface="Arial" pitchFamily="34" charset="0"/>
            </a:rPr>
            <a:t>198 материалов проверок ГЖИ </a:t>
          </a:r>
        </a:p>
        <a:p>
          <a:pPr>
            <a:spcAft>
              <a:spcPts val="0"/>
            </a:spcAft>
          </a:pPr>
          <a:r>
            <a:rPr lang="ru-RU" b="1" dirty="0" smtClean="0">
              <a:solidFill>
                <a:schemeClr val="tx1"/>
              </a:solidFill>
              <a:latin typeface="Arial" pitchFamily="34" charset="0"/>
              <a:cs typeface="Arial" pitchFamily="34" charset="0"/>
            </a:rPr>
            <a:t>в отношении УК</a:t>
          </a:r>
          <a:endParaRPr lang="ru-RU" b="1" dirty="0">
            <a:solidFill>
              <a:schemeClr val="tx1"/>
            </a:solidFill>
            <a:latin typeface="Arial" pitchFamily="34" charset="0"/>
            <a:cs typeface="Arial" pitchFamily="34" charset="0"/>
          </a:endParaRPr>
        </a:p>
      </dgm:t>
    </dgm:pt>
    <dgm:pt modelId="{8E334530-EF27-4EED-96F7-4A8ADA14B415}" type="parTrans" cxnId="{2904268B-B39E-40CC-9939-218ABDC46A3D}">
      <dgm:prSet/>
      <dgm:spPr/>
      <dgm:t>
        <a:bodyPr/>
        <a:lstStyle/>
        <a:p>
          <a:endParaRPr lang="ru-RU"/>
        </a:p>
      </dgm:t>
    </dgm:pt>
    <dgm:pt modelId="{20CEC4AB-6376-4A2D-9761-2275F5646CC1}" type="sibTrans" cxnId="{2904268B-B39E-40CC-9939-218ABDC46A3D}">
      <dgm:prSet/>
      <dgm:spPr/>
      <dgm:t>
        <a:bodyPr/>
        <a:lstStyle/>
        <a:p>
          <a:endParaRPr lang="ru-RU"/>
        </a:p>
      </dgm:t>
    </dgm:pt>
    <dgm:pt modelId="{8F659557-B8F0-4114-8EEA-B5C649C1085B}">
      <dgm:prSet phldrT="[Текст]"/>
      <dgm:spPr>
        <a:solidFill>
          <a:srgbClr val="FFFF99"/>
        </a:solidFill>
        <a:ln w="34925">
          <a:solidFill>
            <a:srgbClr val="C00000"/>
          </a:solidFill>
        </a:ln>
      </dgm:spPr>
      <dgm:t>
        <a:bodyPr/>
        <a:lstStyle/>
        <a:p>
          <a:r>
            <a:rPr lang="ru-RU" b="1" dirty="0" smtClean="0">
              <a:solidFill>
                <a:schemeClr val="tx1"/>
              </a:solidFill>
            </a:rPr>
            <a:t>137 постановлений о назначении АН в виде штрафа</a:t>
          </a:r>
          <a:endParaRPr lang="ru-RU" b="1" dirty="0">
            <a:solidFill>
              <a:schemeClr val="tx1"/>
            </a:solidFill>
          </a:endParaRPr>
        </a:p>
      </dgm:t>
    </dgm:pt>
    <dgm:pt modelId="{5AF95D3A-E145-4E4B-B7B0-871BC6F6A5EF}" type="parTrans" cxnId="{08F65BDA-B912-4332-A09D-2335E5FA64B0}">
      <dgm:prSet/>
      <dgm:spPr/>
      <dgm:t>
        <a:bodyPr/>
        <a:lstStyle/>
        <a:p>
          <a:endParaRPr lang="ru-RU"/>
        </a:p>
      </dgm:t>
    </dgm:pt>
    <dgm:pt modelId="{72DA8042-6953-496F-846B-9FCA218B6ADF}" type="sibTrans" cxnId="{08F65BDA-B912-4332-A09D-2335E5FA64B0}">
      <dgm:prSet/>
      <dgm:spPr/>
      <dgm:t>
        <a:bodyPr/>
        <a:lstStyle/>
        <a:p>
          <a:endParaRPr lang="ru-RU"/>
        </a:p>
      </dgm:t>
    </dgm:pt>
    <dgm:pt modelId="{5433CAE0-FCD6-46F4-BEE2-14B17B374027}">
      <dgm:prSet phldrT="[Текст]"/>
      <dgm:spPr>
        <a:solidFill>
          <a:srgbClr val="FFFF99"/>
        </a:solidFill>
        <a:ln w="34925">
          <a:solidFill>
            <a:srgbClr val="C00000"/>
          </a:solidFill>
        </a:ln>
      </dgm:spPr>
      <dgm:t>
        <a:bodyPr/>
        <a:lstStyle/>
        <a:p>
          <a:r>
            <a:rPr lang="ru-RU" b="1" dirty="0" smtClean="0">
              <a:solidFill>
                <a:schemeClr val="tx1"/>
              </a:solidFill>
            </a:rPr>
            <a:t>10 миллионов </a:t>
          </a:r>
        </a:p>
        <a:p>
          <a:r>
            <a:rPr lang="ru-RU" b="1" dirty="0" smtClean="0">
              <a:solidFill>
                <a:schemeClr val="tx1"/>
              </a:solidFill>
            </a:rPr>
            <a:t>32 тысячи рублей</a:t>
          </a:r>
          <a:endParaRPr lang="ru-RU" b="1" dirty="0">
            <a:solidFill>
              <a:schemeClr val="tx1"/>
            </a:solidFill>
          </a:endParaRPr>
        </a:p>
      </dgm:t>
    </dgm:pt>
    <dgm:pt modelId="{13904267-3E12-4E8C-9C88-37BA91BB1AE2}" type="parTrans" cxnId="{BFC6BA79-77FE-412E-9042-AE27486F1631}">
      <dgm:prSet/>
      <dgm:spPr/>
      <dgm:t>
        <a:bodyPr/>
        <a:lstStyle/>
        <a:p>
          <a:endParaRPr lang="ru-RU"/>
        </a:p>
      </dgm:t>
    </dgm:pt>
    <dgm:pt modelId="{52FEFC56-CDF4-4D88-B5B7-361A246F6357}" type="sibTrans" cxnId="{BFC6BA79-77FE-412E-9042-AE27486F1631}">
      <dgm:prSet/>
      <dgm:spPr/>
      <dgm:t>
        <a:bodyPr/>
        <a:lstStyle/>
        <a:p>
          <a:endParaRPr lang="ru-RU"/>
        </a:p>
      </dgm:t>
    </dgm:pt>
    <dgm:pt modelId="{3EE58CC0-016B-4DFC-96F2-7A87BD3B36AD}" type="pres">
      <dgm:prSet presAssocID="{D5159D83-BFD6-4437-8E0B-EF19DF672B54}" presName="CompostProcess" presStyleCnt="0">
        <dgm:presLayoutVars>
          <dgm:dir/>
          <dgm:resizeHandles val="exact"/>
        </dgm:presLayoutVars>
      </dgm:prSet>
      <dgm:spPr/>
    </dgm:pt>
    <dgm:pt modelId="{3078A093-25A9-427E-8F83-09068C1892CB}" type="pres">
      <dgm:prSet presAssocID="{D5159D83-BFD6-4437-8E0B-EF19DF672B54}" presName="arrow" presStyleLbl="bgShp" presStyleIdx="0" presStyleCnt="1" custLinFactNeighborX="1724" custLinFactNeighborY="-8115"/>
      <dgm:spPr>
        <a:solidFill>
          <a:srgbClr val="C00000"/>
        </a:solidFill>
        <a:ln w="50800">
          <a:solidFill>
            <a:srgbClr val="C00000"/>
          </a:solidFill>
        </a:ln>
      </dgm:spPr>
    </dgm:pt>
    <dgm:pt modelId="{21878AFE-553B-4CEB-921B-5C93E71A91BC}" type="pres">
      <dgm:prSet presAssocID="{D5159D83-BFD6-4437-8E0B-EF19DF672B54}" presName="linearProcess" presStyleCnt="0"/>
      <dgm:spPr/>
    </dgm:pt>
    <dgm:pt modelId="{9834ED4A-96D8-4BF4-9D4F-FA55BE7C80F4}" type="pres">
      <dgm:prSet presAssocID="{920CB81E-A307-41C5-BF95-EAC89A666E7F}" presName="textNode" presStyleLbl="node1" presStyleIdx="0" presStyleCnt="3" custLinFactNeighborX="-6666" custLinFactNeighborY="-676">
        <dgm:presLayoutVars>
          <dgm:bulletEnabled val="1"/>
        </dgm:presLayoutVars>
      </dgm:prSet>
      <dgm:spPr/>
      <dgm:t>
        <a:bodyPr/>
        <a:lstStyle/>
        <a:p>
          <a:endParaRPr lang="ru-RU"/>
        </a:p>
      </dgm:t>
    </dgm:pt>
    <dgm:pt modelId="{EC724B6E-725E-42E7-9D92-C3F8B3582235}" type="pres">
      <dgm:prSet presAssocID="{20CEC4AB-6376-4A2D-9761-2275F5646CC1}" presName="sibTrans" presStyleCnt="0"/>
      <dgm:spPr/>
    </dgm:pt>
    <dgm:pt modelId="{84FBC68F-CDD3-43A7-AC0D-1262FA262F46}" type="pres">
      <dgm:prSet presAssocID="{8F659557-B8F0-4114-8EEA-B5C649C1085B}" presName="textNode" presStyleLbl="node1" presStyleIdx="1" presStyleCnt="3">
        <dgm:presLayoutVars>
          <dgm:bulletEnabled val="1"/>
        </dgm:presLayoutVars>
      </dgm:prSet>
      <dgm:spPr/>
      <dgm:t>
        <a:bodyPr/>
        <a:lstStyle/>
        <a:p>
          <a:endParaRPr lang="ru-RU"/>
        </a:p>
      </dgm:t>
    </dgm:pt>
    <dgm:pt modelId="{2BE852CC-FB8D-4D15-AB8B-5287C0570917}" type="pres">
      <dgm:prSet presAssocID="{72DA8042-6953-496F-846B-9FCA218B6ADF}" presName="sibTrans" presStyleCnt="0"/>
      <dgm:spPr/>
    </dgm:pt>
    <dgm:pt modelId="{5D554405-7653-464E-8DFB-95056075FAA8}" type="pres">
      <dgm:prSet presAssocID="{5433CAE0-FCD6-46F4-BEE2-14B17B374027}" presName="textNode" presStyleLbl="node1" presStyleIdx="2" presStyleCnt="3">
        <dgm:presLayoutVars>
          <dgm:bulletEnabled val="1"/>
        </dgm:presLayoutVars>
      </dgm:prSet>
      <dgm:spPr/>
      <dgm:t>
        <a:bodyPr/>
        <a:lstStyle/>
        <a:p>
          <a:endParaRPr lang="ru-RU"/>
        </a:p>
      </dgm:t>
    </dgm:pt>
  </dgm:ptLst>
  <dgm:cxnLst>
    <dgm:cxn modelId="{08F65BDA-B912-4332-A09D-2335E5FA64B0}" srcId="{D5159D83-BFD6-4437-8E0B-EF19DF672B54}" destId="{8F659557-B8F0-4114-8EEA-B5C649C1085B}" srcOrd="1" destOrd="0" parTransId="{5AF95D3A-E145-4E4B-B7B0-871BC6F6A5EF}" sibTransId="{72DA8042-6953-496F-846B-9FCA218B6ADF}"/>
    <dgm:cxn modelId="{BFC6BA79-77FE-412E-9042-AE27486F1631}" srcId="{D5159D83-BFD6-4437-8E0B-EF19DF672B54}" destId="{5433CAE0-FCD6-46F4-BEE2-14B17B374027}" srcOrd="2" destOrd="0" parTransId="{13904267-3E12-4E8C-9C88-37BA91BB1AE2}" sibTransId="{52FEFC56-CDF4-4D88-B5B7-361A246F6357}"/>
    <dgm:cxn modelId="{EF55D70A-B5F6-495E-A0C5-1DBC5AD7F428}" type="presOf" srcId="{920CB81E-A307-41C5-BF95-EAC89A666E7F}" destId="{9834ED4A-96D8-4BF4-9D4F-FA55BE7C80F4}" srcOrd="0" destOrd="0" presId="urn:microsoft.com/office/officeart/2005/8/layout/hProcess9"/>
    <dgm:cxn modelId="{D0B9EDCE-1682-42ED-A6B8-55E794D42BB8}" type="presOf" srcId="{5433CAE0-FCD6-46F4-BEE2-14B17B374027}" destId="{5D554405-7653-464E-8DFB-95056075FAA8}" srcOrd="0" destOrd="0" presId="urn:microsoft.com/office/officeart/2005/8/layout/hProcess9"/>
    <dgm:cxn modelId="{2904268B-B39E-40CC-9939-218ABDC46A3D}" srcId="{D5159D83-BFD6-4437-8E0B-EF19DF672B54}" destId="{920CB81E-A307-41C5-BF95-EAC89A666E7F}" srcOrd="0" destOrd="0" parTransId="{8E334530-EF27-4EED-96F7-4A8ADA14B415}" sibTransId="{20CEC4AB-6376-4A2D-9761-2275F5646CC1}"/>
    <dgm:cxn modelId="{9B374350-110A-40D4-A89D-6F497D1BFFC0}" type="presOf" srcId="{8F659557-B8F0-4114-8EEA-B5C649C1085B}" destId="{84FBC68F-CDD3-43A7-AC0D-1262FA262F46}" srcOrd="0" destOrd="0" presId="urn:microsoft.com/office/officeart/2005/8/layout/hProcess9"/>
    <dgm:cxn modelId="{FCBB9328-9E01-4671-97D2-B8A7FB26F9A7}" type="presOf" srcId="{D5159D83-BFD6-4437-8E0B-EF19DF672B54}" destId="{3EE58CC0-016B-4DFC-96F2-7A87BD3B36AD}" srcOrd="0" destOrd="0" presId="urn:microsoft.com/office/officeart/2005/8/layout/hProcess9"/>
    <dgm:cxn modelId="{1B1429E5-2432-43A9-A034-4E23D5467006}" type="presParOf" srcId="{3EE58CC0-016B-4DFC-96F2-7A87BD3B36AD}" destId="{3078A093-25A9-427E-8F83-09068C1892CB}" srcOrd="0" destOrd="0" presId="urn:microsoft.com/office/officeart/2005/8/layout/hProcess9"/>
    <dgm:cxn modelId="{4E9140CE-37D7-4E9D-B177-1F250F3E0E70}" type="presParOf" srcId="{3EE58CC0-016B-4DFC-96F2-7A87BD3B36AD}" destId="{21878AFE-553B-4CEB-921B-5C93E71A91BC}" srcOrd="1" destOrd="0" presId="urn:microsoft.com/office/officeart/2005/8/layout/hProcess9"/>
    <dgm:cxn modelId="{ACBE20D4-9A1C-49FD-B732-C9306FA41E86}" type="presParOf" srcId="{21878AFE-553B-4CEB-921B-5C93E71A91BC}" destId="{9834ED4A-96D8-4BF4-9D4F-FA55BE7C80F4}" srcOrd="0" destOrd="0" presId="urn:microsoft.com/office/officeart/2005/8/layout/hProcess9"/>
    <dgm:cxn modelId="{71C30D7C-48EF-4A10-A21A-42B224AD0A8F}" type="presParOf" srcId="{21878AFE-553B-4CEB-921B-5C93E71A91BC}" destId="{EC724B6E-725E-42E7-9D92-C3F8B3582235}" srcOrd="1" destOrd="0" presId="urn:microsoft.com/office/officeart/2005/8/layout/hProcess9"/>
    <dgm:cxn modelId="{C29117E6-C40A-4995-B377-A7063CC359E9}" type="presParOf" srcId="{21878AFE-553B-4CEB-921B-5C93E71A91BC}" destId="{84FBC68F-CDD3-43A7-AC0D-1262FA262F46}" srcOrd="2" destOrd="0" presId="urn:microsoft.com/office/officeart/2005/8/layout/hProcess9"/>
    <dgm:cxn modelId="{68299D3F-E078-44D9-A070-FBCA7DFB6C80}" type="presParOf" srcId="{21878AFE-553B-4CEB-921B-5C93E71A91BC}" destId="{2BE852CC-FB8D-4D15-AB8B-5287C0570917}" srcOrd="3" destOrd="0" presId="urn:microsoft.com/office/officeart/2005/8/layout/hProcess9"/>
    <dgm:cxn modelId="{4B26ED49-E7CB-4258-BBE6-C3376F699011}" type="presParOf" srcId="{21878AFE-553B-4CEB-921B-5C93E71A91BC}" destId="{5D554405-7653-464E-8DFB-95056075FAA8}" srcOrd="4" destOrd="0" presId="urn:microsoft.com/office/officeart/2005/8/layout/hProcess9"/>
  </dgm:cxnLst>
  <dgm:bg>
    <a:noFill/>
  </dgm:bg>
  <dgm:whole>
    <a:ln>
      <a:noFill/>
    </a:ln>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159D83-BFD6-4437-8E0B-EF19DF672B54}" type="doc">
      <dgm:prSet loTypeId="urn:microsoft.com/office/officeart/2005/8/layout/hProcess9" loCatId="process" qsTypeId="urn:microsoft.com/office/officeart/2005/8/quickstyle/simple1" qsCatId="simple" csTypeId="urn:microsoft.com/office/officeart/2005/8/colors/accent1_2" csCatId="accent1" phldr="1"/>
      <dgm:spPr/>
    </dgm:pt>
    <dgm:pt modelId="{920CB81E-A307-41C5-BF95-EAC89A666E7F}">
      <dgm:prSet phldrT="[Текст]"/>
      <dgm:spPr>
        <a:solidFill>
          <a:srgbClr val="FFFF99"/>
        </a:solidFill>
        <a:ln w="34925">
          <a:solidFill>
            <a:srgbClr val="C00000"/>
          </a:solidFill>
        </a:ln>
      </dgm:spPr>
      <dgm:t>
        <a:bodyPr/>
        <a:lstStyle/>
        <a:p>
          <a:r>
            <a:rPr lang="ru-RU" b="1" dirty="0" smtClean="0">
              <a:solidFill>
                <a:schemeClr val="tx1"/>
              </a:solidFill>
              <a:latin typeface="Arial" pitchFamily="34" charset="0"/>
              <a:cs typeface="Arial" pitchFamily="34" charset="0"/>
            </a:rPr>
            <a:t>29 материалов проверок ГЖИ </a:t>
          </a:r>
        </a:p>
        <a:p>
          <a:r>
            <a:rPr lang="ru-RU" b="1" dirty="0" smtClean="0">
              <a:solidFill>
                <a:schemeClr val="tx1"/>
              </a:solidFill>
              <a:latin typeface="Arial" pitchFamily="34" charset="0"/>
              <a:cs typeface="Arial" pitchFamily="34" charset="0"/>
            </a:rPr>
            <a:t>в отношении УК</a:t>
          </a:r>
          <a:endParaRPr lang="ru-RU" b="1" dirty="0">
            <a:solidFill>
              <a:schemeClr val="tx1"/>
            </a:solidFill>
            <a:latin typeface="Arial" pitchFamily="34" charset="0"/>
            <a:cs typeface="Arial" pitchFamily="34" charset="0"/>
          </a:endParaRPr>
        </a:p>
      </dgm:t>
    </dgm:pt>
    <dgm:pt modelId="{8E334530-EF27-4EED-96F7-4A8ADA14B415}" type="parTrans" cxnId="{2904268B-B39E-40CC-9939-218ABDC46A3D}">
      <dgm:prSet/>
      <dgm:spPr/>
      <dgm:t>
        <a:bodyPr/>
        <a:lstStyle/>
        <a:p>
          <a:endParaRPr lang="ru-RU"/>
        </a:p>
      </dgm:t>
    </dgm:pt>
    <dgm:pt modelId="{20CEC4AB-6376-4A2D-9761-2275F5646CC1}" type="sibTrans" cxnId="{2904268B-B39E-40CC-9939-218ABDC46A3D}">
      <dgm:prSet/>
      <dgm:spPr/>
      <dgm:t>
        <a:bodyPr/>
        <a:lstStyle/>
        <a:p>
          <a:endParaRPr lang="ru-RU"/>
        </a:p>
      </dgm:t>
    </dgm:pt>
    <dgm:pt modelId="{8F659557-B8F0-4114-8EEA-B5C649C1085B}">
      <dgm:prSet phldrT="[Текст]"/>
      <dgm:spPr>
        <a:solidFill>
          <a:srgbClr val="FFFF99"/>
        </a:solidFill>
        <a:ln w="34925">
          <a:solidFill>
            <a:srgbClr val="C00000"/>
          </a:solidFill>
        </a:ln>
      </dgm:spPr>
      <dgm:t>
        <a:bodyPr/>
        <a:lstStyle/>
        <a:p>
          <a:r>
            <a:rPr lang="ru-RU" b="1" dirty="0" smtClean="0">
              <a:solidFill>
                <a:schemeClr val="tx1"/>
              </a:solidFill>
            </a:rPr>
            <a:t>6 постановлений о назначении АН в виде штрафа</a:t>
          </a:r>
          <a:endParaRPr lang="ru-RU" b="1" dirty="0">
            <a:solidFill>
              <a:schemeClr val="tx1"/>
            </a:solidFill>
          </a:endParaRPr>
        </a:p>
      </dgm:t>
    </dgm:pt>
    <dgm:pt modelId="{5AF95D3A-E145-4E4B-B7B0-871BC6F6A5EF}" type="parTrans" cxnId="{08F65BDA-B912-4332-A09D-2335E5FA64B0}">
      <dgm:prSet/>
      <dgm:spPr/>
      <dgm:t>
        <a:bodyPr/>
        <a:lstStyle/>
        <a:p>
          <a:endParaRPr lang="ru-RU"/>
        </a:p>
      </dgm:t>
    </dgm:pt>
    <dgm:pt modelId="{72DA8042-6953-496F-846B-9FCA218B6ADF}" type="sibTrans" cxnId="{08F65BDA-B912-4332-A09D-2335E5FA64B0}">
      <dgm:prSet/>
      <dgm:spPr/>
      <dgm:t>
        <a:bodyPr/>
        <a:lstStyle/>
        <a:p>
          <a:endParaRPr lang="ru-RU"/>
        </a:p>
      </dgm:t>
    </dgm:pt>
    <dgm:pt modelId="{5433CAE0-FCD6-46F4-BEE2-14B17B374027}">
      <dgm:prSet phldrT="[Текст]"/>
      <dgm:spPr>
        <a:solidFill>
          <a:srgbClr val="FFFF99"/>
        </a:solidFill>
        <a:ln w="34925">
          <a:solidFill>
            <a:srgbClr val="C00000"/>
          </a:solidFill>
        </a:ln>
      </dgm:spPr>
      <dgm:t>
        <a:bodyPr/>
        <a:lstStyle/>
        <a:p>
          <a:r>
            <a:rPr lang="ru-RU" b="1" dirty="0" smtClean="0">
              <a:solidFill>
                <a:schemeClr val="tx1"/>
              </a:solidFill>
            </a:rPr>
            <a:t>280 тысяч</a:t>
          </a:r>
        </a:p>
        <a:p>
          <a:r>
            <a:rPr lang="ru-RU" b="1" dirty="0" smtClean="0">
              <a:solidFill>
                <a:schemeClr val="tx1"/>
              </a:solidFill>
            </a:rPr>
            <a:t> рублей</a:t>
          </a:r>
          <a:endParaRPr lang="ru-RU" b="1" dirty="0">
            <a:solidFill>
              <a:schemeClr val="tx1"/>
            </a:solidFill>
          </a:endParaRPr>
        </a:p>
      </dgm:t>
    </dgm:pt>
    <dgm:pt modelId="{13904267-3E12-4E8C-9C88-37BA91BB1AE2}" type="parTrans" cxnId="{BFC6BA79-77FE-412E-9042-AE27486F1631}">
      <dgm:prSet/>
      <dgm:spPr/>
      <dgm:t>
        <a:bodyPr/>
        <a:lstStyle/>
        <a:p>
          <a:endParaRPr lang="ru-RU"/>
        </a:p>
      </dgm:t>
    </dgm:pt>
    <dgm:pt modelId="{52FEFC56-CDF4-4D88-B5B7-361A246F6357}" type="sibTrans" cxnId="{BFC6BA79-77FE-412E-9042-AE27486F1631}">
      <dgm:prSet/>
      <dgm:spPr/>
      <dgm:t>
        <a:bodyPr/>
        <a:lstStyle/>
        <a:p>
          <a:endParaRPr lang="ru-RU"/>
        </a:p>
      </dgm:t>
    </dgm:pt>
    <dgm:pt modelId="{3EE58CC0-016B-4DFC-96F2-7A87BD3B36AD}" type="pres">
      <dgm:prSet presAssocID="{D5159D83-BFD6-4437-8E0B-EF19DF672B54}" presName="CompostProcess" presStyleCnt="0">
        <dgm:presLayoutVars>
          <dgm:dir/>
          <dgm:resizeHandles val="exact"/>
        </dgm:presLayoutVars>
      </dgm:prSet>
      <dgm:spPr/>
    </dgm:pt>
    <dgm:pt modelId="{3078A093-25A9-427E-8F83-09068C1892CB}" type="pres">
      <dgm:prSet presAssocID="{D5159D83-BFD6-4437-8E0B-EF19DF672B54}" presName="arrow" presStyleLbl="bgShp" presStyleIdx="0" presStyleCnt="1" custScaleY="89904" custLinFactNeighborX="1724" custLinFactNeighborY="-8115"/>
      <dgm:spPr>
        <a:solidFill>
          <a:srgbClr val="C00000"/>
        </a:solidFill>
        <a:ln w="50800">
          <a:solidFill>
            <a:srgbClr val="C00000"/>
          </a:solidFill>
        </a:ln>
      </dgm:spPr>
    </dgm:pt>
    <dgm:pt modelId="{21878AFE-553B-4CEB-921B-5C93E71A91BC}" type="pres">
      <dgm:prSet presAssocID="{D5159D83-BFD6-4437-8E0B-EF19DF672B54}" presName="linearProcess" presStyleCnt="0"/>
      <dgm:spPr/>
    </dgm:pt>
    <dgm:pt modelId="{9834ED4A-96D8-4BF4-9D4F-FA55BE7C80F4}" type="pres">
      <dgm:prSet presAssocID="{920CB81E-A307-41C5-BF95-EAC89A666E7F}" presName="textNode" presStyleLbl="node1" presStyleIdx="0" presStyleCnt="3">
        <dgm:presLayoutVars>
          <dgm:bulletEnabled val="1"/>
        </dgm:presLayoutVars>
      </dgm:prSet>
      <dgm:spPr/>
      <dgm:t>
        <a:bodyPr/>
        <a:lstStyle/>
        <a:p>
          <a:endParaRPr lang="ru-RU"/>
        </a:p>
      </dgm:t>
    </dgm:pt>
    <dgm:pt modelId="{EC724B6E-725E-42E7-9D92-C3F8B3582235}" type="pres">
      <dgm:prSet presAssocID="{20CEC4AB-6376-4A2D-9761-2275F5646CC1}" presName="sibTrans" presStyleCnt="0"/>
      <dgm:spPr/>
    </dgm:pt>
    <dgm:pt modelId="{84FBC68F-CDD3-43A7-AC0D-1262FA262F46}" type="pres">
      <dgm:prSet presAssocID="{8F659557-B8F0-4114-8EEA-B5C649C1085B}" presName="textNode" presStyleLbl="node1" presStyleIdx="1" presStyleCnt="3">
        <dgm:presLayoutVars>
          <dgm:bulletEnabled val="1"/>
        </dgm:presLayoutVars>
      </dgm:prSet>
      <dgm:spPr/>
      <dgm:t>
        <a:bodyPr/>
        <a:lstStyle/>
        <a:p>
          <a:endParaRPr lang="ru-RU"/>
        </a:p>
      </dgm:t>
    </dgm:pt>
    <dgm:pt modelId="{2BE852CC-FB8D-4D15-AB8B-5287C0570917}" type="pres">
      <dgm:prSet presAssocID="{72DA8042-6953-496F-846B-9FCA218B6ADF}" presName="sibTrans" presStyleCnt="0"/>
      <dgm:spPr/>
    </dgm:pt>
    <dgm:pt modelId="{5D554405-7653-464E-8DFB-95056075FAA8}" type="pres">
      <dgm:prSet presAssocID="{5433CAE0-FCD6-46F4-BEE2-14B17B374027}" presName="textNode" presStyleLbl="node1" presStyleIdx="2" presStyleCnt="3">
        <dgm:presLayoutVars>
          <dgm:bulletEnabled val="1"/>
        </dgm:presLayoutVars>
      </dgm:prSet>
      <dgm:spPr/>
      <dgm:t>
        <a:bodyPr/>
        <a:lstStyle/>
        <a:p>
          <a:endParaRPr lang="ru-RU"/>
        </a:p>
      </dgm:t>
    </dgm:pt>
  </dgm:ptLst>
  <dgm:cxnLst>
    <dgm:cxn modelId="{08F65BDA-B912-4332-A09D-2335E5FA64B0}" srcId="{D5159D83-BFD6-4437-8E0B-EF19DF672B54}" destId="{8F659557-B8F0-4114-8EEA-B5C649C1085B}" srcOrd="1" destOrd="0" parTransId="{5AF95D3A-E145-4E4B-B7B0-871BC6F6A5EF}" sibTransId="{72DA8042-6953-496F-846B-9FCA218B6ADF}"/>
    <dgm:cxn modelId="{EA7FB3A9-237E-4E72-AA9D-6F86A4D6E834}" type="presOf" srcId="{920CB81E-A307-41C5-BF95-EAC89A666E7F}" destId="{9834ED4A-96D8-4BF4-9D4F-FA55BE7C80F4}" srcOrd="0" destOrd="0" presId="urn:microsoft.com/office/officeart/2005/8/layout/hProcess9"/>
    <dgm:cxn modelId="{BFC6BA79-77FE-412E-9042-AE27486F1631}" srcId="{D5159D83-BFD6-4437-8E0B-EF19DF672B54}" destId="{5433CAE0-FCD6-46F4-BEE2-14B17B374027}" srcOrd="2" destOrd="0" parTransId="{13904267-3E12-4E8C-9C88-37BA91BB1AE2}" sibTransId="{52FEFC56-CDF4-4D88-B5B7-361A246F6357}"/>
    <dgm:cxn modelId="{5D6E4BD6-F4C9-4F1E-BC2E-0EFC2819D82F}" type="presOf" srcId="{8F659557-B8F0-4114-8EEA-B5C649C1085B}" destId="{84FBC68F-CDD3-43A7-AC0D-1262FA262F46}" srcOrd="0" destOrd="0" presId="urn:microsoft.com/office/officeart/2005/8/layout/hProcess9"/>
    <dgm:cxn modelId="{6A57C717-DB92-4AC8-B349-F9A1DB1728B7}" type="presOf" srcId="{D5159D83-BFD6-4437-8E0B-EF19DF672B54}" destId="{3EE58CC0-016B-4DFC-96F2-7A87BD3B36AD}" srcOrd="0" destOrd="0" presId="urn:microsoft.com/office/officeart/2005/8/layout/hProcess9"/>
    <dgm:cxn modelId="{473950DA-FEA0-44BD-B6E9-B415028C4D09}" type="presOf" srcId="{5433CAE0-FCD6-46F4-BEE2-14B17B374027}" destId="{5D554405-7653-464E-8DFB-95056075FAA8}" srcOrd="0" destOrd="0" presId="urn:microsoft.com/office/officeart/2005/8/layout/hProcess9"/>
    <dgm:cxn modelId="{2904268B-B39E-40CC-9939-218ABDC46A3D}" srcId="{D5159D83-BFD6-4437-8E0B-EF19DF672B54}" destId="{920CB81E-A307-41C5-BF95-EAC89A666E7F}" srcOrd="0" destOrd="0" parTransId="{8E334530-EF27-4EED-96F7-4A8ADA14B415}" sibTransId="{20CEC4AB-6376-4A2D-9761-2275F5646CC1}"/>
    <dgm:cxn modelId="{BFDCB181-1347-4AE3-A293-B2AFB78B1914}" type="presParOf" srcId="{3EE58CC0-016B-4DFC-96F2-7A87BD3B36AD}" destId="{3078A093-25A9-427E-8F83-09068C1892CB}" srcOrd="0" destOrd="0" presId="urn:microsoft.com/office/officeart/2005/8/layout/hProcess9"/>
    <dgm:cxn modelId="{7D714EBC-4DA4-44E0-8836-EA030D28AFA7}" type="presParOf" srcId="{3EE58CC0-016B-4DFC-96F2-7A87BD3B36AD}" destId="{21878AFE-553B-4CEB-921B-5C93E71A91BC}" srcOrd="1" destOrd="0" presId="urn:microsoft.com/office/officeart/2005/8/layout/hProcess9"/>
    <dgm:cxn modelId="{0CFBFFF5-0048-4535-87D8-267CD3DC1E09}" type="presParOf" srcId="{21878AFE-553B-4CEB-921B-5C93E71A91BC}" destId="{9834ED4A-96D8-4BF4-9D4F-FA55BE7C80F4}" srcOrd="0" destOrd="0" presId="urn:microsoft.com/office/officeart/2005/8/layout/hProcess9"/>
    <dgm:cxn modelId="{E6D935B7-9106-4434-AF13-7B9A32AD5ECC}" type="presParOf" srcId="{21878AFE-553B-4CEB-921B-5C93E71A91BC}" destId="{EC724B6E-725E-42E7-9D92-C3F8B3582235}" srcOrd="1" destOrd="0" presId="urn:microsoft.com/office/officeart/2005/8/layout/hProcess9"/>
    <dgm:cxn modelId="{87D01FE9-D566-4635-B1E3-E18DCB3508E0}" type="presParOf" srcId="{21878AFE-553B-4CEB-921B-5C93E71A91BC}" destId="{84FBC68F-CDD3-43A7-AC0D-1262FA262F46}" srcOrd="2" destOrd="0" presId="urn:microsoft.com/office/officeart/2005/8/layout/hProcess9"/>
    <dgm:cxn modelId="{1A0848D6-060A-41FF-8909-233C158A7235}" type="presParOf" srcId="{21878AFE-553B-4CEB-921B-5C93E71A91BC}" destId="{2BE852CC-FB8D-4D15-AB8B-5287C0570917}" srcOrd="3" destOrd="0" presId="urn:microsoft.com/office/officeart/2005/8/layout/hProcess9"/>
    <dgm:cxn modelId="{546FDE6C-8912-40AA-9C94-00F2FE211391}" type="presParOf" srcId="{21878AFE-553B-4CEB-921B-5C93E71A91BC}" destId="{5D554405-7653-464E-8DFB-95056075FAA8}" srcOrd="4" destOrd="0" presId="urn:microsoft.com/office/officeart/2005/8/layout/hProcess9"/>
  </dgm:cxnLst>
  <dgm:bg>
    <a:noFill/>
  </dgm:bg>
  <dgm:whole>
    <a:ln>
      <a:noFill/>
    </a:ln>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78A093-25A9-427E-8F83-09068C1892CB}">
      <dsp:nvSpPr>
        <dsp:cNvPr id="0" name=""/>
        <dsp:cNvSpPr/>
      </dsp:nvSpPr>
      <dsp:spPr>
        <a:xfrm>
          <a:off x="729505" y="0"/>
          <a:ext cx="6916368" cy="2664295"/>
        </a:xfrm>
        <a:prstGeom prst="rightArrow">
          <a:avLst/>
        </a:prstGeom>
        <a:solidFill>
          <a:srgbClr val="C00000"/>
        </a:solidFill>
        <a:ln w="50800">
          <a:solidFill>
            <a:srgbClr val="C00000"/>
          </a:solidFill>
        </a:ln>
        <a:effectLst/>
      </dsp:spPr>
      <dsp:style>
        <a:lnRef idx="0">
          <a:scrgbClr r="0" g="0" b="0"/>
        </a:lnRef>
        <a:fillRef idx="1">
          <a:scrgbClr r="0" g="0" b="0"/>
        </a:fillRef>
        <a:effectRef idx="0">
          <a:scrgbClr r="0" g="0" b="0"/>
        </a:effectRef>
        <a:fontRef idx="minor"/>
      </dsp:style>
    </dsp:sp>
    <dsp:sp modelId="{9834ED4A-96D8-4BF4-9D4F-FA55BE7C80F4}">
      <dsp:nvSpPr>
        <dsp:cNvPr id="0" name=""/>
        <dsp:cNvSpPr/>
      </dsp:nvSpPr>
      <dsp:spPr>
        <a:xfrm>
          <a:off x="8740" y="799288"/>
          <a:ext cx="2619065" cy="1065718"/>
        </a:xfrm>
        <a:prstGeom prst="roundRect">
          <a:avLst/>
        </a:prstGeom>
        <a:solidFill>
          <a:srgbClr val="FFFF99"/>
        </a:solidFill>
        <a:ln w="3492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tx1"/>
              </a:solidFill>
              <a:latin typeface="Arial" pitchFamily="34" charset="0"/>
              <a:cs typeface="Arial" pitchFamily="34" charset="0"/>
            </a:rPr>
            <a:t>49 обращений из ГЖИ</a:t>
          </a:r>
          <a:endParaRPr lang="ru-RU" sz="1900" b="1" kern="1200" dirty="0">
            <a:solidFill>
              <a:schemeClr val="tx1"/>
            </a:solidFill>
            <a:latin typeface="Arial" pitchFamily="34" charset="0"/>
            <a:cs typeface="Arial" pitchFamily="34" charset="0"/>
          </a:endParaRPr>
        </a:p>
      </dsp:txBody>
      <dsp:txXfrm>
        <a:off x="8740" y="799288"/>
        <a:ext cx="2619065" cy="1065718"/>
      </dsp:txXfrm>
    </dsp:sp>
    <dsp:sp modelId="{84FBC68F-CDD3-43A7-AC0D-1262FA262F46}">
      <dsp:nvSpPr>
        <dsp:cNvPr id="0" name=""/>
        <dsp:cNvSpPr/>
      </dsp:nvSpPr>
      <dsp:spPr>
        <a:xfrm>
          <a:off x="2758919" y="799288"/>
          <a:ext cx="2619065" cy="1065718"/>
        </a:xfrm>
        <a:prstGeom prst="roundRect">
          <a:avLst/>
        </a:prstGeom>
        <a:solidFill>
          <a:srgbClr val="FFFF99"/>
        </a:solidFill>
        <a:ln w="3492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tx1"/>
              </a:solidFill>
            </a:rPr>
            <a:t>33 административных расследования</a:t>
          </a:r>
          <a:endParaRPr lang="ru-RU" sz="1900" b="1" kern="1200" dirty="0">
            <a:solidFill>
              <a:schemeClr val="tx1"/>
            </a:solidFill>
          </a:endParaRPr>
        </a:p>
      </dsp:txBody>
      <dsp:txXfrm>
        <a:off x="2758919" y="799288"/>
        <a:ext cx="2619065" cy="1065718"/>
      </dsp:txXfrm>
    </dsp:sp>
    <dsp:sp modelId="{5D554405-7653-464E-8DFB-95056075FAA8}">
      <dsp:nvSpPr>
        <dsp:cNvPr id="0" name=""/>
        <dsp:cNvSpPr/>
      </dsp:nvSpPr>
      <dsp:spPr>
        <a:xfrm>
          <a:off x="5509097" y="799288"/>
          <a:ext cx="2619065" cy="1065718"/>
        </a:xfrm>
        <a:prstGeom prst="roundRect">
          <a:avLst/>
        </a:prstGeom>
        <a:solidFill>
          <a:srgbClr val="FFFF99"/>
        </a:solidFill>
        <a:ln w="3492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tx1"/>
              </a:solidFill>
            </a:rPr>
            <a:t>28 штрафов на сумму 280,5 тыс.руб.</a:t>
          </a:r>
          <a:endParaRPr lang="ru-RU" sz="1900" b="1" kern="1200" dirty="0">
            <a:solidFill>
              <a:schemeClr val="tx1"/>
            </a:solidFill>
          </a:endParaRPr>
        </a:p>
      </dsp:txBody>
      <dsp:txXfrm>
        <a:off x="5509097" y="799288"/>
        <a:ext cx="2619065" cy="106571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78A093-25A9-427E-8F83-09068C1892CB}">
      <dsp:nvSpPr>
        <dsp:cNvPr id="0" name=""/>
        <dsp:cNvSpPr/>
      </dsp:nvSpPr>
      <dsp:spPr>
        <a:xfrm>
          <a:off x="730433" y="0"/>
          <a:ext cx="6925160" cy="2852936"/>
        </a:xfrm>
        <a:prstGeom prst="rightArrow">
          <a:avLst/>
        </a:prstGeom>
        <a:solidFill>
          <a:srgbClr val="C00000"/>
        </a:solidFill>
        <a:ln w="50800">
          <a:solidFill>
            <a:srgbClr val="C00000"/>
          </a:solidFill>
        </a:ln>
        <a:effectLst/>
      </dsp:spPr>
      <dsp:style>
        <a:lnRef idx="0">
          <a:scrgbClr r="0" g="0" b="0"/>
        </a:lnRef>
        <a:fillRef idx="1">
          <a:scrgbClr r="0" g="0" b="0"/>
        </a:fillRef>
        <a:effectRef idx="0">
          <a:scrgbClr r="0" g="0" b="0"/>
        </a:effectRef>
        <a:fontRef idx="minor"/>
      </dsp:style>
    </dsp:sp>
    <dsp:sp modelId="{9834ED4A-96D8-4BF4-9D4F-FA55BE7C80F4}">
      <dsp:nvSpPr>
        <dsp:cNvPr id="0" name=""/>
        <dsp:cNvSpPr/>
      </dsp:nvSpPr>
      <dsp:spPr>
        <a:xfrm>
          <a:off x="8751" y="855880"/>
          <a:ext cx="2622395" cy="1141174"/>
        </a:xfrm>
        <a:prstGeom prst="roundRect">
          <a:avLst/>
        </a:prstGeom>
        <a:solidFill>
          <a:srgbClr val="FFFF99"/>
        </a:solidFill>
        <a:ln w="3492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tx1"/>
              </a:solidFill>
              <a:latin typeface="Arial" pitchFamily="34" charset="0"/>
              <a:cs typeface="Arial" pitchFamily="34" charset="0"/>
            </a:rPr>
            <a:t>15 обращений из ГЖИ</a:t>
          </a:r>
          <a:endParaRPr lang="ru-RU" sz="1900" b="1" kern="1200" dirty="0">
            <a:solidFill>
              <a:schemeClr val="tx1"/>
            </a:solidFill>
            <a:latin typeface="Arial" pitchFamily="34" charset="0"/>
            <a:cs typeface="Arial" pitchFamily="34" charset="0"/>
          </a:endParaRPr>
        </a:p>
      </dsp:txBody>
      <dsp:txXfrm>
        <a:off x="8751" y="855880"/>
        <a:ext cx="2622395" cy="1141174"/>
      </dsp:txXfrm>
    </dsp:sp>
    <dsp:sp modelId="{84FBC68F-CDD3-43A7-AC0D-1262FA262F46}">
      <dsp:nvSpPr>
        <dsp:cNvPr id="0" name=""/>
        <dsp:cNvSpPr/>
      </dsp:nvSpPr>
      <dsp:spPr>
        <a:xfrm>
          <a:off x="2762426" y="855880"/>
          <a:ext cx="2622395" cy="1141174"/>
        </a:xfrm>
        <a:prstGeom prst="roundRect">
          <a:avLst/>
        </a:prstGeom>
        <a:solidFill>
          <a:srgbClr val="FFFF99"/>
        </a:solidFill>
        <a:ln w="3492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tx1"/>
              </a:solidFill>
            </a:rPr>
            <a:t>12 административных расследования</a:t>
          </a:r>
          <a:endParaRPr lang="ru-RU" sz="1900" b="1" kern="1200" dirty="0">
            <a:solidFill>
              <a:schemeClr val="tx1"/>
            </a:solidFill>
          </a:endParaRPr>
        </a:p>
      </dsp:txBody>
      <dsp:txXfrm>
        <a:off x="2762426" y="855880"/>
        <a:ext cx="2622395" cy="1141174"/>
      </dsp:txXfrm>
    </dsp:sp>
    <dsp:sp modelId="{5D554405-7653-464E-8DFB-95056075FAA8}">
      <dsp:nvSpPr>
        <dsp:cNvPr id="0" name=""/>
        <dsp:cNvSpPr/>
      </dsp:nvSpPr>
      <dsp:spPr>
        <a:xfrm>
          <a:off x="5516100" y="855880"/>
          <a:ext cx="2622395" cy="1141174"/>
        </a:xfrm>
        <a:prstGeom prst="roundRect">
          <a:avLst/>
        </a:prstGeom>
        <a:solidFill>
          <a:srgbClr val="FFFF99"/>
        </a:solidFill>
        <a:ln w="3492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tx1"/>
              </a:solidFill>
            </a:rPr>
            <a:t>10 протоколов направлено в суд</a:t>
          </a:r>
          <a:endParaRPr lang="ru-RU" sz="1900" b="1" kern="1200" dirty="0">
            <a:solidFill>
              <a:schemeClr val="tx1"/>
            </a:solidFill>
          </a:endParaRPr>
        </a:p>
      </dsp:txBody>
      <dsp:txXfrm>
        <a:off x="5516100" y="855880"/>
        <a:ext cx="2622395" cy="114117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78A093-25A9-427E-8F83-09068C1892CB}">
      <dsp:nvSpPr>
        <dsp:cNvPr id="0" name=""/>
        <dsp:cNvSpPr/>
      </dsp:nvSpPr>
      <dsp:spPr>
        <a:xfrm>
          <a:off x="729505" y="0"/>
          <a:ext cx="6916368" cy="2664295"/>
        </a:xfrm>
        <a:prstGeom prst="rightArrow">
          <a:avLst/>
        </a:prstGeom>
        <a:solidFill>
          <a:srgbClr val="C00000"/>
        </a:solidFill>
        <a:ln w="50800">
          <a:solidFill>
            <a:srgbClr val="C00000"/>
          </a:solidFill>
        </a:ln>
        <a:effectLst/>
      </dsp:spPr>
      <dsp:style>
        <a:lnRef idx="0">
          <a:scrgbClr r="0" g="0" b="0"/>
        </a:lnRef>
        <a:fillRef idx="1">
          <a:scrgbClr r="0" g="0" b="0"/>
        </a:fillRef>
        <a:effectRef idx="0">
          <a:scrgbClr r="0" g="0" b="0"/>
        </a:effectRef>
        <a:fontRef idx="minor"/>
      </dsp:style>
    </dsp:sp>
    <dsp:sp modelId="{9834ED4A-96D8-4BF4-9D4F-FA55BE7C80F4}">
      <dsp:nvSpPr>
        <dsp:cNvPr id="0" name=""/>
        <dsp:cNvSpPr/>
      </dsp:nvSpPr>
      <dsp:spPr>
        <a:xfrm>
          <a:off x="0" y="792084"/>
          <a:ext cx="2619065" cy="1065718"/>
        </a:xfrm>
        <a:prstGeom prst="roundRect">
          <a:avLst/>
        </a:prstGeom>
        <a:solidFill>
          <a:srgbClr val="FFFF99"/>
        </a:solidFill>
        <a:ln w="3492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ts val="0"/>
            </a:spcAft>
          </a:pPr>
          <a:r>
            <a:rPr lang="ru-RU" sz="1900" b="1" kern="1200" dirty="0" smtClean="0">
              <a:solidFill>
                <a:schemeClr val="tx1"/>
              </a:solidFill>
              <a:latin typeface="Arial" pitchFamily="34" charset="0"/>
              <a:cs typeface="Arial" pitchFamily="34" charset="0"/>
            </a:rPr>
            <a:t>198 материалов проверок ГЖИ </a:t>
          </a:r>
        </a:p>
        <a:p>
          <a:pPr lvl="0" algn="ctr" defTabSz="844550">
            <a:lnSpc>
              <a:spcPct val="90000"/>
            </a:lnSpc>
            <a:spcBef>
              <a:spcPct val="0"/>
            </a:spcBef>
            <a:spcAft>
              <a:spcPts val="0"/>
            </a:spcAft>
          </a:pPr>
          <a:r>
            <a:rPr lang="ru-RU" sz="1900" b="1" kern="1200" dirty="0" smtClean="0">
              <a:solidFill>
                <a:schemeClr val="tx1"/>
              </a:solidFill>
              <a:latin typeface="Arial" pitchFamily="34" charset="0"/>
              <a:cs typeface="Arial" pitchFamily="34" charset="0"/>
            </a:rPr>
            <a:t>в отношении УК</a:t>
          </a:r>
          <a:endParaRPr lang="ru-RU" sz="1900" b="1" kern="1200" dirty="0">
            <a:solidFill>
              <a:schemeClr val="tx1"/>
            </a:solidFill>
            <a:latin typeface="Arial" pitchFamily="34" charset="0"/>
            <a:cs typeface="Arial" pitchFamily="34" charset="0"/>
          </a:endParaRPr>
        </a:p>
      </dsp:txBody>
      <dsp:txXfrm>
        <a:off x="0" y="792084"/>
        <a:ext cx="2619065" cy="1065718"/>
      </dsp:txXfrm>
    </dsp:sp>
    <dsp:sp modelId="{84FBC68F-CDD3-43A7-AC0D-1262FA262F46}">
      <dsp:nvSpPr>
        <dsp:cNvPr id="0" name=""/>
        <dsp:cNvSpPr/>
      </dsp:nvSpPr>
      <dsp:spPr>
        <a:xfrm>
          <a:off x="2758919" y="799288"/>
          <a:ext cx="2619065" cy="1065718"/>
        </a:xfrm>
        <a:prstGeom prst="roundRect">
          <a:avLst/>
        </a:prstGeom>
        <a:solidFill>
          <a:srgbClr val="FFFF99"/>
        </a:solidFill>
        <a:ln w="3492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tx1"/>
              </a:solidFill>
            </a:rPr>
            <a:t>137 постановлений о назначении АН в виде штрафа</a:t>
          </a:r>
          <a:endParaRPr lang="ru-RU" sz="1900" b="1" kern="1200" dirty="0">
            <a:solidFill>
              <a:schemeClr val="tx1"/>
            </a:solidFill>
          </a:endParaRPr>
        </a:p>
      </dsp:txBody>
      <dsp:txXfrm>
        <a:off x="2758919" y="799288"/>
        <a:ext cx="2619065" cy="1065718"/>
      </dsp:txXfrm>
    </dsp:sp>
    <dsp:sp modelId="{5D554405-7653-464E-8DFB-95056075FAA8}">
      <dsp:nvSpPr>
        <dsp:cNvPr id="0" name=""/>
        <dsp:cNvSpPr/>
      </dsp:nvSpPr>
      <dsp:spPr>
        <a:xfrm>
          <a:off x="5509097" y="799288"/>
          <a:ext cx="2619065" cy="1065718"/>
        </a:xfrm>
        <a:prstGeom prst="roundRect">
          <a:avLst/>
        </a:prstGeom>
        <a:solidFill>
          <a:srgbClr val="FFFF99"/>
        </a:solidFill>
        <a:ln w="3492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tx1"/>
              </a:solidFill>
            </a:rPr>
            <a:t>10 миллионов </a:t>
          </a:r>
        </a:p>
        <a:p>
          <a:pPr lvl="0" algn="ctr" defTabSz="844550">
            <a:lnSpc>
              <a:spcPct val="90000"/>
            </a:lnSpc>
            <a:spcBef>
              <a:spcPct val="0"/>
            </a:spcBef>
            <a:spcAft>
              <a:spcPct val="35000"/>
            </a:spcAft>
          </a:pPr>
          <a:r>
            <a:rPr lang="ru-RU" sz="1900" b="1" kern="1200" dirty="0" smtClean="0">
              <a:solidFill>
                <a:schemeClr val="tx1"/>
              </a:solidFill>
            </a:rPr>
            <a:t>32 тысячи рублей</a:t>
          </a:r>
          <a:endParaRPr lang="ru-RU" sz="1900" b="1" kern="1200" dirty="0">
            <a:solidFill>
              <a:schemeClr val="tx1"/>
            </a:solidFill>
          </a:endParaRPr>
        </a:p>
      </dsp:txBody>
      <dsp:txXfrm>
        <a:off x="5509097" y="799288"/>
        <a:ext cx="2619065" cy="106571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78A093-25A9-427E-8F83-09068C1892CB}">
      <dsp:nvSpPr>
        <dsp:cNvPr id="0" name=""/>
        <dsp:cNvSpPr/>
      </dsp:nvSpPr>
      <dsp:spPr>
        <a:xfrm>
          <a:off x="730433" y="0"/>
          <a:ext cx="6925160" cy="2564903"/>
        </a:xfrm>
        <a:prstGeom prst="rightArrow">
          <a:avLst/>
        </a:prstGeom>
        <a:solidFill>
          <a:srgbClr val="C00000"/>
        </a:solidFill>
        <a:ln w="50800">
          <a:solidFill>
            <a:srgbClr val="C00000"/>
          </a:solidFill>
        </a:ln>
        <a:effectLst/>
      </dsp:spPr>
      <dsp:style>
        <a:lnRef idx="0">
          <a:scrgbClr r="0" g="0" b="0"/>
        </a:lnRef>
        <a:fillRef idx="1">
          <a:scrgbClr r="0" g="0" b="0"/>
        </a:fillRef>
        <a:effectRef idx="0">
          <a:scrgbClr r="0" g="0" b="0"/>
        </a:effectRef>
        <a:fontRef idx="minor"/>
      </dsp:style>
    </dsp:sp>
    <dsp:sp modelId="{9834ED4A-96D8-4BF4-9D4F-FA55BE7C80F4}">
      <dsp:nvSpPr>
        <dsp:cNvPr id="0" name=""/>
        <dsp:cNvSpPr/>
      </dsp:nvSpPr>
      <dsp:spPr>
        <a:xfrm>
          <a:off x="276083" y="855880"/>
          <a:ext cx="2444174" cy="1141174"/>
        </a:xfrm>
        <a:prstGeom prst="roundRect">
          <a:avLst/>
        </a:prstGeom>
        <a:solidFill>
          <a:srgbClr val="FFFF99"/>
        </a:solidFill>
        <a:ln w="3492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tx1"/>
              </a:solidFill>
              <a:latin typeface="Arial" pitchFamily="34" charset="0"/>
              <a:cs typeface="Arial" pitchFamily="34" charset="0"/>
            </a:rPr>
            <a:t>29 материалов проверок ГЖИ </a:t>
          </a:r>
        </a:p>
        <a:p>
          <a:pPr lvl="0" algn="ctr" defTabSz="844550">
            <a:lnSpc>
              <a:spcPct val="90000"/>
            </a:lnSpc>
            <a:spcBef>
              <a:spcPct val="0"/>
            </a:spcBef>
            <a:spcAft>
              <a:spcPct val="35000"/>
            </a:spcAft>
          </a:pPr>
          <a:r>
            <a:rPr lang="ru-RU" sz="1900" b="1" kern="1200" dirty="0" smtClean="0">
              <a:solidFill>
                <a:schemeClr val="tx1"/>
              </a:solidFill>
              <a:latin typeface="Arial" pitchFamily="34" charset="0"/>
              <a:cs typeface="Arial" pitchFamily="34" charset="0"/>
            </a:rPr>
            <a:t>в отношении УК</a:t>
          </a:r>
          <a:endParaRPr lang="ru-RU" sz="1900" b="1" kern="1200" dirty="0">
            <a:solidFill>
              <a:schemeClr val="tx1"/>
            </a:solidFill>
            <a:latin typeface="Arial" pitchFamily="34" charset="0"/>
            <a:cs typeface="Arial" pitchFamily="34" charset="0"/>
          </a:endParaRPr>
        </a:p>
      </dsp:txBody>
      <dsp:txXfrm>
        <a:off x="276083" y="855880"/>
        <a:ext cx="2444174" cy="1141174"/>
      </dsp:txXfrm>
    </dsp:sp>
    <dsp:sp modelId="{84FBC68F-CDD3-43A7-AC0D-1262FA262F46}">
      <dsp:nvSpPr>
        <dsp:cNvPr id="0" name=""/>
        <dsp:cNvSpPr/>
      </dsp:nvSpPr>
      <dsp:spPr>
        <a:xfrm>
          <a:off x="2851536" y="855880"/>
          <a:ext cx="2444174" cy="1141174"/>
        </a:xfrm>
        <a:prstGeom prst="roundRect">
          <a:avLst/>
        </a:prstGeom>
        <a:solidFill>
          <a:srgbClr val="FFFF99"/>
        </a:solidFill>
        <a:ln w="3492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tx1"/>
              </a:solidFill>
            </a:rPr>
            <a:t>6 постановлений о назначении АН в виде штрафа</a:t>
          </a:r>
          <a:endParaRPr lang="ru-RU" sz="1900" b="1" kern="1200" dirty="0">
            <a:solidFill>
              <a:schemeClr val="tx1"/>
            </a:solidFill>
          </a:endParaRPr>
        </a:p>
      </dsp:txBody>
      <dsp:txXfrm>
        <a:off x="2851536" y="855880"/>
        <a:ext cx="2444174" cy="1141174"/>
      </dsp:txXfrm>
    </dsp:sp>
    <dsp:sp modelId="{5D554405-7653-464E-8DFB-95056075FAA8}">
      <dsp:nvSpPr>
        <dsp:cNvPr id="0" name=""/>
        <dsp:cNvSpPr/>
      </dsp:nvSpPr>
      <dsp:spPr>
        <a:xfrm>
          <a:off x="5426990" y="855880"/>
          <a:ext cx="2444174" cy="1141174"/>
        </a:xfrm>
        <a:prstGeom prst="roundRect">
          <a:avLst/>
        </a:prstGeom>
        <a:solidFill>
          <a:srgbClr val="FFFF99"/>
        </a:solidFill>
        <a:ln w="3492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tx1"/>
              </a:solidFill>
            </a:rPr>
            <a:t>280 тысяч</a:t>
          </a:r>
        </a:p>
        <a:p>
          <a:pPr lvl="0" algn="ctr" defTabSz="844550">
            <a:lnSpc>
              <a:spcPct val="90000"/>
            </a:lnSpc>
            <a:spcBef>
              <a:spcPct val="0"/>
            </a:spcBef>
            <a:spcAft>
              <a:spcPct val="35000"/>
            </a:spcAft>
          </a:pPr>
          <a:r>
            <a:rPr lang="ru-RU" sz="1900" b="1" kern="1200" dirty="0" smtClean="0">
              <a:solidFill>
                <a:schemeClr val="tx1"/>
              </a:solidFill>
            </a:rPr>
            <a:t> рублей</a:t>
          </a:r>
          <a:endParaRPr lang="ru-RU" sz="1900" b="1" kern="1200" dirty="0">
            <a:solidFill>
              <a:schemeClr val="tx1"/>
            </a:solidFill>
          </a:endParaRPr>
        </a:p>
      </dsp:txBody>
      <dsp:txXfrm>
        <a:off x="5426990" y="855880"/>
        <a:ext cx="2444174" cy="114117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78DCC58C-96D8-455F-906D-4BB35CDE2FA3}" type="datetimeFigureOut">
              <a:rPr lang="ru-RU" smtClean="0"/>
              <a:pPr/>
              <a:t>30.04.2015</a:t>
            </a:fld>
            <a:endParaRPr lang="ru-RU"/>
          </a:p>
        </p:txBody>
      </p:sp>
      <p:sp>
        <p:nvSpPr>
          <p:cNvPr id="4" name="Нижний колонтитул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DA1DF08E-D3F2-44D7-B1B4-5E69A958F313}"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889938"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ru-RU"/>
          </a:p>
        </p:txBody>
      </p:sp>
      <p:sp>
        <p:nvSpPr>
          <p:cNvPr id="35843" name="Rectangle 3"/>
          <p:cNvSpPr>
            <a:spLocks noGrp="1" noChangeArrowheads="1"/>
          </p:cNvSpPr>
          <p:nvPr>
            <p:ph type="dt" idx="1"/>
          </p:nvPr>
        </p:nvSpPr>
        <p:spPr bwMode="auto">
          <a:xfrm>
            <a:off x="3777607" y="0"/>
            <a:ext cx="2889938"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BA4BFDDC-DF4C-4ED9-9A9E-CDDB5FB420E2}" type="datetimeFigureOut">
              <a:rPr lang="ru-RU"/>
              <a:pPr>
                <a:defRPr/>
              </a:pPr>
              <a:t>30.04.2015</a:t>
            </a:fld>
            <a:endParaRPr lang="ru-RU"/>
          </a:p>
        </p:txBody>
      </p:sp>
      <p:sp>
        <p:nvSpPr>
          <p:cNvPr id="14340" name="Rectangle 4"/>
          <p:cNvSpPr>
            <a:spLocks noGrp="1" noRot="1" noChangeAspect="1" noChangeArrowheads="1" noTextEdit="1"/>
          </p:cNvSpPr>
          <p:nvPr>
            <p:ph type="sldImg" idx="2"/>
          </p:nvPr>
        </p:nvSpPr>
        <p:spPr bwMode="auto">
          <a:xfrm>
            <a:off x="866775" y="739775"/>
            <a:ext cx="4935538" cy="3703638"/>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66909" y="4689515"/>
            <a:ext cx="5335270" cy="44426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5846" name="Rectangle 6"/>
          <p:cNvSpPr>
            <a:spLocks noGrp="1" noChangeArrowheads="1"/>
          </p:cNvSpPr>
          <p:nvPr>
            <p:ph type="ftr" sz="quarter" idx="4"/>
          </p:nvPr>
        </p:nvSpPr>
        <p:spPr bwMode="auto">
          <a:xfrm>
            <a:off x="0" y="9377316"/>
            <a:ext cx="2889938"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ru-RU"/>
          </a:p>
        </p:txBody>
      </p:sp>
      <p:sp>
        <p:nvSpPr>
          <p:cNvPr id="35847" name="Rectangle 7"/>
          <p:cNvSpPr>
            <a:spLocks noGrp="1" noChangeArrowheads="1"/>
          </p:cNvSpPr>
          <p:nvPr>
            <p:ph type="sldNum" sz="quarter" idx="5"/>
          </p:nvPr>
        </p:nvSpPr>
        <p:spPr bwMode="auto">
          <a:xfrm>
            <a:off x="3777607" y="9377316"/>
            <a:ext cx="2889938"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14051DD-703E-4ABF-9A49-E4E3A45CF84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Образ слайда 1"/>
          <p:cNvSpPr>
            <a:spLocks noGrp="1" noRot="1" noChangeAspect="1" noTextEdit="1"/>
          </p:cNvSpPr>
          <p:nvPr>
            <p:ph type="sldImg"/>
          </p:nvPr>
        </p:nvSpPr>
        <p:spPr bwMode="auto">
          <a:noFill/>
          <a:ln>
            <a:solidFill>
              <a:srgbClr val="000000"/>
            </a:solidFill>
            <a:miter lim="800000"/>
            <a:headEnd/>
            <a:tailEnd/>
          </a:ln>
        </p:spPr>
      </p:sp>
      <p:sp>
        <p:nvSpPr>
          <p:cNvPr id="5222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z="1200" dirty="0" smtClean="0">
                <a:latin typeface="Arial" pitchFamily="34" charset="0"/>
                <a:cs typeface="Arial" pitchFamily="34" charset="0"/>
              </a:rPr>
              <a:t>О взаимодействии и сотрудничестве Управления Роспотребнадзора по Архангельской области  с государственной жилищной инспекцией Архангельской области</a:t>
            </a:r>
          </a:p>
          <a:p>
            <a:pPr eaLnBrk="1" hangingPunct="1">
              <a:spcBef>
                <a:spcPct val="0"/>
              </a:spcBef>
            </a:pPr>
            <a:endParaRPr lang="ru-RU" sz="1100" dirty="0" smtClean="0"/>
          </a:p>
        </p:txBody>
      </p:sp>
      <p:sp>
        <p:nvSpPr>
          <p:cNvPr id="5222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334D51-481F-4275-B99E-4DEB69E196B2}" type="slidenum">
              <a:rPr lang="ru-RU">
                <a:solidFill>
                  <a:srgbClr val="000000"/>
                </a:solidFill>
              </a:rPr>
              <a:pPr fontAlgn="base">
                <a:spcBef>
                  <a:spcPct val="0"/>
                </a:spcBef>
                <a:spcAft>
                  <a:spcPct val="0"/>
                </a:spcAft>
                <a:defRPr/>
              </a:pPr>
              <a:t>1</a:t>
            </a:fld>
            <a:endParaRPr lang="ru-RU"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Образ слайда 1"/>
          <p:cNvSpPr>
            <a:spLocks noGrp="1" noRot="1" noChangeAspect="1" noTextEdit="1"/>
          </p:cNvSpPr>
          <p:nvPr>
            <p:ph type="sldImg"/>
          </p:nvPr>
        </p:nvSpPr>
        <p:spPr bwMode="auto">
          <a:noFill/>
          <a:ln>
            <a:solidFill>
              <a:srgbClr val="000000"/>
            </a:solidFill>
            <a:miter lim="800000"/>
            <a:headEnd/>
            <a:tailEnd/>
          </a:ln>
        </p:spPr>
      </p:sp>
      <p:sp>
        <p:nvSpPr>
          <p:cNvPr id="10445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104451" name="Номер слайда 3"/>
          <p:cNvSpPr txBox="1">
            <a:spLocks noGrp="1"/>
          </p:cNvSpPr>
          <p:nvPr/>
        </p:nvSpPr>
        <p:spPr bwMode="auto">
          <a:xfrm>
            <a:off x="3777607" y="9377316"/>
            <a:ext cx="2889938" cy="493633"/>
          </a:xfrm>
          <a:prstGeom prst="rect">
            <a:avLst/>
          </a:prstGeom>
          <a:noFill/>
          <a:ln w="9525">
            <a:noFill/>
            <a:miter lim="800000"/>
            <a:headEnd/>
            <a:tailEnd/>
          </a:ln>
        </p:spPr>
        <p:txBody>
          <a:bodyPr anchor="b"/>
          <a:lstStyle/>
          <a:p>
            <a:pPr algn="r"/>
            <a:fld id="{0A55E7DD-CAFF-4602-BF73-3332AAE4A655}" type="slidenum">
              <a:rPr lang="ru-RU" sz="1200">
                <a:latin typeface="Calibri" pitchFamily="34" charset="0"/>
              </a:rPr>
              <a:pPr algn="r"/>
              <a:t>10</a:t>
            </a:fld>
            <a:endParaRPr lang="ru-RU"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Образ слайда 1"/>
          <p:cNvSpPr>
            <a:spLocks noGrp="1" noRot="1" noChangeAspect="1" noTextEdit="1"/>
          </p:cNvSpPr>
          <p:nvPr>
            <p:ph type="sldImg"/>
          </p:nvPr>
        </p:nvSpPr>
        <p:spPr bwMode="auto">
          <a:noFill/>
          <a:ln>
            <a:solidFill>
              <a:srgbClr val="000000"/>
            </a:solidFill>
            <a:miter lim="800000"/>
            <a:headEnd/>
            <a:tailEnd/>
          </a:ln>
        </p:spPr>
      </p:sp>
      <p:sp>
        <p:nvSpPr>
          <p:cNvPr id="102402" name="Заметки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sz="1200" kern="1200" dirty="0" smtClean="0">
                <a:solidFill>
                  <a:schemeClr val="tx1"/>
                </a:solidFill>
                <a:latin typeface="Arial" pitchFamily="34" charset="0"/>
                <a:ea typeface="+mn-ea"/>
                <a:cs typeface="Arial" pitchFamily="34" charset="0"/>
              </a:rPr>
              <a:t>28 марта 2013 года Управлением Роспотребнадзора по Архангельской области заключено соглашение о взаимодействии с государственной жилищной инспекцией Архангельской области, которым разграничена компетенция между надзорными органами с целью более объективного и своевременного рассмотрения обращений граждан по вопросам некачественного предоставления жилищно-коммунальных услуг.</a:t>
            </a:r>
          </a:p>
          <a:p>
            <a:pPr eaLnBrk="1" hangingPunct="1"/>
            <a:endParaRPr lang="ru-RU" sz="1100" dirty="0" smtClean="0">
              <a:latin typeface="Arial" charset="0"/>
            </a:endParaRPr>
          </a:p>
        </p:txBody>
      </p:sp>
      <p:sp>
        <p:nvSpPr>
          <p:cNvPr id="102403" name="Номер слайда 3"/>
          <p:cNvSpPr txBox="1">
            <a:spLocks noGrp="1"/>
          </p:cNvSpPr>
          <p:nvPr/>
        </p:nvSpPr>
        <p:spPr bwMode="auto">
          <a:xfrm>
            <a:off x="3777607" y="9377316"/>
            <a:ext cx="2889938" cy="493633"/>
          </a:xfrm>
          <a:prstGeom prst="rect">
            <a:avLst/>
          </a:prstGeom>
          <a:noFill/>
          <a:ln w="9525">
            <a:noFill/>
            <a:miter lim="800000"/>
            <a:headEnd/>
            <a:tailEnd/>
          </a:ln>
        </p:spPr>
        <p:txBody>
          <a:bodyPr anchor="b"/>
          <a:lstStyle/>
          <a:p>
            <a:pPr algn="r"/>
            <a:fld id="{65FF169C-77A9-44DD-84E1-1F6F7BD9D082}" type="slidenum">
              <a:rPr lang="ru-RU" sz="1200">
                <a:latin typeface="Calibri" pitchFamily="34" charset="0"/>
              </a:rPr>
              <a:pPr algn="r"/>
              <a:t>2</a:t>
            </a:fld>
            <a:endParaRPr lang="ru-RU"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Образ слайда 1"/>
          <p:cNvSpPr>
            <a:spLocks noGrp="1" noRot="1" noChangeAspect="1" noTextEdit="1"/>
          </p:cNvSpPr>
          <p:nvPr>
            <p:ph type="sldImg"/>
          </p:nvPr>
        </p:nvSpPr>
        <p:spPr bwMode="auto">
          <a:noFill/>
          <a:ln>
            <a:solidFill>
              <a:srgbClr val="000000"/>
            </a:solidFill>
            <a:miter lim="800000"/>
            <a:headEnd/>
            <a:tailEnd/>
          </a:ln>
        </p:spPr>
      </p:sp>
      <p:sp>
        <p:nvSpPr>
          <p:cNvPr id="102402"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200" b="0" kern="1200" dirty="0" smtClean="0">
                <a:solidFill>
                  <a:schemeClr val="tx1"/>
                </a:solidFill>
                <a:latin typeface="Arial" pitchFamily="34" charset="0"/>
                <a:ea typeface="+mn-ea"/>
                <a:cs typeface="Arial" pitchFamily="34" charset="0"/>
              </a:rPr>
              <a:t>К</a:t>
            </a:r>
            <a:r>
              <a:rPr lang="ru-RU" sz="1400" b="0" kern="1200" dirty="0" smtClean="0">
                <a:solidFill>
                  <a:schemeClr val="tx1"/>
                </a:solidFill>
                <a:latin typeface="Arial" pitchFamily="34" charset="0"/>
                <a:ea typeface="+mn-ea"/>
                <a:cs typeface="Arial" pitchFamily="34" charset="0"/>
              </a:rPr>
              <a:t> </a:t>
            </a:r>
            <a:r>
              <a:rPr lang="ru-RU" sz="1200" b="0" kern="1200" dirty="0" smtClean="0">
                <a:solidFill>
                  <a:schemeClr val="tx1"/>
                </a:solidFill>
                <a:latin typeface="Arial" pitchFamily="34" charset="0"/>
                <a:ea typeface="+mn-ea"/>
                <a:cs typeface="Arial" pitchFamily="34" charset="0"/>
              </a:rPr>
              <a:t>полномочиям Управления Роспотребнадзора по Архангельской области относится рассмотрение обращений граждан, запросов, требований, информации от юридических лиц, органов государственной власти, органов местного самоуправления, из средств массовой информации: </a:t>
            </a:r>
          </a:p>
          <a:p>
            <a:pPr>
              <a:buFont typeface="Wingdings" pitchFamily="2" charset="2"/>
              <a:buChar char="ü"/>
            </a:pPr>
            <a:r>
              <a:rPr lang="ru-RU" sz="1200" b="0" kern="1200" dirty="0" smtClean="0">
                <a:latin typeface="Arial" pitchFamily="34" charset="0"/>
                <a:cs typeface="Arial" pitchFamily="34" charset="0"/>
              </a:rPr>
              <a:t>на превышение уровня шума в жилых помещениях;</a:t>
            </a:r>
          </a:p>
          <a:p>
            <a:pPr>
              <a:buFont typeface="Wingdings" pitchFamily="2" charset="2"/>
              <a:buChar char="ü"/>
            </a:pPr>
            <a:r>
              <a:rPr lang="ru-RU" sz="1200" b="0" kern="1200" dirty="0" smtClean="0">
                <a:latin typeface="Arial" pitchFamily="34" charset="0"/>
                <a:cs typeface="Arial" pitchFamily="34" charset="0"/>
              </a:rPr>
              <a:t>на превышение ПДК загрязняющих веществ в атмосферном воздухе;</a:t>
            </a:r>
          </a:p>
          <a:p>
            <a:pPr>
              <a:buFont typeface="Wingdings" pitchFamily="2" charset="2"/>
              <a:buChar char="ü"/>
            </a:pPr>
            <a:r>
              <a:rPr lang="ru-RU" sz="1200" b="0" kern="1200" dirty="0" smtClean="0">
                <a:latin typeface="Arial" pitchFamily="34" charset="0"/>
                <a:cs typeface="Arial" pitchFamily="34" charset="0"/>
              </a:rPr>
              <a:t>на неудовлетворительное качество холодной и горячей воды по органолептическим, санитарно- химическим, микробиологическим, паразитологическим, радиологическим показателям;</a:t>
            </a:r>
          </a:p>
          <a:p>
            <a:pPr>
              <a:buFont typeface="Wingdings" pitchFamily="2" charset="2"/>
              <a:buChar char="ü"/>
            </a:pPr>
            <a:r>
              <a:rPr lang="ru-RU" sz="1200" b="0" kern="1200" dirty="0" smtClean="0">
                <a:latin typeface="Arial" pitchFamily="34" charset="0"/>
                <a:cs typeface="Arial" pitchFamily="34" charset="0"/>
              </a:rPr>
              <a:t>на некачественное проведение дератизационных работ; </a:t>
            </a:r>
          </a:p>
          <a:p>
            <a:pPr>
              <a:buFont typeface="Wingdings" pitchFamily="2" charset="2"/>
              <a:buChar char="ü"/>
            </a:pPr>
            <a:r>
              <a:rPr lang="ru-RU" sz="1200" b="0" kern="1200" dirty="0" smtClean="0">
                <a:latin typeface="Arial" pitchFamily="34" charset="0"/>
                <a:cs typeface="Arial" pitchFamily="34" charset="0"/>
              </a:rPr>
              <a:t>на некачественное проведение дезинсекционных работ; </a:t>
            </a:r>
          </a:p>
          <a:p>
            <a:pPr>
              <a:buFont typeface="Wingdings" pitchFamily="2" charset="2"/>
              <a:buChar char="ü"/>
            </a:pPr>
            <a:r>
              <a:rPr lang="ru-RU" sz="1200" b="0" kern="1200" dirty="0" smtClean="0">
                <a:latin typeface="Arial" pitchFamily="34" charset="0"/>
                <a:cs typeface="Arial" pitchFamily="34" charset="0"/>
              </a:rPr>
              <a:t>на включение в договор управления многоквартирным домом условий, ущемляющих права потребителей;</a:t>
            </a:r>
          </a:p>
          <a:p>
            <a:pPr>
              <a:buFont typeface="Wingdings" pitchFamily="2" charset="2"/>
              <a:buChar char="ü"/>
            </a:pPr>
            <a:r>
              <a:rPr lang="ru-RU" sz="1200" b="0" kern="1200" dirty="0" smtClean="0">
                <a:latin typeface="Arial" pitchFamily="34" charset="0"/>
                <a:cs typeface="Arial" pitchFamily="34" charset="0"/>
              </a:rPr>
              <a:t>на нарушения прав потребителей на информацию об исполнителе коммунальных услуг (статьи 8, 9 Закона о защите прав потребителей»);</a:t>
            </a:r>
          </a:p>
        </p:txBody>
      </p:sp>
      <p:sp>
        <p:nvSpPr>
          <p:cNvPr id="102403" name="Номер слайда 3"/>
          <p:cNvSpPr txBox="1">
            <a:spLocks noGrp="1"/>
          </p:cNvSpPr>
          <p:nvPr/>
        </p:nvSpPr>
        <p:spPr bwMode="auto">
          <a:xfrm>
            <a:off x="3777607" y="9377316"/>
            <a:ext cx="2889938" cy="493633"/>
          </a:xfrm>
          <a:prstGeom prst="rect">
            <a:avLst/>
          </a:prstGeom>
          <a:noFill/>
          <a:ln w="9525">
            <a:noFill/>
            <a:miter lim="800000"/>
            <a:headEnd/>
            <a:tailEnd/>
          </a:ln>
        </p:spPr>
        <p:txBody>
          <a:bodyPr anchor="b"/>
          <a:lstStyle/>
          <a:p>
            <a:pPr algn="r"/>
            <a:fld id="{65FF169C-77A9-44DD-84E1-1F6F7BD9D082}" type="slidenum">
              <a:rPr lang="ru-RU" sz="1200">
                <a:solidFill>
                  <a:prstClr val="black"/>
                </a:solidFill>
                <a:latin typeface="Calibri" pitchFamily="34" charset="0"/>
              </a:rPr>
              <a:pPr algn="r"/>
              <a:t>3</a:t>
            </a:fld>
            <a:endParaRPr lang="ru-RU" sz="1200">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Образ слайда 1"/>
          <p:cNvSpPr>
            <a:spLocks noGrp="1" noRot="1" noChangeAspect="1" noTextEdit="1"/>
          </p:cNvSpPr>
          <p:nvPr>
            <p:ph type="sldImg"/>
          </p:nvPr>
        </p:nvSpPr>
        <p:spPr bwMode="auto">
          <a:noFill/>
          <a:ln>
            <a:solidFill>
              <a:srgbClr val="000000"/>
            </a:solidFill>
            <a:miter lim="800000"/>
            <a:headEnd/>
            <a:tailEnd/>
          </a:ln>
        </p:spPr>
      </p:sp>
      <p:sp>
        <p:nvSpPr>
          <p:cNvPr id="102402"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200" b="0" kern="1200" dirty="0" smtClean="0">
                <a:solidFill>
                  <a:schemeClr val="tx1"/>
                </a:solidFill>
                <a:latin typeface="Arial" pitchFamily="34" charset="0"/>
                <a:ea typeface="+mn-ea"/>
                <a:cs typeface="Arial" pitchFamily="34" charset="0"/>
              </a:rPr>
              <a:t>К полномочиям Управления так же относится:</a:t>
            </a:r>
          </a:p>
          <a:p>
            <a:pPr marL="228600" indent="-228600">
              <a:buFont typeface="Arial" pitchFamily="34" charset="0"/>
              <a:buChar char="•"/>
            </a:pPr>
            <a:r>
              <a:rPr lang="ru-RU" sz="1200" b="0" kern="1200" dirty="0" smtClean="0">
                <a:latin typeface="Arial" pitchFamily="34" charset="0"/>
                <a:cs typeface="Arial" pitchFamily="34" charset="0"/>
              </a:rPr>
              <a:t>Обращение в суд с заявлениями в защиту прав и законных интересов неопределенного круга потребителей коммунальных услуг;</a:t>
            </a:r>
          </a:p>
          <a:p>
            <a:pPr marL="228600" indent="-228600">
              <a:buFont typeface="Arial" pitchFamily="34" charset="0"/>
              <a:buChar char="•"/>
            </a:pPr>
            <a:r>
              <a:rPr lang="ru-RU" sz="1200" b="0" kern="1200" dirty="0" smtClean="0">
                <a:latin typeface="Arial" pitchFamily="34" charset="0"/>
                <a:cs typeface="Arial" pitchFamily="34" charset="0"/>
              </a:rPr>
              <a:t>Вступление в рассматриваемое судом дело по своей инициативе или по инициативе лиц, участвующих в деле, для дачи заключения по делу в целях защиты прав потребителей в порядке, установленном законодательством Российской Федерации;</a:t>
            </a:r>
          </a:p>
          <a:p>
            <a:pPr marL="228600" indent="-228600">
              <a:buFont typeface="Arial" pitchFamily="34" charset="0"/>
              <a:buChar char="•"/>
            </a:pPr>
            <a:r>
              <a:rPr lang="ru-RU" sz="1200" b="0" kern="1200" dirty="0" smtClean="0">
                <a:latin typeface="Arial" pitchFamily="34" charset="0"/>
                <a:cs typeface="Arial" pitchFamily="34" charset="0"/>
              </a:rPr>
              <a:t>Возбуждение и рассмотрение дел об административных правонарушениях в рамках полномочий Управления по материалам проверок, проведенных государственной жилищной инспекцией Архангельской области. </a:t>
            </a:r>
          </a:p>
          <a:p>
            <a:pPr marL="228600" marR="0" indent="-228600" algn="l" defTabSz="914400" rtl="0" eaLnBrk="0" fontAlgn="base" latinLnBrk="0" hangingPunct="0">
              <a:lnSpc>
                <a:spcPct val="100000"/>
              </a:lnSpc>
              <a:spcBef>
                <a:spcPct val="30000"/>
              </a:spcBef>
              <a:spcAft>
                <a:spcPct val="0"/>
              </a:spcAft>
              <a:buClrTx/>
              <a:buSzTx/>
              <a:buFont typeface="Arial" pitchFamily="34" charset="0"/>
              <a:buNone/>
              <a:tabLst/>
              <a:defRPr/>
            </a:pPr>
            <a:r>
              <a:rPr lang="ru-RU" sz="1200" kern="1200" dirty="0" smtClean="0">
                <a:solidFill>
                  <a:schemeClr val="tx1"/>
                </a:solidFill>
                <a:latin typeface="Arial" pitchFamily="34" charset="0"/>
                <a:ea typeface="+mn-ea"/>
                <a:cs typeface="Arial" pitchFamily="34" charset="0"/>
              </a:rPr>
              <a:t>Проведение проверок Управлением и государственной жилищной инспекцией  Архангельской области  одних и тех же обращений  противоречит п. 5 ст. 3 Закона № 294-ФЗ «О защите прав юридических лиц и индивидуальных предпринимателей при осуществлении государственного контроля (надзора) и муниципального контроля»,  в соответствии с которым недопустимо проведение в отношении одного юридического лица или одного индивидуального предпринимателя несколькими органами государственного контроля (надзора) проверок исполнения одних и тех же обязательных требований. </a:t>
            </a:r>
          </a:p>
          <a:p>
            <a:pPr marL="228600" indent="-228600">
              <a:buFont typeface="Arial" pitchFamily="34" charset="0"/>
              <a:buNone/>
            </a:pPr>
            <a:endParaRPr lang="ru-RU" sz="1100" b="0" kern="1200" dirty="0" smtClean="0">
              <a:latin typeface="Arial" pitchFamily="34" charset="0"/>
              <a:cs typeface="Arial" pitchFamily="34" charset="0"/>
            </a:endParaRPr>
          </a:p>
        </p:txBody>
      </p:sp>
      <p:sp>
        <p:nvSpPr>
          <p:cNvPr id="102403" name="Номер слайда 3"/>
          <p:cNvSpPr txBox="1">
            <a:spLocks noGrp="1"/>
          </p:cNvSpPr>
          <p:nvPr/>
        </p:nvSpPr>
        <p:spPr bwMode="auto">
          <a:xfrm>
            <a:off x="3777607" y="9377316"/>
            <a:ext cx="2889938" cy="493633"/>
          </a:xfrm>
          <a:prstGeom prst="rect">
            <a:avLst/>
          </a:prstGeom>
          <a:noFill/>
          <a:ln w="9525">
            <a:noFill/>
            <a:miter lim="800000"/>
            <a:headEnd/>
            <a:tailEnd/>
          </a:ln>
        </p:spPr>
        <p:txBody>
          <a:bodyPr anchor="b"/>
          <a:lstStyle/>
          <a:p>
            <a:pPr algn="r"/>
            <a:fld id="{65FF169C-77A9-44DD-84E1-1F6F7BD9D082}" type="slidenum">
              <a:rPr lang="ru-RU" sz="1200">
                <a:solidFill>
                  <a:prstClr val="black"/>
                </a:solidFill>
                <a:latin typeface="Calibri" pitchFamily="34" charset="0"/>
              </a:rPr>
              <a:pPr algn="r"/>
              <a:t>4</a:t>
            </a:fld>
            <a:endParaRPr lang="ru-RU" sz="1200">
              <a:solidFill>
                <a:prstClr val="black"/>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Образ слайда 1"/>
          <p:cNvSpPr>
            <a:spLocks noGrp="1" noRot="1" noChangeAspect="1" noTextEdit="1"/>
          </p:cNvSpPr>
          <p:nvPr>
            <p:ph type="sldImg"/>
          </p:nvPr>
        </p:nvSpPr>
        <p:spPr bwMode="auto">
          <a:noFill/>
          <a:ln>
            <a:solidFill>
              <a:srgbClr val="000000"/>
            </a:solidFill>
            <a:miter lim="800000"/>
            <a:headEnd/>
            <a:tailEnd/>
          </a:ln>
        </p:spPr>
      </p:sp>
      <p:sp>
        <p:nvSpPr>
          <p:cNvPr id="56322"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400" kern="1200" dirty="0" smtClean="0">
                <a:solidFill>
                  <a:schemeClr val="tx1"/>
                </a:solidFill>
                <a:latin typeface="Arial" pitchFamily="34" charset="0"/>
                <a:ea typeface="+mn-ea"/>
                <a:cs typeface="Arial" pitchFamily="34" charset="0"/>
              </a:rPr>
              <a:t> </a:t>
            </a:r>
            <a:r>
              <a:rPr lang="ru-RU" sz="1200" kern="1200" dirty="0" smtClean="0">
                <a:solidFill>
                  <a:schemeClr val="tx1"/>
                </a:solidFill>
                <a:latin typeface="Arial" pitchFamily="34" charset="0"/>
                <a:ea typeface="+mn-ea"/>
                <a:cs typeface="Arial" pitchFamily="34" charset="0"/>
              </a:rPr>
              <a:t>К полномочиям государственной жилищной инспекции Архангельской области относится рассмотрение обращений граждан, запросов, требований, информации от юридических лиц, органов государственной власти, органов местного самоуправления, из средств массовой информации:</a:t>
            </a:r>
          </a:p>
          <a:p>
            <a:pPr>
              <a:buFont typeface="Wingdings" pitchFamily="2" charset="2"/>
              <a:buChar char="ü"/>
            </a:pPr>
            <a:r>
              <a:rPr lang="ru-RU" sz="1200" kern="1200" dirty="0" smtClean="0">
                <a:solidFill>
                  <a:schemeClr val="tx1"/>
                </a:solidFill>
                <a:latin typeface="Arial" pitchFamily="34" charset="0"/>
                <a:ea typeface="+mn-ea"/>
                <a:cs typeface="Arial" pitchFamily="34" charset="0"/>
              </a:rPr>
              <a:t>на неисправности инженерного оборудования многоквартирного дома, в том числе системы водоотведения, водоснабжения, отопления, электроснабжения, газоснабжения, в том числе на подтопление </a:t>
            </a:r>
            <a:r>
              <a:rPr lang="ru-RU" sz="1200" kern="1200" dirty="0" err="1" smtClean="0">
                <a:solidFill>
                  <a:schemeClr val="tx1"/>
                </a:solidFill>
                <a:latin typeface="Arial" pitchFamily="34" charset="0"/>
                <a:ea typeface="+mn-ea"/>
                <a:cs typeface="Arial" pitchFamily="34" charset="0"/>
              </a:rPr>
              <a:t>техподполий</a:t>
            </a:r>
            <a:r>
              <a:rPr lang="ru-RU" sz="1200" kern="1200" dirty="0" smtClean="0">
                <a:solidFill>
                  <a:schemeClr val="tx1"/>
                </a:solidFill>
                <a:latin typeface="Arial" pitchFamily="34" charset="0"/>
                <a:ea typeface="+mn-ea"/>
                <a:cs typeface="Arial" pitchFamily="34" charset="0"/>
              </a:rPr>
              <a:t> и подвальных помещений многоквартирного дома, а также неисправности конструкций системы вентиляции;</a:t>
            </a:r>
          </a:p>
          <a:p>
            <a:pPr>
              <a:buFont typeface="Wingdings" pitchFamily="2" charset="2"/>
              <a:buChar char="ü"/>
            </a:pPr>
            <a:r>
              <a:rPr lang="ru-RU" sz="1200" kern="1200" dirty="0" smtClean="0">
                <a:solidFill>
                  <a:schemeClr val="tx1"/>
                </a:solidFill>
                <a:latin typeface="Arial" pitchFamily="34" charset="0"/>
                <a:ea typeface="+mn-ea"/>
                <a:cs typeface="Arial" pitchFamily="34" charset="0"/>
              </a:rPr>
              <a:t>на неисправности строительных конструкций, входящих в состав общего имущества многоквартирного дома, в том числе фундаментов, стен и межпанельных швов, перекрытий, перегородок, кровли и других;</a:t>
            </a:r>
          </a:p>
          <a:p>
            <a:pPr>
              <a:buFont typeface="Wingdings" pitchFamily="2" charset="2"/>
              <a:buChar char="ü"/>
            </a:pPr>
            <a:r>
              <a:rPr lang="ru-RU" sz="1200" kern="1200" dirty="0" smtClean="0">
                <a:solidFill>
                  <a:schemeClr val="tx1"/>
                </a:solidFill>
                <a:latin typeface="Arial" pitchFamily="34" charset="0"/>
                <a:ea typeface="+mn-ea"/>
                <a:cs typeface="Arial" pitchFamily="34" charset="0"/>
              </a:rPr>
              <a:t>на температуру в помещениях (жилых, нежилых) многоквартирного дома; </a:t>
            </a:r>
          </a:p>
          <a:p>
            <a:pPr>
              <a:buFont typeface="Wingdings" pitchFamily="2" charset="2"/>
              <a:buChar char="ü"/>
            </a:pPr>
            <a:r>
              <a:rPr lang="ru-RU" sz="1200" kern="1200" dirty="0" smtClean="0">
                <a:solidFill>
                  <a:schemeClr val="tx1"/>
                </a:solidFill>
                <a:latin typeface="Arial" pitchFamily="34" charset="0"/>
                <a:ea typeface="+mn-ea"/>
                <a:cs typeface="Arial" pitchFamily="34" charset="0"/>
              </a:rPr>
              <a:t>на температуру горячей воды, давление горячей и холодной воды, отсутствие водоснабжения;</a:t>
            </a:r>
          </a:p>
          <a:p>
            <a:pPr>
              <a:buFont typeface="Wingdings" pitchFamily="2" charset="2"/>
              <a:buChar char="ü"/>
            </a:pPr>
            <a:r>
              <a:rPr lang="ru-RU" sz="1200" kern="1200" dirty="0" smtClean="0">
                <a:solidFill>
                  <a:schemeClr val="tx1"/>
                </a:solidFill>
                <a:latin typeface="Arial" pitchFamily="34" charset="0"/>
                <a:ea typeface="+mn-ea"/>
                <a:cs typeface="Arial" pitchFamily="34" charset="0"/>
              </a:rPr>
              <a:t>на нарушение Правил предоставления коммунальных услуг собственникам и пользователям помещений в многоквартирных домах и жилых домов, утвержденных постановлением Правительства Российской Федерации от 06 мая 2011 года № 354.</a:t>
            </a:r>
            <a:endParaRPr lang="ru-RU" sz="1200" b="0" kern="1200" dirty="0" smtClean="0">
              <a:solidFill>
                <a:schemeClr val="tx1"/>
              </a:solidFill>
              <a:latin typeface="Arial" pitchFamily="34" charset="0"/>
              <a:ea typeface="+mn-ea"/>
              <a:cs typeface="Arial" pitchFamily="34" charset="0"/>
            </a:endParaRPr>
          </a:p>
        </p:txBody>
      </p:sp>
      <p:sp>
        <p:nvSpPr>
          <p:cNvPr id="56323" name="Номер слайда 3"/>
          <p:cNvSpPr txBox="1">
            <a:spLocks noGrp="1"/>
          </p:cNvSpPr>
          <p:nvPr/>
        </p:nvSpPr>
        <p:spPr bwMode="auto">
          <a:xfrm>
            <a:off x="3777607" y="9377316"/>
            <a:ext cx="2889938" cy="493633"/>
          </a:xfrm>
          <a:prstGeom prst="rect">
            <a:avLst/>
          </a:prstGeom>
          <a:noFill/>
          <a:ln w="9525">
            <a:noFill/>
            <a:miter lim="800000"/>
            <a:headEnd/>
            <a:tailEnd/>
          </a:ln>
        </p:spPr>
        <p:txBody>
          <a:bodyPr anchor="b"/>
          <a:lstStyle/>
          <a:p>
            <a:pPr algn="r" fontAlgn="base">
              <a:spcBef>
                <a:spcPct val="0"/>
              </a:spcBef>
              <a:spcAft>
                <a:spcPct val="0"/>
              </a:spcAft>
            </a:pPr>
            <a:fld id="{A9C17A61-F99D-406E-843E-970A909E5B35}" type="slidenum">
              <a:rPr lang="ru-RU" sz="1200">
                <a:solidFill>
                  <a:srgbClr val="000000"/>
                </a:solidFill>
                <a:cs typeface="Arial" charset="0"/>
              </a:rPr>
              <a:pPr algn="r" fontAlgn="base">
                <a:spcBef>
                  <a:spcPct val="0"/>
                </a:spcBef>
                <a:spcAft>
                  <a:spcPct val="0"/>
                </a:spcAft>
              </a:pPr>
              <a:t>5</a:t>
            </a:fld>
            <a:endParaRPr lang="ru-RU" sz="1200" dirty="0">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Образ слайда 1"/>
          <p:cNvSpPr>
            <a:spLocks noGrp="1" noRot="1" noChangeAspect="1" noTextEdit="1"/>
          </p:cNvSpPr>
          <p:nvPr>
            <p:ph type="sldImg"/>
          </p:nvPr>
        </p:nvSpPr>
        <p:spPr bwMode="auto">
          <a:noFill/>
          <a:ln>
            <a:solidFill>
              <a:srgbClr val="000000"/>
            </a:solidFill>
            <a:miter lim="800000"/>
            <a:headEnd/>
            <a:tailEnd/>
          </a:ln>
        </p:spPr>
      </p:sp>
      <p:sp>
        <p:nvSpPr>
          <p:cNvPr id="102402"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400" kern="1200" dirty="0" smtClean="0">
                <a:solidFill>
                  <a:schemeClr val="tx1"/>
                </a:solidFill>
                <a:latin typeface="Arial" pitchFamily="34" charset="0"/>
                <a:ea typeface="+mn-ea"/>
                <a:cs typeface="Arial" pitchFamily="34" charset="0"/>
              </a:rPr>
              <a:t> </a:t>
            </a:r>
            <a:r>
              <a:rPr lang="ru-RU" sz="1200" kern="1200" dirty="0" smtClean="0">
                <a:solidFill>
                  <a:schemeClr val="tx1"/>
                </a:solidFill>
                <a:latin typeface="Arial" pitchFamily="34" charset="0"/>
                <a:ea typeface="+mn-ea"/>
                <a:cs typeface="Arial" pitchFamily="34" charset="0"/>
              </a:rPr>
              <a:t>В Управление в 2014 году из ГЖИ поступило 49 обращений от граждан. Все обращения рассмотрены Управлением в установленные законом сроки. По данным обращениям проведено 33 административных расследования, по выявленным нарушениям санитарного законодательства составлено 28 протоколов об административном правонарушении, наложены штрафы на общую сумму 280</a:t>
            </a:r>
            <a:r>
              <a:rPr lang="ru-RU" sz="1200" kern="1200" baseline="0" dirty="0" smtClean="0">
                <a:solidFill>
                  <a:schemeClr val="tx1"/>
                </a:solidFill>
                <a:latin typeface="Arial" pitchFamily="34" charset="0"/>
                <a:ea typeface="+mn-ea"/>
                <a:cs typeface="Arial" pitchFamily="34" charset="0"/>
              </a:rPr>
              <a:t> тысяч 500</a:t>
            </a:r>
            <a:r>
              <a:rPr lang="ru-RU" sz="1200" kern="1200" dirty="0" smtClean="0">
                <a:solidFill>
                  <a:schemeClr val="tx1"/>
                </a:solidFill>
                <a:latin typeface="Arial" pitchFamily="34" charset="0"/>
                <a:ea typeface="+mn-ea"/>
                <a:cs typeface="Arial" pitchFamily="34" charset="0"/>
              </a:rPr>
              <a:t> рублей.</a:t>
            </a:r>
          </a:p>
          <a:p>
            <a:r>
              <a:rPr lang="ru-RU" sz="1200" kern="1200" dirty="0" smtClean="0">
                <a:solidFill>
                  <a:schemeClr val="tx1"/>
                </a:solidFill>
                <a:latin typeface="Arial" pitchFamily="34" charset="0"/>
                <a:ea typeface="+mn-ea"/>
                <a:cs typeface="Arial" pitchFamily="34" charset="0"/>
              </a:rPr>
              <a:t>В 1 квартале 2015 года из ГЖИ поступило 15. По данным обращениям проведено 12 административных расследований, по выявленным нарушениям санитарного законодательства составлено 10 протоколов об административном правонарушении. Материалы по указанным расследованиям находятся на рассмотрении в суде.</a:t>
            </a:r>
            <a:endParaRPr lang="ru-RU" sz="1400" kern="1200" dirty="0" smtClean="0">
              <a:solidFill>
                <a:schemeClr val="tx1"/>
              </a:solidFill>
              <a:latin typeface="Arial" pitchFamily="34" charset="0"/>
              <a:ea typeface="+mn-ea"/>
              <a:cs typeface="Arial" pitchFamily="34" charset="0"/>
            </a:endParaRPr>
          </a:p>
          <a:p>
            <a:endParaRPr lang="ru-RU" dirty="0" smtClean="0">
              <a:latin typeface="Arial" charset="0"/>
            </a:endParaRPr>
          </a:p>
        </p:txBody>
      </p:sp>
      <p:sp>
        <p:nvSpPr>
          <p:cNvPr id="102403" name="Номер слайда 3"/>
          <p:cNvSpPr txBox="1">
            <a:spLocks noGrp="1"/>
          </p:cNvSpPr>
          <p:nvPr/>
        </p:nvSpPr>
        <p:spPr bwMode="auto">
          <a:xfrm>
            <a:off x="3777607" y="9377316"/>
            <a:ext cx="2889938" cy="493633"/>
          </a:xfrm>
          <a:prstGeom prst="rect">
            <a:avLst/>
          </a:prstGeom>
          <a:noFill/>
          <a:ln w="9525">
            <a:noFill/>
            <a:miter lim="800000"/>
            <a:headEnd/>
            <a:tailEnd/>
          </a:ln>
        </p:spPr>
        <p:txBody>
          <a:bodyPr anchor="b"/>
          <a:lstStyle/>
          <a:p>
            <a:pPr algn="r"/>
            <a:fld id="{65FF169C-77A9-44DD-84E1-1F6F7BD9D082}" type="slidenum">
              <a:rPr lang="ru-RU" sz="1200">
                <a:solidFill>
                  <a:prstClr val="black"/>
                </a:solidFill>
                <a:latin typeface="Calibri" pitchFamily="34" charset="0"/>
              </a:rPr>
              <a:pPr algn="r"/>
              <a:t>6</a:t>
            </a:fld>
            <a:endParaRPr lang="ru-RU" sz="1200">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Образ слайда 1"/>
          <p:cNvSpPr>
            <a:spLocks noGrp="1" noRot="1" noChangeAspect="1" noTextEdit="1"/>
          </p:cNvSpPr>
          <p:nvPr>
            <p:ph type="sldImg"/>
          </p:nvPr>
        </p:nvSpPr>
        <p:spPr bwMode="auto">
          <a:noFill/>
          <a:ln>
            <a:solidFill>
              <a:srgbClr val="000000"/>
            </a:solidFill>
            <a:miter lim="800000"/>
            <a:headEnd/>
            <a:tailEnd/>
          </a:ln>
        </p:spPr>
      </p:sp>
      <p:sp>
        <p:nvSpPr>
          <p:cNvPr id="102402"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200" kern="1200" dirty="0" smtClean="0">
                <a:solidFill>
                  <a:schemeClr val="tx1"/>
                </a:solidFill>
                <a:latin typeface="Arial" pitchFamily="34" charset="0"/>
                <a:ea typeface="+mn-ea"/>
                <a:cs typeface="Arial" pitchFamily="34" charset="0"/>
              </a:rPr>
              <a:t>Структура</a:t>
            </a:r>
            <a:r>
              <a:rPr lang="ru-RU" sz="1200" kern="1200" baseline="0" dirty="0" smtClean="0">
                <a:solidFill>
                  <a:schemeClr val="tx1"/>
                </a:solidFill>
                <a:latin typeface="Arial" pitchFamily="34" charset="0"/>
                <a:ea typeface="+mn-ea"/>
                <a:cs typeface="Arial" pitchFamily="34" charset="0"/>
              </a:rPr>
              <a:t> обращений, направленных ГЖИ в адрес Управления за 2014 год </a:t>
            </a:r>
            <a:r>
              <a:rPr lang="ru-RU" sz="1200" kern="1200" dirty="0" smtClean="0">
                <a:solidFill>
                  <a:schemeClr val="tx1"/>
                </a:solidFill>
                <a:latin typeface="Arial" pitchFamily="34" charset="0"/>
                <a:ea typeface="+mn-ea"/>
                <a:cs typeface="Arial" pitchFamily="34" charset="0"/>
              </a:rPr>
              <a:t>на заселенность жилых домов грызунами и синантропными членистоногими – 74% (36 обращений); на качество питьевой воды – 10% (5 обращений); на шум в жилых домах – 4% (2 обращения);  - прочее – 12% (6 обращений).</a:t>
            </a:r>
          </a:p>
          <a:p>
            <a:r>
              <a:rPr lang="ru-RU" sz="1200" dirty="0" smtClean="0">
                <a:latin typeface="Arial" pitchFamily="34" charset="0"/>
                <a:cs typeface="Arial" pitchFamily="34" charset="0"/>
              </a:rPr>
              <a:t>За 1 квартал 2015 года 83% (10 обращений) </a:t>
            </a:r>
            <a:r>
              <a:rPr lang="ru-RU" sz="1200" kern="1200" dirty="0" smtClean="0">
                <a:solidFill>
                  <a:schemeClr val="tx1"/>
                </a:solidFill>
                <a:latin typeface="Arial" pitchFamily="34" charset="0"/>
                <a:ea typeface="+mn-ea"/>
                <a:cs typeface="Arial" pitchFamily="34" charset="0"/>
              </a:rPr>
              <a:t>на заселенность жилых домов грызунами и синантропными членистоногими, на качество питьевой воды – 17% (5 обращений).</a:t>
            </a:r>
            <a:endParaRPr lang="ru-RU" sz="1200" dirty="0" smtClean="0">
              <a:latin typeface="Arial" pitchFamily="34" charset="0"/>
              <a:cs typeface="Arial" pitchFamily="34" charset="0"/>
            </a:endParaRPr>
          </a:p>
        </p:txBody>
      </p:sp>
      <p:sp>
        <p:nvSpPr>
          <p:cNvPr id="102403" name="Номер слайда 3"/>
          <p:cNvSpPr txBox="1">
            <a:spLocks noGrp="1"/>
          </p:cNvSpPr>
          <p:nvPr/>
        </p:nvSpPr>
        <p:spPr bwMode="auto">
          <a:xfrm>
            <a:off x="3777607" y="9377316"/>
            <a:ext cx="2889938" cy="493633"/>
          </a:xfrm>
          <a:prstGeom prst="rect">
            <a:avLst/>
          </a:prstGeom>
          <a:noFill/>
          <a:ln w="9525">
            <a:noFill/>
            <a:miter lim="800000"/>
            <a:headEnd/>
            <a:tailEnd/>
          </a:ln>
        </p:spPr>
        <p:txBody>
          <a:bodyPr anchor="b"/>
          <a:lstStyle/>
          <a:p>
            <a:pPr algn="r"/>
            <a:fld id="{65FF169C-77A9-44DD-84E1-1F6F7BD9D082}" type="slidenum">
              <a:rPr lang="ru-RU" sz="1200">
                <a:solidFill>
                  <a:prstClr val="black"/>
                </a:solidFill>
                <a:latin typeface="Calibri" pitchFamily="34" charset="0"/>
              </a:rPr>
              <a:pPr algn="r"/>
              <a:t>7</a:t>
            </a:fld>
            <a:endParaRPr lang="ru-RU" sz="1200">
              <a:solidFill>
                <a:prstClr val="black"/>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Образ слайда 1"/>
          <p:cNvSpPr>
            <a:spLocks noGrp="1" noRot="1" noChangeAspect="1" noTextEdit="1"/>
          </p:cNvSpPr>
          <p:nvPr>
            <p:ph type="sldImg"/>
          </p:nvPr>
        </p:nvSpPr>
        <p:spPr bwMode="auto">
          <a:noFill/>
          <a:ln>
            <a:solidFill>
              <a:srgbClr val="000000"/>
            </a:solidFill>
            <a:miter lim="800000"/>
            <a:headEnd/>
            <a:tailEnd/>
          </a:ln>
        </p:spPr>
      </p:sp>
      <p:sp>
        <p:nvSpPr>
          <p:cNvPr id="102402"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200" kern="1200" dirty="0" smtClean="0">
                <a:solidFill>
                  <a:schemeClr val="tx1"/>
                </a:solidFill>
                <a:latin typeface="Arial" pitchFamily="34" charset="0"/>
                <a:ea typeface="+mn-ea"/>
                <a:cs typeface="Arial" pitchFamily="34" charset="0"/>
              </a:rPr>
              <a:t>В 2014 году из государственной жилищной инспекции Архангельской области в Управление поступило 198 материалов проверок в отношении управляющих организаций, проведенных по обращениям жителей региона; в 1 квартале 2015 года – 29. </a:t>
            </a:r>
          </a:p>
          <a:p>
            <a:r>
              <a:rPr lang="ru-RU" sz="1200" kern="1200" dirty="0" smtClean="0">
                <a:solidFill>
                  <a:schemeClr val="tx1"/>
                </a:solidFill>
                <a:latin typeface="Arial" pitchFamily="34" charset="0"/>
                <a:ea typeface="+mn-ea"/>
                <a:cs typeface="Arial" pitchFamily="34" charset="0"/>
              </a:rPr>
              <a:t>В отношении юридических и должностных лиц в 2014 году вынесено 137 постановлений о назначении административного наказания в виде административного штрафа на общую сумму 10032 тыс. рублей, в 1 квартале 2015 года – 6 постановлений на сумму 280 тыс. рублей.</a:t>
            </a:r>
          </a:p>
          <a:p>
            <a:r>
              <a:rPr lang="ru-RU" sz="1200" kern="1200" dirty="0" smtClean="0">
                <a:solidFill>
                  <a:schemeClr val="tx1"/>
                </a:solidFill>
                <a:latin typeface="Arial" pitchFamily="34" charset="0"/>
                <a:ea typeface="+mn-ea"/>
                <a:cs typeface="Arial" pitchFamily="34" charset="0"/>
              </a:rPr>
              <a:t>Прекращены производства по делам об административном правонарушении в связи с малозначительностью совершенного административного правонарушения в 2014 году – 34, в 1 квартале 2015 года – 6; в виду отсутствия состава административного правонарушения – в 2014 году - 6. </a:t>
            </a:r>
          </a:p>
          <a:p>
            <a:endParaRPr lang="ru-RU" sz="1100" dirty="0" smtClean="0">
              <a:latin typeface="Arial" charset="0"/>
            </a:endParaRPr>
          </a:p>
        </p:txBody>
      </p:sp>
      <p:sp>
        <p:nvSpPr>
          <p:cNvPr id="102403" name="Номер слайда 3"/>
          <p:cNvSpPr txBox="1">
            <a:spLocks noGrp="1"/>
          </p:cNvSpPr>
          <p:nvPr/>
        </p:nvSpPr>
        <p:spPr bwMode="auto">
          <a:xfrm>
            <a:off x="3777607" y="9377316"/>
            <a:ext cx="2889938" cy="493633"/>
          </a:xfrm>
          <a:prstGeom prst="rect">
            <a:avLst/>
          </a:prstGeom>
          <a:noFill/>
          <a:ln w="9525">
            <a:noFill/>
            <a:miter lim="800000"/>
            <a:headEnd/>
            <a:tailEnd/>
          </a:ln>
        </p:spPr>
        <p:txBody>
          <a:bodyPr anchor="b"/>
          <a:lstStyle/>
          <a:p>
            <a:pPr algn="r"/>
            <a:fld id="{65FF169C-77A9-44DD-84E1-1F6F7BD9D082}" type="slidenum">
              <a:rPr lang="ru-RU" sz="1200">
                <a:solidFill>
                  <a:prstClr val="black"/>
                </a:solidFill>
                <a:latin typeface="Calibri" pitchFamily="34" charset="0"/>
              </a:rPr>
              <a:pPr algn="r"/>
              <a:t>8</a:t>
            </a:fld>
            <a:endParaRPr lang="ru-RU" sz="1200">
              <a:solidFill>
                <a:prstClr val="black"/>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Образ слайда 1"/>
          <p:cNvSpPr>
            <a:spLocks noGrp="1" noRot="1" noChangeAspect="1" noTextEdit="1"/>
          </p:cNvSpPr>
          <p:nvPr>
            <p:ph type="sldImg"/>
          </p:nvPr>
        </p:nvSpPr>
        <p:spPr bwMode="auto">
          <a:noFill/>
          <a:ln>
            <a:solidFill>
              <a:srgbClr val="000000"/>
            </a:solidFill>
            <a:miter lim="800000"/>
            <a:headEnd/>
            <a:tailEnd/>
          </a:ln>
        </p:spPr>
      </p:sp>
      <p:sp>
        <p:nvSpPr>
          <p:cNvPr id="102402"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200" kern="1200" dirty="0" smtClean="0">
                <a:solidFill>
                  <a:schemeClr val="tx1"/>
                </a:solidFill>
                <a:latin typeface="Arial" pitchFamily="34" charset="0"/>
                <a:ea typeface="+mn-ea"/>
                <a:cs typeface="Arial" pitchFamily="34" charset="0"/>
              </a:rPr>
              <a:t>В ходе проверок должностными лицами ГЖИ выявлены нарушения порядка начисления размера платы за коммунальные услуги (электроэнергия и горячее водоснабжение на </a:t>
            </a:r>
            <a:r>
              <a:rPr lang="ru-RU" sz="1200" kern="1200" dirty="0" err="1" smtClean="0">
                <a:solidFill>
                  <a:schemeClr val="tx1"/>
                </a:solidFill>
                <a:latin typeface="Arial" pitchFamily="34" charset="0"/>
                <a:ea typeface="+mn-ea"/>
                <a:cs typeface="Arial" pitchFamily="34" charset="0"/>
              </a:rPr>
              <a:t>общедомовые</a:t>
            </a:r>
            <a:r>
              <a:rPr lang="ru-RU" sz="1200" kern="1200" dirty="0" smtClean="0">
                <a:solidFill>
                  <a:schemeClr val="tx1"/>
                </a:solidFill>
                <a:latin typeface="Arial" pitchFamily="34" charset="0"/>
                <a:ea typeface="+mn-ea"/>
                <a:cs typeface="Arial" pitchFamily="34" charset="0"/>
              </a:rPr>
              <a:t> нужды, отопление), а также  жилищного законодательства – управляющие организации увеличивают плату за содержание и ремонт жилого помещения без принятия соответствующего решения собрания собственников помещений многоквартирных домов, предъявляли к оплате суммы за текущий ремонт по факту, ремонт газового оборудования по факту, техническое обслуживание внутридомового газового оборудования, целевой взнос на ремонт стояков; с 1 января 2013 года (несмотря на изменения в жилищном законодательстве) предъявляли к оплате ежемесячные суммы по статье «капитальный ремонт». Основания для начисления собственникам платы за капитальный ремонт отсутствовали - минимальный размер взноса на капитальный ремонт для собственников жилых помещений нормативным правовым актом Архангельской области не был установлен. </a:t>
            </a:r>
          </a:p>
          <a:p>
            <a:r>
              <a:rPr lang="ru-RU" sz="1200" kern="1200" dirty="0" smtClean="0">
                <a:solidFill>
                  <a:schemeClr val="tx1"/>
                </a:solidFill>
                <a:latin typeface="Arial" pitchFamily="34" charset="0"/>
                <a:ea typeface="+mn-ea"/>
                <a:cs typeface="Arial" pitchFamily="34" charset="0"/>
              </a:rPr>
              <a:t>Постановлением Правительства Архангельской области от 26.12.2013  № 613-пп размер взноса на капитальный ремонт общего имущества в многоквартирных домах, расположенных на территории Архангельской области, установлен на 2014-2016 годы.</a:t>
            </a:r>
          </a:p>
          <a:p>
            <a:pPr eaLnBrk="1" hangingPunct="1"/>
            <a:endParaRPr lang="ru-RU" sz="1100" dirty="0" smtClean="0">
              <a:latin typeface="Arial" charset="0"/>
            </a:endParaRPr>
          </a:p>
        </p:txBody>
      </p:sp>
      <p:sp>
        <p:nvSpPr>
          <p:cNvPr id="102403" name="Номер слайда 3"/>
          <p:cNvSpPr txBox="1">
            <a:spLocks noGrp="1"/>
          </p:cNvSpPr>
          <p:nvPr/>
        </p:nvSpPr>
        <p:spPr bwMode="auto">
          <a:xfrm>
            <a:off x="3777607" y="9377316"/>
            <a:ext cx="2889938" cy="493633"/>
          </a:xfrm>
          <a:prstGeom prst="rect">
            <a:avLst/>
          </a:prstGeom>
          <a:noFill/>
          <a:ln w="9525">
            <a:noFill/>
            <a:miter lim="800000"/>
            <a:headEnd/>
            <a:tailEnd/>
          </a:ln>
        </p:spPr>
        <p:txBody>
          <a:bodyPr anchor="b"/>
          <a:lstStyle/>
          <a:p>
            <a:pPr algn="r"/>
            <a:fld id="{65FF169C-77A9-44DD-84E1-1F6F7BD9D082}" type="slidenum">
              <a:rPr lang="ru-RU" sz="1200">
                <a:solidFill>
                  <a:prstClr val="black"/>
                </a:solidFill>
                <a:latin typeface="Calibri" pitchFamily="34" charset="0"/>
              </a:rPr>
              <a:pPr algn="r"/>
              <a:t>9</a:t>
            </a:fld>
            <a:endParaRPr lang="ru-RU" sz="120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AE7218C-C44D-4BDE-80BC-C2F86B02CBB0}"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725214D-E3CC-46F1-B50B-A861CEC6BB0C}"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A7DCEF2-C5A6-4DB8-8B87-B183BA6A06A3}"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CB1A07E-FE83-4FEB-8AFF-9592D2F11CAB}"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8D1E088-C1C6-40EC-B3B5-164A816DC789}"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74959FD-4756-4B67-B141-DBCF3862425A}"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D7B6D3B-C6F3-4B91-A676-6999AFAF59CE}"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D0EFB16-34AA-490C-8B2E-10E33B26873B}"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B44053E-E037-4A38-8B3A-56A34F52FC32}"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CBCE742-9C13-4496-81FC-F880BB0F37A0}"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3E4B867-8589-4866-8838-1BC8B5A64A02}"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alpha val="87000"/>
          </a:srgb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795FDB33-7B90-4E58-91DA-80B8A1DB7976}"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vml"/><Relationship Id="rId1" Type="http://schemas.openxmlformats.org/officeDocument/2006/relationships/themeOverride" Target="../theme/themeOverride2.x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notesSlide" Target="../notesSlides/notesSlide6.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1.xml"/><Relationship Id="rId14"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Герб"/>
          <p:cNvPicPr>
            <a:picLocks noChangeAspect="1" noChangeArrowheads="1"/>
          </p:cNvPicPr>
          <p:nvPr/>
        </p:nvPicPr>
        <p:blipFill>
          <a:blip r:embed="rId4" cstate="print">
            <a:lum bright="20000" contrast="20000"/>
          </a:blip>
          <a:srcRect/>
          <a:stretch>
            <a:fillRect/>
          </a:stretch>
        </p:blipFill>
        <p:spPr bwMode="auto">
          <a:xfrm>
            <a:off x="3708400" y="314276"/>
            <a:ext cx="1881188" cy="2106612"/>
          </a:xfrm>
          <a:prstGeom prst="rect">
            <a:avLst/>
          </a:prstGeom>
          <a:noFill/>
          <a:ln w="9525">
            <a:noFill/>
            <a:miter lim="800000"/>
            <a:headEnd/>
            <a:tailEnd/>
          </a:ln>
          <a:effectLst>
            <a:outerShdw dist="67858" dir="2700000" algn="tl" rotWithShape="0">
              <a:srgbClr val="333333">
                <a:alpha val="64999"/>
              </a:srgbClr>
            </a:outerShdw>
          </a:effectLst>
        </p:spPr>
      </p:pic>
      <p:sp>
        <p:nvSpPr>
          <p:cNvPr id="239618" name="Rectangle 2"/>
          <p:cNvSpPr>
            <a:spLocks noChangeArrowheads="1"/>
          </p:cNvSpPr>
          <p:nvPr/>
        </p:nvSpPr>
        <p:spPr bwMode="auto">
          <a:xfrm>
            <a:off x="250825" y="2852936"/>
            <a:ext cx="8642350" cy="1600200"/>
          </a:xfrm>
          <a:prstGeom prst="rect">
            <a:avLst/>
          </a:prstGeom>
          <a:noFill/>
          <a:ln w="9525">
            <a:noFill/>
            <a:miter lim="800000"/>
            <a:headEnd/>
            <a:tailEnd/>
          </a:ln>
          <a:effectLst/>
        </p:spPr>
        <p:txBody>
          <a:bodyPr anchor="ctr"/>
          <a:lstStyle/>
          <a:p>
            <a:pPr algn="ctr">
              <a:defRPr/>
            </a:pPr>
            <a:r>
              <a:rPr lang="ru-RU" sz="3200" b="1" dirty="0" smtClean="0">
                <a:solidFill>
                  <a:srgbClr val="800000"/>
                </a:solidFill>
                <a:latin typeface="+mn-lt"/>
              </a:rPr>
              <a:t>О взаимодействии и сотрудничестве Управления Роспотребнадзора </a:t>
            </a:r>
          </a:p>
          <a:p>
            <a:pPr algn="ctr">
              <a:defRPr/>
            </a:pPr>
            <a:r>
              <a:rPr lang="ru-RU" sz="3200" b="1" dirty="0" smtClean="0">
                <a:solidFill>
                  <a:srgbClr val="800000"/>
                </a:solidFill>
                <a:latin typeface="+mn-lt"/>
              </a:rPr>
              <a:t>по Архангельской области </a:t>
            </a:r>
          </a:p>
          <a:p>
            <a:pPr algn="ctr">
              <a:defRPr/>
            </a:pPr>
            <a:r>
              <a:rPr lang="ru-RU" sz="3200" b="1" dirty="0" smtClean="0">
                <a:solidFill>
                  <a:srgbClr val="800000"/>
                </a:solidFill>
                <a:latin typeface="+mn-lt"/>
              </a:rPr>
              <a:t>с государственной жилищной инспекцией Архангельской области</a:t>
            </a:r>
            <a:endParaRPr lang="ru-RU" sz="3200" b="1" dirty="0">
              <a:solidFill>
                <a:srgbClr val="800000"/>
              </a:solidFill>
              <a:latin typeface="+mn-lt"/>
            </a:endParaRPr>
          </a:p>
        </p:txBody>
      </p:sp>
      <p:sp>
        <p:nvSpPr>
          <p:cNvPr id="3079" name="Rectangle 3"/>
          <p:cNvSpPr>
            <a:spLocks noChangeArrowheads="1"/>
          </p:cNvSpPr>
          <p:nvPr/>
        </p:nvSpPr>
        <p:spPr bwMode="auto">
          <a:xfrm>
            <a:off x="0" y="4725144"/>
            <a:ext cx="9144000" cy="1917700"/>
          </a:xfrm>
          <a:prstGeom prst="rect">
            <a:avLst/>
          </a:prstGeom>
          <a:noFill/>
          <a:ln w="9525" algn="ctr">
            <a:noFill/>
            <a:miter lim="800000"/>
            <a:headEnd/>
            <a:tailEnd/>
          </a:ln>
          <a:effectLst/>
        </p:spPr>
        <p:txBody>
          <a:bodyPr anchor="ctr"/>
          <a:lstStyle/>
          <a:p>
            <a:pPr algn="ctr">
              <a:defRPr/>
            </a:pPr>
            <a:r>
              <a:rPr lang="ru-RU" sz="2000" b="1" dirty="0" smtClean="0"/>
              <a:t>Р.В. Бузинов</a:t>
            </a:r>
          </a:p>
          <a:p>
            <a:pPr algn="ctr">
              <a:defRPr/>
            </a:pPr>
            <a:r>
              <a:rPr lang="ru-RU" sz="2000" b="1" dirty="0" smtClean="0">
                <a:latin typeface="+mn-lt"/>
                <a:cs typeface="Times New Roman" pitchFamily="18" charset="0"/>
              </a:rPr>
              <a:t>Руководитель Управления</a:t>
            </a:r>
          </a:p>
          <a:p>
            <a:pPr algn="ctr">
              <a:defRPr/>
            </a:pPr>
            <a:r>
              <a:rPr lang="ru-RU" sz="2000" b="1" dirty="0" smtClean="0">
                <a:latin typeface="+mn-lt"/>
                <a:cs typeface="Times New Roman" pitchFamily="18" charset="0"/>
              </a:rPr>
              <a:t> Роспотребнадзора по Архангельской области</a:t>
            </a:r>
            <a:endParaRPr lang="ru-RU" sz="2000" b="1" dirty="0">
              <a:latin typeface="+mn-lt"/>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Заголовок 1"/>
          <p:cNvSpPr>
            <a:spLocks noGrp="1"/>
          </p:cNvSpPr>
          <p:nvPr>
            <p:ph type="title" idx="4294967295"/>
          </p:nvPr>
        </p:nvSpPr>
        <p:spPr>
          <a:xfrm>
            <a:off x="0" y="0"/>
            <a:ext cx="9144000" cy="6858000"/>
          </a:xfr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a:lnSpc>
                <a:spcPct val="150000"/>
              </a:lnSpc>
              <a:defRPr/>
            </a:pPr>
            <a:r>
              <a:rPr lang="ru-RU" sz="4000" b="1" kern="1200" dirty="0" smtClean="0">
                <a:solidFill>
                  <a:schemeClr val="tx1"/>
                </a:solidFill>
                <a:latin typeface="Arial" charset="0"/>
                <a:ea typeface="+mn-ea"/>
                <a:cs typeface="+mn-cs"/>
              </a:rPr>
              <a:t>БЛАГОДАРЮ ЗА ВНИМАНИЕ!</a:t>
            </a:r>
          </a:p>
        </p:txBody>
      </p:sp>
      <p:sp>
        <p:nvSpPr>
          <p:cNvPr id="5" name="Прямоугольник 4"/>
          <p:cNvSpPr/>
          <p:nvPr/>
        </p:nvSpPr>
        <p:spPr>
          <a:xfrm>
            <a:off x="3062580" y="6381328"/>
            <a:ext cx="3224024" cy="369332"/>
          </a:xfrm>
          <a:prstGeom prst="rect">
            <a:avLst/>
          </a:prstGeom>
          <a:effectLst/>
        </p:spPr>
        <p:txBody>
          <a:bodyPr wrap="none">
            <a:spAutoFit/>
          </a:bodyPr>
          <a:lstStyle/>
          <a:p>
            <a:r>
              <a:rPr lang="en-US" b="1" i="1" dirty="0" smtClean="0"/>
              <a:t>www.29.rospotrebnadzor.ru</a:t>
            </a:r>
            <a:endParaRPr lang="ru-RU" b="1" i="1" dirty="0"/>
          </a:p>
        </p:txBody>
      </p:sp>
      <p:sp>
        <p:nvSpPr>
          <p:cNvPr id="6" name="Номер слайда 12"/>
          <p:cNvSpPr>
            <a:spLocks noGrp="1"/>
          </p:cNvSpPr>
          <p:nvPr>
            <p:ph type="sldNum" sz="quarter" idx="12"/>
          </p:nvPr>
        </p:nvSpPr>
        <p:spPr>
          <a:xfrm>
            <a:off x="6830888" y="6381328"/>
            <a:ext cx="2133600" cy="476250"/>
          </a:xfrm>
          <a:effectLst/>
        </p:spPr>
        <p:txBody>
          <a:bodyPr/>
          <a:lstStyle/>
          <a:p>
            <a:pPr>
              <a:defRPr/>
            </a:pPr>
            <a:fld id="{DB44053E-E037-4A38-8B3A-56A34F52FC32}" type="slidenum">
              <a:rPr lang="ru-RU" sz="1800" b="1" smtClean="0">
                <a:solidFill>
                  <a:srgbClr val="000000"/>
                </a:solidFill>
              </a:rPr>
              <a:pPr>
                <a:defRPr/>
              </a:pPr>
              <a:t>10</a:t>
            </a:fld>
            <a:endParaRPr lang="ru-RU" sz="1800" b="1" dirty="0">
              <a:solidFill>
                <a:srgbClr val="000000"/>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2" descr="вымпел 4"/>
          <p:cNvPicPr>
            <a:picLocks noChangeAspect="1" noChangeArrowheads="1"/>
          </p:cNvPicPr>
          <p:nvPr/>
        </p:nvPicPr>
        <p:blipFill>
          <a:blip r:embed="rId5" cstate="print"/>
          <a:srcRect/>
          <a:stretch>
            <a:fillRect/>
          </a:stretch>
        </p:blipFill>
        <p:spPr bwMode="auto">
          <a:xfrm>
            <a:off x="1" y="-25"/>
            <a:ext cx="3059831" cy="620713"/>
          </a:xfrm>
          <a:prstGeom prst="rect">
            <a:avLst/>
          </a:prstGeom>
          <a:noFill/>
          <a:ln w="9525">
            <a:noFill/>
            <a:miter lim="800000"/>
            <a:headEnd/>
            <a:tailEnd/>
          </a:ln>
        </p:spPr>
      </p:pic>
      <p:sp>
        <p:nvSpPr>
          <p:cNvPr id="12" name="Заголовок 11"/>
          <p:cNvSpPr>
            <a:spLocks noGrp="1"/>
          </p:cNvSpPr>
          <p:nvPr>
            <p:ph type="title"/>
          </p:nvPr>
        </p:nvSpPr>
        <p:spPr>
          <a:xfrm>
            <a:off x="683568" y="0"/>
            <a:ext cx="8460432" cy="1143000"/>
          </a:xfrm>
        </p:spPr>
        <p:txBody>
          <a:bodyPr/>
          <a:lstStyle/>
          <a:p>
            <a:r>
              <a:rPr lang="ru-RU" sz="3200" b="1" dirty="0" smtClean="0"/>
              <a:t>Соглашение о взаимодействии</a:t>
            </a:r>
            <a:endParaRPr lang="ru-RU" sz="3200" b="1" dirty="0"/>
          </a:p>
        </p:txBody>
      </p:sp>
      <p:sp>
        <p:nvSpPr>
          <p:cNvPr id="10" name="Номер слайда 12"/>
          <p:cNvSpPr>
            <a:spLocks noGrp="1"/>
          </p:cNvSpPr>
          <p:nvPr>
            <p:ph type="sldNum" sz="quarter" idx="12"/>
          </p:nvPr>
        </p:nvSpPr>
        <p:spPr>
          <a:xfrm>
            <a:off x="7010400" y="6381750"/>
            <a:ext cx="2133600" cy="476250"/>
          </a:xfrm>
          <a:effectLst/>
        </p:spPr>
        <p:txBody>
          <a:bodyPr/>
          <a:lstStyle/>
          <a:p>
            <a:pPr>
              <a:defRPr/>
            </a:pPr>
            <a:fld id="{DB44053E-E037-4A38-8B3A-56A34F52FC32}" type="slidenum">
              <a:rPr lang="ru-RU" sz="1800" b="1" smtClean="0">
                <a:solidFill>
                  <a:srgbClr val="000000"/>
                </a:solidFill>
              </a:rPr>
              <a:pPr>
                <a:defRPr/>
              </a:pPr>
              <a:t>2</a:t>
            </a:fld>
            <a:endParaRPr lang="ru-RU" sz="1800" b="1" dirty="0">
              <a:solidFill>
                <a:srgbClr val="000000"/>
              </a:solidFill>
            </a:endParaRPr>
          </a:p>
        </p:txBody>
      </p:sp>
      <p:sp>
        <p:nvSpPr>
          <p:cNvPr id="11" name="Прямоугольник 10"/>
          <p:cNvSpPr/>
          <p:nvPr/>
        </p:nvSpPr>
        <p:spPr>
          <a:xfrm>
            <a:off x="467544" y="6381328"/>
            <a:ext cx="7848872" cy="276999"/>
          </a:xfrm>
          <a:prstGeom prst="rect">
            <a:avLst/>
          </a:prstGeom>
          <a:effectLst/>
        </p:spPr>
        <p:txBody>
          <a:bodyPr wrap="square">
            <a:spAutoFit/>
          </a:bodyPr>
          <a:lstStyle/>
          <a:p>
            <a:pPr algn="ctr"/>
            <a:r>
              <a:rPr lang="en-US" sz="1200" b="1" i="1" dirty="0" smtClean="0"/>
              <a:t>www.29.rospotrebnadzor.ru</a:t>
            </a:r>
            <a:endParaRPr lang="ru-RU" sz="1200" b="1" i="1" dirty="0"/>
          </a:p>
        </p:txBody>
      </p:sp>
      <p:cxnSp>
        <p:nvCxnSpPr>
          <p:cNvPr id="14" name="Прямая соединительная линия 13"/>
          <p:cNvCxnSpPr/>
          <p:nvPr/>
        </p:nvCxnSpPr>
        <p:spPr>
          <a:xfrm>
            <a:off x="467544" y="1196752"/>
            <a:ext cx="8280920" cy="0"/>
          </a:xfrm>
          <a:prstGeom prst="line">
            <a:avLst/>
          </a:prstGeom>
          <a:ln w="38100"/>
        </p:spPr>
        <p:style>
          <a:lnRef idx="1">
            <a:schemeClr val="dk1"/>
          </a:lnRef>
          <a:fillRef idx="0">
            <a:schemeClr val="dk1"/>
          </a:fillRef>
          <a:effectRef idx="0">
            <a:schemeClr val="dk1"/>
          </a:effectRef>
          <a:fontRef idx="minor">
            <a:schemeClr val="tx1"/>
          </a:fontRef>
        </p:style>
      </p:cxnSp>
      <p:graphicFrame>
        <p:nvGraphicFramePr>
          <p:cNvPr id="268290" name="Object 2"/>
          <p:cNvGraphicFramePr>
            <a:graphicFrameLocks noChangeAspect="1"/>
          </p:cNvGraphicFramePr>
          <p:nvPr/>
        </p:nvGraphicFramePr>
        <p:xfrm>
          <a:off x="395536" y="1484784"/>
          <a:ext cx="3475398" cy="4896544"/>
        </p:xfrm>
        <a:graphic>
          <a:graphicData uri="http://schemas.openxmlformats.org/presentationml/2006/ole">
            <p:oleObj spid="_x0000_s268290" name="Acrobat Document" r:id="rId6" imgW="5705208" imgH="8038980" progId="AcroExch.Document.11">
              <p:embed/>
            </p:oleObj>
          </a:graphicData>
        </a:graphic>
      </p:graphicFrame>
      <p:sp>
        <p:nvSpPr>
          <p:cNvPr id="17" name="Прямоугольник 16"/>
          <p:cNvSpPr/>
          <p:nvPr/>
        </p:nvSpPr>
        <p:spPr>
          <a:xfrm>
            <a:off x="3923928" y="1412776"/>
            <a:ext cx="4896544" cy="4093428"/>
          </a:xfrm>
          <a:prstGeom prst="rect">
            <a:avLst/>
          </a:prstGeom>
        </p:spPr>
        <p:txBody>
          <a:bodyPr wrap="square">
            <a:spAutoFit/>
          </a:bodyPr>
          <a:lstStyle/>
          <a:p>
            <a:pPr algn="ctr">
              <a:spcBef>
                <a:spcPct val="30000"/>
              </a:spcBef>
              <a:defRPr/>
            </a:pPr>
            <a:r>
              <a:rPr lang="ru-RU" sz="2000" b="1" dirty="0" smtClean="0">
                <a:latin typeface="Arial" pitchFamily="34" charset="0"/>
                <a:cs typeface="Arial" pitchFamily="34" charset="0"/>
              </a:rPr>
              <a:t>28 марта 2013 года Управлением Роспотребнадзора по Архангельской области заключено соглашение о взаимодействии с государственной жилищной инспекцией Архангельской области, которым разграничена компетенция между надзорными органами с целью более объективного и своевременного рассмотрения обращений граждан по вопросам некачественного предоставления жилищно-коммунальных услуг.</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539552" y="0"/>
            <a:ext cx="8604448" cy="1143000"/>
          </a:xfrm>
        </p:spPr>
        <p:txBody>
          <a:bodyPr/>
          <a:lstStyle/>
          <a:p>
            <a:r>
              <a:rPr lang="ru-RU" sz="2800" b="1" dirty="0" smtClean="0"/>
              <a:t>Полномочия Управления </a:t>
            </a:r>
            <a:br>
              <a:rPr lang="ru-RU" sz="2800" b="1" dirty="0" smtClean="0"/>
            </a:br>
            <a:r>
              <a:rPr lang="ru-RU" sz="2800" b="1" dirty="0" smtClean="0"/>
              <a:t>Роспотребнадзора по Архангельской области</a:t>
            </a:r>
            <a:endParaRPr lang="ru-RU" sz="2800" b="1" dirty="0"/>
          </a:p>
        </p:txBody>
      </p:sp>
      <p:sp>
        <p:nvSpPr>
          <p:cNvPr id="13" name="Содержимое 12"/>
          <p:cNvSpPr>
            <a:spLocks noGrp="1"/>
          </p:cNvSpPr>
          <p:nvPr>
            <p:ph idx="1"/>
          </p:nvPr>
        </p:nvSpPr>
        <p:spPr>
          <a:xfrm>
            <a:off x="251520" y="1268760"/>
            <a:ext cx="8892480" cy="5184576"/>
          </a:xfrm>
        </p:spPr>
        <p:txBody>
          <a:bodyPr/>
          <a:lstStyle/>
          <a:p>
            <a:pPr>
              <a:buAutoNum type="arabicPeriod"/>
            </a:pPr>
            <a:r>
              <a:rPr lang="ru-RU" sz="1800" b="1" kern="1200" dirty="0" smtClean="0"/>
              <a:t>Рассмотрение обращений:</a:t>
            </a:r>
          </a:p>
          <a:p>
            <a:pPr>
              <a:buNone/>
            </a:pPr>
            <a:endParaRPr lang="ru-RU" sz="1800" b="1" kern="1200" dirty="0" smtClean="0"/>
          </a:p>
          <a:p>
            <a:pPr>
              <a:buFont typeface="Wingdings" pitchFamily="2" charset="2"/>
              <a:buChar char="ü"/>
            </a:pPr>
            <a:r>
              <a:rPr lang="ru-RU" sz="1800" b="1" kern="1200" dirty="0" smtClean="0"/>
              <a:t>на превышение уровня шума в жилых помещениях;</a:t>
            </a:r>
          </a:p>
          <a:p>
            <a:pPr>
              <a:buFont typeface="Wingdings" pitchFamily="2" charset="2"/>
              <a:buChar char="ü"/>
            </a:pPr>
            <a:r>
              <a:rPr lang="ru-RU" sz="1800" b="1" kern="1200" dirty="0" smtClean="0"/>
              <a:t>на превышение ПДК загрязняющих веществ в атмосферном воздухе;</a:t>
            </a:r>
          </a:p>
          <a:p>
            <a:pPr>
              <a:buFont typeface="Wingdings" pitchFamily="2" charset="2"/>
              <a:buChar char="ü"/>
            </a:pPr>
            <a:r>
              <a:rPr lang="ru-RU" sz="1800" b="1" kern="1200" dirty="0" smtClean="0"/>
              <a:t>на неудовлетворительное качество холодной и горячей воды по органолептическим, санитарно- химическим, микробиологическим, паразитологическим, радиологическим показателям;</a:t>
            </a:r>
          </a:p>
          <a:p>
            <a:pPr>
              <a:buFont typeface="Wingdings" pitchFamily="2" charset="2"/>
              <a:buChar char="ü"/>
            </a:pPr>
            <a:r>
              <a:rPr lang="ru-RU" sz="1800" b="1" kern="1200" dirty="0" smtClean="0"/>
              <a:t>на некачественное проведение дератизационных работ; </a:t>
            </a:r>
          </a:p>
          <a:p>
            <a:pPr>
              <a:buFont typeface="Wingdings" pitchFamily="2" charset="2"/>
              <a:buChar char="ü"/>
            </a:pPr>
            <a:r>
              <a:rPr lang="ru-RU" sz="1800" b="1" kern="1200" dirty="0" smtClean="0"/>
              <a:t>на некачественное проведение дезинсекционных работ; </a:t>
            </a:r>
          </a:p>
          <a:p>
            <a:pPr>
              <a:buFont typeface="Wingdings" pitchFamily="2" charset="2"/>
              <a:buChar char="ü"/>
            </a:pPr>
            <a:r>
              <a:rPr lang="ru-RU" sz="1800" b="1" kern="1200" dirty="0" smtClean="0"/>
              <a:t>на включение в договор управления многоквартирным домом условий, ущемляющих права потребителей;</a:t>
            </a:r>
          </a:p>
          <a:p>
            <a:pPr>
              <a:buFont typeface="Wingdings" pitchFamily="2" charset="2"/>
              <a:buChar char="ü"/>
            </a:pPr>
            <a:r>
              <a:rPr lang="ru-RU" sz="1800" b="1" kern="1200" dirty="0" smtClean="0"/>
              <a:t>на нарушения прав потребителей на информацию об исполнителе коммунальных услуг (статьи 8, 9 Закона Российской Федерации от 07 февраля 1992 года № 2300-1 «О защите прав потребителей»).</a:t>
            </a:r>
          </a:p>
          <a:p>
            <a:pPr>
              <a:buFont typeface="Wingdings" pitchFamily="2" charset="2"/>
              <a:buChar char="ü"/>
            </a:pPr>
            <a:endParaRPr lang="ru-RU" sz="1800" b="1" kern="1200" dirty="0" smtClean="0"/>
          </a:p>
          <a:p>
            <a:pPr>
              <a:buFont typeface="Wingdings" pitchFamily="2" charset="2"/>
              <a:buChar char="ü"/>
            </a:pPr>
            <a:endParaRPr lang="ru-RU" sz="1800" b="1" kern="1200" dirty="0" smtClean="0"/>
          </a:p>
          <a:p>
            <a:endParaRPr lang="ru-RU" dirty="0"/>
          </a:p>
        </p:txBody>
      </p:sp>
      <p:sp>
        <p:nvSpPr>
          <p:cNvPr id="10" name="Номер слайда 12"/>
          <p:cNvSpPr>
            <a:spLocks noGrp="1"/>
          </p:cNvSpPr>
          <p:nvPr>
            <p:ph type="sldNum" sz="quarter" idx="12"/>
          </p:nvPr>
        </p:nvSpPr>
        <p:spPr>
          <a:xfrm>
            <a:off x="6516216" y="6237312"/>
            <a:ext cx="2627784" cy="476250"/>
          </a:xfrm>
          <a:effectLst/>
        </p:spPr>
        <p:txBody>
          <a:bodyPr/>
          <a:lstStyle/>
          <a:p>
            <a:pPr>
              <a:defRPr/>
            </a:pPr>
            <a:endParaRPr lang="ru-RU" sz="1800" b="1" dirty="0" smtClean="0"/>
          </a:p>
          <a:p>
            <a:pPr>
              <a:defRPr/>
            </a:pPr>
            <a:fld id="{DB44053E-E037-4A38-8B3A-56A34F52FC32}" type="slidenum">
              <a:rPr lang="ru-RU" sz="1800" b="1" smtClean="0"/>
              <a:pPr>
                <a:defRPr/>
              </a:pPr>
              <a:t>3</a:t>
            </a:fld>
            <a:endParaRPr lang="ru-RU" sz="1800" b="1" dirty="0"/>
          </a:p>
        </p:txBody>
      </p:sp>
      <p:cxnSp>
        <p:nvCxnSpPr>
          <p:cNvPr id="14" name="Прямая соединительная линия 13"/>
          <p:cNvCxnSpPr/>
          <p:nvPr/>
        </p:nvCxnSpPr>
        <p:spPr>
          <a:xfrm>
            <a:off x="467544" y="1196752"/>
            <a:ext cx="8280920" cy="0"/>
          </a:xfrm>
          <a:prstGeom prst="line">
            <a:avLst/>
          </a:prstGeom>
          <a:ln w="38100"/>
        </p:spPr>
        <p:style>
          <a:lnRef idx="1">
            <a:schemeClr val="dk1"/>
          </a:lnRef>
          <a:fillRef idx="0">
            <a:schemeClr val="dk1"/>
          </a:fillRef>
          <a:effectRef idx="0">
            <a:schemeClr val="dk1"/>
          </a:effectRef>
          <a:fontRef idx="minor">
            <a:schemeClr val="tx1"/>
          </a:fontRef>
        </p:style>
      </p:cxnSp>
      <p:pic>
        <p:nvPicPr>
          <p:cNvPr id="8" name="Picture 22" descr="вымпел 4"/>
          <p:cNvPicPr>
            <a:picLocks noChangeAspect="1" noChangeArrowheads="1"/>
          </p:cNvPicPr>
          <p:nvPr/>
        </p:nvPicPr>
        <p:blipFill>
          <a:blip r:embed="rId4" cstate="print"/>
          <a:srcRect/>
          <a:stretch>
            <a:fillRect/>
          </a:stretch>
        </p:blipFill>
        <p:spPr bwMode="auto">
          <a:xfrm>
            <a:off x="1" y="-25"/>
            <a:ext cx="3059831" cy="620713"/>
          </a:xfrm>
          <a:prstGeom prst="rect">
            <a:avLst/>
          </a:prstGeom>
          <a:noFill/>
          <a:ln w="9525">
            <a:noFill/>
            <a:miter lim="800000"/>
            <a:headEnd/>
            <a:tailEnd/>
          </a:ln>
        </p:spPr>
      </p:pic>
      <p:sp>
        <p:nvSpPr>
          <p:cNvPr id="9" name="Прямоугольник 8"/>
          <p:cNvSpPr/>
          <p:nvPr/>
        </p:nvSpPr>
        <p:spPr>
          <a:xfrm>
            <a:off x="467544" y="6381328"/>
            <a:ext cx="7848872" cy="276999"/>
          </a:xfrm>
          <a:prstGeom prst="rect">
            <a:avLst/>
          </a:prstGeom>
          <a:effectLst/>
        </p:spPr>
        <p:txBody>
          <a:bodyPr wrap="square">
            <a:spAutoFit/>
          </a:bodyPr>
          <a:lstStyle/>
          <a:p>
            <a:pPr algn="ctr"/>
            <a:r>
              <a:rPr lang="en-US" sz="1200" b="1" i="1" dirty="0" smtClean="0">
                <a:solidFill>
                  <a:srgbClr val="000000"/>
                </a:solidFill>
              </a:rPr>
              <a:t>www.29.rospotrebnadzor.ru</a:t>
            </a:r>
            <a:endParaRPr lang="ru-RU" sz="1200" b="1" i="1" dirty="0">
              <a:solidFill>
                <a:srgbClr val="000000"/>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2" descr="вымпел 4"/>
          <p:cNvPicPr>
            <a:picLocks noChangeAspect="1" noChangeArrowheads="1"/>
          </p:cNvPicPr>
          <p:nvPr/>
        </p:nvPicPr>
        <p:blipFill>
          <a:blip r:embed="rId4" cstate="print"/>
          <a:srcRect/>
          <a:stretch>
            <a:fillRect/>
          </a:stretch>
        </p:blipFill>
        <p:spPr bwMode="auto">
          <a:xfrm>
            <a:off x="1" y="-25"/>
            <a:ext cx="2411759" cy="620713"/>
          </a:xfrm>
          <a:prstGeom prst="rect">
            <a:avLst/>
          </a:prstGeom>
          <a:noFill/>
          <a:ln w="9525">
            <a:noFill/>
            <a:miter lim="800000"/>
            <a:headEnd/>
            <a:tailEnd/>
          </a:ln>
        </p:spPr>
      </p:pic>
      <p:sp>
        <p:nvSpPr>
          <p:cNvPr id="12" name="Заголовок 11"/>
          <p:cNvSpPr>
            <a:spLocks noGrp="1"/>
          </p:cNvSpPr>
          <p:nvPr>
            <p:ph type="title"/>
          </p:nvPr>
        </p:nvSpPr>
        <p:spPr>
          <a:xfrm>
            <a:off x="395536" y="0"/>
            <a:ext cx="8496944" cy="1143000"/>
          </a:xfrm>
        </p:spPr>
        <p:txBody>
          <a:bodyPr/>
          <a:lstStyle/>
          <a:p>
            <a:r>
              <a:rPr lang="ru-RU" sz="2800" b="1" dirty="0" smtClean="0">
                <a:solidFill>
                  <a:srgbClr val="000000"/>
                </a:solidFill>
              </a:rPr>
              <a:t>Полномочия Управления </a:t>
            </a:r>
            <a:br>
              <a:rPr lang="ru-RU" sz="2800" b="1" dirty="0" smtClean="0">
                <a:solidFill>
                  <a:srgbClr val="000000"/>
                </a:solidFill>
              </a:rPr>
            </a:br>
            <a:r>
              <a:rPr lang="ru-RU" sz="2800" b="1" dirty="0" smtClean="0">
                <a:solidFill>
                  <a:srgbClr val="000000"/>
                </a:solidFill>
              </a:rPr>
              <a:t>Роспотребнадзора по Архангельской области </a:t>
            </a:r>
            <a:r>
              <a:rPr lang="ru-RU" sz="2000" b="1" dirty="0" smtClean="0">
                <a:solidFill>
                  <a:srgbClr val="000000"/>
                </a:solidFill>
              </a:rPr>
              <a:t>(продолжение)</a:t>
            </a:r>
            <a:endParaRPr lang="ru-RU" sz="3600" b="1" dirty="0"/>
          </a:p>
        </p:txBody>
      </p:sp>
      <p:sp>
        <p:nvSpPr>
          <p:cNvPr id="13" name="Содержимое 12"/>
          <p:cNvSpPr>
            <a:spLocks noGrp="1"/>
          </p:cNvSpPr>
          <p:nvPr>
            <p:ph idx="1"/>
          </p:nvPr>
        </p:nvSpPr>
        <p:spPr>
          <a:xfrm>
            <a:off x="457200" y="1412776"/>
            <a:ext cx="8229600" cy="4713387"/>
          </a:xfrm>
        </p:spPr>
        <p:txBody>
          <a:bodyPr/>
          <a:lstStyle/>
          <a:p>
            <a:pPr>
              <a:buNone/>
            </a:pPr>
            <a:r>
              <a:rPr lang="ru-RU" sz="1800" b="1" kern="1200" dirty="0" smtClean="0"/>
              <a:t>2.  Обращение в суд с заявлениями в защиту прав и законных интересов неопределенного круга потребителей коммунальных услуг;</a:t>
            </a:r>
          </a:p>
          <a:p>
            <a:pPr>
              <a:buNone/>
            </a:pPr>
            <a:r>
              <a:rPr lang="ru-RU" sz="1800" b="1" kern="1200" dirty="0" smtClean="0"/>
              <a:t>3.  Вступление в рассматриваемое судом дело по своей инициативе или по инициативе лиц, участвующих в деле, для дачи заключения по делу в целях защиты прав потребителей в порядке, установленном законодательством Российской Федерации;</a:t>
            </a:r>
          </a:p>
          <a:p>
            <a:pPr>
              <a:buNone/>
            </a:pPr>
            <a:r>
              <a:rPr lang="ru-RU" sz="1800" b="1" kern="1200" dirty="0" smtClean="0"/>
              <a:t>4.  Возбуждение и рассмотрение дел об административных правонарушениях в рамках полномочий Управления по материалам проверок, проведенных государственной жилищной инспекцией Архангельской области. </a:t>
            </a:r>
          </a:p>
          <a:p>
            <a:endParaRPr lang="ru-RU" dirty="0"/>
          </a:p>
        </p:txBody>
      </p:sp>
      <p:sp>
        <p:nvSpPr>
          <p:cNvPr id="10" name="Номер слайда 12"/>
          <p:cNvSpPr>
            <a:spLocks noGrp="1"/>
          </p:cNvSpPr>
          <p:nvPr>
            <p:ph type="sldNum" sz="quarter" idx="12"/>
          </p:nvPr>
        </p:nvSpPr>
        <p:spPr>
          <a:xfrm>
            <a:off x="7010400" y="6381750"/>
            <a:ext cx="2133600" cy="476250"/>
          </a:xfrm>
          <a:effectLst/>
        </p:spPr>
        <p:txBody>
          <a:bodyPr/>
          <a:lstStyle/>
          <a:p>
            <a:pPr>
              <a:defRPr/>
            </a:pPr>
            <a:fld id="{DB44053E-E037-4A38-8B3A-56A34F52FC32}" type="slidenum">
              <a:rPr lang="ru-RU" sz="1800" b="1" smtClean="0"/>
              <a:pPr>
                <a:defRPr/>
              </a:pPr>
              <a:t>4</a:t>
            </a:fld>
            <a:endParaRPr lang="ru-RU" sz="1800" b="1" dirty="0"/>
          </a:p>
        </p:txBody>
      </p:sp>
      <p:sp>
        <p:nvSpPr>
          <p:cNvPr id="11" name="Прямоугольник 10"/>
          <p:cNvSpPr/>
          <p:nvPr/>
        </p:nvSpPr>
        <p:spPr>
          <a:xfrm>
            <a:off x="467544" y="6381328"/>
            <a:ext cx="7848872" cy="276999"/>
          </a:xfrm>
          <a:prstGeom prst="rect">
            <a:avLst/>
          </a:prstGeom>
          <a:effectLst/>
        </p:spPr>
        <p:txBody>
          <a:bodyPr wrap="square">
            <a:spAutoFit/>
          </a:bodyPr>
          <a:lstStyle/>
          <a:p>
            <a:pPr algn="ctr"/>
            <a:r>
              <a:rPr lang="en-US" sz="1200" b="1" i="1" dirty="0" smtClean="0">
                <a:solidFill>
                  <a:srgbClr val="000000"/>
                </a:solidFill>
              </a:rPr>
              <a:t>www.29.rospotrebnadzor.ru</a:t>
            </a:r>
            <a:endParaRPr lang="ru-RU" sz="1200" b="1" i="1" dirty="0">
              <a:solidFill>
                <a:srgbClr val="000000"/>
              </a:solidFill>
            </a:endParaRPr>
          </a:p>
        </p:txBody>
      </p:sp>
      <p:cxnSp>
        <p:nvCxnSpPr>
          <p:cNvPr id="14" name="Прямая соединительная линия 13"/>
          <p:cNvCxnSpPr/>
          <p:nvPr/>
        </p:nvCxnSpPr>
        <p:spPr>
          <a:xfrm>
            <a:off x="467544" y="1196752"/>
            <a:ext cx="8280920" cy="0"/>
          </a:xfrm>
          <a:prstGeom prst="line">
            <a:avLst/>
          </a:prstGeom>
          <a:ln w="38100"/>
        </p:spPr>
        <p:style>
          <a:lnRef idx="1">
            <a:schemeClr val="dk1"/>
          </a:lnRef>
          <a:fillRef idx="0">
            <a:schemeClr val="dk1"/>
          </a:fillRef>
          <a:effectRef idx="0">
            <a:schemeClr val="dk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336488"/>
            <a:ext cx="8280920" cy="1366528"/>
          </a:xfrm>
          <a:prstGeom prst="rect">
            <a:avLst/>
          </a:prstGeom>
        </p:spPr>
        <p:txBody>
          <a:bodyPr wrap="square">
            <a:spAutoFit/>
          </a:bodyPr>
          <a:lstStyle/>
          <a:p>
            <a:pPr>
              <a:buFont typeface="Wingdings" pitchFamily="2" charset="2"/>
              <a:buNone/>
            </a:pPr>
            <a:endParaRPr lang="ru-RU" b="1" dirty="0" smtClean="0">
              <a:solidFill>
                <a:srgbClr val="002060"/>
              </a:solidFill>
            </a:endParaRPr>
          </a:p>
          <a:p>
            <a:pPr>
              <a:lnSpc>
                <a:spcPct val="90000"/>
              </a:lnSpc>
            </a:pPr>
            <a:endParaRPr lang="ru-RU" b="1" dirty="0" smtClean="0">
              <a:solidFill>
                <a:srgbClr val="002060"/>
              </a:solidFill>
            </a:endParaRPr>
          </a:p>
          <a:p>
            <a:pPr>
              <a:lnSpc>
                <a:spcPct val="90000"/>
              </a:lnSpc>
            </a:pPr>
            <a:endParaRPr lang="ru-RU" b="1" dirty="0" smtClean="0">
              <a:solidFill>
                <a:srgbClr val="002060"/>
              </a:solidFill>
            </a:endParaRPr>
          </a:p>
          <a:p>
            <a:pPr>
              <a:lnSpc>
                <a:spcPct val="90000"/>
              </a:lnSpc>
            </a:pPr>
            <a:endParaRPr lang="ru-RU" b="1" dirty="0" smtClean="0">
              <a:solidFill>
                <a:srgbClr val="002060"/>
              </a:solidFill>
            </a:endParaRPr>
          </a:p>
          <a:p>
            <a:pPr>
              <a:lnSpc>
                <a:spcPct val="90000"/>
              </a:lnSpc>
            </a:pPr>
            <a:endParaRPr lang="ru-RU" b="1" dirty="0">
              <a:solidFill>
                <a:srgbClr val="002060"/>
              </a:solidFill>
            </a:endParaRPr>
          </a:p>
        </p:txBody>
      </p:sp>
      <p:sp>
        <p:nvSpPr>
          <p:cNvPr id="13" name="Заголовок 1"/>
          <p:cNvSpPr txBox="1">
            <a:spLocks/>
          </p:cNvSpPr>
          <p:nvPr/>
        </p:nvSpPr>
        <p:spPr bwMode="auto">
          <a:xfrm>
            <a:off x="0" y="1"/>
            <a:ext cx="9144000" cy="112474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endParaRPr lang="ru-RU" sz="3600" b="1" kern="0" dirty="0" smtClean="0">
              <a:solidFill>
                <a:schemeClr val="tx2"/>
              </a:solidFill>
              <a:latin typeface="+mj-lt"/>
              <a:ea typeface="+mj-ea"/>
              <a:cs typeface="+mj-cs"/>
            </a:endParaRPr>
          </a:p>
        </p:txBody>
      </p:sp>
      <p:sp>
        <p:nvSpPr>
          <p:cNvPr id="16" name="Прямоугольник 15"/>
          <p:cNvSpPr/>
          <p:nvPr/>
        </p:nvSpPr>
        <p:spPr>
          <a:xfrm>
            <a:off x="467544" y="6381328"/>
            <a:ext cx="7848872" cy="276999"/>
          </a:xfrm>
          <a:prstGeom prst="rect">
            <a:avLst/>
          </a:prstGeom>
          <a:effectLst/>
        </p:spPr>
        <p:txBody>
          <a:bodyPr wrap="square">
            <a:spAutoFit/>
          </a:bodyPr>
          <a:lstStyle/>
          <a:p>
            <a:pPr algn="ctr"/>
            <a:r>
              <a:rPr lang="en-US" sz="1200" b="1" i="1" dirty="0" smtClean="0"/>
              <a:t>www.29.rospotrebnadzor.ru</a:t>
            </a:r>
            <a:endParaRPr lang="ru-RU" sz="1200" b="1" i="1" dirty="0"/>
          </a:p>
        </p:txBody>
      </p:sp>
      <p:sp>
        <p:nvSpPr>
          <p:cNvPr id="9" name="Заголовок 8"/>
          <p:cNvSpPr>
            <a:spLocks noGrp="1"/>
          </p:cNvSpPr>
          <p:nvPr>
            <p:ph type="title"/>
          </p:nvPr>
        </p:nvSpPr>
        <p:spPr>
          <a:xfrm>
            <a:off x="467544" y="188640"/>
            <a:ext cx="8229600" cy="1143000"/>
          </a:xfrm>
        </p:spPr>
        <p:txBody>
          <a:bodyPr/>
          <a:lstStyle/>
          <a:p>
            <a:r>
              <a:rPr lang="ru-RU" sz="2800" b="1" dirty="0" smtClean="0"/>
              <a:t>    Полномочия государственной жилищной инспекции Архангельской области</a:t>
            </a:r>
            <a:endParaRPr lang="ru-RU" sz="2800" b="1" dirty="0"/>
          </a:p>
        </p:txBody>
      </p:sp>
      <p:sp>
        <p:nvSpPr>
          <p:cNvPr id="10" name="Содержимое 9"/>
          <p:cNvSpPr>
            <a:spLocks noGrp="1"/>
          </p:cNvSpPr>
          <p:nvPr>
            <p:ph idx="1"/>
          </p:nvPr>
        </p:nvSpPr>
        <p:spPr>
          <a:xfrm>
            <a:off x="323528" y="1340768"/>
            <a:ext cx="8496944" cy="4968552"/>
          </a:xfrm>
        </p:spPr>
        <p:txBody>
          <a:bodyPr/>
          <a:lstStyle/>
          <a:p>
            <a:pPr>
              <a:buNone/>
            </a:pPr>
            <a:r>
              <a:rPr lang="ru-RU" sz="1800" b="1" kern="1200" dirty="0" smtClean="0"/>
              <a:t>Рассмотрение обращений:</a:t>
            </a:r>
          </a:p>
          <a:p>
            <a:pPr>
              <a:spcBef>
                <a:spcPts val="0"/>
              </a:spcBef>
              <a:buNone/>
            </a:pPr>
            <a:endParaRPr lang="ru-RU" sz="1800" b="1" kern="1200" dirty="0" smtClean="0"/>
          </a:p>
          <a:p>
            <a:pPr>
              <a:spcBef>
                <a:spcPts val="0"/>
              </a:spcBef>
              <a:buFont typeface="Wingdings" pitchFamily="2" charset="2"/>
              <a:buChar char="ü"/>
            </a:pPr>
            <a:r>
              <a:rPr lang="ru-RU" sz="1700" b="1" kern="1200" dirty="0" smtClean="0"/>
              <a:t>на неисправности инженерного оборудования многоквартирного дома, в том числе системы водоотведения, водоснабжения, отопления, электроснабжения, газоснабжения, на подтопление </a:t>
            </a:r>
            <a:r>
              <a:rPr lang="ru-RU" sz="1700" b="1" kern="1200" dirty="0" err="1" smtClean="0"/>
              <a:t>техподполий</a:t>
            </a:r>
            <a:r>
              <a:rPr lang="ru-RU" sz="1700" b="1" kern="1200" dirty="0" smtClean="0"/>
              <a:t> и подвальных помещений многоквартирного дома, а также неисправности конструкций системы вентиляции;</a:t>
            </a:r>
          </a:p>
          <a:p>
            <a:pPr>
              <a:buFont typeface="Wingdings" pitchFamily="2" charset="2"/>
              <a:buChar char="ü"/>
            </a:pPr>
            <a:r>
              <a:rPr lang="ru-RU" sz="1700" b="1" kern="1200" dirty="0" smtClean="0"/>
              <a:t>на неисправности строительных конструкций, входящих в состав общего имущества многоквартирного дома, в том числе фундаментов, стен и межпанельных швов, перекрытий, перегородок, кровли и других;</a:t>
            </a:r>
          </a:p>
          <a:p>
            <a:pPr>
              <a:buFont typeface="Wingdings" pitchFamily="2" charset="2"/>
              <a:buChar char="ü"/>
            </a:pPr>
            <a:r>
              <a:rPr lang="ru-RU" sz="1700" b="1" kern="1200" dirty="0" smtClean="0"/>
              <a:t>на температуру в помещениях (жилых, нежилых) многоквартирного дома; </a:t>
            </a:r>
          </a:p>
          <a:p>
            <a:pPr>
              <a:buFont typeface="Wingdings" pitchFamily="2" charset="2"/>
              <a:buChar char="ü"/>
            </a:pPr>
            <a:r>
              <a:rPr lang="ru-RU" sz="1700" b="1" kern="1200" dirty="0" smtClean="0"/>
              <a:t>на температуру горячей воды, давление горячей и холодной воды, отсутствие водоснабжения;</a:t>
            </a:r>
          </a:p>
          <a:p>
            <a:pPr>
              <a:buFont typeface="Wingdings" pitchFamily="2" charset="2"/>
              <a:buChar char="ü"/>
            </a:pPr>
            <a:r>
              <a:rPr lang="ru-RU" sz="1700" b="1" kern="1200" dirty="0" smtClean="0"/>
              <a:t>на нарушение Правил предоставления коммунальных услуг собственникам и пользователям помещений в многоквартирных домах и жилых домов, утвержденных постановлением Правительства Российской Федерации от 06 мая 2011 года № 354.</a:t>
            </a:r>
          </a:p>
          <a:p>
            <a:pPr>
              <a:buNone/>
            </a:pPr>
            <a:endParaRPr lang="ru-RU" dirty="0"/>
          </a:p>
        </p:txBody>
      </p:sp>
      <p:sp>
        <p:nvSpPr>
          <p:cNvPr id="17" name="Номер слайда 12"/>
          <p:cNvSpPr>
            <a:spLocks noGrp="1"/>
          </p:cNvSpPr>
          <p:nvPr>
            <p:ph type="sldNum" sz="quarter" idx="12"/>
          </p:nvPr>
        </p:nvSpPr>
        <p:spPr>
          <a:xfrm>
            <a:off x="7010400" y="6381750"/>
            <a:ext cx="2133600" cy="476250"/>
          </a:xfrm>
          <a:effectLst/>
        </p:spPr>
        <p:txBody>
          <a:bodyPr/>
          <a:lstStyle/>
          <a:p>
            <a:pPr>
              <a:defRPr/>
            </a:pPr>
            <a:fld id="{DB44053E-E037-4A38-8B3A-56A34F52FC32}" type="slidenum">
              <a:rPr lang="ru-RU" sz="1800" b="1" smtClean="0">
                <a:solidFill>
                  <a:srgbClr val="000000"/>
                </a:solidFill>
              </a:rPr>
              <a:pPr>
                <a:defRPr/>
              </a:pPr>
              <a:t>5</a:t>
            </a:fld>
            <a:endParaRPr lang="ru-RU" sz="1800" b="1" dirty="0">
              <a:solidFill>
                <a:srgbClr val="000000"/>
              </a:solidFill>
            </a:endParaRPr>
          </a:p>
        </p:txBody>
      </p:sp>
      <p:cxnSp>
        <p:nvCxnSpPr>
          <p:cNvPr id="11" name="Прямая соединительная линия 10"/>
          <p:cNvCxnSpPr/>
          <p:nvPr/>
        </p:nvCxnSpPr>
        <p:spPr>
          <a:xfrm>
            <a:off x="467544" y="1196752"/>
            <a:ext cx="8280920" cy="0"/>
          </a:xfrm>
          <a:prstGeom prst="line">
            <a:avLst/>
          </a:prstGeom>
          <a:ln w="38100"/>
        </p:spPr>
        <p:style>
          <a:lnRef idx="1">
            <a:schemeClr val="dk1"/>
          </a:lnRef>
          <a:fillRef idx="0">
            <a:schemeClr val="dk1"/>
          </a:fillRef>
          <a:effectRef idx="0">
            <a:schemeClr val="dk1"/>
          </a:effectRef>
          <a:fontRef idx="minor">
            <a:schemeClr val="tx1"/>
          </a:fontRef>
        </p:style>
      </p:cxnSp>
      <p:pic>
        <p:nvPicPr>
          <p:cNvPr id="18" name="Picture 22" descr="вымпел 4"/>
          <p:cNvPicPr>
            <a:picLocks noChangeAspect="1" noChangeArrowheads="1"/>
          </p:cNvPicPr>
          <p:nvPr/>
        </p:nvPicPr>
        <p:blipFill>
          <a:blip r:embed="rId4" cstate="print"/>
          <a:srcRect/>
          <a:stretch>
            <a:fillRect/>
          </a:stretch>
        </p:blipFill>
        <p:spPr bwMode="auto">
          <a:xfrm>
            <a:off x="1" y="-25"/>
            <a:ext cx="3059831" cy="62071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2" descr="вымпел 4"/>
          <p:cNvPicPr>
            <a:picLocks noChangeAspect="1" noChangeArrowheads="1"/>
          </p:cNvPicPr>
          <p:nvPr/>
        </p:nvPicPr>
        <p:blipFill>
          <a:blip r:embed="rId4" cstate="print"/>
          <a:srcRect/>
          <a:stretch>
            <a:fillRect/>
          </a:stretch>
        </p:blipFill>
        <p:spPr bwMode="auto">
          <a:xfrm>
            <a:off x="1" y="-25"/>
            <a:ext cx="3059831" cy="620713"/>
          </a:xfrm>
          <a:prstGeom prst="rect">
            <a:avLst/>
          </a:prstGeom>
          <a:noFill/>
          <a:ln w="9525">
            <a:noFill/>
            <a:miter lim="800000"/>
            <a:headEnd/>
            <a:tailEnd/>
          </a:ln>
        </p:spPr>
      </p:pic>
      <p:sp>
        <p:nvSpPr>
          <p:cNvPr id="12" name="Заголовок 11"/>
          <p:cNvSpPr>
            <a:spLocks noGrp="1"/>
          </p:cNvSpPr>
          <p:nvPr>
            <p:ph type="title"/>
          </p:nvPr>
        </p:nvSpPr>
        <p:spPr>
          <a:xfrm>
            <a:off x="395536" y="0"/>
            <a:ext cx="8568952" cy="1143000"/>
          </a:xfrm>
        </p:spPr>
        <p:txBody>
          <a:bodyPr/>
          <a:lstStyle/>
          <a:p>
            <a:r>
              <a:rPr lang="ru-RU" sz="2800" b="1" dirty="0" smtClean="0"/>
              <a:t> Работа с обращениями из ГЖИ, направленными по подведомственности</a:t>
            </a:r>
            <a:endParaRPr lang="ru-RU" sz="2800" b="1" dirty="0"/>
          </a:p>
        </p:txBody>
      </p:sp>
      <p:graphicFrame>
        <p:nvGraphicFramePr>
          <p:cNvPr id="8" name="Содержимое 7"/>
          <p:cNvGraphicFramePr>
            <a:graphicFrameLocks noGrp="1"/>
          </p:cNvGraphicFramePr>
          <p:nvPr>
            <p:ph idx="1"/>
          </p:nvPr>
        </p:nvGraphicFramePr>
        <p:xfrm>
          <a:off x="467544" y="1268760"/>
          <a:ext cx="8136904" cy="26642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Номер слайда 12"/>
          <p:cNvSpPr>
            <a:spLocks noGrp="1"/>
          </p:cNvSpPr>
          <p:nvPr>
            <p:ph type="sldNum" sz="quarter" idx="12"/>
          </p:nvPr>
        </p:nvSpPr>
        <p:spPr>
          <a:xfrm>
            <a:off x="7010400" y="6381750"/>
            <a:ext cx="2133600" cy="476250"/>
          </a:xfrm>
          <a:effectLst/>
        </p:spPr>
        <p:txBody>
          <a:bodyPr/>
          <a:lstStyle/>
          <a:p>
            <a:pPr>
              <a:defRPr/>
            </a:pPr>
            <a:fld id="{DB44053E-E037-4A38-8B3A-56A34F52FC32}" type="slidenum">
              <a:rPr lang="ru-RU" sz="1800" b="1" smtClean="0"/>
              <a:pPr>
                <a:defRPr/>
              </a:pPr>
              <a:t>6</a:t>
            </a:fld>
            <a:endParaRPr lang="ru-RU" sz="1800" b="1" dirty="0"/>
          </a:p>
        </p:txBody>
      </p:sp>
      <p:sp>
        <p:nvSpPr>
          <p:cNvPr id="11" name="Прямоугольник 10"/>
          <p:cNvSpPr/>
          <p:nvPr/>
        </p:nvSpPr>
        <p:spPr>
          <a:xfrm>
            <a:off x="467544" y="6381328"/>
            <a:ext cx="7848872" cy="276999"/>
          </a:xfrm>
          <a:prstGeom prst="rect">
            <a:avLst/>
          </a:prstGeom>
          <a:effectLst/>
        </p:spPr>
        <p:txBody>
          <a:bodyPr wrap="square">
            <a:spAutoFit/>
          </a:bodyPr>
          <a:lstStyle/>
          <a:p>
            <a:pPr algn="ctr"/>
            <a:r>
              <a:rPr lang="en-US" sz="1200" b="1" i="1" dirty="0" smtClean="0">
                <a:solidFill>
                  <a:srgbClr val="000000"/>
                </a:solidFill>
              </a:rPr>
              <a:t>www.29.rospotrebnadzor.ru</a:t>
            </a:r>
            <a:endParaRPr lang="ru-RU" sz="1200" b="1" i="1" dirty="0">
              <a:solidFill>
                <a:srgbClr val="000000"/>
              </a:solidFill>
            </a:endParaRPr>
          </a:p>
        </p:txBody>
      </p:sp>
      <p:cxnSp>
        <p:nvCxnSpPr>
          <p:cNvPr id="14" name="Прямая соединительная линия 13"/>
          <p:cNvCxnSpPr/>
          <p:nvPr/>
        </p:nvCxnSpPr>
        <p:spPr>
          <a:xfrm>
            <a:off x="467544" y="1196752"/>
            <a:ext cx="8280920" cy="0"/>
          </a:xfrm>
          <a:prstGeom prst="line">
            <a:avLst/>
          </a:prstGeom>
          <a:ln w="38100"/>
        </p:spPr>
        <p:style>
          <a:lnRef idx="1">
            <a:schemeClr val="dk1"/>
          </a:lnRef>
          <a:fillRef idx="0">
            <a:schemeClr val="dk1"/>
          </a:fillRef>
          <a:effectRef idx="0">
            <a:schemeClr val="dk1"/>
          </a:effectRef>
          <a:fontRef idx="minor">
            <a:schemeClr val="tx1"/>
          </a:fontRef>
        </p:style>
      </p:cxnSp>
      <p:graphicFrame>
        <p:nvGraphicFramePr>
          <p:cNvPr id="15" name="Содержимое 7"/>
          <p:cNvGraphicFramePr>
            <a:graphicFrameLocks/>
          </p:cNvGraphicFramePr>
          <p:nvPr/>
        </p:nvGraphicFramePr>
        <p:xfrm>
          <a:off x="539552" y="4005064"/>
          <a:ext cx="8147248" cy="285293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6" name="TextBox 15"/>
          <p:cNvSpPr txBox="1"/>
          <p:nvPr/>
        </p:nvSpPr>
        <p:spPr>
          <a:xfrm>
            <a:off x="1187624" y="1556792"/>
            <a:ext cx="2808312" cy="369332"/>
          </a:xfrm>
          <a:prstGeom prst="rect">
            <a:avLst/>
          </a:prstGeom>
          <a:noFill/>
          <a:ln w="34925">
            <a:solidFill>
              <a:srgbClr val="C00000"/>
            </a:solidFill>
          </a:ln>
        </p:spPr>
        <p:txBody>
          <a:bodyPr wrap="square" rtlCol="0">
            <a:spAutoFit/>
          </a:bodyPr>
          <a:lstStyle/>
          <a:p>
            <a:pPr algn="ctr"/>
            <a:r>
              <a:rPr lang="ru-RU" b="1" dirty="0" smtClean="0"/>
              <a:t>В 2014 году</a:t>
            </a:r>
            <a:endParaRPr lang="ru-RU" b="1" dirty="0"/>
          </a:p>
        </p:txBody>
      </p:sp>
      <p:sp>
        <p:nvSpPr>
          <p:cNvPr id="17" name="TextBox 16"/>
          <p:cNvSpPr txBox="1"/>
          <p:nvPr/>
        </p:nvSpPr>
        <p:spPr>
          <a:xfrm>
            <a:off x="1259632" y="4365104"/>
            <a:ext cx="2952328" cy="369332"/>
          </a:xfrm>
          <a:prstGeom prst="rect">
            <a:avLst/>
          </a:prstGeom>
          <a:noFill/>
          <a:ln w="34925">
            <a:solidFill>
              <a:srgbClr val="C00000"/>
            </a:solidFill>
          </a:ln>
        </p:spPr>
        <p:txBody>
          <a:bodyPr wrap="square" rtlCol="0">
            <a:spAutoFit/>
          </a:bodyPr>
          <a:lstStyle/>
          <a:p>
            <a:pPr algn="ctr"/>
            <a:r>
              <a:rPr lang="ru-RU" b="1" dirty="0" smtClean="0"/>
              <a:t>В 1 квартале 2015 года</a:t>
            </a:r>
            <a:endParaRPr lang="ru-RU" b="1"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2" descr="вымпел 4"/>
          <p:cNvPicPr>
            <a:picLocks noChangeAspect="1" noChangeArrowheads="1"/>
          </p:cNvPicPr>
          <p:nvPr/>
        </p:nvPicPr>
        <p:blipFill>
          <a:blip r:embed="rId3" cstate="print"/>
          <a:srcRect/>
          <a:stretch>
            <a:fillRect/>
          </a:stretch>
        </p:blipFill>
        <p:spPr bwMode="auto">
          <a:xfrm>
            <a:off x="1" y="-25"/>
            <a:ext cx="3059831" cy="620713"/>
          </a:xfrm>
          <a:prstGeom prst="rect">
            <a:avLst/>
          </a:prstGeom>
          <a:noFill/>
          <a:ln w="9525">
            <a:noFill/>
            <a:miter lim="800000"/>
            <a:headEnd/>
            <a:tailEnd/>
          </a:ln>
        </p:spPr>
      </p:pic>
      <p:sp>
        <p:nvSpPr>
          <p:cNvPr id="12" name="Заголовок 11"/>
          <p:cNvSpPr>
            <a:spLocks noGrp="1"/>
          </p:cNvSpPr>
          <p:nvPr>
            <p:ph type="title"/>
          </p:nvPr>
        </p:nvSpPr>
        <p:spPr>
          <a:xfrm>
            <a:off x="395536" y="0"/>
            <a:ext cx="8568952" cy="1143000"/>
          </a:xfrm>
        </p:spPr>
        <p:txBody>
          <a:bodyPr/>
          <a:lstStyle/>
          <a:p>
            <a:r>
              <a:rPr lang="ru-RU" sz="2800" b="1" dirty="0" smtClean="0"/>
              <a:t>    Структура обращений из ГЖИ, направленных по подведомственности</a:t>
            </a:r>
            <a:endParaRPr lang="ru-RU" sz="2800" b="1" dirty="0"/>
          </a:p>
        </p:txBody>
      </p:sp>
      <p:sp>
        <p:nvSpPr>
          <p:cNvPr id="10" name="Номер слайда 12"/>
          <p:cNvSpPr>
            <a:spLocks noGrp="1"/>
          </p:cNvSpPr>
          <p:nvPr>
            <p:ph type="sldNum" sz="quarter" idx="12"/>
          </p:nvPr>
        </p:nvSpPr>
        <p:spPr>
          <a:xfrm>
            <a:off x="7010400" y="6381750"/>
            <a:ext cx="2133600" cy="476250"/>
          </a:xfrm>
          <a:effectLst/>
        </p:spPr>
        <p:txBody>
          <a:bodyPr/>
          <a:lstStyle/>
          <a:p>
            <a:pPr>
              <a:defRPr/>
            </a:pPr>
            <a:fld id="{DB44053E-E037-4A38-8B3A-56A34F52FC32}" type="slidenum">
              <a:rPr lang="ru-RU" sz="1800" b="1" smtClean="0"/>
              <a:pPr>
                <a:defRPr/>
              </a:pPr>
              <a:t>7</a:t>
            </a:fld>
            <a:endParaRPr lang="ru-RU" sz="1800" b="1" dirty="0"/>
          </a:p>
        </p:txBody>
      </p:sp>
      <p:sp>
        <p:nvSpPr>
          <p:cNvPr id="11" name="Прямоугольник 10"/>
          <p:cNvSpPr/>
          <p:nvPr/>
        </p:nvSpPr>
        <p:spPr>
          <a:xfrm>
            <a:off x="467544" y="6381328"/>
            <a:ext cx="7848872" cy="276999"/>
          </a:xfrm>
          <a:prstGeom prst="rect">
            <a:avLst/>
          </a:prstGeom>
          <a:effectLst/>
        </p:spPr>
        <p:txBody>
          <a:bodyPr wrap="square">
            <a:spAutoFit/>
          </a:bodyPr>
          <a:lstStyle/>
          <a:p>
            <a:pPr algn="ctr"/>
            <a:r>
              <a:rPr lang="en-US" sz="1200" b="1" i="1" dirty="0" smtClean="0">
                <a:solidFill>
                  <a:srgbClr val="000000"/>
                </a:solidFill>
              </a:rPr>
              <a:t>www.29.rospotrebnadzor.ru</a:t>
            </a:r>
            <a:endParaRPr lang="ru-RU" sz="1200" b="1" i="1" dirty="0">
              <a:solidFill>
                <a:srgbClr val="000000"/>
              </a:solidFill>
            </a:endParaRPr>
          </a:p>
        </p:txBody>
      </p:sp>
      <p:cxnSp>
        <p:nvCxnSpPr>
          <p:cNvPr id="14" name="Прямая соединительная линия 13"/>
          <p:cNvCxnSpPr/>
          <p:nvPr/>
        </p:nvCxnSpPr>
        <p:spPr>
          <a:xfrm>
            <a:off x="467544" y="1196752"/>
            <a:ext cx="8280920" cy="0"/>
          </a:xfrm>
          <a:prstGeom prst="line">
            <a:avLst/>
          </a:prstGeom>
          <a:ln w="38100"/>
        </p:spPr>
        <p:style>
          <a:lnRef idx="1">
            <a:schemeClr val="dk1"/>
          </a:lnRef>
          <a:fillRef idx="0">
            <a:schemeClr val="dk1"/>
          </a:fillRef>
          <a:effectRef idx="0">
            <a:schemeClr val="dk1"/>
          </a:effectRef>
          <a:fontRef idx="minor">
            <a:schemeClr val="tx1"/>
          </a:fontRef>
        </p:style>
      </p:cxnSp>
      <p:graphicFrame>
        <p:nvGraphicFramePr>
          <p:cNvPr id="18" name="Диаграмма 17"/>
          <p:cNvGraphicFramePr/>
          <p:nvPr/>
        </p:nvGraphicFramePr>
        <p:xfrm>
          <a:off x="179512" y="1268760"/>
          <a:ext cx="4464496" cy="52565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Диаграмма 18"/>
          <p:cNvGraphicFramePr/>
          <p:nvPr/>
        </p:nvGraphicFramePr>
        <p:xfrm>
          <a:off x="4355976" y="1268760"/>
          <a:ext cx="4320480" cy="54006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2" descr="вымпел 4"/>
          <p:cNvPicPr>
            <a:picLocks noChangeAspect="1" noChangeArrowheads="1"/>
          </p:cNvPicPr>
          <p:nvPr/>
        </p:nvPicPr>
        <p:blipFill>
          <a:blip r:embed="rId3" cstate="print"/>
          <a:srcRect/>
          <a:stretch>
            <a:fillRect/>
          </a:stretch>
        </p:blipFill>
        <p:spPr bwMode="auto">
          <a:xfrm>
            <a:off x="1" y="-25"/>
            <a:ext cx="3059831" cy="620713"/>
          </a:xfrm>
          <a:prstGeom prst="rect">
            <a:avLst/>
          </a:prstGeom>
          <a:noFill/>
          <a:ln w="9525">
            <a:noFill/>
            <a:miter lim="800000"/>
            <a:headEnd/>
            <a:tailEnd/>
          </a:ln>
        </p:spPr>
      </p:pic>
      <p:sp>
        <p:nvSpPr>
          <p:cNvPr id="12" name="Заголовок 11"/>
          <p:cNvSpPr>
            <a:spLocks noGrp="1"/>
          </p:cNvSpPr>
          <p:nvPr>
            <p:ph type="title"/>
          </p:nvPr>
        </p:nvSpPr>
        <p:spPr>
          <a:xfrm>
            <a:off x="395536" y="0"/>
            <a:ext cx="8748464" cy="666328"/>
          </a:xfrm>
        </p:spPr>
        <p:txBody>
          <a:bodyPr/>
          <a:lstStyle/>
          <a:p>
            <a:r>
              <a:rPr lang="ru-RU" sz="3600" b="1" dirty="0" smtClean="0"/>
              <a:t>      </a:t>
            </a:r>
            <a:br>
              <a:rPr lang="ru-RU" sz="3600" b="1" dirty="0" smtClean="0"/>
            </a:br>
            <a:r>
              <a:rPr lang="ru-RU" sz="2800" b="1" dirty="0" smtClean="0"/>
              <a:t>Работа с материалами проверок, проведенными должностными лицами ГЖИ</a:t>
            </a:r>
            <a:endParaRPr lang="ru-RU" sz="3600" b="1" dirty="0"/>
          </a:p>
        </p:txBody>
      </p:sp>
      <p:graphicFrame>
        <p:nvGraphicFramePr>
          <p:cNvPr id="8" name="Содержимое 7"/>
          <p:cNvGraphicFramePr>
            <a:graphicFrameLocks noGrp="1"/>
          </p:cNvGraphicFramePr>
          <p:nvPr>
            <p:ph idx="1"/>
          </p:nvPr>
        </p:nvGraphicFramePr>
        <p:xfrm>
          <a:off x="467544" y="1268760"/>
          <a:ext cx="8136904" cy="2664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Номер слайда 12"/>
          <p:cNvSpPr>
            <a:spLocks noGrp="1"/>
          </p:cNvSpPr>
          <p:nvPr>
            <p:ph type="sldNum" sz="quarter" idx="12"/>
          </p:nvPr>
        </p:nvSpPr>
        <p:spPr>
          <a:xfrm>
            <a:off x="7010400" y="6381750"/>
            <a:ext cx="2133600" cy="476250"/>
          </a:xfrm>
          <a:effectLst/>
        </p:spPr>
        <p:txBody>
          <a:bodyPr/>
          <a:lstStyle/>
          <a:p>
            <a:pPr>
              <a:defRPr/>
            </a:pPr>
            <a:fld id="{DB44053E-E037-4A38-8B3A-56A34F52FC32}" type="slidenum">
              <a:rPr lang="ru-RU" sz="1800" b="1" smtClean="0"/>
              <a:pPr>
                <a:defRPr/>
              </a:pPr>
              <a:t>8</a:t>
            </a:fld>
            <a:endParaRPr lang="ru-RU" sz="1800" b="1" dirty="0"/>
          </a:p>
        </p:txBody>
      </p:sp>
      <p:sp>
        <p:nvSpPr>
          <p:cNvPr id="11" name="Прямоугольник 10"/>
          <p:cNvSpPr/>
          <p:nvPr/>
        </p:nvSpPr>
        <p:spPr>
          <a:xfrm>
            <a:off x="467544" y="6381328"/>
            <a:ext cx="7848872" cy="276999"/>
          </a:xfrm>
          <a:prstGeom prst="rect">
            <a:avLst/>
          </a:prstGeom>
          <a:effectLst/>
        </p:spPr>
        <p:txBody>
          <a:bodyPr wrap="square">
            <a:spAutoFit/>
          </a:bodyPr>
          <a:lstStyle/>
          <a:p>
            <a:pPr algn="ctr"/>
            <a:r>
              <a:rPr lang="en-US" sz="1200" b="1" i="1" dirty="0" smtClean="0">
                <a:solidFill>
                  <a:srgbClr val="000000"/>
                </a:solidFill>
              </a:rPr>
              <a:t>www.29.rospotrebnadzor.ru</a:t>
            </a:r>
            <a:endParaRPr lang="ru-RU" sz="1200" b="1" i="1" dirty="0">
              <a:solidFill>
                <a:srgbClr val="000000"/>
              </a:solidFill>
            </a:endParaRPr>
          </a:p>
        </p:txBody>
      </p:sp>
      <p:cxnSp>
        <p:nvCxnSpPr>
          <p:cNvPr id="14" name="Прямая соединительная линия 13"/>
          <p:cNvCxnSpPr/>
          <p:nvPr/>
        </p:nvCxnSpPr>
        <p:spPr>
          <a:xfrm>
            <a:off x="467544" y="1196752"/>
            <a:ext cx="8280920" cy="0"/>
          </a:xfrm>
          <a:prstGeom prst="line">
            <a:avLst/>
          </a:prstGeom>
          <a:ln w="38100"/>
        </p:spPr>
        <p:style>
          <a:lnRef idx="1">
            <a:schemeClr val="dk1"/>
          </a:lnRef>
          <a:fillRef idx="0">
            <a:schemeClr val="dk1"/>
          </a:fillRef>
          <a:effectRef idx="0">
            <a:schemeClr val="dk1"/>
          </a:effectRef>
          <a:fontRef idx="minor">
            <a:schemeClr val="tx1"/>
          </a:fontRef>
        </p:style>
      </p:cxnSp>
      <p:graphicFrame>
        <p:nvGraphicFramePr>
          <p:cNvPr id="15" name="Содержимое 7"/>
          <p:cNvGraphicFramePr>
            <a:graphicFrameLocks/>
          </p:cNvGraphicFramePr>
          <p:nvPr/>
        </p:nvGraphicFramePr>
        <p:xfrm>
          <a:off x="395536" y="4005064"/>
          <a:ext cx="8147248" cy="28529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6" name="TextBox 15"/>
          <p:cNvSpPr txBox="1"/>
          <p:nvPr/>
        </p:nvSpPr>
        <p:spPr>
          <a:xfrm>
            <a:off x="1187624" y="1556792"/>
            <a:ext cx="2808312" cy="369332"/>
          </a:xfrm>
          <a:prstGeom prst="rect">
            <a:avLst/>
          </a:prstGeom>
          <a:noFill/>
          <a:ln w="34925">
            <a:solidFill>
              <a:srgbClr val="C00000"/>
            </a:solidFill>
          </a:ln>
        </p:spPr>
        <p:txBody>
          <a:bodyPr wrap="square" rtlCol="0">
            <a:spAutoFit/>
          </a:bodyPr>
          <a:lstStyle/>
          <a:p>
            <a:pPr algn="ctr"/>
            <a:r>
              <a:rPr lang="ru-RU" b="1" dirty="0" smtClean="0"/>
              <a:t>В 2014 году</a:t>
            </a:r>
            <a:endParaRPr lang="ru-RU" b="1" dirty="0"/>
          </a:p>
        </p:txBody>
      </p:sp>
      <p:sp>
        <p:nvSpPr>
          <p:cNvPr id="17" name="TextBox 16"/>
          <p:cNvSpPr txBox="1"/>
          <p:nvPr/>
        </p:nvSpPr>
        <p:spPr>
          <a:xfrm>
            <a:off x="1115616" y="4293096"/>
            <a:ext cx="2952328" cy="369332"/>
          </a:xfrm>
          <a:prstGeom prst="rect">
            <a:avLst/>
          </a:prstGeom>
          <a:noFill/>
          <a:ln w="34925">
            <a:solidFill>
              <a:srgbClr val="C00000"/>
            </a:solidFill>
          </a:ln>
        </p:spPr>
        <p:txBody>
          <a:bodyPr wrap="square" rtlCol="0">
            <a:spAutoFit/>
          </a:bodyPr>
          <a:lstStyle/>
          <a:p>
            <a:pPr algn="ctr"/>
            <a:r>
              <a:rPr lang="ru-RU" b="1" dirty="0" smtClean="0"/>
              <a:t>В </a:t>
            </a:r>
            <a:r>
              <a:rPr lang="en-US" b="1" dirty="0" smtClean="0"/>
              <a:t>I</a:t>
            </a:r>
            <a:r>
              <a:rPr lang="ru-RU" b="1" dirty="0" smtClean="0"/>
              <a:t> квартале 2015 года</a:t>
            </a:r>
            <a:endParaRPr lang="ru-RU" b="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2" descr="вымпел 4"/>
          <p:cNvPicPr>
            <a:picLocks noChangeAspect="1" noChangeArrowheads="1"/>
          </p:cNvPicPr>
          <p:nvPr/>
        </p:nvPicPr>
        <p:blipFill>
          <a:blip r:embed="rId4" cstate="print"/>
          <a:srcRect/>
          <a:stretch>
            <a:fillRect/>
          </a:stretch>
        </p:blipFill>
        <p:spPr bwMode="auto">
          <a:xfrm>
            <a:off x="1" y="-25"/>
            <a:ext cx="3059831" cy="620713"/>
          </a:xfrm>
          <a:prstGeom prst="rect">
            <a:avLst/>
          </a:prstGeom>
          <a:noFill/>
          <a:ln w="9525">
            <a:noFill/>
            <a:miter lim="800000"/>
            <a:headEnd/>
            <a:tailEnd/>
          </a:ln>
        </p:spPr>
      </p:pic>
      <p:sp>
        <p:nvSpPr>
          <p:cNvPr id="12" name="Заголовок 11"/>
          <p:cNvSpPr>
            <a:spLocks noGrp="1"/>
          </p:cNvSpPr>
          <p:nvPr>
            <p:ph type="title"/>
          </p:nvPr>
        </p:nvSpPr>
        <p:spPr>
          <a:xfrm>
            <a:off x="395536" y="0"/>
            <a:ext cx="8748464" cy="1143000"/>
          </a:xfrm>
        </p:spPr>
        <p:txBody>
          <a:bodyPr/>
          <a:lstStyle/>
          <a:p>
            <a:r>
              <a:rPr lang="ru-RU" sz="3200" b="1" dirty="0" smtClean="0"/>
              <a:t>Основные нарушения, </a:t>
            </a:r>
            <a:br>
              <a:rPr lang="ru-RU" sz="3200" b="1" dirty="0" smtClean="0"/>
            </a:br>
            <a:r>
              <a:rPr lang="ru-RU" sz="3200" b="1" dirty="0" smtClean="0"/>
              <a:t>выявленные должностными лицами ГЖИ</a:t>
            </a:r>
            <a:endParaRPr lang="ru-RU" sz="3200" b="1" dirty="0"/>
          </a:p>
        </p:txBody>
      </p:sp>
      <p:sp>
        <p:nvSpPr>
          <p:cNvPr id="13" name="Содержимое 12"/>
          <p:cNvSpPr>
            <a:spLocks noGrp="1"/>
          </p:cNvSpPr>
          <p:nvPr>
            <p:ph idx="1"/>
          </p:nvPr>
        </p:nvSpPr>
        <p:spPr>
          <a:xfrm>
            <a:off x="179512" y="1628800"/>
            <a:ext cx="8686800" cy="4525963"/>
          </a:xfrm>
        </p:spPr>
        <p:txBody>
          <a:bodyPr/>
          <a:lstStyle/>
          <a:p>
            <a:pPr>
              <a:buFont typeface="Wingdings" pitchFamily="2" charset="2"/>
              <a:buChar char="ü"/>
            </a:pPr>
            <a:r>
              <a:rPr lang="ru-RU" sz="2400" b="1" kern="1200" dirty="0" smtClean="0">
                <a:latin typeface="Arial" pitchFamily="34" charset="0"/>
                <a:cs typeface="Arial" pitchFamily="34" charset="0"/>
              </a:rPr>
              <a:t>нарушения порядка начисления размера платы за коммунальные услуги;</a:t>
            </a:r>
          </a:p>
          <a:p>
            <a:pPr>
              <a:buFont typeface="Wingdings" pitchFamily="2" charset="2"/>
              <a:buChar char="ü"/>
            </a:pPr>
            <a:r>
              <a:rPr lang="ru-RU" sz="2400" b="1" kern="1200" dirty="0" smtClean="0">
                <a:latin typeface="Arial" pitchFamily="34" charset="0"/>
                <a:cs typeface="Arial" pitchFamily="34" charset="0"/>
              </a:rPr>
              <a:t>увеличение платы за содержание и ремонт жилого помещения без принятия соответствующего решения собрания собственников помещений;</a:t>
            </a:r>
          </a:p>
          <a:p>
            <a:pPr>
              <a:buFont typeface="Wingdings" pitchFamily="2" charset="2"/>
              <a:buChar char="ü"/>
            </a:pPr>
            <a:r>
              <a:rPr lang="ru-RU" sz="2400" b="1" kern="1200" dirty="0" smtClean="0">
                <a:latin typeface="Arial" pitchFamily="34" charset="0"/>
                <a:cs typeface="Arial" pitchFamily="34" charset="0"/>
              </a:rPr>
              <a:t>предъявление сумм за текущий ремонт «по факту»;</a:t>
            </a:r>
          </a:p>
          <a:p>
            <a:pPr>
              <a:buFont typeface="Wingdings" pitchFamily="2" charset="2"/>
              <a:buChar char="ü"/>
            </a:pPr>
            <a:r>
              <a:rPr lang="ru-RU" sz="2400" b="1" kern="1200" dirty="0" smtClean="0">
                <a:latin typeface="Arial" pitchFamily="34" charset="0"/>
                <a:cs typeface="Arial" pitchFamily="34" charset="0"/>
              </a:rPr>
              <a:t>сбор целевых взносов;</a:t>
            </a:r>
          </a:p>
          <a:p>
            <a:pPr>
              <a:buFont typeface="Wingdings" pitchFamily="2" charset="2"/>
              <a:buChar char="ü"/>
            </a:pPr>
            <a:r>
              <a:rPr lang="ru-RU" sz="2400" b="1" kern="1200" dirty="0" smtClean="0">
                <a:latin typeface="Arial" pitchFamily="34" charset="0"/>
                <a:cs typeface="Arial" pitchFamily="34" charset="0"/>
              </a:rPr>
              <a:t>предъявление к оплате ежемесячных сумм по статье «капитальный ремонт» с 1 января 2013 года.</a:t>
            </a:r>
          </a:p>
          <a:p>
            <a:endParaRPr lang="ru-RU" kern="1200" dirty="0" smtClean="0">
              <a:latin typeface="Arial Unicode MS" pitchFamily="34" charset="-128"/>
            </a:endParaRPr>
          </a:p>
          <a:p>
            <a:endParaRPr lang="ru-RU" kern="1200" dirty="0" smtClean="0">
              <a:latin typeface="Arial Unicode MS" pitchFamily="34" charset="-128"/>
            </a:endParaRPr>
          </a:p>
          <a:p>
            <a:endParaRPr lang="ru-RU" dirty="0"/>
          </a:p>
        </p:txBody>
      </p:sp>
      <p:sp>
        <p:nvSpPr>
          <p:cNvPr id="10" name="Номер слайда 12"/>
          <p:cNvSpPr>
            <a:spLocks noGrp="1"/>
          </p:cNvSpPr>
          <p:nvPr>
            <p:ph type="sldNum" sz="quarter" idx="12"/>
          </p:nvPr>
        </p:nvSpPr>
        <p:spPr>
          <a:xfrm>
            <a:off x="7010400" y="6381750"/>
            <a:ext cx="2133600" cy="476250"/>
          </a:xfrm>
          <a:effectLst/>
        </p:spPr>
        <p:txBody>
          <a:bodyPr/>
          <a:lstStyle/>
          <a:p>
            <a:pPr>
              <a:defRPr/>
            </a:pPr>
            <a:fld id="{DB44053E-E037-4A38-8B3A-56A34F52FC32}" type="slidenum">
              <a:rPr lang="ru-RU" sz="1800" b="1" smtClean="0"/>
              <a:pPr>
                <a:defRPr/>
              </a:pPr>
              <a:t>9</a:t>
            </a:fld>
            <a:endParaRPr lang="ru-RU" sz="1800" b="1" dirty="0"/>
          </a:p>
        </p:txBody>
      </p:sp>
      <p:sp>
        <p:nvSpPr>
          <p:cNvPr id="11" name="Прямоугольник 10"/>
          <p:cNvSpPr/>
          <p:nvPr/>
        </p:nvSpPr>
        <p:spPr>
          <a:xfrm>
            <a:off x="467544" y="6381328"/>
            <a:ext cx="7848872" cy="276999"/>
          </a:xfrm>
          <a:prstGeom prst="rect">
            <a:avLst/>
          </a:prstGeom>
          <a:effectLst/>
        </p:spPr>
        <p:txBody>
          <a:bodyPr wrap="square">
            <a:spAutoFit/>
          </a:bodyPr>
          <a:lstStyle/>
          <a:p>
            <a:pPr algn="ctr"/>
            <a:r>
              <a:rPr lang="en-US" sz="1200" b="1" i="1" dirty="0" smtClean="0">
                <a:solidFill>
                  <a:srgbClr val="000000"/>
                </a:solidFill>
              </a:rPr>
              <a:t>www.29.rospotrebnadzor.ru</a:t>
            </a:r>
            <a:endParaRPr lang="ru-RU" sz="1200" b="1" i="1" dirty="0">
              <a:solidFill>
                <a:srgbClr val="000000"/>
              </a:solidFill>
            </a:endParaRPr>
          </a:p>
        </p:txBody>
      </p:sp>
      <p:cxnSp>
        <p:nvCxnSpPr>
          <p:cNvPr id="14" name="Прямая соединительная линия 13"/>
          <p:cNvCxnSpPr/>
          <p:nvPr/>
        </p:nvCxnSpPr>
        <p:spPr>
          <a:xfrm>
            <a:off x="467544" y="1196752"/>
            <a:ext cx="8280920" cy="0"/>
          </a:xfrm>
          <a:prstGeom prst="line">
            <a:avLst/>
          </a:prstGeom>
          <a:ln w="38100"/>
        </p:spPr>
        <p:style>
          <a:lnRef idx="1">
            <a:schemeClr val="dk1"/>
          </a:lnRef>
          <a:fillRef idx="0">
            <a:schemeClr val="dk1"/>
          </a:fillRef>
          <a:effectRef idx="0">
            <a:schemeClr val="dk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theme/theme1.xml><?xml version="1.0" encoding="utf-8"?>
<a:theme xmlns:a="http://schemas.openxmlformats.org/drawingml/2006/main" name="5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12397</TotalTime>
  <Words>1537</Words>
  <Application>Microsoft Office PowerPoint</Application>
  <PresentationFormat>Экран (4:3)</PresentationFormat>
  <Paragraphs>126</Paragraphs>
  <Slides>10</Slides>
  <Notes>10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10</vt:i4>
      </vt:variant>
    </vt:vector>
  </HeadingPairs>
  <TitlesOfParts>
    <vt:vector size="12" baseType="lpstr">
      <vt:lpstr>5_Оформление по умолчанию</vt:lpstr>
      <vt:lpstr>Acrobat Document</vt:lpstr>
      <vt:lpstr>Слайд 1</vt:lpstr>
      <vt:lpstr>Соглашение о взаимодействии</vt:lpstr>
      <vt:lpstr>Полномочия Управления  Роспотребнадзора по Архангельской области</vt:lpstr>
      <vt:lpstr>Полномочия Управления  Роспотребнадзора по Архангельской области (продолжение)</vt:lpstr>
      <vt:lpstr>    Полномочия государственной жилищной инспекции Архангельской области</vt:lpstr>
      <vt:lpstr> Работа с обращениями из ГЖИ, направленными по подведомственности</vt:lpstr>
      <vt:lpstr>    Структура обращений из ГЖИ, направленных по подведомственности</vt:lpstr>
      <vt:lpstr>       Работа с материалами проверок, проведенными должностными лицами ГЖИ</vt:lpstr>
      <vt:lpstr>Основные нарушения,  выявленные должностными лицами ГЖИ</vt:lpstr>
      <vt:lpstr>БЛАГОДАРЮ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Ipatov</dc:creator>
  <cp:lastModifiedBy>Цуркан</cp:lastModifiedBy>
  <cp:revision>927</cp:revision>
  <dcterms:created xsi:type="dcterms:W3CDTF">2013-08-29T09:07:10Z</dcterms:created>
  <dcterms:modified xsi:type="dcterms:W3CDTF">2015-04-30T06:13:39Z</dcterms:modified>
</cp:coreProperties>
</file>