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60" r:id="rId3"/>
    <p:sldId id="265" r:id="rId4"/>
    <p:sldId id="262" r:id="rId5"/>
    <p:sldId id="266" r:id="rId6"/>
    <p:sldId id="268" r:id="rId7"/>
    <p:sldId id="270" r:id="rId8"/>
    <p:sldId id="282" r:id="rId9"/>
    <p:sldId id="277" r:id="rId10"/>
    <p:sldId id="273" r:id="rId11"/>
    <p:sldId id="274" r:id="rId12"/>
    <p:sldId id="275" r:id="rId13"/>
    <p:sldId id="285" r:id="rId14"/>
    <p:sldId id="290" r:id="rId15"/>
    <p:sldId id="288" r:id="rId16"/>
    <p:sldId id="303" r:id="rId17"/>
    <p:sldId id="295" r:id="rId18"/>
    <p:sldId id="304" r:id="rId19"/>
    <p:sldId id="305" r:id="rId20"/>
    <p:sldId id="306" r:id="rId21"/>
    <p:sldId id="299" r:id="rId22"/>
    <p:sldId id="308" r:id="rId23"/>
    <p:sldId id="310" r:id="rId24"/>
    <p:sldId id="312" r:id="rId25"/>
    <p:sldId id="314" r:id="rId26"/>
    <p:sldId id="320" r:id="rId27"/>
    <p:sldId id="322" r:id="rId28"/>
    <p:sldId id="315" r:id="rId29"/>
    <p:sldId id="317" r:id="rId30"/>
    <p:sldId id="31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85A7C-CC75-4E15-8691-FC833DA218D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C7283-2565-4A2B-ABA6-ED9120EC8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1332E-5C90-4331-838F-7A88A913AF7D}" type="slidenum">
              <a:rPr lang="ru-RU" altLang="ru-RU" smtClean="0">
                <a:cs typeface="Arial" charset="0"/>
              </a:rPr>
              <a:pPr/>
              <a:t>1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8325" y="617538"/>
            <a:ext cx="6040438" cy="4530725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295" y="5327793"/>
            <a:ext cx="5926962" cy="3343015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0825" y="1700808"/>
            <a:ext cx="8678863" cy="295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6600" b="1" cap="all" dirty="0" smtClean="0">
                <a:solidFill>
                  <a:schemeClr val="tx2"/>
                </a:solidFill>
              </a:rPr>
              <a:t>ЗАрУБЕЖНЫЙ  Опыт захоронения  </a:t>
            </a:r>
            <a:r>
              <a:rPr lang="ru-RU" sz="6600" b="1" cap="all" dirty="0" err="1" smtClean="0">
                <a:solidFill>
                  <a:schemeClr val="tx2"/>
                </a:solidFill>
              </a:rPr>
              <a:t>рао</a:t>
            </a:r>
            <a:endParaRPr lang="ru-RU" sz="6600" b="1" cap="all" dirty="0">
              <a:solidFill>
                <a:schemeClr val="tx2"/>
              </a:solidFill>
            </a:endParaRPr>
          </a:p>
          <a:p>
            <a:pPr algn="ctr"/>
            <a:endParaRPr lang="ru-RU" sz="2400" b="1" i="1" dirty="0">
              <a:solidFill>
                <a:schemeClr val="tx2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Архангельск, 19.11.2015</a:t>
            </a:r>
            <a:endParaRPr lang="ru-RU" altLang="ru-RU" sz="2400" b="1" i="1" dirty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733256"/>
            <a:ext cx="6624736" cy="936104"/>
          </a:xfrm>
          <a:noFill/>
        </p:spPr>
        <p:txBody>
          <a:bodyPr>
            <a:noAutofit/>
          </a:bodyPr>
          <a:lstStyle/>
          <a:p>
            <a:pPr algn="l" eaLnBrk="1" hangingPunct="1">
              <a:lnSpc>
                <a:spcPct val="130000"/>
              </a:lnSpc>
              <a:spcBef>
                <a:spcPct val="0"/>
              </a:spcBef>
            </a:pPr>
            <a:r>
              <a:rPr lang="ru-RU" altLang="ru-RU" sz="2000" i="1" dirty="0" smtClean="0">
                <a:solidFill>
                  <a:schemeClr val="tx2"/>
                </a:solidFill>
              </a:rPr>
              <a:t>Муратов О.Э., рабочая группа по обращению с РАО и ОЯТ, выводу из эксплуатации ЯРОО </a:t>
            </a:r>
          </a:p>
        </p:txBody>
      </p:sp>
      <p:sp>
        <p:nvSpPr>
          <p:cNvPr id="3076" name="b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7" name="Rectangle 3"/>
          <p:cNvSpPr txBox="1">
            <a:spLocks noChangeArrowheads="1"/>
          </p:cNvSpPr>
          <p:nvPr/>
        </p:nvSpPr>
        <p:spPr bwMode="auto">
          <a:xfrm>
            <a:off x="2438400" y="708025"/>
            <a:ext cx="6173788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ru-RU" altLang="ru-RU" sz="1400">
              <a:solidFill>
                <a:schemeClr val="tx2"/>
              </a:solidFill>
            </a:endParaRPr>
          </a:p>
          <a:p>
            <a:pPr eaLnBrk="0" hangingPunct="0"/>
            <a:endParaRPr lang="ru-RU" altLang="ru-RU" sz="1400">
              <a:solidFill>
                <a:schemeClr val="tx2"/>
              </a:solidFill>
            </a:endParaRPr>
          </a:p>
          <a:p>
            <a:pPr eaLnBrk="0" hangingPunct="0"/>
            <a:r>
              <a:rPr lang="ru-RU" altLang="ru-RU" sz="1400"/>
              <a:t> </a:t>
            </a:r>
          </a:p>
          <a:p>
            <a:pPr algn="r">
              <a:spcAft>
                <a:spcPct val="20000"/>
              </a:spcAft>
            </a:pPr>
            <a:endParaRPr lang="ru-RU" altLang="ru-RU" sz="1400" i="1">
              <a:solidFill>
                <a:schemeClr val="tx2"/>
              </a:solidFill>
            </a:endParaRPr>
          </a:p>
        </p:txBody>
      </p:sp>
      <p:pic>
        <p:nvPicPr>
          <p:cNvPr id="3078" name="Рисунок 4" descr="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513" y="115888"/>
            <a:ext cx="15621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МОРСЛЕБЕН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5976664"/>
          </a:xfrm>
        </p:spPr>
        <p:txBody>
          <a:bodyPr/>
          <a:lstStyle/>
          <a:p>
            <a:r>
              <a:rPr lang="ru-RU" sz="2200" dirty="0" smtClean="0"/>
              <a:t>1971-1998 гг. разместили более 36,7 тыс. м</a:t>
            </a:r>
            <a:r>
              <a:rPr lang="ru-RU" sz="2200" baseline="30000" dirty="0" smtClean="0"/>
              <a:t>3</a:t>
            </a:r>
            <a:r>
              <a:rPr lang="ru-RU" sz="2200" dirty="0" smtClean="0"/>
              <a:t> САО и НАО  и 6,62 тыс. м</a:t>
            </a:r>
            <a:r>
              <a:rPr lang="ru-RU" sz="2200" baseline="30000" dirty="0" smtClean="0"/>
              <a:t>3</a:t>
            </a:r>
            <a:r>
              <a:rPr lang="ru-RU" sz="2200" dirty="0" smtClean="0"/>
              <a:t> других</a:t>
            </a:r>
          </a:p>
          <a:p>
            <a:r>
              <a:rPr lang="ru-RU" sz="2200" dirty="0" smtClean="0"/>
              <a:t>2003 г. ввиду опасения обрушения потолков в шахты для стабилизации закачали 4 480 тыс. м</a:t>
            </a:r>
            <a:r>
              <a:rPr lang="ru-RU" sz="2200" baseline="30000" dirty="0" smtClean="0"/>
              <a:t>3</a:t>
            </a:r>
            <a:r>
              <a:rPr lang="ru-RU" sz="2200" dirty="0" smtClean="0"/>
              <a:t> бетона</a:t>
            </a:r>
          </a:p>
          <a:p>
            <a:endParaRPr lang="ru-RU" dirty="0"/>
          </a:p>
        </p:txBody>
      </p:sp>
      <p:pic>
        <p:nvPicPr>
          <p:cNvPr id="6" name="Рисунок 5" descr="http://www3.pictures.gi.zimbio.com/Visit+Radioactive+Waste+Repository+Morsleben+8IUAUnGhvog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62646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Ассе </a:t>
            </a:r>
            <a:r>
              <a:rPr lang="en-US" sz="3600" b="1" dirty="0" smtClean="0">
                <a:solidFill>
                  <a:schemeClr val="accent1"/>
                </a:solidFill>
              </a:rPr>
              <a:t>II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9766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Хранилище расположено на глубине 750 м</a:t>
            </a:r>
          </a:p>
          <a:p>
            <a:r>
              <a:rPr lang="ru-RU" sz="2400" dirty="0" smtClean="0"/>
              <a:t>1965–1978 гг. в хранилище складировали САО и НАО</a:t>
            </a:r>
          </a:p>
          <a:p>
            <a:r>
              <a:rPr lang="ru-RU" sz="2400" dirty="0" smtClean="0"/>
              <a:t>2010 г. в связи с угрозой обрушения, утечки радиации и заражения грунтовых вод было эвакуировать 126 тыс. емкостей с отходами</a:t>
            </a:r>
          </a:p>
          <a:p>
            <a:endParaRPr lang="ru-RU" sz="2400" dirty="0"/>
          </a:p>
        </p:txBody>
      </p:sp>
      <p:pic>
        <p:nvPicPr>
          <p:cNvPr id="4" name="Рисунок 3" descr="http://fedpress.ru/sites/fedpress/files/albalaev/news/asse-sklad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8965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3600" b="1" cap="all" dirty="0" smtClean="0">
                <a:solidFill>
                  <a:schemeClr val="accent1"/>
                </a:solidFill>
              </a:rPr>
              <a:t>бывший железный рудник «Конрад»</a:t>
            </a:r>
            <a:endParaRPr lang="ru-RU" sz="3600" b="1" cap="all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597666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железорудная жила, покрытая 400-метровым слоем глины, вместимость 303 тыс. м</a:t>
            </a:r>
            <a:r>
              <a:rPr lang="ru-RU" sz="1800" baseline="30000" dirty="0" smtClean="0"/>
              <a:t>3</a:t>
            </a:r>
            <a:r>
              <a:rPr lang="ru-RU" sz="1800" dirty="0" smtClean="0"/>
              <a:t> САО и НАО</a:t>
            </a:r>
          </a:p>
          <a:p>
            <a:r>
              <a:rPr lang="ru-RU" sz="1800" dirty="0" smtClean="0"/>
              <a:t>спроектировано 300 складов площадью 40  м</a:t>
            </a:r>
            <a:r>
              <a:rPr lang="ru-RU" sz="1800" baseline="30000" dirty="0" smtClean="0"/>
              <a:t>3 </a:t>
            </a:r>
            <a:r>
              <a:rPr lang="ru-RU" sz="1800" dirty="0" smtClean="0"/>
              <a:t>каждый: на глубине 800, 850, 1000, 1100, 1200 и 1300 м </a:t>
            </a:r>
          </a:p>
          <a:p>
            <a:r>
              <a:rPr lang="ru-RU" sz="1800" dirty="0"/>
              <a:t>п</a:t>
            </a:r>
            <a:r>
              <a:rPr lang="ru-RU" sz="1800" dirty="0" smtClean="0"/>
              <a:t>осле заполнения хранилища (по оценкам, в 2040 г.) шахту зальют бетоном</a:t>
            </a:r>
          </a:p>
          <a:p>
            <a:r>
              <a:rPr lang="ru-RU" sz="1800" dirty="0" smtClean="0"/>
              <a:t>складирование РАО запланировано на 2019 г. </a:t>
            </a:r>
          </a:p>
          <a:p>
            <a:endParaRPr lang="ru-RU" sz="2000" dirty="0"/>
          </a:p>
        </p:txBody>
      </p:sp>
      <p:pic>
        <p:nvPicPr>
          <p:cNvPr id="4" name="Рисунок 3" descr="http://de.academic.ru/pictures/dewiki/69/Einlagerungsschacht.jpg"/>
          <p:cNvPicPr/>
          <p:nvPr/>
        </p:nvPicPr>
        <p:blipFill>
          <a:blip r:embed="rId2" cstate="print"/>
          <a:srcRect b="10303"/>
          <a:stretch>
            <a:fillRect/>
          </a:stretch>
        </p:blipFill>
        <p:spPr bwMode="auto">
          <a:xfrm>
            <a:off x="2339752" y="2564904"/>
            <a:ext cx="5184575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1911" y="188641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Финляндия </a:t>
            </a:r>
            <a:endParaRPr lang="nb-NO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8285356"/>
              </p:ext>
            </p:extLst>
          </p:nvPr>
        </p:nvGraphicFramePr>
        <p:xfrm>
          <a:off x="323528" y="1700808"/>
          <a:ext cx="8568952" cy="4927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5720"/>
                <a:gridCol w="2856616"/>
                <a:gridCol w="2856616"/>
              </a:tblGrid>
              <a:tr h="437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Тип РАО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ПЗРО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Количество/Активность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8955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ОЯТ АЭС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АЭС </a:t>
                      </a:r>
                      <a:r>
                        <a:rPr lang="ru-RU" sz="2000" dirty="0" err="1">
                          <a:effectLst/>
                        </a:rPr>
                        <a:t>Ловииса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560 </a:t>
                      </a:r>
                      <a:r>
                        <a:rPr lang="ru-RU" sz="2000" dirty="0" err="1">
                          <a:effectLst/>
                        </a:rPr>
                        <a:t>мт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8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АЭС </a:t>
                      </a:r>
                      <a:r>
                        <a:rPr lang="ru-RU" sz="2000" dirty="0" err="1">
                          <a:effectLst/>
                        </a:rPr>
                        <a:t>Олкилуото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1 424 </a:t>
                      </a:r>
                      <a:r>
                        <a:rPr lang="ru-RU" sz="2000" dirty="0" err="1">
                          <a:effectLst/>
                        </a:rPr>
                        <a:t>мт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8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Итого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1 984 </a:t>
                      </a:r>
                      <a:r>
                        <a:rPr lang="ru-RU" sz="2000" dirty="0" err="1">
                          <a:effectLst/>
                        </a:rPr>
                        <a:t>мт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8955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НАО и САО (за исключением активированного </a:t>
                      </a:r>
                      <a:r>
                        <a:rPr lang="ru-RU" sz="2000" dirty="0" smtClean="0">
                          <a:effectLst/>
                        </a:rPr>
                        <a:t>материала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АЭС </a:t>
                      </a:r>
                      <a:r>
                        <a:rPr lang="ru-RU" sz="2000" dirty="0" err="1">
                          <a:effectLst/>
                        </a:rPr>
                        <a:t>Ловииса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3 487 м</a:t>
                      </a:r>
                      <a:r>
                        <a:rPr lang="ru-RU" sz="2000" baseline="30000" dirty="0">
                          <a:effectLst/>
                        </a:rPr>
                        <a:t>3 </a:t>
                      </a:r>
                      <a:r>
                        <a:rPr lang="ru-RU" sz="2000" dirty="0">
                          <a:effectLst/>
                        </a:rPr>
                        <a:t>(17 </a:t>
                      </a:r>
                      <a:r>
                        <a:rPr lang="ru-RU" sz="2000" dirty="0" err="1">
                          <a:effectLst/>
                        </a:rPr>
                        <a:t>ТБк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8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АЭС </a:t>
                      </a:r>
                      <a:r>
                        <a:rPr lang="ru-RU" sz="2000" dirty="0" err="1">
                          <a:effectLst/>
                        </a:rPr>
                        <a:t>Олкилуото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6 118 м</a:t>
                      </a:r>
                      <a:r>
                        <a:rPr lang="ru-RU" sz="2000" baseline="30000" dirty="0">
                          <a:effectLst/>
                        </a:rPr>
                        <a:t>3</a:t>
                      </a:r>
                      <a:r>
                        <a:rPr lang="ru-RU" sz="2000" dirty="0">
                          <a:effectLst/>
                        </a:rPr>
                        <a:t> (71 </a:t>
                      </a:r>
                      <a:r>
                        <a:rPr lang="ru-RU" sz="2000" dirty="0" err="1">
                          <a:effectLst/>
                        </a:rPr>
                        <a:t>ТБк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8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Итого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9 556 м</a:t>
                      </a:r>
                      <a:r>
                        <a:rPr lang="ru-RU" sz="2000" baseline="30000" dirty="0">
                          <a:effectLst/>
                        </a:rPr>
                        <a:t>3</a:t>
                      </a:r>
                      <a:r>
                        <a:rPr lang="ru-RU" sz="2000" dirty="0">
                          <a:effectLst/>
                        </a:rPr>
                        <a:t> (88 </a:t>
                      </a:r>
                      <a:r>
                        <a:rPr lang="ru-RU" sz="2000" dirty="0" err="1">
                          <a:effectLst/>
                        </a:rPr>
                        <a:t>ТБк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968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Небольшие объемы РАО от др. производителей (не АЭС)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Централизованное хранилище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56 м</a:t>
                      </a:r>
                      <a:r>
                        <a:rPr lang="ru-RU" sz="2000" baseline="30000" dirty="0">
                          <a:effectLst/>
                        </a:rPr>
                        <a:t>3</a:t>
                      </a:r>
                      <a:r>
                        <a:rPr lang="ru-RU" sz="2000" dirty="0">
                          <a:effectLst/>
                        </a:rPr>
                        <a:t> (50 </a:t>
                      </a:r>
                      <a:r>
                        <a:rPr lang="ru-RU" sz="2000" dirty="0" err="1">
                          <a:effectLst/>
                        </a:rPr>
                        <a:t>ТБк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r>
                        <a:rPr lang="ru-RU" sz="2000" baseline="30000" dirty="0">
                          <a:effectLst/>
                          <a:sym typeface="Symbol"/>
                          <a:hlinkClick r:id="" action="ppaction://hlinkfile"/>
                        </a:rPr>
                        <a:t>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90872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ПЗРО </a:t>
            </a:r>
            <a:r>
              <a:rPr lang="ru-RU" sz="2000" dirty="0" smtClean="0"/>
              <a:t>НАО </a:t>
            </a:r>
            <a:r>
              <a:rPr lang="ru-RU" sz="2000" dirty="0"/>
              <a:t>и </a:t>
            </a:r>
            <a:r>
              <a:rPr lang="ru-RU" sz="2000" dirty="0" smtClean="0"/>
              <a:t>САО действует на площадке </a:t>
            </a:r>
            <a:r>
              <a:rPr lang="ru-RU" sz="2000" dirty="0"/>
              <a:t>АЭС </a:t>
            </a:r>
            <a:r>
              <a:rPr lang="ru-RU" sz="2000" dirty="0" err="1"/>
              <a:t>Ловииса</a:t>
            </a:r>
            <a:r>
              <a:rPr lang="ru-RU" sz="2000" dirty="0"/>
              <a:t>, расположен на глубине около 110 м </a:t>
            </a:r>
            <a:r>
              <a:rPr lang="ru-RU" sz="2000" dirty="0" smtClean="0"/>
              <a:t>в граните</a:t>
            </a:r>
            <a:r>
              <a:rPr lang="ru-RU" i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73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3600" b="1" cap="all" dirty="0" smtClean="0">
                <a:solidFill>
                  <a:schemeClr val="accent1"/>
                </a:solidFill>
              </a:rPr>
              <a:t>ФИНЛЯНДИЯ</a:t>
            </a:r>
            <a:endParaRPr lang="ru-RU" sz="3600" b="1" cap="all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59766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ПЗРО для ВАО и ОЯТ строится на площадке АЭС «</a:t>
            </a:r>
            <a:r>
              <a:rPr lang="ru-RU" sz="2000" dirty="0" err="1" smtClean="0"/>
              <a:t>Олкилото</a:t>
            </a:r>
            <a:r>
              <a:rPr lang="ru-RU" sz="2000" dirty="0" smtClean="0"/>
              <a:t>» на глубине 550 м в граните под дном Балтийского моря</a:t>
            </a:r>
          </a:p>
          <a:p>
            <a:r>
              <a:rPr lang="ru-RU" sz="2000" dirty="0" smtClean="0"/>
              <a:t>Ввод в эксплуатацию -2022 г.</a:t>
            </a:r>
            <a:endParaRPr lang="ru-RU" sz="1800" dirty="0" smtClean="0"/>
          </a:p>
          <a:p>
            <a:endParaRPr lang="ru-RU" sz="2000" dirty="0"/>
          </a:p>
        </p:txBody>
      </p:sp>
      <p:pic>
        <p:nvPicPr>
          <p:cNvPr id="5" name="Рисунок 4" descr="pod_zemley_doroga_4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5527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КОНТЕЙНЕР ДЛЯ ЗАХОРОНЕНИЯ ОЯТ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kak_budut_xranit_tuba_42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84076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Франция: классификация РАО</a:t>
            </a:r>
            <a:endParaRPr lang="ru-RU" sz="3600" b="1" cap="all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597666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</a:rPr>
              <a:t>Очень КЖ - Т</a:t>
            </a:r>
            <a:r>
              <a:rPr lang="ru-RU" sz="2400" baseline="-25000" dirty="0" smtClean="0">
                <a:effectLst/>
              </a:rPr>
              <a:t>1/2 </a:t>
            </a:r>
            <a:r>
              <a:rPr lang="ru-RU" sz="2400" dirty="0" smtClean="0">
                <a:effectLst/>
              </a:rPr>
              <a:t>&lt; 100 дней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</a:rPr>
              <a:t>КЖ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dirty="0" smtClean="0">
                <a:effectLst/>
              </a:rPr>
              <a:t>Т</a:t>
            </a:r>
            <a:r>
              <a:rPr lang="ru-RU" sz="2400" baseline="-25000" dirty="0" smtClean="0">
                <a:effectLst/>
              </a:rPr>
              <a:t>1/2 </a:t>
            </a:r>
            <a:r>
              <a:rPr lang="ru-RU" sz="2400" dirty="0" smtClean="0">
                <a:effectLst/>
              </a:rPr>
              <a:t>&lt; 31 года</a:t>
            </a:r>
            <a:endParaRPr lang="ru-RU" sz="2400" dirty="0" smtClean="0"/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</a:rPr>
              <a:t>ДЖ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dirty="0" smtClean="0">
                <a:effectLst/>
              </a:rPr>
              <a:t>Т</a:t>
            </a:r>
            <a:r>
              <a:rPr lang="ru-RU" sz="2400" baseline="-25000" dirty="0" smtClean="0">
                <a:effectLst/>
              </a:rPr>
              <a:t>1/2</a:t>
            </a:r>
            <a:r>
              <a:rPr lang="ru-RU" sz="2400" dirty="0" smtClean="0">
                <a:effectLst/>
              </a:rPr>
              <a:t> &gt; 31 года</a:t>
            </a:r>
            <a:r>
              <a:rPr lang="ru-RU" sz="2400" dirty="0" smtClean="0"/>
              <a:t> </a:t>
            </a:r>
          </a:p>
          <a:p>
            <a:endParaRPr lang="ru-RU" sz="1800" dirty="0" smtClean="0"/>
          </a:p>
          <a:p>
            <a:endParaRPr lang="ru-RU" sz="2000" dirty="0"/>
          </a:p>
        </p:txBody>
      </p:sp>
      <p:pic>
        <p:nvPicPr>
          <p:cNvPr id="5" name="Рисунок 4" descr="http://www.atominfo.ru/newsg/n0718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3367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Франция: обращение РАО</a:t>
            </a:r>
            <a:endParaRPr lang="ru-RU" sz="3600" b="1" cap="all" dirty="0">
              <a:solidFill>
                <a:schemeClr val="accent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90465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ANDRA – </a:t>
            </a:r>
            <a:r>
              <a:rPr lang="ru-RU" sz="2200" dirty="0" smtClean="0"/>
              <a:t>государственное учреждение по обращению с РАО</a:t>
            </a:r>
          </a:p>
          <a:p>
            <a:r>
              <a:rPr lang="ru-RU" sz="2200" dirty="0" smtClean="0"/>
              <a:t>Эксплуатирует центры по захоронению НАО, возглавляет НИР по захоронению ВАО и ДЖ РАО</a:t>
            </a:r>
          </a:p>
          <a:p>
            <a:r>
              <a:rPr lang="ru-RU" sz="2200" dirty="0"/>
              <a:t>В</a:t>
            </a:r>
            <a:r>
              <a:rPr lang="ru-RU" sz="2200" dirty="0" smtClean="0"/>
              <a:t>едет инвентаризацию всех РАО и предоставляет общественности информацию</a:t>
            </a:r>
          </a:p>
          <a:p>
            <a:r>
              <a:rPr lang="ru-RU" sz="2200" dirty="0" smtClean="0"/>
              <a:t>Исследовательская лаборатория Мез </a:t>
            </a:r>
          </a:p>
          <a:p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52936"/>
            <a:ext cx="52565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Хранилище </a:t>
            </a:r>
            <a:r>
              <a:rPr lang="ru-RU" sz="3600" b="1" dirty="0" err="1" smtClean="0">
                <a:solidFill>
                  <a:schemeClr val="accent1"/>
                </a:solidFill>
              </a:rPr>
              <a:t>Манш</a:t>
            </a:r>
            <a:r>
              <a:rPr lang="ru-RU" sz="3600" b="1" dirty="0" smtClean="0">
                <a:solidFill>
                  <a:schemeClr val="accent1"/>
                </a:solidFill>
              </a:rPr>
              <a:t> в стадии эксплуатации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http://www.atominfo.ru/newsg/n0718_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1287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Хранилище </a:t>
            </a:r>
            <a:r>
              <a:rPr lang="ru-RU" sz="2800" b="1" dirty="0" err="1" smtClean="0">
                <a:solidFill>
                  <a:schemeClr val="accent1"/>
                </a:solidFill>
              </a:rPr>
              <a:t>Манш</a:t>
            </a:r>
            <a:r>
              <a:rPr lang="ru-RU" sz="2800" b="1" dirty="0" smtClean="0">
                <a:solidFill>
                  <a:schemeClr val="accent1"/>
                </a:solidFill>
              </a:rPr>
              <a:t> после окончания его эксплуатации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832648"/>
          </a:xfrm>
        </p:spPr>
        <p:txBody>
          <a:bodyPr/>
          <a:lstStyle/>
          <a:p>
            <a:r>
              <a:rPr lang="ru-RU" sz="2400" dirty="0" smtClean="0"/>
              <a:t>Эксплуатировалось 1969-1994 гг. для захоронения НАО и короткоживущих САО</a:t>
            </a:r>
          </a:p>
          <a:p>
            <a:r>
              <a:rPr lang="ru-RU" sz="2400" dirty="0" smtClean="0"/>
              <a:t>размещено 527 000 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 РАО </a:t>
            </a:r>
          </a:p>
          <a:p>
            <a:r>
              <a:rPr lang="ru-RU" sz="2400" dirty="0" smtClean="0"/>
              <a:t>с 2003 г. - долгосрочный мониторинг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http://www.atominfo.ru/newsg/n0718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61206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755576" y="1080752"/>
            <a:ext cx="900000" cy="1440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Down Arrow 2"/>
          <p:cNvSpPr/>
          <p:nvPr/>
        </p:nvSpPr>
        <p:spPr>
          <a:xfrm>
            <a:off x="2195736" y="1080752"/>
            <a:ext cx="900000" cy="1440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4" name="Down Arrow 3"/>
          <p:cNvSpPr/>
          <p:nvPr/>
        </p:nvSpPr>
        <p:spPr>
          <a:xfrm>
            <a:off x="3563888" y="1038336"/>
            <a:ext cx="900000" cy="2160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Down Arrow 4"/>
          <p:cNvSpPr/>
          <p:nvPr/>
        </p:nvSpPr>
        <p:spPr>
          <a:xfrm>
            <a:off x="4902838" y="1038336"/>
            <a:ext cx="900000" cy="216000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" name="Down Arrow 5"/>
          <p:cNvSpPr/>
          <p:nvPr/>
        </p:nvSpPr>
        <p:spPr>
          <a:xfrm>
            <a:off x="6228184" y="1052736"/>
            <a:ext cx="900000" cy="14400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" name="Down Arrow 6"/>
          <p:cNvSpPr/>
          <p:nvPr/>
        </p:nvSpPr>
        <p:spPr>
          <a:xfrm>
            <a:off x="7639115" y="1080752"/>
            <a:ext cx="900000" cy="14400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8864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Классификация РАО в России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564904"/>
            <a:ext cx="2736304" cy="40934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материалы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оборудование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изделия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отвержденные </a:t>
            </a:r>
            <a:r>
              <a:rPr lang="ru-RU" sz="2000" dirty="0" smtClean="0"/>
              <a:t>ЖРО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ВАО с высоким и низким </a:t>
            </a:r>
            <a:endParaRPr lang="ru-RU" sz="2000" dirty="0"/>
          </a:p>
          <a:p>
            <a:r>
              <a:rPr lang="ru-RU" sz="2000" dirty="0" smtClean="0"/>
              <a:t>        тепловыделением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ОИИИ 1-й </a:t>
            </a:r>
            <a:r>
              <a:rPr lang="ru-RU" sz="2000" dirty="0"/>
              <a:t>и 2-й </a:t>
            </a:r>
            <a:r>
              <a:rPr lang="ru-RU" sz="2000" dirty="0" smtClean="0"/>
              <a:t>категорий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САО долгоживущие </a:t>
            </a:r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пункты </a:t>
            </a:r>
            <a:r>
              <a:rPr lang="ru-RU" sz="2000" b="1" dirty="0">
                <a:solidFill>
                  <a:srgbClr val="FF0000"/>
                </a:solidFill>
              </a:rPr>
              <a:t>глубинного </a:t>
            </a:r>
            <a:r>
              <a:rPr lang="ru-RU" sz="2000" b="1" dirty="0" smtClean="0">
                <a:solidFill>
                  <a:srgbClr val="FF0000"/>
                </a:solidFill>
              </a:rPr>
              <a:t>захоронения</a:t>
            </a:r>
            <a:r>
              <a:rPr lang="ru-RU" sz="1400" b="1" dirty="0" smtClean="0">
                <a:solidFill>
                  <a:srgbClr val="FF0000"/>
                </a:solidFill>
              </a:rPr>
              <a:t>    </a:t>
            </a:r>
            <a:r>
              <a:rPr lang="ru-RU" sz="2000" b="1" dirty="0" smtClean="0">
                <a:solidFill>
                  <a:srgbClr val="FF0000"/>
                </a:solidFill>
              </a:rPr>
              <a:t>≈ 500 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198336"/>
            <a:ext cx="2894568" cy="353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материалы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оборудование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изделия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отвержденные </a:t>
            </a:r>
            <a:r>
              <a:rPr lang="ru-RU" sz="1600" dirty="0" smtClean="0"/>
              <a:t>ЖРО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ОИИИ 3-й, 4-й </a:t>
            </a:r>
            <a:r>
              <a:rPr lang="ru-RU" sz="1600" dirty="0"/>
              <a:t>и </a:t>
            </a:r>
            <a:r>
              <a:rPr lang="ru-RU" sz="1600" dirty="0" smtClean="0"/>
              <a:t>5-й категорий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</a:t>
            </a:r>
            <a:r>
              <a:rPr lang="ru-RU" sz="1600" dirty="0" smtClean="0"/>
              <a:t>ороткоживущие САО и НАО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</a:t>
            </a:r>
            <a:r>
              <a:rPr lang="ru-RU" sz="1600" dirty="0" smtClean="0"/>
              <a:t>олгоживущие НАО и ОНАО</a:t>
            </a:r>
            <a:endParaRPr lang="ru-RU" sz="1600" dirty="0"/>
          </a:p>
          <a:p>
            <a:endParaRPr lang="ru-RU" sz="1600" dirty="0" smtClean="0"/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пунктах </a:t>
            </a:r>
            <a:r>
              <a:rPr lang="ru-RU" sz="1600" b="1" dirty="0" smtClean="0">
                <a:solidFill>
                  <a:srgbClr val="FF0000"/>
                </a:solidFill>
              </a:rPr>
              <a:t>приповерхностного захоронения: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   глубина до 100 м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   на уровне земли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2564904"/>
            <a:ext cx="1152128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ЖРО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</a:t>
            </a:r>
            <a:r>
              <a:rPr lang="ru-RU" sz="1400" dirty="0" smtClean="0"/>
              <a:t>ульпы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шламы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4328" y="2564904"/>
            <a:ext cx="1389996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/>
              <a:t>РАО с </a:t>
            </a:r>
          </a:p>
          <a:p>
            <a:r>
              <a:rPr lang="ru-RU" sz="1400" dirty="0"/>
              <a:t>п</a:t>
            </a:r>
            <a:r>
              <a:rPr lang="ru-RU" sz="1400" dirty="0" smtClean="0"/>
              <a:t>овышенным</a:t>
            </a:r>
          </a:p>
          <a:p>
            <a:r>
              <a:rPr lang="ru-RU" sz="1400" dirty="0" smtClean="0"/>
              <a:t>содержанием</a:t>
            </a:r>
          </a:p>
          <a:p>
            <a:r>
              <a:rPr lang="ru-RU" sz="1400" dirty="0" smtClean="0"/>
              <a:t>природных</a:t>
            </a:r>
          </a:p>
          <a:p>
            <a:r>
              <a:rPr lang="ru-RU" sz="1400" dirty="0" smtClean="0"/>
              <a:t>радионуклидов</a:t>
            </a:r>
            <a:endParaRPr lang="ru-RU" sz="140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1619672" y="5661248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99992" y="5445224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04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807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</a:rPr>
              <a:t>Хранилище для короткоживущих НАО и САО «Об»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688632"/>
          </a:xfrm>
        </p:spPr>
        <p:txBody>
          <a:bodyPr/>
          <a:lstStyle/>
          <a:p>
            <a:r>
              <a:rPr lang="ru-RU" sz="2000" dirty="0" smtClean="0"/>
              <a:t>Введено в эксплуатацию состоялся в 1992 г.</a:t>
            </a:r>
          </a:p>
          <a:p>
            <a:r>
              <a:rPr lang="ru-RU" sz="2000" dirty="0" smtClean="0"/>
              <a:t>Общая площадь комплекса 95 га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лощадь непосредственно захоронения 30 га,  вместимость - 1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м</a:t>
            </a:r>
            <a:r>
              <a:rPr lang="ru-RU" sz="2000" baseline="30000" dirty="0" smtClean="0"/>
              <a:t>3</a:t>
            </a:r>
            <a:r>
              <a:rPr lang="ru-RU" sz="2000" dirty="0" smtClean="0"/>
              <a:t> РАО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61456"/>
            <a:ext cx="7704856" cy="470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Хранилище ОНАО в </a:t>
            </a:r>
            <a:r>
              <a:rPr lang="ru-RU" sz="3600" b="1" dirty="0" err="1" smtClean="0">
                <a:solidFill>
                  <a:schemeClr val="accent1"/>
                </a:solidFill>
              </a:rPr>
              <a:t>Морвилье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введено в эксплуатацию в 2003 г., ёмкость 630 000 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http://www.atominfo.ru/newsg/n0718_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atominfo.ru/newsg/n0718_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6"/>
            <a:ext cx="476123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/>
          <p:nvPr/>
        </p:nvPicPr>
        <p:blipFill>
          <a:blip r:embed="rId2" cstate="print"/>
          <a:srcRect l="29272" t="28047" r="24793" b="44407"/>
          <a:stretch>
            <a:fillRect/>
          </a:stretch>
        </p:blipFill>
        <p:spPr bwMode="auto">
          <a:xfrm>
            <a:off x="179512" y="2328544"/>
            <a:ext cx="8964488" cy="434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824" y="18864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Швеция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764704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Не </a:t>
            </a:r>
            <a:r>
              <a:rPr lang="ru-RU" sz="2400" dirty="0"/>
              <a:t>существует официально утвержденной системы классификации РАО,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Вместо </a:t>
            </a:r>
            <a:r>
              <a:rPr lang="ru-RU" sz="2400" dirty="0"/>
              <a:t>этого установлены критерии приемлемости отходов для различных способов их окончательной изоляции </a:t>
            </a:r>
            <a:r>
              <a:rPr lang="ru-RU" sz="2400" dirty="0" smtClean="0"/>
              <a:t> 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627120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24" y="260648"/>
            <a:ext cx="8784976" cy="41805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/>
                </a:solidFill>
              </a:rPr>
              <a:t>Захоронение короткоживущих НАО и САО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200" dirty="0"/>
          </a:p>
        </p:txBody>
      </p:sp>
      <p:pic>
        <p:nvPicPr>
          <p:cNvPr id="4" name="Рисунок 2"/>
          <p:cNvPicPr>
            <a:picLocks noGrp="1"/>
          </p:cNvPicPr>
          <p:nvPr>
            <p:ph idx="1"/>
          </p:nvPr>
        </p:nvPicPr>
        <p:blipFill>
          <a:blip r:embed="rId2" cstate="print"/>
          <a:srcRect l="16486" t="35364" r="15134" b="8789"/>
          <a:stretch>
            <a:fillRect/>
          </a:stretch>
        </p:blipFill>
        <p:spPr bwMode="auto">
          <a:xfrm>
            <a:off x="323528" y="2564904"/>
            <a:ext cx="86409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620688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Захоронение короткоживущих НАО и САО </a:t>
            </a:r>
            <a:r>
              <a:rPr lang="ru-RU" sz="2000" dirty="0" smtClean="0"/>
              <a:t>производится </a:t>
            </a:r>
            <a:r>
              <a:rPr lang="ru-RU" sz="2000" dirty="0"/>
              <a:t>в могильнике SFR, действующем с 1988 года, общей вместимостью 63 000 м</a:t>
            </a:r>
            <a:r>
              <a:rPr lang="ru-RU" sz="2000" baseline="30000" dirty="0"/>
              <a:t>3</a:t>
            </a:r>
            <a:r>
              <a:rPr lang="ru-RU" sz="2000" dirty="0"/>
              <a:t>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Пункт </a:t>
            </a:r>
            <a:r>
              <a:rPr lang="ru-RU" sz="2000" dirty="0"/>
              <a:t>захоронения, находящийся неподалеку от АЭС </a:t>
            </a:r>
            <a:r>
              <a:rPr lang="ru-RU" sz="2000" dirty="0" err="1" smtClean="0"/>
              <a:t>Форсмак</a:t>
            </a:r>
            <a:r>
              <a:rPr lang="ru-RU" sz="2000" dirty="0" smtClean="0"/>
              <a:t> сооружается </a:t>
            </a:r>
            <a:r>
              <a:rPr lang="ru-RU" sz="2000" dirty="0"/>
              <a:t>в </a:t>
            </a:r>
            <a:r>
              <a:rPr lang="ru-RU" sz="2000" dirty="0" smtClean="0"/>
              <a:t>граните на </a:t>
            </a:r>
            <a:r>
              <a:rPr lang="ru-RU" sz="2000" dirty="0"/>
              <a:t>глубине около 60 м под дном Балтийского моря.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 </a:t>
            </a:r>
            <a:r>
              <a:rPr lang="ru-RU" sz="2000" dirty="0"/>
              <a:t>состоянию на конец 2013 года в SFR размещено 33 871 м</a:t>
            </a:r>
            <a:r>
              <a:rPr lang="ru-RU" sz="2000" baseline="30000" dirty="0"/>
              <a:t>3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388862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&amp;Pcy;&amp;ocy;&amp;lcy;&amp;ocy;&amp;zhcy;&amp;iecy;&amp;ncy;&amp;icy;&amp;iecy; &amp;Acy;&amp;Ecy;&amp;S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7"/>
            <a:ext cx="7704856" cy="6035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274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Япония</a:t>
            </a:r>
            <a:endParaRPr lang="nb-NO" sz="36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720487"/>
            <a:ext cx="518457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НАО, САО </a:t>
            </a:r>
          </a:p>
          <a:p>
            <a:r>
              <a:rPr lang="ru-RU" sz="1600" dirty="0" smtClean="0"/>
              <a:t>На </a:t>
            </a:r>
            <a:r>
              <a:rPr lang="ru-RU" sz="1600" dirty="0" err="1" smtClean="0"/>
              <a:t>приповерхносной</a:t>
            </a:r>
            <a:r>
              <a:rPr lang="ru-RU" sz="1600" dirty="0" smtClean="0"/>
              <a:t> площадке </a:t>
            </a:r>
            <a:r>
              <a:rPr lang="ru-RU" sz="1600" dirty="0" err="1" smtClean="0"/>
              <a:t>Рокашо</a:t>
            </a:r>
            <a:r>
              <a:rPr lang="ru-RU" sz="1600" dirty="0" smtClean="0"/>
              <a:t> – Мура. </a:t>
            </a:r>
          </a:p>
          <a:p>
            <a:r>
              <a:rPr lang="ru-RU" sz="1600" dirty="0" smtClean="0"/>
              <a:t>НАО </a:t>
            </a:r>
            <a:r>
              <a:rPr lang="ru-RU" sz="1600" dirty="0" err="1" smtClean="0"/>
              <a:t>захоранивают</a:t>
            </a:r>
            <a:r>
              <a:rPr lang="ru-RU" sz="1600" dirty="0" smtClean="0"/>
              <a:t>.     ВАО и САО хранят временно.</a:t>
            </a:r>
            <a:endParaRPr lang="nb-NO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056841" y="3212976"/>
            <a:ext cx="160339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</a:rPr>
              <a:t>Роккашо</a:t>
            </a:r>
            <a:r>
              <a:rPr lang="ru-RU" sz="1600" b="1" dirty="0" smtClean="0">
                <a:solidFill>
                  <a:srgbClr val="C00000"/>
                </a:solidFill>
              </a:rPr>
              <a:t>-Мура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88024" y="3382253"/>
            <a:ext cx="268817" cy="1187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74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chemeClr val="accent1"/>
                </a:solidFill>
              </a:rPr>
              <a:t>япония</a:t>
            </a:r>
            <a:endParaRPr lang="ru-RU" sz="4000" b="1" dirty="0" smtClean="0">
              <a:solidFill>
                <a:schemeClr val="accent1"/>
              </a:solidFill>
            </a:endParaRPr>
          </a:p>
          <a:p>
            <a:r>
              <a:rPr lang="ru-RU" sz="2800" dirty="0" smtClean="0"/>
              <a:t>Японская </a:t>
            </a:r>
            <a:r>
              <a:rPr lang="ru-RU" sz="2800" dirty="0"/>
              <a:t>система классификации предусматривает разделение РАО на две </a:t>
            </a:r>
            <a:r>
              <a:rPr lang="ru-RU" sz="2800" dirty="0" smtClean="0"/>
              <a:t>категории </a:t>
            </a:r>
            <a:r>
              <a:rPr lang="ru-RU" sz="2800" dirty="0"/>
              <a:t>в зависимости от уровня активности: </a:t>
            </a:r>
            <a:r>
              <a:rPr lang="ru-RU" sz="2800" b="1" dirty="0"/>
              <a:t>высокоактивные </a:t>
            </a:r>
            <a:r>
              <a:rPr lang="ru-RU" sz="2800" b="1" dirty="0" smtClean="0"/>
              <a:t>и </a:t>
            </a:r>
            <a:r>
              <a:rPr lang="ru-RU" sz="2800" b="1" dirty="0" err="1"/>
              <a:t>низкоактивные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С </a:t>
            </a:r>
            <a:r>
              <a:rPr lang="ru-RU" sz="2800" dirty="0"/>
              <a:t>1992 </a:t>
            </a:r>
            <a:r>
              <a:rPr lang="ru-RU" sz="2800" dirty="0" smtClean="0"/>
              <a:t>г. </a:t>
            </a:r>
            <a:r>
              <a:rPr lang="ru-RU" sz="2800" dirty="0"/>
              <a:t>в префектуре </a:t>
            </a:r>
            <a:r>
              <a:rPr lang="ru-RU" sz="2800" dirty="0" err="1"/>
              <a:t>Амори</a:t>
            </a:r>
            <a:r>
              <a:rPr lang="ru-RU" sz="2800" dirty="0"/>
              <a:t> вблизи деревни </a:t>
            </a:r>
            <a:r>
              <a:rPr lang="ru-RU" sz="2800" dirty="0" err="1"/>
              <a:t>Роккашо</a:t>
            </a:r>
            <a:r>
              <a:rPr lang="ru-RU" sz="2800" dirty="0"/>
              <a:t> действует центр по захоронению НАО, принадлежащий компании </a:t>
            </a:r>
            <a:r>
              <a:rPr lang="ru-RU" sz="2800" dirty="0" err="1"/>
              <a:t>Japan</a:t>
            </a:r>
            <a:r>
              <a:rPr lang="ru-RU" sz="2800" dirty="0"/>
              <a:t> </a:t>
            </a:r>
            <a:r>
              <a:rPr lang="ru-RU" sz="2800" dirty="0" err="1"/>
              <a:t>Nuclear</a:t>
            </a:r>
            <a:r>
              <a:rPr lang="ru-RU" sz="2800" dirty="0"/>
              <a:t> </a:t>
            </a:r>
            <a:r>
              <a:rPr lang="ru-RU" sz="2800" dirty="0" err="1"/>
              <a:t>Fuel</a:t>
            </a:r>
            <a:r>
              <a:rPr lang="ru-RU" sz="2800" dirty="0"/>
              <a:t> </a:t>
            </a:r>
            <a:r>
              <a:rPr lang="ru-RU" sz="2800" dirty="0" err="1"/>
              <a:t>Limited</a:t>
            </a:r>
            <a:r>
              <a:rPr lang="ru-RU" sz="2800" dirty="0"/>
              <a:t> (JNFL). </a:t>
            </a:r>
            <a:endParaRPr lang="ru-RU" sz="2800" dirty="0" smtClean="0"/>
          </a:p>
          <a:p>
            <a:r>
              <a:rPr lang="ru-RU" sz="2800" dirty="0" smtClean="0"/>
              <a:t>Регулятор </a:t>
            </a:r>
            <a:r>
              <a:rPr lang="ru-RU" sz="2800" dirty="0"/>
              <a:t>одобрил захоронение в </a:t>
            </a:r>
            <a:r>
              <a:rPr lang="ru-RU" sz="2800" dirty="0" err="1"/>
              <a:t>Роккашо</a:t>
            </a:r>
            <a:r>
              <a:rPr lang="ru-RU" sz="2800" dirty="0"/>
              <a:t> порядка 400 000 бочек с РАО, а по состоянию на конец 2011 </a:t>
            </a:r>
            <a:r>
              <a:rPr lang="ru-RU" sz="2800" dirty="0" smtClean="0"/>
              <a:t>г. </a:t>
            </a:r>
            <a:r>
              <a:rPr lang="ru-RU" sz="2800" dirty="0"/>
              <a:t>в могильнике размещено около 230 000 бочек с гомогенизированными и отверженными НАО </a:t>
            </a:r>
            <a:endParaRPr lang="ru-RU" sz="28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2184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5"/>
          <p:cNvPicPr/>
          <p:nvPr/>
        </p:nvPicPr>
        <p:blipFill>
          <a:blip r:embed="rId2" cstate="print"/>
          <a:srcRect l="30642" t="37209" r="19830" b="16928"/>
          <a:stretch>
            <a:fillRect/>
          </a:stretch>
        </p:blipFill>
        <p:spPr bwMode="auto">
          <a:xfrm>
            <a:off x="1187624" y="588954"/>
            <a:ext cx="6840032" cy="384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Австралия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437112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 smtClean="0"/>
              <a:t>участок  </a:t>
            </a:r>
            <a:r>
              <a:rPr lang="ru-RU" sz="2000" dirty="0" smtClean="0"/>
              <a:t>1,5×1,5 </a:t>
            </a:r>
            <a:r>
              <a:rPr lang="ru-RU" sz="2000" dirty="0" smtClean="0"/>
              <a:t>км площадью </a:t>
            </a:r>
            <a:r>
              <a:rPr lang="ru-RU" sz="2000" dirty="0"/>
              <a:t>100×100 </a:t>
            </a:r>
            <a:r>
              <a:rPr lang="ru-RU" sz="2000" dirty="0" smtClean="0"/>
              <a:t>м состоит </a:t>
            </a:r>
            <a:r>
              <a:rPr lang="ru-RU" sz="2000" dirty="0"/>
              <a:t>из траншей и </a:t>
            </a:r>
            <a:r>
              <a:rPr lang="ru-RU" sz="2000" dirty="0" smtClean="0"/>
              <a:t>скважин.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Ширина </a:t>
            </a:r>
            <a:r>
              <a:rPr lang="ru-RU" sz="2000" dirty="0"/>
              <a:t>траншей </a:t>
            </a:r>
            <a:r>
              <a:rPr lang="ru-RU" sz="2000" dirty="0" smtClean="0"/>
              <a:t>12 </a:t>
            </a:r>
            <a:r>
              <a:rPr lang="ru-RU" sz="2000" dirty="0"/>
              <a:t>м при глубине заложения от 15 до 20 м ниже уровня </a:t>
            </a:r>
            <a:r>
              <a:rPr lang="ru-RU" sz="2000" dirty="0" smtClean="0"/>
              <a:t>поверхности </a:t>
            </a:r>
            <a:r>
              <a:rPr lang="ru-RU" sz="2000" dirty="0"/>
              <a:t>земли. </a:t>
            </a:r>
            <a:r>
              <a:rPr lang="ru-RU" sz="2000" dirty="0" smtClean="0"/>
              <a:t> </a:t>
            </a:r>
            <a:r>
              <a:rPr lang="ru-RU" sz="2000" dirty="0"/>
              <a:t>Скважины диаметром около 2м </a:t>
            </a:r>
            <a:r>
              <a:rPr lang="ru-RU" sz="2000" dirty="0" smtClean="0"/>
              <a:t>, </a:t>
            </a:r>
            <a:r>
              <a:rPr lang="ru-RU" sz="2000" dirty="0"/>
              <a:t>на глубине 15–20 м</a:t>
            </a:r>
            <a:r>
              <a:rPr lang="ru-RU" sz="1600" dirty="0"/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678966"/>
              </p:ext>
            </p:extLst>
          </p:nvPr>
        </p:nvGraphicFramePr>
        <p:xfrm>
          <a:off x="467544" y="5517232"/>
          <a:ext cx="8064895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3951"/>
                <a:gridCol w="2306295"/>
                <a:gridCol w="3094649"/>
              </a:tblGrid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Категория РАО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Накопленные объемы, м</a:t>
                      </a:r>
                      <a:r>
                        <a:rPr lang="ru-RU" sz="2000" baseline="30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Ежегодные объемы образования, м</a:t>
                      </a:r>
                      <a:r>
                        <a:rPr lang="ru-RU" sz="2000" baseline="30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НАО и КЖ САО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3 700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ДЖ САО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&lt; 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63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НОРВЕГИЯ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http://www.duma-murman.ru/structure/deputies/news/files/2015/img_59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55446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www.arctic-tv.ru/img/images/2_d6eaa35fa3d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933056"/>
            <a:ext cx="5738242" cy="271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ЗАКЛЮЧЕНИЕ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83264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b="1" dirty="0">
                <a:solidFill>
                  <a:schemeClr val="accent1"/>
                </a:solidFill>
              </a:rPr>
              <a:t>О</a:t>
            </a:r>
            <a:r>
              <a:rPr lang="ru-RU" b="1" dirty="0" smtClean="0">
                <a:solidFill>
                  <a:schemeClr val="accent1"/>
                </a:solidFill>
              </a:rPr>
              <a:t>бщие черты от которых зависит успех: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Уровень доверия населения к власти и специалистам.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Политическая ситуация в конкретной стране и  активность властных лоббистов; 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Важно понимать и использовать роль правительства, парламента и местных законодателей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Оценка роли оппозиции всех уровней  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Возможности наложения вето органами местного самоуправления 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Население как правило против, поскольку  не верят, что захоронения РАО может быть безопасным, но население вблизи атомных объектов более толерантное к этому вопросу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92211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ЗАКЛЮЧЕНИЕ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Нет единого подхода к решению задачи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Оценить </a:t>
            </a:r>
            <a:r>
              <a:rPr lang="ru-RU" b="1" dirty="0"/>
              <a:t>местные движущие силы и интересы ( </a:t>
            </a:r>
            <a:r>
              <a:rPr lang="ru-RU" b="1" dirty="0" smtClean="0"/>
              <a:t>Но </a:t>
            </a:r>
            <a:r>
              <a:rPr lang="ru-RU" b="1" dirty="0"/>
              <a:t>это требует времени)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обеспечить всеобщую осведомленность и доверие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оценивать и развивать местную вовлеченность для достижения  интересов </a:t>
            </a:r>
            <a:endParaRPr lang="ru-RU" dirty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установить баланс интересов между национальным и местными уровнями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39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США: ПЗРО для РАО классов А,В,С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28945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Классификация РАО по удельной активности:</a:t>
            </a:r>
          </a:p>
          <a:p>
            <a:pPr algn="ctr">
              <a:buNone/>
            </a:pPr>
            <a:r>
              <a:rPr lang="ru-RU" sz="2400" b="1" dirty="0" smtClean="0"/>
              <a:t>А - фон-700 Ки/м</a:t>
            </a:r>
            <a:r>
              <a:rPr lang="ru-RU" sz="2400" b="1" baseline="30000" dirty="0" smtClean="0"/>
              <a:t>3</a:t>
            </a:r>
            <a:r>
              <a:rPr lang="ru-RU" sz="2400" b="1" dirty="0" smtClean="0"/>
              <a:t> , В - 0,04</a:t>
            </a:r>
            <a:r>
              <a:rPr lang="en-US" sz="2400" b="1" dirty="0" smtClean="0"/>
              <a:t>–</a:t>
            </a:r>
            <a:r>
              <a:rPr lang="ru-RU" sz="2400" b="1" dirty="0" smtClean="0"/>
              <a:t>700 Ки/м</a:t>
            </a:r>
            <a:r>
              <a:rPr lang="ru-RU" sz="2400" b="1" baseline="30000" dirty="0" smtClean="0"/>
              <a:t>3 </a:t>
            </a:r>
            <a:r>
              <a:rPr lang="ru-RU" sz="2400" b="1" dirty="0" smtClean="0"/>
              <a:t>, С - 44</a:t>
            </a:r>
            <a:r>
              <a:rPr lang="en-US" sz="2400" b="1" dirty="0" smtClean="0"/>
              <a:t>–</a:t>
            </a:r>
            <a:r>
              <a:rPr lang="ru-RU" sz="2400" b="1" dirty="0" smtClean="0"/>
              <a:t>7000 Ки/м</a:t>
            </a:r>
            <a:r>
              <a:rPr lang="ru-RU" sz="2400" b="1" baseline="30000" dirty="0" smtClean="0"/>
              <a:t>3   </a:t>
            </a:r>
            <a:r>
              <a:rPr lang="ru-RU" sz="2400" b="1" dirty="0" smtClean="0"/>
              <a:t> </a:t>
            </a:r>
            <a:endParaRPr lang="en-US" sz="2400" dirty="0"/>
          </a:p>
          <a:p>
            <a:r>
              <a:rPr lang="ru-RU" sz="2400" dirty="0"/>
              <a:t>Коммерческие отходы класса выше, чем </a:t>
            </a:r>
            <a:r>
              <a:rPr lang="en-US" sz="2400" dirty="0"/>
              <a:t>C</a:t>
            </a:r>
            <a:r>
              <a:rPr lang="ru-RU" sz="2400" dirty="0"/>
              <a:t>, пока не </a:t>
            </a:r>
            <a:r>
              <a:rPr lang="ru-RU" sz="2400" dirty="0" err="1"/>
              <a:t>захоранивают</a:t>
            </a:r>
            <a:r>
              <a:rPr lang="ru-RU" sz="2400" dirty="0"/>
              <a:t> </a:t>
            </a:r>
            <a:r>
              <a:rPr lang="ru-RU" sz="2400" dirty="0" smtClean="0"/>
              <a:t>– </a:t>
            </a:r>
            <a:r>
              <a:rPr lang="ru-RU" sz="2400" dirty="0"/>
              <a:t>их хранят в местах своего </a:t>
            </a:r>
            <a:r>
              <a:rPr lang="ru-RU" sz="2400" dirty="0" smtClean="0"/>
              <a:t>образования.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США должно быть построено 13 новых коммерческих пунктов захоронения, расположенных в штатах Калифорния, Колорадо, Коннектикут, Иллинойс, Мэн, Массачусетс, Мичиган, Небраска, Нью-Джерси, Нью-Йорк, Северная Каролина, Пенсильвания и Техас</a:t>
            </a:r>
            <a:r>
              <a:rPr lang="ru-RU" sz="2400" dirty="0" smtClean="0"/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2330950"/>
              </p:ext>
            </p:extLst>
          </p:nvPr>
        </p:nvGraphicFramePr>
        <p:xfrm>
          <a:off x="179512" y="4653136"/>
          <a:ext cx="8712968" cy="1944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3514"/>
                <a:gridCol w="2904727"/>
                <a:gridCol w="2904727"/>
              </a:tblGrid>
              <a:tr h="831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Вид ПЗРО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</a:rPr>
                        <a:t>Количество</a:t>
                      </a:r>
                      <a:r>
                        <a:rPr lang="ru-RU" sz="2400" baseline="0" dirty="0" smtClean="0">
                          <a:effectLst/>
                          <a:latin typeface="+mn-lt"/>
                          <a:ea typeface="+mn-ea"/>
                        </a:rPr>
                        <a:t> ПЗРО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Объем РАО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</a:t>
                      </a:r>
                      <a:r>
                        <a:rPr lang="ru-RU" sz="2400" dirty="0">
                          <a:effectLst/>
                        </a:rPr>
                        <a:t>классы </a:t>
                      </a:r>
                      <a:r>
                        <a:rPr lang="en-US" sz="2400" dirty="0">
                          <a:effectLst/>
                        </a:rPr>
                        <a:t>A</a:t>
                      </a:r>
                      <a:r>
                        <a:rPr lang="ru-RU" sz="2400" dirty="0">
                          <a:effectLst/>
                        </a:rPr>
                        <a:t>, </a:t>
                      </a:r>
                      <a:r>
                        <a:rPr lang="en-US" sz="2400" dirty="0">
                          <a:effectLst/>
                        </a:rPr>
                        <a:t>B</a:t>
                      </a:r>
                      <a:r>
                        <a:rPr lang="ru-RU" sz="2400" dirty="0">
                          <a:effectLst/>
                        </a:rPr>
                        <a:t> и </a:t>
                      </a:r>
                      <a:r>
                        <a:rPr lang="en-US" sz="2400" dirty="0">
                          <a:effectLst/>
                        </a:rPr>
                        <a:t>C</a:t>
                      </a:r>
                      <a:r>
                        <a:rPr lang="ru-RU" sz="2400" dirty="0">
                          <a:effectLst/>
                        </a:rPr>
                        <a:t>), м</a:t>
                      </a:r>
                      <a:r>
                        <a:rPr lang="ru-RU" sz="2400" baseline="300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6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Эксплуатируемые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4.63*10</a:t>
                      </a:r>
                      <a:r>
                        <a:rPr lang="ru-RU" sz="2400" baseline="30000" dirty="0" smtClean="0">
                          <a:effectLst/>
                        </a:rPr>
                        <a:t>6</a:t>
                      </a:r>
                      <a:endParaRPr lang="ru-RU" sz="2400" baseline="30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6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Закрытые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4.38*10</a:t>
                      </a:r>
                      <a:r>
                        <a:rPr lang="ru-RU" sz="2400" baseline="30000" dirty="0" smtClean="0">
                          <a:effectLst/>
                        </a:rPr>
                        <a:t>5</a:t>
                      </a:r>
                      <a:endParaRPr lang="ru-RU" sz="2400" baseline="30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068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chemeClr val="accent1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1"/>
                </a:solidFill>
              </a:rPr>
              <a:t>ЗА ВНИМАНИЕ!</a:t>
            </a:r>
            <a:endParaRPr lang="ru-RU" sz="6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e.com/scientificamerican/journal/v301/n2/images/scientificamerican0809-46-I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77"/>
          <a:stretch>
            <a:fillRect/>
          </a:stretch>
        </p:blipFill>
        <p:spPr bwMode="auto">
          <a:xfrm>
            <a:off x="179512" y="746166"/>
            <a:ext cx="8964488" cy="5923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62068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США: 99 реакторов действует, 33 остановлено</a:t>
            </a:r>
            <a:endParaRPr lang="nb-NO" sz="32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5770977"/>
            <a:ext cx="172819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dk1"/>
                </a:solidFill>
              </a:rPr>
              <a:t> </a:t>
            </a:r>
            <a:r>
              <a:rPr lang="ru-RU" sz="1400" b="1" dirty="0">
                <a:solidFill>
                  <a:schemeClr val="dk1"/>
                </a:solidFill>
              </a:rPr>
              <a:t>(</a:t>
            </a:r>
            <a:r>
              <a:rPr lang="nb-NO" sz="1400" b="1" dirty="0">
                <a:solidFill>
                  <a:schemeClr val="dk1"/>
                </a:solidFill>
              </a:rPr>
              <a:t>WIPP</a:t>
            </a:r>
            <a:r>
              <a:rPr lang="ru-RU" sz="1400" b="1" dirty="0" smtClean="0">
                <a:solidFill>
                  <a:schemeClr val="dk1"/>
                </a:solidFill>
              </a:rPr>
              <a:t>) </a:t>
            </a:r>
            <a:r>
              <a:rPr lang="ru-RU" sz="1400" b="1" dirty="0">
                <a:solidFill>
                  <a:schemeClr val="dk1"/>
                </a:solidFill>
              </a:rPr>
              <a:t>г. </a:t>
            </a:r>
            <a:r>
              <a:rPr lang="ru-RU" sz="1400" b="1" dirty="0" smtClean="0">
                <a:solidFill>
                  <a:schemeClr val="dk1"/>
                </a:solidFill>
              </a:rPr>
              <a:t>Карлсбад</a:t>
            </a:r>
            <a:endParaRPr lang="nb-NO" sz="1400" b="1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2699792" y="5373216"/>
            <a:ext cx="1008112" cy="39776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5008" y="5202764"/>
            <a:ext cx="140466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Yucca Mountain</a:t>
            </a:r>
            <a:endParaRPr lang="nb-NO" sz="1400" b="1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917340" y="4365104"/>
            <a:ext cx="918356" cy="83766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64088" y="723636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ПЗРО коммерческих НАО и САО</a:t>
            </a:r>
          </a:p>
          <a:p>
            <a:r>
              <a:rPr lang="ru-RU" sz="1600" dirty="0" err="1" smtClean="0"/>
              <a:t>Барнвелле</a:t>
            </a:r>
            <a:r>
              <a:rPr lang="ru-RU" sz="1600" dirty="0" smtClean="0"/>
              <a:t>           (Ю. Каролина) – п/п</a:t>
            </a:r>
          </a:p>
          <a:p>
            <a:r>
              <a:rPr lang="ru-RU" sz="1600" dirty="0" err="1" smtClean="0"/>
              <a:t>Ричленд</a:t>
            </a:r>
            <a:r>
              <a:rPr lang="ru-RU" sz="1600" dirty="0" smtClean="0"/>
              <a:t>               (Вашингтон) –     п/п</a:t>
            </a:r>
          </a:p>
          <a:p>
            <a:r>
              <a:rPr lang="ru-RU" sz="1600" dirty="0" err="1" smtClean="0"/>
              <a:t>Клайв</a:t>
            </a:r>
            <a:r>
              <a:rPr lang="ru-RU" sz="1600" dirty="0" smtClean="0"/>
              <a:t>                    (Юта)                     п/п</a:t>
            </a:r>
          </a:p>
          <a:p>
            <a:r>
              <a:rPr lang="ru-RU" sz="1600" dirty="0" smtClean="0"/>
              <a:t>Округ </a:t>
            </a:r>
            <a:r>
              <a:rPr lang="ru-RU" sz="1600" dirty="0" err="1" smtClean="0"/>
              <a:t>Андревс</a:t>
            </a:r>
            <a:r>
              <a:rPr lang="ru-RU" sz="1600" dirty="0" smtClean="0"/>
              <a:t>    (Техас)</a:t>
            </a:r>
            <a:endParaRPr lang="nb-NO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843026"/>
            <a:ext cx="280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/>
              <a:t>ОЯТ и остеклованные ВАО</a:t>
            </a:r>
          </a:p>
          <a:p>
            <a:r>
              <a:rPr lang="ru-RU" sz="1600" dirty="0" err="1" smtClean="0"/>
              <a:t>Приреакторные</a:t>
            </a:r>
            <a:r>
              <a:rPr lang="ru-RU" sz="1600" dirty="0" smtClean="0"/>
              <a:t> и отдельно стоящие площадки</a:t>
            </a:r>
          </a:p>
          <a:p>
            <a:r>
              <a:rPr lang="ru-RU" sz="1600" b="1" u="sng" dirty="0">
                <a:solidFill>
                  <a:schemeClr val="dk1"/>
                </a:solidFill>
              </a:rPr>
              <a:t>Трансурановые и </a:t>
            </a:r>
            <a:r>
              <a:rPr lang="ru-RU" sz="1600" b="1" u="sng" dirty="0" smtClean="0">
                <a:solidFill>
                  <a:schemeClr val="dk1"/>
                </a:solidFill>
              </a:rPr>
              <a:t>ДЖ РАО</a:t>
            </a:r>
          </a:p>
          <a:p>
            <a:r>
              <a:rPr lang="ru-RU" sz="1600" dirty="0">
                <a:solidFill>
                  <a:schemeClr val="dk1"/>
                </a:solidFill>
              </a:rPr>
              <a:t>Опытный  завод  по  изоляции  РАО (</a:t>
            </a:r>
            <a:r>
              <a:rPr lang="nb-NO" sz="1600" dirty="0">
                <a:solidFill>
                  <a:schemeClr val="dk1"/>
                </a:solidFill>
              </a:rPr>
              <a:t>WIPP</a:t>
            </a:r>
            <a:r>
              <a:rPr lang="ru-RU" sz="1600" dirty="0">
                <a:solidFill>
                  <a:schemeClr val="dk1"/>
                </a:solidFill>
              </a:rPr>
              <a:t>)</a:t>
            </a:r>
          </a:p>
          <a:p>
            <a:endParaRPr lang="ru-RU" sz="1600" b="1" u="sng" dirty="0">
              <a:solidFill>
                <a:schemeClr val="dk1"/>
              </a:solidFill>
            </a:endParaRPr>
          </a:p>
          <a:p>
            <a:endParaRPr lang="nb-NO" sz="1600" dirty="0"/>
          </a:p>
        </p:txBody>
      </p:sp>
    </p:spTree>
    <p:extLst>
      <p:ext uri="{BB962C8B-B14F-4D97-AF65-F5344CB8AC3E}">
        <p14:creationId xmlns="" xmlns:p14="http://schemas.microsoft.com/office/powerpoint/2010/main" val="2622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Проект пункта захоронения </a:t>
            </a:r>
            <a:r>
              <a:rPr lang="ru-RU" sz="3200" b="1" dirty="0" smtClean="0">
                <a:solidFill>
                  <a:schemeClr val="accent1"/>
                </a:solidFill>
              </a:rPr>
              <a:t>НАО в Айдахо, требующих </a:t>
            </a:r>
            <a:r>
              <a:rPr lang="ru-RU" sz="3200" b="1" dirty="0">
                <a:solidFill>
                  <a:schemeClr val="accent1"/>
                </a:solidFill>
              </a:rPr>
              <a:t>дистанционного обращения </a:t>
            </a:r>
          </a:p>
        </p:txBody>
      </p:sp>
      <p:pic>
        <p:nvPicPr>
          <p:cNvPr id="4" name="Рисунок 4"/>
          <p:cNvPicPr>
            <a:picLocks noGrp="1"/>
          </p:cNvPicPr>
          <p:nvPr>
            <p:ph idx="1"/>
          </p:nvPr>
        </p:nvPicPr>
        <p:blipFill>
          <a:blip r:embed="rId2" cstate="print"/>
          <a:srcRect l="20076" t="32904" r="21059" b="23001"/>
          <a:stretch>
            <a:fillRect/>
          </a:stretch>
        </p:blipFill>
        <p:spPr bwMode="auto">
          <a:xfrm>
            <a:off x="323528" y="1268760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598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36451" t="30830" r="24803" b="29234"/>
          <a:stretch>
            <a:fillRect/>
          </a:stretch>
        </p:blipFill>
        <p:spPr bwMode="auto">
          <a:xfrm>
            <a:off x="2244502" y="764704"/>
            <a:ext cx="499179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159023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Бельгия  (</a:t>
            </a:r>
            <a:r>
              <a:rPr lang="ru-RU" sz="3600" b="1" dirty="0" err="1" smtClean="0">
                <a:solidFill>
                  <a:schemeClr val="accent1"/>
                </a:solidFill>
              </a:rPr>
              <a:t>Дессель</a:t>
            </a:r>
            <a:r>
              <a:rPr lang="ru-RU" sz="3600" b="1" dirty="0" smtClean="0">
                <a:solidFill>
                  <a:schemeClr val="accent1"/>
                </a:solidFill>
              </a:rPr>
              <a:t>)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1" descr="C:\Users\ode\Desktop\ff.jpeg"/>
          <p:cNvPicPr/>
          <p:nvPr/>
        </p:nvPicPr>
        <p:blipFill>
          <a:blip r:embed="rId3" cstate="print"/>
          <a:srcRect l="19872" t="60088" r="19753" b="23170"/>
          <a:stretch>
            <a:fillRect/>
          </a:stretch>
        </p:blipFill>
        <p:spPr bwMode="auto">
          <a:xfrm>
            <a:off x="1475656" y="3645024"/>
            <a:ext cx="68407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599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/>
          <p:nvPr/>
        </p:nvPicPr>
        <p:blipFill rotWithShape="1">
          <a:blip r:embed="rId2" cstate="print"/>
          <a:srcRect l="31076" t="30626" r="17888" b="22709"/>
          <a:stretch/>
        </p:blipFill>
        <p:spPr bwMode="auto">
          <a:xfrm>
            <a:off x="755576" y="836712"/>
            <a:ext cx="777686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188641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Германия</a:t>
            </a:r>
            <a:endParaRPr lang="ru-RU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12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86916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конец 2013 года, суммарный объем кондиционированных РАО с незначительным тепловыделением оценивался на уровне 113 885 м</a:t>
            </a:r>
            <a:r>
              <a:rPr lang="ru-RU" baseline="30000" dirty="0"/>
              <a:t>3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тепловыделяющих РАО – 721 м</a:t>
            </a:r>
            <a:r>
              <a:rPr lang="ru-RU" baseline="30000" dirty="0"/>
              <a:t>3</a:t>
            </a:r>
            <a:r>
              <a:rPr lang="ru-RU" dirty="0"/>
              <a:t> </a:t>
            </a:r>
          </a:p>
        </p:txBody>
      </p:sp>
      <p:pic>
        <p:nvPicPr>
          <p:cNvPr id="3" name="Рисунок 1"/>
          <p:cNvPicPr/>
          <p:nvPr/>
        </p:nvPicPr>
        <p:blipFill rotWithShape="1">
          <a:blip r:embed="rId2" cstate="print"/>
          <a:srcRect b="10393"/>
          <a:stretch/>
        </p:blipFill>
        <p:spPr bwMode="auto">
          <a:xfrm>
            <a:off x="683568" y="238111"/>
            <a:ext cx="7560840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43808" y="759815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старая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759815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овая классификация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34580" y="1716015"/>
            <a:ext cx="23402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Теповыделяющие</a:t>
            </a:r>
            <a:r>
              <a:rPr lang="ru-RU" dirty="0" smtClean="0"/>
              <a:t> РАО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64188" y="2780928"/>
            <a:ext cx="22682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РАО с малым тепловыделением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428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ГОРЛЕБЕН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5976664"/>
          </a:xfrm>
        </p:spPr>
        <p:txBody>
          <a:bodyPr/>
          <a:lstStyle/>
          <a:p>
            <a:r>
              <a:rPr lang="ru-RU" sz="2200" dirty="0" smtClean="0"/>
              <a:t>1971 г. начаты исследования размещения РАО</a:t>
            </a:r>
          </a:p>
          <a:p>
            <a:r>
              <a:rPr lang="ru-RU" sz="2200" dirty="0"/>
              <a:t>в</a:t>
            </a:r>
            <a:r>
              <a:rPr lang="ru-RU" sz="2200" dirty="0" smtClean="0"/>
              <a:t> настоящее время временное хранилище</a:t>
            </a:r>
          </a:p>
          <a:p>
            <a:r>
              <a:rPr lang="ru-RU" sz="2200" dirty="0"/>
              <a:t>п</a:t>
            </a:r>
            <a:r>
              <a:rPr lang="ru-RU" sz="2200" dirty="0" smtClean="0"/>
              <a:t>ланируется организовать единое общегерманское захоронение ВАО</a:t>
            </a:r>
          </a:p>
          <a:p>
            <a:endParaRPr lang="ru-RU" dirty="0"/>
          </a:p>
        </p:txBody>
      </p:sp>
      <p:pic>
        <p:nvPicPr>
          <p:cNvPr id="7" name="Содержимое 4" descr="&amp;Gcy;&amp;ocy;&amp;rcy;&amp;lcy;&amp;iecy;&amp;bcy;&amp;iecy;&amp;ncy;: &amp;acy;&amp;tcy;&amp;ocy;&amp;mcy;&amp;ncy;&amp;ocy;&amp;iecy; &amp;kcy;&amp;lcy;&amp;acy;&amp;dcy;&amp;bcy;&amp;icy;&amp;shchcy;&amp;iecy; &amp;Gcy;&amp;iecy;&amp;rcy;&amp;mcy;&amp;acy;&amp;ncy;&amp;icy;&amp;icy;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4888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933</Words>
  <Application>Microsoft Office PowerPoint</Application>
  <PresentationFormat>Экран (4:3)</PresentationFormat>
  <Paragraphs>189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США: ПЗРО для РАО классов А,В,С</vt:lpstr>
      <vt:lpstr>США: 99 реакторов действует, 33 остановлено</vt:lpstr>
      <vt:lpstr>Проект пункта захоронения НАО в Айдахо, требующих дистанционного обращения </vt:lpstr>
      <vt:lpstr>Слайд 6</vt:lpstr>
      <vt:lpstr>Слайд 7</vt:lpstr>
      <vt:lpstr>Слайд 8</vt:lpstr>
      <vt:lpstr>ГОРЛЕБЕН</vt:lpstr>
      <vt:lpstr>МОРСЛЕБЕН</vt:lpstr>
      <vt:lpstr>Ассе II</vt:lpstr>
      <vt:lpstr>бывший железный рудник «Конрад»</vt:lpstr>
      <vt:lpstr>Слайд 13</vt:lpstr>
      <vt:lpstr>ФИНЛЯНДИЯ</vt:lpstr>
      <vt:lpstr>КОНТЕЙНЕР ДЛЯ ЗАХОРОНЕНИЯ ОЯТ</vt:lpstr>
      <vt:lpstr>Франция: классификация РАО</vt:lpstr>
      <vt:lpstr>Франция: обращение РАО</vt:lpstr>
      <vt:lpstr>Хранилище Манш в стадии эксплуатации</vt:lpstr>
      <vt:lpstr>Хранилище Манш после окончания его эксплуатации</vt:lpstr>
      <vt:lpstr>Хранилище для короткоживущих НАО и САО «Об»</vt:lpstr>
      <vt:lpstr>Хранилище ОНАО в Морвилье</vt:lpstr>
      <vt:lpstr>Слайд 22</vt:lpstr>
      <vt:lpstr>Захоронение короткоживущих НАО и САО  </vt:lpstr>
      <vt:lpstr>Слайд 24</vt:lpstr>
      <vt:lpstr>Слайд 25</vt:lpstr>
      <vt:lpstr>Слайд 26</vt:lpstr>
      <vt:lpstr>НОРВЕГИЯ</vt:lpstr>
      <vt:lpstr>ЗАКЛЮЧЕНИЕ</vt:lpstr>
      <vt:lpstr>ЗАКЛЮЧЕНИЕ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 Муратов</dc:creator>
  <cp:lastModifiedBy>Oleg.Muratov</cp:lastModifiedBy>
  <cp:revision>32</cp:revision>
  <dcterms:created xsi:type="dcterms:W3CDTF">2015-11-17T08:56:57Z</dcterms:created>
  <dcterms:modified xsi:type="dcterms:W3CDTF">2015-11-17T14:09:45Z</dcterms:modified>
</cp:coreProperties>
</file>