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0" r:id="rId2"/>
    <p:sldId id="333" r:id="rId3"/>
    <p:sldId id="334" r:id="rId4"/>
    <p:sldId id="335" r:id="rId5"/>
    <p:sldId id="336" r:id="rId6"/>
    <p:sldId id="305" r:id="rId7"/>
    <p:sldId id="330" r:id="rId8"/>
    <p:sldId id="309" r:id="rId9"/>
    <p:sldId id="310" r:id="rId10"/>
    <p:sldId id="306" r:id="rId11"/>
    <p:sldId id="311" r:id="rId12"/>
    <p:sldId id="327" r:id="rId13"/>
    <p:sldId id="312" r:id="rId14"/>
    <p:sldId id="313" r:id="rId15"/>
    <p:sldId id="314" r:id="rId16"/>
    <p:sldId id="326" r:id="rId17"/>
    <p:sldId id="331" r:id="rId18"/>
    <p:sldId id="317" r:id="rId19"/>
    <p:sldId id="328" r:id="rId20"/>
    <p:sldId id="30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BBAFF"/>
    <a:srgbClr val="FF5757"/>
    <a:srgbClr val="FF8D69"/>
    <a:srgbClr val="CC3300"/>
    <a:srgbClr val="FF9F9F"/>
    <a:srgbClr val="E06694"/>
    <a:srgbClr val="3366CC"/>
    <a:srgbClr val="DDEA7E"/>
    <a:srgbClr val="9F7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480" autoAdjust="0"/>
    <p:restoredTop sz="94762" autoAdjust="0"/>
  </p:normalViewPr>
  <p:slideViewPr>
    <p:cSldViewPr>
      <p:cViewPr varScale="1">
        <p:scale>
          <a:sx n="81" d="100"/>
          <a:sy n="81" d="100"/>
        </p:scale>
        <p:origin x="-127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13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711C3-1DC0-4641-9632-E0E425F40F01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43E73-D722-4B79-A574-2CBF58243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9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11CB7-E291-4CBF-9A22-1F2BD4A07D03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115B0-FC94-48C9-90B0-27DCB1BDD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6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3BEED-6540-4425-9919-ECB092B7DB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3F6BE-CB69-4D43-A7BC-F3CF454CAB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9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63402-39A5-4200-BF12-96BC4BDB8A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819C5-FB53-4D03-BE37-F37BC961FE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9E90C-005E-4C1B-B43A-4075C62C65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4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9F9FF-BAA2-43CC-9712-29502ED9AD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CD81D-AC5F-4AC2-B8BB-6310CF409B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4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4ADAD-62ED-4940-92B0-36C09F9BF6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031B8-398A-4AFE-ACF9-E0061049F9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5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D4DCE-BA66-42FF-8D33-95CBBFEF61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49B63-8338-491E-8E77-C3ACB5A6DC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1CAEED-9060-40B7-B659-85C30DB8BFD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07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Агентство по транспорту Архангельской области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7337" y="2540808"/>
            <a:ext cx="8569325" cy="177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организации </a:t>
            </a:r>
            <a:endParaRPr lang="ru-RU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транспортного обслуживания населения </a:t>
            </a:r>
          </a:p>
          <a:p>
            <a:pPr algn="ctr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автомобильным транспортом </a:t>
            </a:r>
          </a:p>
          <a:p>
            <a:pPr algn="ctr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Архангельской области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652120" y="4773704"/>
            <a:ext cx="3278748" cy="132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Заместитель руководителя – начальник отдела автомобильного транспорта </a:t>
            </a:r>
          </a:p>
          <a:p>
            <a:pPr algn="r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дорожной инфраструктуры  агентства по транспорту Архангельской области </a:t>
            </a:r>
          </a:p>
          <a:p>
            <a:pPr algn="r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Мишуков Олег Владимирович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Агентство по транспорту Архангельской области</a:t>
            </a:r>
          </a:p>
        </p:txBody>
      </p:sp>
      <p:pic>
        <p:nvPicPr>
          <p:cNvPr id="2" name="flam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7243" y="729000"/>
            <a:ext cx="674951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Агентство по транспорту Архангельской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588" y="900009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Пункт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Перечня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показателей оценки заявок претендентов, допущенных к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участию в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конкурсе на право заключения договора на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организацию регулярных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автобусных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перевозок на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территории муниципального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«Город Архангельск»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47468"/>
              </p:ext>
            </p:extLst>
          </p:nvPr>
        </p:nvGraphicFramePr>
        <p:xfrm>
          <a:off x="251520" y="2420888"/>
          <a:ext cx="8640960" cy="2980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5612"/>
                <a:gridCol w="1255348"/>
              </a:tblGrid>
              <a:tr h="449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Опыт работы </a:t>
                      </a:r>
                      <a:r>
                        <a:rPr lang="ru-RU" sz="1400" b="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маршрутах городских регулярных пассажирских перевозок 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ранее заключенным договорам</a:t>
                      </a:r>
                      <a:r>
                        <a:rPr lang="ru-RU" sz="1400" b="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органами местного самоуправления или исполнительной власти субъекта РФ (при наличии подтверждающих документов, заверенных органами местного самоуправления или исполнительной власти субъекта РФ):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gradFill flip="none" rotWithShape="1">
                      <a:gsLst>
                        <a:gs pos="3000">
                          <a:srgbClr val="8BBAFF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gradFill flip="none" rotWithShape="1">
                      <a:gsLst>
                        <a:gs pos="3000">
                          <a:srgbClr val="8BBAFF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449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- 0 лет или отсутствие подтверждающих документов</a:t>
                      </a:r>
                      <a:endParaRPr lang="ru-RU" sz="1400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gradFill flip="none" rotWithShape="1">
                      <a:gsLst>
                        <a:gs pos="3000">
                          <a:srgbClr val="8BBAFF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gradFill flip="none" rotWithShape="1">
                      <a:gsLst>
                        <a:gs pos="3000">
                          <a:srgbClr val="8BBAFF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449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от 1 года до 3 лет</a:t>
                      </a:r>
                      <a:endParaRPr lang="ru-RU" sz="140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gradFill flip="none" rotWithShape="1">
                      <a:gsLst>
                        <a:gs pos="3000">
                          <a:srgbClr val="8BBAFF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+ 10</a:t>
                      </a:r>
                      <a:endParaRPr lang="ru-RU" sz="1400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gradFill flip="none" rotWithShape="1">
                      <a:gsLst>
                        <a:gs pos="3000">
                          <a:srgbClr val="8BBAFF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449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от 3 лет до 6 лет</a:t>
                      </a:r>
                      <a:endParaRPr lang="ru-RU" sz="1800" b="1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gradFill flip="none" rotWithShape="1">
                      <a:gsLst>
                        <a:gs pos="14000">
                          <a:srgbClr val="FF9F9F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+ 16</a:t>
                      </a:r>
                      <a:endParaRPr lang="ru-RU" sz="1800" b="1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gradFill flip="none" rotWithShape="1">
                      <a:gsLst>
                        <a:gs pos="14000">
                          <a:srgbClr val="FF9F9F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449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от 6 лет и более</a:t>
                      </a:r>
                      <a:endParaRPr lang="ru-RU" sz="1800" b="1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gradFill flip="none" rotWithShape="1">
                      <a:gsLst>
                        <a:gs pos="14000">
                          <a:srgbClr val="FF9F9F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+ 19</a:t>
                      </a:r>
                      <a:endParaRPr lang="ru-RU" sz="1800" b="1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gradFill flip="none" rotWithShape="1">
                      <a:gsLst>
                        <a:gs pos="14000">
                          <a:srgbClr val="FF9F9F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6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Агентство по транспорту Архангельской области</a:t>
            </a:r>
          </a:p>
        </p:txBody>
      </p:sp>
      <p:pic>
        <p:nvPicPr>
          <p:cNvPr id="3078" name="Picture 6" descr="&amp;Pcy;&amp;rcy;&amp;ocy;&amp;dcy;&amp;acy;&amp;zhcy;&amp;acy; 2012 HYUNDAI Bogdan A20 (&amp;KHcy;&amp;Ucy;&amp;Ncy;&amp;Dcy;&amp;Acy;&amp;Jcy;) &amp;vcy; &amp;Ucy;&amp;kcy;&amp;rcy;&amp;acy;&amp;icy;&amp;ncy;&amp;iecy; - &amp;Gcy;&amp;ocy;&amp;rcy;&amp;ocy;&amp;dcy;&amp;scy;&amp;kcy;&amp;ocy;&amp;jcy; &amp;acy;&amp;vcy;&amp;tcy;&amp;ocy;&amp;bcy;&amp;ucy;&amp;scy;. . &amp;Kcy;&amp;ucy;&amp;pcy;&amp;icy;&amp;tcy;&amp;softcy; &amp;Gcy;&amp;ocy;&amp;rcy;&amp;ocy;&amp;dcy;&amp;scy;&amp;kcy;&amp;ocy;&amp;jcy; &amp;acy;&amp;vcy;&amp;tcy;&amp;ocy;&amp;bcy;&amp;ucy;&amp;scy; HYUNDAI Bogdan A20 (&amp;KHcy;&amp;Ucy;&amp;Ncy;&amp;Dcy;&amp;Acy;&amp;Jcy;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4320000" cy="27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568" y="1484784"/>
            <a:ext cx="3204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Низкопольные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полунизкопольные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автобусы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&amp;Acy;&amp;rcy;&amp;khcy;&amp;acy;&amp;ncy;&amp;gcy;&amp;iecy;&amp;lcy;&amp;softcy;&amp;scy;&amp;kcy;&amp;acy;&amp;yacy; &amp;ocy;&amp;bcy;&amp;lcy;&amp;acy;&amp;scy;&amp;tcy;&amp;softcy;, &amp;numero; &amp;Vcy; 587 &amp;KHcy;&amp;Mcy; 178 — &amp;Mcy;&amp;Acy;&amp;Zcy;-206.08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4320000" cy="28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9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Агентство по транспорту Архангельской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588" y="900009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Принимаемые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меры по улучшению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ситуации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788" y="1782395"/>
            <a:ext cx="74168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Направлено обращение в адрес Президента Российской Федерации о 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необходимости скорейшего принятия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проекта федерального закона № 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129244-6 «Об организации регулярных перевозок пассажиров и багажа автомобильным транспортом по межрегиональным маршрутам и о внесении изменений в отдельные законодательные акты Российской Федерации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», который 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принят в первом чтении 23 ноября 2012 года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Направлено обращение в адрес Председателя 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Правительства Российской Федерации по внесению изменений в постановления Правительства Российской Федерации, направленные на конкретизацию механизмов организации транспортного обслуживания населения, лицензионных требований при осуществлении перевозок пассажиров автомобильным транспортом, оборудованным для перевозок более 8 человек, и </a:t>
            </a:r>
            <a:r>
              <a:rPr lang="ru-RU" sz="1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Агентство по транспорту Архангельской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588" y="900009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Принимаемые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меры по улучшению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ситуации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3588" y="1484784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Федерального закона «О внесении изменений в Кодекс Российской Федерации об административных правонарушениях и отдельные законодательные акты Российской Федераций», 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предусматривает:</a:t>
            </a:r>
            <a:endParaRPr lang="ru-RU" sz="1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усиление административной ответственности 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 совершаемые правонарушения на автомобильном транспорте (повышение штрафов за осуществление предпринимательской деятельности в области автомобильного транспорта с нарушением или грубым нарушением условий, предусмотренных лицензией, за счет расширения составов правонарушений, предусмотренных частями 3 и 4 статьи 14.1.2 Кодекса Российской Федерации об административных правонарушениях);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наделение органов государственной власти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субъектов Российской Федерации и органов местного самоуправления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полномочиями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по осуществлению соответственно регионального государственного контроля в сфере перевозок пассажиров и багажа автомобильным транспортом в межмуниципальном и пригородном сообщении, муниципального контроля в сфере транспортного обслуживания населения соответственно в границах поселения, между поселениями в границах муниципального района и в границах городского округа;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наделение органов государственной власти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субъектов Российской Федерации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полномочиями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по составлению протоколов об административных правонарушениях, предусмотренных частями 3 и 4 статьи 14.1.2 Кодекса Российской Федерации об административных 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правонарушениях.</a:t>
            </a:r>
            <a:endParaRPr lang="ru-RU" sz="1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6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Агентство по транспорту Архангельской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588" y="76470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Принимаемые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меры по улучшению ситуации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городе Архангельске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549236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Внести изменения в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перечень показателей оценки 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заявок претендентов Положения о проведении конкурса на право заключения договора на осуществление регулярных пассажирских перевозок на территории муниципального образования «Город 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Архангельск», а именно:</a:t>
            </a:r>
          </a:p>
          <a:p>
            <a:pPr marL="442913" indent="368300" algn="just"/>
            <a:r>
              <a:rPr lang="ru-RU" sz="1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Включить </a:t>
            </a:r>
            <a:r>
              <a:rPr lang="ru-RU" sz="1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дополнительно </a:t>
            </a:r>
            <a:r>
              <a:rPr lang="ru-RU" sz="1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 перечень показателей </a:t>
            </a:r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оценки</a:t>
            </a:r>
            <a:r>
              <a:rPr lang="ru-RU" sz="1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42913" indent="368300" algn="just"/>
            <a:r>
              <a:rPr lang="ru-RU" sz="1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характеристику автобусов, в том числе год выпуска, внешний вид и состояние салона автобусов, наличие в автобусах оборудования для перевозки граждан, относящихся к маломобильным группам </a:t>
            </a:r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населения;</a:t>
            </a:r>
            <a:endParaRPr lang="ru-RU" sz="14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2913" indent="368300" algn="just"/>
            <a:r>
              <a:rPr lang="ru-RU" sz="1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наличие нарушений Правил дорожного движения водителями транспортных средств, осуществляющих перевозки пассажиров на городских автобусных </a:t>
            </a:r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маршрутах;</a:t>
            </a:r>
            <a:endParaRPr lang="ru-RU" sz="14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2913" indent="368300" algn="just"/>
            <a:r>
              <a:rPr lang="ru-RU" sz="1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стаж и опыт работы водителей автобусов, привлекаемых перевозчиком к осуществлению перевозок на городских автобусных маршрутах. 	 </a:t>
            </a:r>
          </a:p>
          <a:p>
            <a:pPr marL="442913" indent="368300" algn="just"/>
            <a:r>
              <a:rPr lang="ru-RU" sz="1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Уменьшить значимость </a:t>
            </a:r>
            <a:r>
              <a:rPr lang="ru-RU" sz="1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показателя опыт работы на городских автобусных маршрутах по ранее заключенным договорам.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проводить конкурс на каждый отдельно взятый городской автобусный маршрут, а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объединить маршруты 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 высоким пассажиропотоком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 социально значимыми городскими автобусными маршрутами в один лот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Оптимизировать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маршрутную сеть городских автобусных маршрутов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исключив некоторые дублирующие маршруты, но предусмотрев организацию городских автобусных маршрутов, проходящих по Краснофлотскому мосту, соединяющих левобережные и правобережные территории города Архангельска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2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Агентство по транспорту Архангельской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588" y="83671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Принимаемые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меры по улучшению ситуации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городе Архангельске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documents\Мои документы\Письма\Автобусные перевозки\Фото\Автобусы\Ведро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168800"/>
            <a:ext cx="485595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documents\Мои документы\Письма\Автобусные перевозки\Фото\Автобусы\фото02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24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Агентство по транспорту Архангельской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588" y="76470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нарушения, выявленные в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рамках мероприятий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Культурный автобус»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3588" y="1628800"/>
            <a:ext cx="74168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нарушениями являются</a:t>
            </a: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ользование </a:t>
            </a:r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водителем во время движения автобуса телефоном, не оборудованным техническим устройством, позволяющим вести переговоры без использования рук</a:t>
            </a: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правил перевозки людей</a:t>
            </a: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курение в автобусе;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транспортным средством при наличии неисправностей или условий, при которых эксплуатация транспортных средств запрещена</a:t>
            </a: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проезд </a:t>
            </a:r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 запрещающий сигнал светофора</a:t>
            </a: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управление транспортным средством либо выпуск на линию транспортного средства для перевозки пассажиров без технического средства контроля, нарушение лицом, управляющим транспортным средством для перевозки пассажиров, режима труда и отдыха.</a:t>
            </a:r>
            <a:endParaRPr lang="ru-RU" sz="1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Агентство по транспорту Архангельской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588" y="900009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Принимаемые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меры по улучшению ситуации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городе Архангельске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3588" y="1916832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Соглашение предусматривает организацию бесплатного проезда:</a:t>
            </a:r>
          </a:p>
          <a:p>
            <a:pPr indent="263525" algn="just"/>
            <a:endParaRPr lang="ru-RU" sz="1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ветеранам и инвалидам Великой Отечественной войны 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соответствии со статьями 2 и 4 Федерального закона от 12 января 1995 года № 5-ФЗ «О ветеранах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гражданам, достигшим возраста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70 лет и старше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и сопровождающим их лицам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лицам,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подвергшимся политическим репрессиям 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впоследствии реабилитированным; </a:t>
            </a:r>
            <a:endParaRPr lang="ru-RU" sz="1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sz="1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лицам, признанным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пострадавшими от политических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репрессий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предоставление ежемесячных денежных выплат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многодетным семьям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проживающим на территории Архангельской 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области, 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проезд для обучающихся в общеобразовательных организациях или в профессиональных образовательных организациях либо образовательных организациях высшего образования в период с 1 сентября по 31 мая в размере 233 рубля 00 копеек.</a:t>
            </a:r>
          </a:p>
        </p:txBody>
      </p:sp>
    </p:spTree>
    <p:extLst>
      <p:ext uri="{BB962C8B-B14F-4D97-AF65-F5344CB8AC3E}">
        <p14:creationId xmlns:p14="http://schemas.microsoft.com/office/powerpoint/2010/main" val="35675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Агентство по транспорту Архангельской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588" y="900009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Принимаемые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меры по улучшению ситуации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городе Архангельске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700808"/>
            <a:ext cx="84249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Считаем необходимым рекомендовать 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главам муниципальных образований Архангельской области:</a:t>
            </a:r>
            <a:endParaRPr lang="ru-RU" sz="1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3525" algn="just"/>
            <a:endParaRPr lang="ru-RU" sz="1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положения о проведении конкурса 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право заключения договора на осуществление регулярных пассажирских перевозок на территории соответствующих муниципальных образований;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создать постоянно действующие группы 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контролю и надзору за исполнением законодательства в сфере осуществления пассажирских перевозок на территории соответствующих муниципальных образований;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обеспечить систематическое участие 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сотрудников администраций муниципальных образований в проводимых профилактических мероприятиях;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провести проверочные мероприятия 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отношении транспортных средств перевозчиков, работающих на муниципальных автобусных 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маршрутах;</a:t>
            </a:r>
            <a:endParaRPr lang="ru-RU" sz="1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принять меры по информированию населения 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 автобусных маршрутах, работа автобусов на которых осуществляется без договора на оказание услуг по перевозке пассажиров между перевозчиком и органом местного самоуправления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3525" algn="just"/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Считаем 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необходимым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рекомендовать мэрии города Архангельска 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внести изменения и дополнения в Положение о проведении конкурса на право заключения договора на осуществление регулярных пассажирских перевозок на территории муниципального образования «Город Архангельск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согласно предложений агентства 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транспорту Архангельской области, 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предусмотреть запрет передачи 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права осуществления деятельности по перевозке пассажиров 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маршрутах, организуемых по результатам конкурсных процедур.</a:t>
            </a:r>
            <a:endParaRPr lang="ru-RU" sz="1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07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Агентство по транспорту Архангельской области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7336" y="1772816"/>
            <a:ext cx="85693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акон </a:t>
            </a:r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 </a:t>
            </a:r>
            <a:r>
              <a:rPr lang="ru-RU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30 мая 2014 года  № 130-8-ОЗ </a:t>
            </a:r>
            <a:endParaRPr lang="ru-RU" sz="16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Об организации транспортного обслуживания населения автомобильным транспортом общего пользования </a:t>
            </a: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</a:t>
            </a: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lnSpc>
                <a:spcPct val="150000"/>
              </a:lnSpc>
            </a:pPr>
            <a:endParaRPr lang="ru-RU" sz="16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Архангельской области от </a:t>
            </a:r>
            <a:r>
              <a:rPr lang="ru-RU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29 декабря 2014 года № </a:t>
            </a:r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593-пп </a:t>
            </a:r>
            <a:endParaRPr lang="ru-RU" sz="16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утверждении Порядка организации транспортного обслуживания населения автомобильным транспортом общего пользования по межмуниципальным маршрутам на территории Архангельской области и перечня межмуниципальных маршрутов регулярного автомобильного сообщения на территории Архангельской </a:t>
            </a: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области»</a:t>
            </a:r>
            <a:endParaRPr lang="ru-RU" sz="1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38714" y="844088"/>
            <a:ext cx="6303084" cy="48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Принятые нормативные правовые акты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0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2372" y="2420888"/>
            <a:ext cx="8219256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Агентство по транспорту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49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07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Агентство по транспорту Архангельской области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4960" y="1871627"/>
            <a:ext cx="8569325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№ 120 </a:t>
            </a:r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«г. Архангельск (</a:t>
            </a:r>
            <a:r>
              <a:rPr lang="ru-RU" sz="16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м.р</a:t>
            </a:r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вокзал) – дер. </a:t>
            </a:r>
            <a:r>
              <a:rPr lang="ru-RU" sz="16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Повракульская</a:t>
            </a: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№ 265 </a:t>
            </a:r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«г. Новодвинск – дер. </a:t>
            </a:r>
            <a:r>
              <a:rPr lang="ru-RU" sz="16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Негино</a:t>
            </a: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№ 267 </a:t>
            </a:r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«г. Новодвинск – муниципальное кладбище</a:t>
            </a: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№ 402 </a:t>
            </a:r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«г. Мирный – пос. Савинский»;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403 </a:t>
            </a:r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«г. Мирный – пос. </a:t>
            </a:r>
            <a:r>
              <a:rPr lang="ru-RU" sz="16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Североонежск</a:t>
            </a: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404 </a:t>
            </a: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«г. Мирный – пос. Малое Конево»;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№ 527 </a:t>
            </a:r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«г. Архангельск – </a:t>
            </a: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пос. Октябрьский – </a:t>
            </a: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пос</a:t>
            </a:r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Шангалы</a:t>
            </a: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№ 530 </a:t>
            </a:r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«г. Архангельск – г. Онега</a:t>
            </a: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№ 553 </a:t>
            </a:r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«г. Архангельск (а/п Талаги) – г. Северодвинск (</a:t>
            </a:r>
            <a:r>
              <a:rPr lang="ru-RU" sz="16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ж.д</a:t>
            </a:r>
            <a:r>
              <a:rPr 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вокзал – просп. Труда</a:t>
            </a:r>
            <a:r>
              <a:rPr lang="ru-R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)».</a:t>
            </a:r>
            <a:endParaRPr lang="ru-RU" sz="1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75555" y="816104"/>
            <a:ext cx="7992888" cy="5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Новые межмуниципальные автобусные маршруты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07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Агентство по транспорту Архангельской области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75555" y="832647"/>
            <a:ext cx="7992888" cy="48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Новые автобусы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documents\Мои документы\Письма\Автобусные перевозки\Фото\Автобусы\104\P10105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84" y="1312907"/>
            <a:ext cx="6696744" cy="502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07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Агентство по транспорту Архангельской области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75555" y="832647"/>
            <a:ext cx="7992888" cy="48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Новые автобусы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documents\Мои документы\Письма\Автобусные перевозки\Фото\Автобусы\104\BKDC02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99" y="1340768"/>
            <a:ext cx="6696000" cy="502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Агентство по транспорту Архангельской области</a:t>
            </a:r>
          </a:p>
        </p:txBody>
      </p:sp>
      <p:pic>
        <p:nvPicPr>
          <p:cNvPr id="3" name="tes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7243" y="729000"/>
            <a:ext cx="674951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Агентство по транспорту Архангельской области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3747" y="836711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Пробки на остановках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documents\Мои документы\Письма\Автобусные перевозки\Фото\Автобусы\пазики на остановк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99" y="1340768"/>
            <a:ext cx="6696000" cy="50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2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Агентство по транспорту Архангельской области</a:t>
            </a:r>
          </a:p>
        </p:txBody>
      </p:sp>
      <p:pic>
        <p:nvPicPr>
          <p:cNvPr id="1026" name="Picture 2" descr="E:\documents\Мои документы\Письма\Автобусные перевозки\Фото\Автобусы\Космонавтов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843" y="90908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documents\Мои документы\Письма\Автобусные перевозки\Фото\Автобусы\Ломоносова - Урицки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72551" y="1484784"/>
            <a:ext cx="2916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Стоянка автобусов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проезжей части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80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Агентство по транспорту Архангельской области</a:t>
            </a:r>
          </a:p>
        </p:txBody>
      </p:sp>
      <p:pic>
        <p:nvPicPr>
          <p:cNvPr id="2052" name="Picture 4" descr="E:\documents\Мои документы\Письма\Автобусные перевозки\Фото\Автобусы\Котлас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141277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Стоянка автобусов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дворовых территориях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documents\Мои документы\Письма\Автобусные перевозки\Фото\Автобусы\20150322_1551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Правительство</Template>
  <TotalTime>1901</TotalTime>
  <Words>1241</Words>
  <Application>Microsoft Office PowerPoint</Application>
  <PresentationFormat>Экран (4:3)</PresentationFormat>
  <Paragraphs>149</Paragraphs>
  <Slides>20</Slides>
  <Notes>20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MPTiS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ddd</dc:title>
  <dc:creator>ddd</dc:creator>
  <cp:lastModifiedBy>Терентьев Федор Николаевич</cp:lastModifiedBy>
  <cp:revision>154</cp:revision>
  <cp:lastPrinted>2013-12-26T08:53:05Z</cp:lastPrinted>
  <dcterms:created xsi:type="dcterms:W3CDTF">2013-03-19T13:16:46Z</dcterms:created>
  <dcterms:modified xsi:type="dcterms:W3CDTF">2015-06-18T08:03:24Z</dcterms:modified>
</cp:coreProperties>
</file>