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32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84" r:id="rId4"/>
    <p:sldId id="259" r:id="rId5"/>
    <p:sldId id="270" r:id="rId6"/>
    <p:sldId id="260" r:id="rId7"/>
    <p:sldId id="258" r:id="rId8"/>
    <p:sldId id="261" r:id="rId9"/>
    <p:sldId id="265" r:id="rId10"/>
    <p:sldId id="262" r:id="rId11"/>
    <p:sldId id="267" r:id="rId12"/>
    <p:sldId id="263" r:id="rId13"/>
    <p:sldId id="264" r:id="rId14"/>
    <p:sldId id="266" r:id="rId15"/>
    <p:sldId id="271" r:id="rId16"/>
    <p:sldId id="273" r:id="rId17"/>
    <p:sldId id="274" r:id="rId18"/>
    <p:sldId id="275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105" d="100"/>
          <a:sy n="105" d="100"/>
        </p:scale>
        <p:origin x="-30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B6A41-44B4-4BAF-976E-A23F71927B07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6D82D-30D5-4844-8753-AEC9549891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5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5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27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5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5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24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47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79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7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5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7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3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10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08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7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2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E13DB-EE96-491D-B562-29F180FE64E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5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31.jpg"/><Relationship Id="rId4" Type="http://schemas.openxmlformats.org/officeDocument/2006/relationships/image" Target="../media/image26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away.php?to=https://www.rsbor.ru/&amp;cc_key=" TargetMode="External"/><Relationship Id="rId5" Type="http://schemas.openxmlformats.org/officeDocument/2006/relationships/hyperlink" Target="https://vk.com/rsbor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779662"/>
            <a:ext cx="69127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«Направления совершенствования законодательства для повышения эффективности раздельного сбора (накопления)  отходов»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Анна </a:t>
            </a:r>
            <a:r>
              <a:rPr lang="ru-RU" sz="2400" dirty="0" smtClean="0"/>
              <a:t>Гаркуша, </a:t>
            </a:r>
          </a:p>
          <a:p>
            <a:pPr algn="ctr"/>
            <a:r>
              <a:rPr lang="ru-RU" sz="1600" dirty="0" smtClean="0"/>
              <a:t>руководитель направления по взаимодействию с органами власти Ассоциации «РазДельный Сбор»</a:t>
            </a:r>
            <a:endParaRPr lang="ru-RU" sz="1600" dirty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03598"/>
            <a:ext cx="9036496" cy="57606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 smtClean="0">
                <a:solidFill>
                  <a:schemeClr val="tx2"/>
                </a:solidFill>
              </a:rPr>
              <a:t>Статья 13.4. Требования к местам (площадкам) накопления отходов</a:t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9662"/>
            <a:ext cx="7835846" cy="252028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457200" lvl="1" indent="0" fontAlgn="base">
              <a:buNone/>
            </a:pPr>
            <a:r>
              <a:rPr lang="ru-RU" dirty="0" smtClean="0"/>
              <a:t>(</a:t>
            </a:r>
            <a:r>
              <a:rPr lang="ru-RU" dirty="0"/>
              <a:t>введена Федеральным </a:t>
            </a:r>
            <a:r>
              <a:rPr lang="ru-RU" dirty="0" smtClean="0"/>
              <a:t>законом </a:t>
            </a:r>
            <a:r>
              <a:rPr lang="ru-RU" dirty="0"/>
              <a:t>от 31.12.2017 N 503-ФЗ</a:t>
            </a:r>
            <a:r>
              <a:rPr lang="ru-RU" dirty="0" smtClean="0"/>
              <a:t>)</a:t>
            </a:r>
          </a:p>
          <a:p>
            <a:pPr marL="457200" lvl="1" indent="0" fontAlgn="base">
              <a:buNone/>
            </a:pPr>
            <a:endParaRPr lang="ru-RU" sz="2400" dirty="0"/>
          </a:p>
          <a:p>
            <a:pPr marL="457200" lvl="1" indent="0" fontAlgn="base">
              <a:buNone/>
            </a:pPr>
            <a:r>
              <a:rPr lang="ru-RU" dirty="0" smtClean="0"/>
              <a:t>1. Накопление </a:t>
            </a:r>
            <a:r>
              <a:rPr lang="ru-RU" dirty="0"/>
              <a:t>отходов допускается только в местах (на площадках) накопления отходов, соответствующих требованиям законодательства в области санитарно-эпидемиологического благополучия населения и иного законодательства Российской </a:t>
            </a:r>
            <a:r>
              <a:rPr lang="ru-RU" dirty="0" smtClean="0"/>
              <a:t>Федерации.</a:t>
            </a:r>
            <a:endParaRPr lang="ru-RU" sz="2400" dirty="0"/>
          </a:p>
          <a:p>
            <a:pPr marL="457200" lvl="1" indent="0" fontAlgn="base">
              <a:buNone/>
            </a:pPr>
            <a:r>
              <a:rPr lang="ru-RU" dirty="0" smtClean="0"/>
              <a:t>2</a:t>
            </a:r>
            <a:r>
              <a:rPr lang="ru-RU" dirty="0"/>
              <a:t>. Накопление отходов может осуществляться путем их раздельного складирования по видам отходов, группам отходов, группам однородных отходов (раздельное накопление).</a:t>
            </a:r>
            <a:endParaRPr lang="ru-RU" sz="2400" dirty="0"/>
          </a:p>
        </p:txBody>
      </p:sp>
      <p:pic>
        <p:nvPicPr>
          <p:cNvPr id="4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0"/>
            <a:ext cx="502543" cy="8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0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9582"/>
            <a:ext cx="8589640" cy="8572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Статья 13.4. Требования к местам (площадкам) накопления отходов</a:t>
            </a:r>
            <a:br>
              <a:rPr lang="ru-RU" sz="2400" b="1" dirty="0">
                <a:solidFill>
                  <a:schemeClr val="tx2"/>
                </a:solidFill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35646"/>
            <a:ext cx="8003232" cy="252692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457200" lvl="1" indent="0" fontAlgn="base">
              <a:buNone/>
            </a:pPr>
            <a:r>
              <a:rPr lang="ru-RU" dirty="0"/>
              <a:t>3. Места (площадки) накопления твердых коммунальных отходов должны соответствовать требованиям законодательства Российской Федерации, указанным </a:t>
            </a:r>
            <a:r>
              <a:rPr lang="ru-RU" dirty="0" smtClean="0"/>
              <a:t>в пункте 1 </a:t>
            </a:r>
            <a:r>
              <a:rPr lang="ru-RU" dirty="0"/>
              <a:t>настоящей статьи, а также правилам благоустройства муниципальных образований.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60" y="30232"/>
            <a:ext cx="432048" cy="69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732" y="1838527"/>
            <a:ext cx="3932267" cy="2181179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497365" y="2050623"/>
            <a:ext cx="2165184" cy="628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могут, но не хотят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3462252" y="2679271"/>
            <a:ext cx="2165184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хотят, но не могут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85" y="4033264"/>
            <a:ext cx="830067" cy="2886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83" y="4019708"/>
            <a:ext cx="1123249" cy="363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123" y="3842568"/>
            <a:ext cx="989750" cy="719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549" y="4243023"/>
            <a:ext cx="905853" cy="5133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19" y="4523468"/>
            <a:ext cx="1368153" cy="259201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403648" y="796799"/>
            <a:ext cx="6134472" cy="6402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Сбор тары и упаковки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24" name="Текст 23"/>
          <p:cNvSpPr>
            <a:spLocks noGrp="1"/>
          </p:cNvSpPr>
          <p:nvPr>
            <p:ph type="body" sz="half" idx="2"/>
          </p:nvPr>
        </p:nvSpPr>
        <p:spPr>
          <a:xfrm>
            <a:off x="8098149" y="4475424"/>
            <a:ext cx="1267544" cy="307245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и другие</a:t>
            </a:r>
            <a:endParaRPr lang="ru-RU" sz="1600" b="1" dirty="0">
              <a:solidFill>
                <a:schemeClr val="tx2"/>
              </a:solidFill>
            </a:endParaRPr>
          </a:p>
        </p:txBody>
      </p:sp>
      <p:pic>
        <p:nvPicPr>
          <p:cNvPr id="14" name="Shape 31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23" y="38596"/>
            <a:ext cx="464298" cy="7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" y="1838396"/>
            <a:ext cx="3345799" cy="200417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1353147"/>
            <a:ext cx="2084353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орговые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97545" y="1382809"/>
            <a:ext cx="3504421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Крупные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производители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7614"/>
            <a:ext cx="6480720" cy="361591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1547664" y="2571749"/>
            <a:ext cx="2160240" cy="131053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  <a:r>
              <a:rPr lang="ru-RU" sz="2400" dirty="0" smtClean="0"/>
              <a:t>аплатить и спать спокойно</a:t>
            </a:r>
            <a:endParaRPr lang="ru-RU" sz="24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364088" y="2571750"/>
            <a:ext cx="2232248" cy="131053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р</a:t>
            </a:r>
            <a:r>
              <a:rPr lang="ru-RU" sz="2400" dirty="0" smtClean="0"/>
              <a:t>искнуть и инвестировать в отрасль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71600" y="843558"/>
            <a:ext cx="7560840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РОП – что проще?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Shape 3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792" y="22752"/>
            <a:ext cx="467295" cy="74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20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69" y="2263996"/>
            <a:ext cx="2437868" cy="15121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Мотивация жителей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" y="2042809"/>
            <a:ext cx="2816189" cy="1753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779662"/>
            <a:ext cx="1789424" cy="2486773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>
            <a:off x="6006494" y="2719960"/>
            <a:ext cx="907664" cy="3987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580945" y="2719960"/>
            <a:ext cx="810825" cy="3987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Shape 3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0505"/>
            <a:ext cx="479171" cy="76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0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57009"/>
            <a:ext cx="7056784" cy="2745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Наши предложения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75606"/>
            <a:ext cx="8301608" cy="3550208"/>
          </a:xfrm>
        </p:spPr>
        <p:txBody>
          <a:bodyPr>
            <a:normAutofit fontScale="25000" lnSpcReduction="20000"/>
          </a:bodyPr>
          <a:lstStyle/>
          <a:p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/>
              <a:t>Предусмотреть административную ответственность федеральных и региональных властей за разработку НПА без учета требований иерархии по обращению с отходами, </a:t>
            </a:r>
            <a:r>
              <a:rPr lang="ru-RU" sz="8000" dirty="0" smtClean="0"/>
              <a:t>а также </a:t>
            </a:r>
            <a:r>
              <a:rPr lang="ru-RU" sz="8000" dirty="0"/>
              <a:t>за отказ от разработки Региональных </a:t>
            </a:r>
            <a:r>
              <a:rPr lang="ru-RU" sz="8000" dirty="0" smtClean="0"/>
              <a:t>программ, а сами такие нормативно-правовые акты признавать ничтожными.</a:t>
            </a:r>
          </a:p>
          <a:p>
            <a:pPr marL="0" indent="0">
              <a:buNone/>
            </a:pPr>
            <a:endParaRPr lang="ru-RU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Закрепить </a:t>
            </a:r>
            <a:r>
              <a:rPr lang="ru-RU" sz="8000" dirty="0"/>
              <a:t>законодательно обязанность региональных властей внедрять раздельный сбор отходов. </a:t>
            </a:r>
            <a:r>
              <a:rPr lang="ru-RU" sz="8000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8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8000" dirty="0" smtClean="0"/>
              <a:t>Сделать </a:t>
            </a:r>
            <a:r>
              <a:rPr lang="ru-RU" sz="8000" dirty="0"/>
              <a:t>обеспечение РСО обязательным условием при выборе регионального оператора</a:t>
            </a:r>
            <a:r>
              <a:rPr lang="ru-RU" sz="8000" dirty="0" smtClean="0"/>
              <a:t>.</a:t>
            </a:r>
          </a:p>
          <a:p>
            <a:pPr marL="0" indent="0">
              <a:buNone/>
            </a:pPr>
            <a:r>
              <a:rPr lang="ru-RU" sz="7200" dirty="0"/>
              <a:t> </a:t>
            </a:r>
            <a:endParaRPr lang="ru-RU" sz="7200" dirty="0" smtClean="0"/>
          </a:p>
          <a:p>
            <a:pPr marL="0" indent="0">
              <a:buNone/>
            </a:pPr>
            <a:endParaRPr lang="ru-RU" sz="7200" dirty="0" smtClean="0"/>
          </a:p>
        </p:txBody>
      </p:sp>
      <p:pic>
        <p:nvPicPr>
          <p:cNvPr id="4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-12593"/>
            <a:ext cx="501057" cy="80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2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15566"/>
            <a:ext cx="8064896" cy="350785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 </a:t>
            </a:r>
            <a:r>
              <a:rPr lang="ru-RU" sz="2000" dirty="0" smtClean="0"/>
              <a:t>Установить </a:t>
            </a:r>
            <a:r>
              <a:rPr lang="ru-RU" sz="2000" dirty="0"/>
              <a:t>целевые показатели по уровню собираемости вторичных материальных ресурсов, растущие по годам по каждому виду групп отходов в соответствии с ростом норм утилизации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Вывести перерабатываемые отходы из-под понятия ТКО однозначно. 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Запретить </a:t>
            </a:r>
            <a:r>
              <a:rPr lang="ru-RU" sz="2000" dirty="0"/>
              <a:t>отправлять на захоронение </a:t>
            </a:r>
            <a:r>
              <a:rPr lang="ru-RU" sz="2000" dirty="0" smtClean="0"/>
              <a:t>компостируемые  </a:t>
            </a:r>
            <a:r>
              <a:rPr lang="ru-RU" sz="2000" dirty="0"/>
              <a:t>отходы, в т.ч. пищевые от населения.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481494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43558"/>
            <a:ext cx="7812868" cy="38884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 </a:t>
            </a:r>
            <a:r>
              <a:rPr lang="ru-RU" sz="2000" dirty="0" smtClean="0"/>
              <a:t>Запретить засчитывать РОП отходами, извлеченными из ТКО на сортировках! 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Повысить ставки экологического сбора до адекватного уровня. </a:t>
            </a:r>
          </a:p>
          <a:p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Создать привлекательный инвестиционный климат для развития отрасли утилизации, компостирования и получения биогаза из органических отходов. 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/>
              <a:t>Обязать </a:t>
            </a:r>
            <a:r>
              <a:rPr lang="ru-RU" sz="2000" dirty="0"/>
              <a:t>торговые сети обеспечивать сбор упаковки и тары из-под товаров, продаваемых в этих магазинах.</a:t>
            </a:r>
          </a:p>
        </p:txBody>
      </p:sp>
      <p:pic>
        <p:nvPicPr>
          <p:cNvPr id="4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8" y="0"/>
            <a:ext cx="481493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9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43558"/>
            <a:ext cx="8147248" cy="5040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   Спасибо за внимание!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51669"/>
            <a:ext cx="8136904" cy="295232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2400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3000" u="sng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600" u="sng" dirty="0" smtClean="0">
                <a:solidFill>
                  <a:schemeClr val="accent1"/>
                </a:solidFill>
              </a:rPr>
              <a:t>https</a:t>
            </a:r>
            <a:r>
              <a:rPr lang="en-US" sz="3600" u="sng" dirty="0">
                <a:solidFill>
                  <a:schemeClr val="accent1"/>
                </a:solidFill>
              </a:rPr>
              <a:t>://</a:t>
            </a:r>
            <a:r>
              <a:rPr lang="en-US" sz="3600" u="sng" dirty="0" smtClean="0">
                <a:solidFill>
                  <a:schemeClr val="accent1"/>
                </a:solidFill>
              </a:rPr>
              <a:t>www.rsbor.ru</a:t>
            </a:r>
            <a:r>
              <a:rPr lang="ru-RU" sz="3600" u="sng" dirty="0" smtClean="0">
                <a:solidFill>
                  <a:schemeClr val="accent1"/>
                </a:solidFill>
              </a:rPr>
              <a:t>/</a:t>
            </a:r>
            <a:endParaRPr lang="ru-RU" sz="3600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ru-RU" sz="3000" dirty="0">
              <a:solidFill>
                <a:schemeClr val="accent1"/>
              </a:solidFill>
            </a:endParaRPr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 algn="r">
              <a:buNone/>
            </a:pPr>
            <a:r>
              <a:rPr lang="ru-RU" sz="1500" dirty="0" smtClean="0"/>
              <a:t>Презентация </a:t>
            </a:r>
            <a:r>
              <a:rPr lang="ru-RU" sz="1500" dirty="0"/>
              <a:t>подготовлена с помощью </a:t>
            </a:r>
            <a:r>
              <a:rPr lang="ru-RU" sz="1500" dirty="0" smtClean="0"/>
              <a:t>волонтера движения</a:t>
            </a:r>
          </a:p>
          <a:p>
            <a:pPr marL="0" indent="0" algn="r">
              <a:buNone/>
            </a:pPr>
            <a:r>
              <a:rPr lang="ru-RU" sz="1500" dirty="0" smtClean="0"/>
              <a:t> </a:t>
            </a:r>
            <a:r>
              <a:rPr lang="ru-RU" sz="1500" dirty="0">
                <a:solidFill>
                  <a:schemeClr val="accent1"/>
                </a:solidFill>
              </a:rPr>
              <a:t>“РазДельный Сбор” </a:t>
            </a:r>
            <a:r>
              <a:rPr lang="ru-RU" sz="1500" dirty="0" smtClean="0"/>
              <a:t>Елены </a:t>
            </a:r>
            <a:r>
              <a:rPr lang="ru-RU" sz="1500" dirty="0" err="1" smtClean="0"/>
              <a:t>Лучниковой</a:t>
            </a:r>
            <a:r>
              <a:rPr lang="ru-RU" sz="1500" dirty="0" smtClean="0"/>
              <a:t> </a:t>
            </a:r>
          </a:p>
          <a:p>
            <a:pPr marL="0" indent="0" algn="r">
              <a:buNone/>
            </a:pPr>
            <a:r>
              <a:rPr lang="en-US" sz="1500" dirty="0" smtClean="0"/>
              <a:t>https</a:t>
            </a:r>
            <a:r>
              <a:rPr lang="en-US" sz="1500" dirty="0"/>
              <a:t>://vk.com/elena_kryuchkova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455614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https://vk.com/rsbor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Shape 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70310"/>
            <a:ext cx="2404101" cy="15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3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8" y="0"/>
            <a:ext cx="481493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8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2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66562"/>
            <a:ext cx="1584176" cy="96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hape 3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8" y="0"/>
            <a:ext cx="481493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556" y="1923679"/>
            <a:ext cx="8201931" cy="30243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600" dirty="0" smtClean="0"/>
              <a:t>Движение основано 5 ноября 2011 года.</a:t>
            </a:r>
          </a:p>
          <a:p>
            <a:pPr marL="0" indent="0">
              <a:buNone/>
            </a:pPr>
            <a:r>
              <a:rPr lang="ru-RU" sz="2600" dirty="0" smtClean="0"/>
              <a:t>За это время:</a:t>
            </a:r>
          </a:p>
          <a:p>
            <a:r>
              <a:rPr lang="ru-RU" sz="2600" dirty="0" smtClean="0"/>
              <a:t>Более 70 ежемесячных акций (в каждой из них приняло участие 3000-4000 человек)</a:t>
            </a:r>
          </a:p>
          <a:p>
            <a:r>
              <a:rPr lang="ru-RU" sz="2600" dirty="0" smtClean="0"/>
              <a:t>Более 600 волонтеров</a:t>
            </a:r>
          </a:p>
          <a:p>
            <a:r>
              <a:rPr lang="ru-RU" sz="2600" dirty="0" smtClean="0"/>
              <a:t>Более 150 000 участников</a:t>
            </a:r>
          </a:p>
          <a:p>
            <a:r>
              <a:rPr lang="ru-RU" sz="2600" dirty="0" smtClean="0"/>
              <a:t>Собрано </a:t>
            </a:r>
            <a:r>
              <a:rPr lang="ru-RU" sz="2600" dirty="0" smtClean="0"/>
              <a:t>и сдано на </a:t>
            </a:r>
            <a:r>
              <a:rPr lang="ru-RU" sz="2600" smtClean="0"/>
              <a:t>переработку </a:t>
            </a:r>
            <a:r>
              <a:rPr lang="ru-RU" sz="2600" smtClean="0"/>
              <a:t>около 800</a:t>
            </a:r>
            <a:r>
              <a:rPr lang="ru-RU" sz="2600" smtClean="0"/>
              <a:t> </a:t>
            </a:r>
            <a:r>
              <a:rPr lang="ru-RU" sz="2600" dirty="0" smtClean="0"/>
              <a:t>тонн вторсырья.</a:t>
            </a:r>
          </a:p>
          <a:p>
            <a:endParaRPr lang="ru-RU" sz="2000" dirty="0" smtClean="0"/>
          </a:p>
          <a:p>
            <a:pPr marL="0" indent="0" algn="r">
              <a:buNone/>
            </a:pPr>
            <a:r>
              <a:rPr lang="ru-RU" sz="1700" dirty="0" smtClean="0"/>
              <a:t>Узнайте больше о движении «</a:t>
            </a:r>
            <a:r>
              <a:rPr lang="ru-RU" sz="1700" dirty="0" err="1" smtClean="0"/>
              <a:t>РазДельный</a:t>
            </a:r>
            <a:r>
              <a:rPr lang="ru-RU" sz="1700" dirty="0" smtClean="0"/>
              <a:t> Сбор» - </a:t>
            </a:r>
            <a:r>
              <a:rPr lang="en-US" sz="1700" dirty="0">
                <a:hlinkClick r:id="rId5"/>
              </a:rPr>
              <a:t>https://</a:t>
            </a:r>
            <a:r>
              <a:rPr lang="en-US" sz="1700" dirty="0" smtClean="0">
                <a:hlinkClick r:id="rId5"/>
              </a:rPr>
              <a:t>vk.com/rsbor</a:t>
            </a:r>
            <a:r>
              <a:rPr lang="ru-RU" sz="1700" dirty="0" smtClean="0"/>
              <a:t> и  </a:t>
            </a:r>
            <a:r>
              <a:rPr lang="en-US" sz="1700" u="sng" dirty="0">
                <a:hlinkClick r:id="rId6"/>
              </a:rPr>
              <a:t>https://www.rsbor.ru/</a:t>
            </a:r>
            <a:endParaRPr lang="ru-RU" sz="1700" dirty="0" smtClean="0"/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4344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88" y="0"/>
            <a:ext cx="481493" cy="7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3353" y="2283718"/>
            <a:ext cx="223224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Информирование и просвещение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2612" y="891630"/>
            <a:ext cx="1778496" cy="8062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Власть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914950"/>
            <a:ext cx="1872208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Государственные учреждения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909137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909137"/>
            <a:ext cx="180020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Другие общественные организации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3037" y="2283719"/>
            <a:ext cx="1512168" cy="8390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64288" y="2283718"/>
            <a:ext cx="1728192" cy="8390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580112" y="3363838"/>
            <a:ext cx="468052" cy="5046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11860" y="3363838"/>
            <a:ext cx="540060" cy="50467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508104" y="1805590"/>
            <a:ext cx="576064" cy="40612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3311860" y="1805590"/>
            <a:ext cx="612069" cy="40612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339752" y="2703231"/>
            <a:ext cx="108012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19082" y="2703231"/>
            <a:ext cx="1194667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9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059582"/>
            <a:ext cx="2016224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503 ФЗ РФ 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т 31.12.2017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499991" y="2139702"/>
            <a:ext cx="288033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579862"/>
            <a:ext cx="3240360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Стимулирование</a:t>
            </a:r>
            <a:r>
              <a:rPr lang="ru-RU" dirty="0" smtClean="0"/>
              <a:t> </a:t>
            </a:r>
            <a:r>
              <a:rPr lang="ru-RU" sz="2000" dirty="0" smtClean="0"/>
              <a:t>раздельного</a:t>
            </a:r>
            <a:r>
              <a:rPr lang="ru-RU" dirty="0" smtClean="0"/>
              <a:t> </a:t>
            </a:r>
            <a:r>
              <a:rPr lang="ru-RU" sz="2000" dirty="0" smtClean="0"/>
              <a:t>сбора</a:t>
            </a:r>
            <a:r>
              <a:rPr lang="ru-RU" dirty="0" smtClean="0"/>
              <a:t> (</a:t>
            </a:r>
            <a:r>
              <a:rPr lang="ru-RU" sz="2000" dirty="0" smtClean="0"/>
              <a:t>накопления</a:t>
            </a:r>
            <a:r>
              <a:rPr lang="ru-RU" dirty="0" smtClean="0"/>
              <a:t> ) </a:t>
            </a:r>
            <a:r>
              <a:rPr lang="ru-RU" sz="2000" dirty="0" smtClean="0"/>
              <a:t>отходов</a:t>
            </a:r>
            <a:endParaRPr lang="ru-RU" sz="2000" dirty="0"/>
          </a:p>
        </p:txBody>
      </p:sp>
      <p:pic>
        <p:nvPicPr>
          <p:cNvPr id="6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-4764"/>
            <a:ext cx="502543" cy="8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57" y="2139702"/>
            <a:ext cx="1066900" cy="12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19690"/>
            <a:ext cx="2088232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43758"/>
            <a:ext cx="1800200" cy="1800200"/>
          </a:xfrm>
          <a:prstGeom prst="rect">
            <a:avLst/>
          </a:prstGeom>
        </p:spPr>
      </p:pic>
      <p:pic>
        <p:nvPicPr>
          <p:cNvPr id="7" name="Shape 3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61" y="1"/>
            <a:ext cx="501995" cy="8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51" y="3007922"/>
            <a:ext cx="1896321" cy="1878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2" y="919690"/>
            <a:ext cx="3479324" cy="361997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5564" y="774137"/>
            <a:ext cx="387933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власть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1890" y="1149689"/>
            <a:ext cx="2504157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Иерархия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обращению с отходами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35" y="847997"/>
            <a:ext cx="1796592" cy="15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15" y="1241913"/>
            <a:ext cx="2766329" cy="2481965"/>
          </a:xfrm>
          <a:prstGeom prst="rect">
            <a:avLst/>
          </a:prstGeom>
        </p:spPr>
      </p:pic>
      <p:pic>
        <p:nvPicPr>
          <p:cNvPr id="7" name="Shape 3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350" y="123479"/>
            <a:ext cx="4044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5" y="1131590"/>
            <a:ext cx="2688237" cy="26882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846280"/>
            <a:ext cx="252028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Региональная власть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41913"/>
            <a:ext cx="1178195" cy="31300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86108"/>
            <a:ext cx="1712867" cy="27789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300192" y="846280"/>
            <a:ext cx="299679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1584949" cy="237626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 rot="19641209">
            <a:off x="2474659" y="1615576"/>
            <a:ext cx="783828" cy="1957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631875">
            <a:off x="2487747" y="3686343"/>
            <a:ext cx="833652" cy="219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131591"/>
            <a:ext cx="1368152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sz="2400" dirty="0" smtClean="0"/>
              <a:t>составе</a:t>
            </a:r>
            <a:r>
              <a:rPr lang="ru-RU" dirty="0" smtClean="0"/>
              <a:t> </a:t>
            </a:r>
            <a:r>
              <a:rPr lang="ru-RU" sz="2800" dirty="0" smtClean="0"/>
              <a:t>ТКО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579862"/>
            <a:ext cx="136815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Раздельно</a:t>
            </a:r>
            <a:r>
              <a:rPr lang="ru-RU" dirty="0" smtClean="0"/>
              <a:t> собранные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148064" y="1157806"/>
            <a:ext cx="648072" cy="2326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148064" y="1824522"/>
            <a:ext cx="648072" cy="216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987574"/>
            <a:ext cx="1008112" cy="5760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свалка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741712"/>
            <a:ext cx="1010068" cy="542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МСЗ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092280" y="1157805"/>
            <a:ext cx="720080" cy="261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092280" y="1929492"/>
            <a:ext cx="720080" cy="2822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1177" y="1014721"/>
            <a:ext cx="914400" cy="5489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метан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61177" y="1741712"/>
            <a:ext cx="930530" cy="5420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СО2</a:t>
            </a:r>
            <a:endParaRPr lang="ru-RU" sz="24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5170548" y="3867073"/>
            <a:ext cx="625588" cy="232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40152" y="3579862"/>
            <a:ext cx="1008892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Компост и биогаз</a:t>
            </a:r>
            <a:endParaRPr lang="ru-RU" dirty="0"/>
          </a:p>
        </p:txBody>
      </p:sp>
      <p:pic>
        <p:nvPicPr>
          <p:cNvPr id="18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457487" cy="7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2915867"/>
            <a:ext cx="2323744" cy="1676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Контейнерные</a:t>
            </a:r>
            <a:r>
              <a:rPr lang="ru-RU" dirty="0" smtClean="0"/>
              <a:t> </a:t>
            </a:r>
            <a:r>
              <a:rPr lang="ru-RU" sz="2000" dirty="0" smtClean="0"/>
              <a:t>площадки</a:t>
            </a:r>
            <a:r>
              <a:rPr lang="ru-RU" dirty="0" smtClean="0"/>
              <a:t> с </a:t>
            </a:r>
            <a:r>
              <a:rPr lang="ru-RU" sz="2000" dirty="0" smtClean="0"/>
              <a:t>раздельным</a:t>
            </a:r>
            <a:r>
              <a:rPr lang="ru-RU" dirty="0" smtClean="0"/>
              <a:t> </a:t>
            </a:r>
            <a:r>
              <a:rPr lang="ru-RU" sz="2000" dirty="0" smtClean="0"/>
              <a:t>сбором</a:t>
            </a:r>
            <a:endParaRPr lang="ru-RU" sz="2000" dirty="0"/>
          </a:p>
        </p:txBody>
      </p:sp>
      <p:sp>
        <p:nvSpPr>
          <p:cNvPr id="6" name="Стрелка вниз 5"/>
          <p:cNvSpPr/>
          <p:nvPr/>
        </p:nvSpPr>
        <p:spPr>
          <a:xfrm rot="1434995">
            <a:off x="7463090" y="3013825"/>
            <a:ext cx="103529" cy="700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5160976" y="3792113"/>
            <a:ext cx="67830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59" y="3259873"/>
            <a:ext cx="684160" cy="684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10" y="3124373"/>
            <a:ext cx="634868" cy="634868"/>
          </a:xfrm>
          <a:prstGeom prst="rect">
            <a:avLst/>
          </a:prstGeom>
        </p:spPr>
      </p:pic>
      <p:pic>
        <p:nvPicPr>
          <p:cNvPr id="14" name="Shape 3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021" y="20921"/>
            <a:ext cx="482451" cy="77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9" y="1635646"/>
            <a:ext cx="1571410" cy="25494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8907" y="883294"/>
            <a:ext cx="2910925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1" y="1323201"/>
            <a:ext cx="4409772" cy="15104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600776" y="1305012"/>
            <a:ext cx="2991090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разрешаю!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отходы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мои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ru-R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повезу их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сортировку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32" y="2788823"/>
            <a:ext cx="1194138" cy="207858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953640" y="2458099"/>
            <a:ext cx="2657266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Управляющая компания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91" y="1328361"/>
            <a:ext cx="1315113" cy="145528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109621" y="877122"/>
            <a:ext cx="2004962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Заготовитель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лево 4"/>
          <p:cNvSpPr/>
          <p:nvPr/>
        </p:nvSpPr>
        <p:spPr>
          <a:xfrm>
            <a:off x="5436096" y="1779662"/>
            <a:ext cx="204565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5468355" y="3706042"/>
            <a:ext cx="1944216" cy="297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20390593">
            <a:off x="5313945" y="2820602"/>
            <a:ext cx="2332533" cy="2943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275606"/>
            <a:ext cx="1800200" cy="1152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олько на контейнерные площадки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46605" y="3186178"/>
            <a:ext cx="1800200" cy="11324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ожно не на контейнерные площадки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75606"/>
            <a:ext cx="1656184" cy="11521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ТКО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2085" y="3186178"/>
            <a:ext cx="1656184" cy="11324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тходы от использования товаров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1950278" y="1779662"/>
            <a:ext cx="13550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014536" y="3709760"/>
            <a:ext cx="1355012" cy="297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Shape 3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12593"/>
            <a:ext cx="458576" cy="7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9641"/>
            <a:ext cx="1209641" cy="13763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78" y="1118387"/>
            <a:ext cx="1077214" cy="17476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73" y="3075806"/>
            <a:ext cx="1083201" cy="188548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804248" y="2842109"/>
            <a:ext cx="2672129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Управляющая компания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14205" y="795688"/>
            <a:ext cx="2363724" cy="344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оператор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433</Words>
  <Application>Microsoft Office PowerPoint</Application>
  <PresentationFormat>Экран (16:9)</PresentationFormat>
  <Paragraphs>115</Paragraphs>
  <Slides>18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13.4. Требования к местам (площадкам) накопления отходов </vt:lpstr>
      <vt:lpstr>Статья 13.4. Требования к местам (площадкам) накопления отходов </vt:lpstr>
      <vt:lpstr>Сбор тары и упаковки</vt:lpstr>
      <vt:lpstr>РОП – что проще?</vt:lpstr>
      <vt:lpstr>Мотивация жителей</vt:lpstr>
      <vt:lpstr>Наши предложения</vt:lpstr>
      <vt:lpstr>Презентация PowerPoint</vt:lpstr>
      <vt:lpstr>Презентация PowerPoint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Plaut</cp:lastModifiedBy>
  <cp:revision>91</cp:revision>
  <dcterms:created xsi:type="dcterms:W3CDTF">2018-01-26T09:47:51Z</dcterms:created>
  <dcterms:modified xsi:type="dcterms:W3CDTF">2018-03-18T13:07:38Z</dcterms:modified>
</cp:coreProperties>
</file>