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8" r:id="rId2"/>
    <p:sldMasterId id="2147483710" r:id="rId3"/>
  </p:sldMasterIdLst>
  <p:notesMasterIdLst>
    <p:notesMasterId r:id="rId25"/>
  </p:notesMasterIdLst>
  <p:handoutMasterIdLst>
    <p:handoutMasterId r:id="rId26"/>
  </p:handoutMasterIdLst>
  <p:sldIdLst>
    <p:sldId id="301" r:id="rId4"/>
    <p:sldId id="302" r:id="rId5"/>
    <p:sldId id="312" r:id="rId6"/>
    <p:sldId id="323" r:id="rId7"/>
    <p:sldId id="322" r:id="rId8"/>
    <p:sldId id="324" r:id="rId9"/>
    <p:sldId id="326" r:id="rId10"/>
    <p:sldId id="327" r:id="rId11"/>
    <p:sldId id="313" r:id="rId12"/>
    <p:sldId id="328" r:id="rId13"/>
    <p:sldId id="333" r:id="rId14"/>
    <p:sldId id="332" r:id="rId15"/>
    <p:sldId id="314" r:id="rId16"/>
    <p:sldId id="334" r:id="rId17"/>
    <p:sldId id="335" r:id="rId18"/>
    <p:sldId id="315" r:id="rId19"/>
    <p:sldId id="336" r:id="rId20"/>
    <p:sldId id="329" r:id="rId21"/>
    <p:sldId id="331" r:id="rId22"/>
    <p:sldId id="337" r:id="rId23"/>
    <p:sldId id="300" r:id="rId24"/>
  </p:sldIdLst>
  <p:sldSz cx="12192000" cy="6858000"/>
  <p:notesSz cx="6858000" cy="9144000"/>
  <p:defaultTextStyle>
    <a:defPPr rtl="0">
      <a:defRPr lang="ru-RU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128"/>
    <a:srgbClr val="70E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5294" autoAdjust="0"/>
  </p:normalViewPr>
  <p:slideViewPr>
    <p:cSldViewPr snapToGrid="0">
      <p:cViewPr varScale="1">
        <p:scale>
          <a:sx n="70" d="100"/>
          <a:sy n="70" d="100"/>
        </p:scale>
        <p:origin x="-534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5780F96-9F63-46DC-89B9-1EB316A4C3F1}" type="datetime1">
              <a:rPr lang="ru-RU" smtClean="0"/>
              <a:t>22.03.2018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57270-FB13-43BF-B9A8-12255E8CEF6B}" type="datetime1">
              <a:rPr lang="ru-RU" smtClean="0"/>
              <a:pPr/>
              <a:t>22.03.2018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Байкал – сердце планеты!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CBE51-CCAC-480B-829E-F9F77AB8711B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32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6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6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22.03.2018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6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22.03.2018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1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8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8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22.03.2018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78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736" y="425571"/>
            <a:ext cx="103632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00215"/>
            <a:ext cx="103632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189" indent="0">
              <a:buNone/>
              <a:defRPr sz="1900"/>
            </a:lvl2pPr>
            <a:lvl3pPr marL="914377" indent="0">
              <a:buNone/>
              <a:defRPr sz="1600"/>
            </a:lvl3pPr>
            <a:lvl4pPr marL="1371566" indent="0">
              <a:buNone/>
              <a:defRPr sz="1500"/>
            </a:lvl4pPr>
            <a:lvl5pPr marL="1828754" indent="0">
              <a:buNone/>
              <a:defRPr sz="1500"/>
            </a:lvl5pPr>
            <a:lvl6pPr marL="2285943" indent="0">
              <a:buNone/>
              <a:defRPr sz="1500"/>
            </a:lvl6pPr>
            <a:lvl7pPr marL="2743131" indent="0">
              <a:buNone/>
              <a:defRPr sz="1500"/>
            </a:lvl7pPr>
            <a:lvl8pPr marL="3200320" indent="0">
              <a:buNone/>
              <a:defRPr sz="1500"/>
            </a:lvl8pPr>
            <a:lvl9pPr marL="3657509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0218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60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88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8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74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47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06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22.03.2018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57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40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67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50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72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96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53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21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84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83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9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22.03.2018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1351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47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79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1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03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22.03.2018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5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2"/>
            <a:ext cx="114808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3"/>
          </a:xfrm>
        </p:spPr>
        <p:txBody>
          <a:bodyPr anchor="ctr"/>
          <a:lstStyle>
            <a:lvl1pPr marL="0" indent="0">
              <a:buNone/>
              <a:defRPr sz="19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3"/>
          </a:xfrm>
        </p:spPr>
        <p:txBody>
          <a:bodyPr anchor="ctr"/>
          <a:lstStyle>
            <a:lvl1pPr marL="0" indent="0">
              <a:buNone/>
              <a:defRPr sz="19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60" y="1316039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9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22.03.2018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6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22.03.2018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0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22.03.2018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1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2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1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22.03.2018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1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5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22.03.2018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20"/>
            <a:ext cx="7823200" cy="768351"/>
          </a:xfrm>
        </p:spPr>
        <p:txBody>
          <a:bodyPr lIns="109725" tIns="0"/>
          <a:lstStyle>
            <a:lvl1pPr marL="0" indent="0">
              <a:buNone/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348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90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6"/>
            <a:ext cx="11582400" cy="4525963"/>
          </a:xfrm>
          <a:prstGeom prst="rect">
            <a:avLst/>
          </a:prstGeom>
        </p:spPr>
        <p:txBody>
          <a:bodyPr vert="horz" lIns="91438" tIns="45719" rIns="91438" bIns="45719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 lIns="91438" tIns="45719" rIns="91438" bIns="45719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ECE8A2-669B-4ACB-AB9F-2EA7737562AC}" type="datetimeFigureOut">
              <a:rPr lang="ru-RU" smtClean="0">
                <a:solidFill>
                  <a:srgbClr val="AD0101">
                    <a:shade val="75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22.03.2018</a:t>
            </a:fld>
            <a:endParaRPr lang="ru-RU">
              <a:solidFill>
                <a:srgbClr val="AD0101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 lIns="91438" tIns="45719" rIns="91438" bIns="45719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AD0101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3"/>
            <a:ext cx="1016000" cy="244475"/>
          </a:xfrm>
          <a:prstGeom prst="rect">
            <a:avLst/>
          </a:prstGeom>
        </p:spPr>
        <p:txBody>
          <a:bodyPr vert="horz" lIns="91438" tIns="45719" rIns="91438" bIns="45719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EABEF9-D866-4CD1-9F96-987B33BAF62E}" type="slidenum">
              <a:rPr lang="ru-RU" smtClean="0">
                <a:solidFill>
                  <a:srgbClr val="AD0101">
                    <a:shade val="75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AD0101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lIns="91438" tIns="45719" rIns="91438" bIns="45719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90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9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18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891" indent="-34289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32" indent="-28574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9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9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726" indent="-22859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8914" indent="-22859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103" indent="-22859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4" tIns="60957" rIns="121914" bIns="6095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21914" tIns="60957" rIns="121914" bIns="6095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8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12191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2938BFD-B2AF-402D-BF8C-365A42343D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7CA3A08-245B-4136-89DC-F7DF9C91F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8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1.jpeg"/><Relationship Id="rId7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1.jpeg"/><Relationship Id="rId7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jpe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rspp.ru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28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6.jpe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278" y="2321167"/>
            <a:ext cx="10610193" cy="984877"/>
          </a:xfrm>
          <a:prstGeom prst="rect">
            <a:avLst/>
          </a:prstGeom>
        </p:spPr>
        <p:style>
          <a:lnRef idx="0">
            <a:schemeClr val="accent3"/>
          </a:lnRef>
          <a:fillRef idx="1001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1912" tIns="60956" rIns="121912" bIns="60956" rtlCol="0">
            <a:spAutoFit/>
          </a:bodyPr>
          <a:lstStyle/>
          <a:p>
            <a:pPr algn="ctr" defTabSz="1219110"/>
            <a:r>
              <a:rPr lang="ru-RU" sz="2800" dirty="0">
                <a:solidFill>
                  <a:srgbClr val="92D050"/>
                </a:solidFill>
              </a:rPr>
              <a:t>«</a:t>
            </a:r>
            <a:r>
              <a:rPr lang="ru-RU" sz="2800" b="1" dirty="0">
                <a:solidFill>
                  <a:srgbClr val="92D050"/>
                </a:solidFill>
              </a:rPr>
              <a:t>Зеленая» </a:t>
            </a:r>
            <a:r>
              <a:rPr lang="ru-RU" sz="2800" b="1" dirty="0"/>
              <a:t>экономика и </a:t>
            </a:r>
            <a:r>
              <a:rPr lang="ru-RU" sz="2800" b="1" dirty="0">
                <a:solidFill>
                  <a:srgbClr val="92D050"/>
                </a:solidFill>
              </a:rPr>
              <a:t>«зеленый» </a:t>
            </a:r>
            <a:r>
              <a:rPr lang="ru-RU" sz="2800" b="1" dirty="0"/>
              <a:t>финансовый инструментарий реализации инфраструктурных  проектов в </a:t>
            </a:r>
            <a:r>
              <a:rPr lang="ru-RU" sz="2800" b="1" dirty="0">
                <a:solidFill>
                  <a:srgbClr val="92D050"/>
                </a:solidFill>
              </a:rPr>
              <a:t>экологии</a:t>
            </a:r>
            <a:endParaRPr lang="ru-RU" sz="2800" dirty="0">
              <a:solidFill>
                <a:srgbClr val="92D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59367" y="3491292"/>
            <a:ext cx="5738647" cy="278537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Варфоломеева Людмила Васильевна</a:t>
            </a:r>
          </a:p>
          <a:p>
            <a:pPr lvl="0" algn="ctr"/>
            <a:endParaRPr 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/>
            <a:r>
              <a:rPr lang="ru-RU" sz="15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</a:t>
            </a:r>
            <a:r>
              <a:rPr lang="ru-RU" sz="15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иректор Центра стратегического развития  Агентства безопасности по инвестициям и бизнесу в России; </a:t>
            </a:r>
          </a:p>
          <a:p>
            <a:pPr lvl="0"/>
            <a:r>
              <a:rPr lang="ru-RU" sz="15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Эксперт, руководитель Рабочей группы по реформе в сфере обращения  с отходами  ЦОМ  ОНФ по проблемам экологии и защиты </a:t>
            </a:r>
            <a:r>
              <a:rPr lang="ru-RU" sz="1500" b="1" i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леса;</a:t>
            </a:r>
          </a:p>
          <a:p>
            <a:pPr lvl="0"/>
            <a:r>
              <a:rPr lang="ru-RU" sz="15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Президент Международного Консорциума проектного инжиниринга и инвестиций в сфере обращения </a:t>
            </a:r>
            <a:r>
              <a:rPr lang="ru-RU" sz="1500" b="1" i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 </a:t>
            </a:r>
            <a:r>
              <a:rPr lang="ru-RU" sz="1500" b="1" i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отходами Global</a:t>
            </a:r>
            <a:r>
              <a:rPr lang="ru-RU" sz="15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ru-RU" sz="1500" b="1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Green</a:t>
            </a:r>
            <a:r>
              <a:rPr lang="ru-RU" sz="15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ru-RU" sz="1500" b="1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Technologies</a:t>
            </a:r>
            <a:r>
              <a:rPr lang="ru-RU" sz="15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ru-RU" sz="1500" b="1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Group</a:t>
            </a:r>
            <a:r>
              <a:rPr lang="ru-RU" sz="15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1500" b="1" i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12" y="3794438"/>
            <a:ext cx="820819" cy="112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69" y="3794435"/>
            <a:ext cx="1467723" cy="91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51" y="4583921"/>
            <a:ext cx="133508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93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41408" y="0"/>
            <a:ext cx="8765628" cy="10059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525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70EC85"/>
                </a:solidFill>
                <a:latin typeface="Arial"/>
                <a:ea typeface="Times New Roman"/>
                <a:cs typeface="Times New Roman"/>
              </a:rPr>
              <a:t>«Зеленое» финансирование </a:t>
            </a:r>
          </a:p>
          <a:p>
            <a:pPr>
              <a:lnSpc>
                <a:spcPct val="115000"/>
              </a:lnSpc>
              <a:spcAft>
                <a:spcPts val="525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70EC85"/>
                </a:solidFill>
                <a:latin typeface="Arial"/>
                <a:ea typeface="Times New Roman"/>
                <a:cs typeface="Times New Roman"/>
              </a:rPr>
              <a:t>в </a:t>
            </a:r>
            <a:r>
              <a:rPr lang="ru-RU" sz="2400" dirty="0">
                <a:solidFill>
                  <a:srgbClr val="70EC85"/>
                </a:solidFill>
                <a:latin typeface="Arial"/>
                <a:ea typeface="Times New Roman"/>
                <a:cs typeface="Times New Roman"/>
              </a:rPr>
              <a:t>фокусе Открытого </a:t>
            </a:r>
            <a:r>
              <a:rPr lang="ru-RU" sz="2400" dirty="0" smtClean="0">
                <a:solidFill>
                  <a:srgbClr val="70EC85"/>
                </a:solidFill>
                <a:latin typeface="Arial"/>
                <a:ea typeface="Times New Roman"/>
                <a:cs typeface="Times New Roman"/>
              </a:rPr>
              <a:t>Правительства </a:t>
            </a:r>
            <a:endParaRPr lang="ru-RU" sz="3200" dirty="0">
              <a:solidFill>
                <a:srgbClr val="70EC85"/>
              </a:solidFill>
              <a:ea typeface="Calibri"/>
              <a:cs typeface="Times New Roman"/>
            </a:endParaRPr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460" y="215165"/>
            <a:ext cx="1082331" cy="6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305" y="73277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537" y="73269"/>
            <a:ext cx="989747" cy="83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0" y="3980803"/>
            <a:ext cx="2286000" cy="172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90041" y="1276859"/>
            <a:ext cx="8767105" cy="49346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1585"/>
              </a:lnSpc>
            </a:pPr>
            <a:r>
              <a:rPr lang="ru-RU" sz="1800" b="1" dirty="0" smtClean="0">
                <a:solidFill>
                  <a:srgbClr val="139128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Задачи Минприроды </a:t>
            </a:r>
            <a:r>
              <a:rPr lang="ru-RU" sz="1800" b="1" dirty="0">
                <a:solidFill>
                  <a:srgbClr val="139128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России, Минфину России и </a:t>
            </a:r>
            <a:r>
              <a:rPr lang="ru-RU" sz="1800" b="1" dirty="0" smtClean="0">
                <a:solidFill>
                  <a:srgbClr val="139128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Минэкономразвития </a:t>
            </a:r>
            <a:r>
              <a:rPr lang="ru-RU" sz="1800" b="1" dirty="0">
                <a:solidFill>
                  <a:srgbClr val="139128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России: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>
                <a:tab pos="535305" algn="l"/>
              </a:tabLst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разработать рамочную концепцию поддержки «зеленого» кредитования;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>
                <a:tab pos="509905" algn="l"/>
              </a:tabLst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разработать программу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секьюритизации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кредитов;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>
                <a:tab pos="509905" algn="l"/>
              </a:tabLst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величить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число участвующих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реализации зеленой поддержки финансовых институтов;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>
                <a:tab pos="509905" algn="l"/>
              </a:tabLst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стандартизировать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процедуру отбора базовых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активов;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>
                <a:tab pos="509905" algn="l"/>
              </a:tabLst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найти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эффективные и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низкозатратные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способы регистрации обеспечения, повышения рыночной ликвидности фондовых активов и более полного раскрытия информации с целью упорядоченного развития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секьюритизации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«зеленых» кредитов;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>
                <a:tab pos="535305" algn="l"/>
              </a:tabLst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изучить пути установления правовой экологической ответственности кредиторов;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•"/>
              <a:tabLst>
                <a:tab pos="504825" algn="l"/>
              </a:tabLst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подготовить предложения по механизмам государственной поддержки «зеленых» проектов, при этом использовать практический опыт требований институционных инвесторов к биржевым площадкам и банкам развития.</a:t>
            </a:r>
            <a:endParaRPr lang="ru-RU" sz="1800" b="1" u="none" strike="noStrike" spc="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8" name="Picture 2" descr="D:\Ж. диск Самсунг\1МОИ\1Мои рисунки\1.Изображения, рисунки\1Деловые\1 Отрасли\1. Экология\Энергетика\posts_page_00aa152e7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0" y="2469328"/>
            <a:ext cx="2265574" cy="15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Ж. диск Самсунг\1МОИ\1Мои рисунки\1.Изображения, рисунки\1Деловые\1 Отрасли\1. Экология\Энергетика\financing-2379786_19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96" y="1276859"/>
            <a:ext cx="2293838" cy="152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87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41408" y="0"/>
            <a:ext cx="876562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white"/>
                </a:solidFill>
              </a:rPr>
              <a:t> </a:t>
            </a:r>
            <a:r>
              <a:rPr lang="ru-RU" sz="2400" dirty="0" smtClean="0">
                <a:solidFill>
                  <a:prstClr val="white"/>
                </a:solidFill>
              </a:rPr>
              <a:t>Формы «зеленого» финансирования</a:t>
            </a:r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016" y="0"/>
            <a:ext cx="965182" cy="6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304" y="0"/>
            <a:ext cx="437139" cy="6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767" y="0"/>
            <a:ext cx="710839" cy="6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0" y="3980803"/>
            <a:ext cx="2286000" cy="172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9931" y="832012"/>
            <a:ext cx="8767105" cy="13262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ts val="1585"/>
              </a:lnSpc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139128"/>
                </a:solidFill>
                <a:latin typeface="Times New Roman"/>
                <a:ea typeface="Times New Roman"/>
              </a:rPr>
              <a:t>«Зеленые» облигации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перспективный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экологический финансовый инструмент долгового финансирования развития </a:t>
            </a:r>
            <a:r>
              <a:rPr lang="ru-RU" sz="1800" dirty="0" err="1">
                <a:solidFill>
                  <a:srgbClr val="000000"/>
                </a:solidFill>
                <a:latin typeface="Times New Roman"/>
                <a:ea typeface="Times New Roman"/>
              </a:rPr>
              <a:t>низкоуглеродных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 технологий, включая ВИЭ, а также проектов по снижению климатических рисков в экономике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«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Зеленые» облигации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полезны для привлечения капитала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в проекты по экологической модернизации существующих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производств и т.д.;</a:t>
            </a:r>
          </a:p>
          <a:p>
            <a:pPr marL="285750" indent="-285750" algn="just">
              <a:lnSpc>
                <a:spcPts val="1585"/>
              </a:lnSpc>
              <a:buFont typeface="Wingdings" panose="05000000000000000000" pitchFamily="2" charset="2"/>
              <a:buChar char="ü"/>
            </a:pPr>
            <a:endParaRPr lang="ru-RU" sz="1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8" name="Picture 2" descr="D:\Ж. диск Самсунг\1МОИ\1Мои рисунки\1.Изображения, рисунки\1Деловые\1 Отрасли\1. Экология\Энергетика\posts_page_00aa152e7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0" y="2469328"/>
            <a:ext cx="2265574" cy="15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Ж. диск Самсунг\1МОИ\1Мои рисунки\1.Изображения, рисунки\1Деловые\1 Отрасли\1. Экология\Энергетика\financing-2379786_19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96" y="1276859"/>
            <a:ext cx="2293838" cy="152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41408" y="2318034"/>
            <a:ext cx="876562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Выдача </a:t>
            </a:r>
            <a:r>
              <a:rPr lang="ru-RU" sz="1800" b="1" dirty="0">
                <a:solidFill>
                  <a:srgbClr val="139128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субсидий в виде кредитных и налоговых льгот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 при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капиталовложениях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в экологически чистое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производство, НДТ с экологическими, ЭЭФ, РЭФ параметрами;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1408" y="3368448"/>
            <a:ext cx="8765628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139128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«Зеленый» фонд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- это фонд взаимных инвестиций (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mutual fund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equity fund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), средства которого инвестированы в компании, реализующие «зеленые» проекты, позиционирующие себя в качестве социально ответственных и использующие в своей практике принципы ответственного финансирования или непосредственно способствующие экологическим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инициативам; 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41408" y="4997668"/>
            <a:ext cx="8765628" cy="11182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ts val="1585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139128"/>
                </a:solidFill>
                <a:latin typeface="Times New Roman"/>
                <a:ea typeface="Times New Roman"/>
              </a:rPr>
              <a:t>Развитие </a:t>
            </a:r>
            <a:r>
              <a:rPr lang="ru-RU" sz="1800" b="1" dirty="0">
                <a:solidFill>
                  <a:srgbClr val="139128"/>
                </a:solidFill>
                <a:latin typeface="Times New Roman"/>
                <a:ea typeface="Times New Roman"/>
              </a:rPr>
              <a:t>сектора частных «зеленых» инвестиций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для привлечения к реализации «зеленых» проектов частного капитала.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Например, необходимо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разработать пакет стимулирующих мер для различных фондов долгосрочных инвестиций, например, пенсионных и страховых фондов, в целях осуществления ими «зеленых» инвестиций.</a:t>
            </a:r>
          </a:p>
        </p:txBody>
      </p:sp>
    </p:spTree>
    <p:extLst>
      <p:ext uri="{BB962C8B-B14F-4D97-AF65-F5344CB8AC3E}">
        <p14:creationId xmlns:p14="http://schemas.microsoft.com/office/powerpoint/2010/main" val="35237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41408" y="89850"/>
            <a:ext cx="8950592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2400" dirty="0" smtClean="0"/>
              <a:t>Формы стимулирования развития  </a:t>
            </a:r>
          </a:p>
          <a:p>
            <a:r>
              <a:rPr lang="ru-RU" sz="2400" dirty="0" smtClean="0"/>
              <a:t>«зеленого» финансирования (РГ ЭС при Прав. РФ)</a:t>
            </a:r>
            <a:endParaRPr lang="ru-RU" sz="2400" dirty="0"/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814" y="255531"/>
            <a:ext cx="965182" cy="6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790" y="216337"/>
            <a:ext cx="500619" cy="68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80" y="216337"/>
            <a:ext cx="888334" cy="74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0" y="3980803"/>
            <a:ext cx="2286000" cy="172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Ж. диск Самсунг\1МОИ\1Мои рисунки\1.Изображения, рисунки\1Деловые\1 Отрасли\1. Экология\Энергетика\posts_page_00aa152e7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0" y="2469328"/>
            <a:ext cx="2265574" cy="15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Ж. диск Самсунг\1МОИ\1Мои рисунки\1.Изображения, рисунки\1Деловые\1 Отрасли\1. Экология\Энергетика\financing-2379786_19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96" y="1276859"/>
            <a:ext cx="2293838" cy="152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47999" y="1276859"/>
            <a:ext cx="8770099" cy="51860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39128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</a:rPr>
              <a:t>создать систему «зеленых» </a:t>
            </a:r>
            <a:r>
              <a:rPr lang="ru-RU" sz="2000" b="1" dirty="0" err="1">
                <a:solidFill>
                  <a:srgbClr val="139128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</a:rPr>
              <a:t>госзакупок</a:t>
            </a:r>
            <a:r>
              <a:rPr lang="ru-RU" sz="2000" b="1" dirty="0">
                <a:solidFill>
                  <a:srgbClr val="139128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</a:rPr>
              <a:t>или </a:t>
            </a:r>
            <a:r>
              <a:rPr lang="ru-RU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</a:rPr>
              <a:t>экологоориентированного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</a:rPr>
              <a:t> госзаказа и сформировать перечень «зеленых» товаров и услуг, соответствующих критериям оценки. 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</a:rPr>
              <a:t>Внести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</a:rPr>
              <a:t>соответствующие изменения в ФЗ-44 «О контрактной системе в сфере закупок товаров, работ, услуг для обеспечения государственных и муниципальных нужд» и ФЗ-223 «О закупках товаров, работ, услуг отдельными видами юридических лиц», установив приоритет и/императивную норму о закупке «зеленых» товаров и услуг. </a:t>
            </a:r>
            <a:endParaRPr lang="ru-RU" sz="2000" dirty="0" smtClean="0">
              <a:solidFill>
                <a:srgbClr val="002060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совершенствование </a:t>
            </a:r>
            <a:r>
              <a:rPr lang="ru-RU" dirty="0">
                <a:solidFill>
                  <a:srgbClr val="002060"/>
                </a:solidFill>
              </a:rPr>
              <a:t>государственными институтами развития методик по </a:t>
            </a:r>
            <a:r>
              <a:rPr lang="ru-RU" b="1" dirty="0">
                <a:solidFill>
                  <a:srgbClr val="139128"/>
                </a:solidFill>
              </a:rPr>
              <a:t>сопровождению «зеленых» проектов </a:t>
            </a:r>
            <a:r>
              <a:rPr lang="ru-RU" dirty="0">
                <a:solidFill>
                  <a:srgbClr val="002060"/>
                </a:solidFill>
              </a:rPr>
              <a:t>для продвижения их на внешних </a:t>
            </a:r>
            <a:r>
              <a:rPr lang="ru-RU" dirty="0" smtClean="0">
                <a:solidFill>
                  <a:srgbClr val="002060"/>
                </a:solidFill>
              </a:rPr>
              <a:t>рынках.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стимулирование </a:t>
            </a:r>
            <a:r>
              <a:rPr lang="ru-RU" b="1" dirty="0">
                <a:solidFill>
                  <a:srgbClr val="002060"/>
                </a:solidFill>
              </a:rPr>
              <a:t>внедрения российскими институтами развития и организациями практики экологически устойчивого развития, о применении публичными компаниями, государственными организациями, корпорациями и компаниями с государственным участием добровольных механизмов </a:t>
            </a:r>
            <a:r>
              <a:rPr lang="ru-RU" b="1" dirty="0" smtClean="0">
                <a:solidFill>
                  <a:srgbClr val="002060"/>
                </a:solidFill>
              </a:rPr>
              <a:t>экологической и социальной ответственности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3463" y="1"/>
            <a:ext cx="876562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/>
            <a:r>
              <a:rPr lang="ru-RU" sz="2400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rPr>
              <a:t>Стимулирование практик устойчивого развития и «зеленого» финансирования на примере инфраструктурных проектов в экологии (предл. РГ ЭС при Пр. РФ)</a:t>
            </a:r>
            <a:endParaRPr lang="ru-RU" sz="1800" kern="0" dirty="0">
              <a:solidFill>
                <a:prstClr val="white"/>
              </a:solidFill>
            </a:endParaRPr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6" y="3270080"/>
            <a:ext cx="1082331" cy="6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2" y="1560788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7" y="4637214"/>
            <a:ext cx="933721" cy="78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07477" y="1200769"/>
            <a:ext cx="10021614" cy="48115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 проведении оценки решения о финансировании и реализации государственного инфраструктурного проекта не только увеличить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фокус на риски, связанные с экологическими и социальными аспектами,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но и оценивать риски, присущие всем этапам жизненного цикла проекта: начиная с выбора участка и проектирования и вплоть до вывода из эксплуатации.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Включать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вопросы, связанные с управлением экологическими рисками, в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технические задания на проведение технологического и ценового аудита инфраструктурных инвестиционных проектов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(осуществляемых на средства бюджетов всех уровней и компаниями с государственным участием).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ea typeface="Courier New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При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этом будет реализован принцип риск- ориентированного подхода, который позволит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выявить на этапе планирования существенные экологические рис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ки и встроить в систему управления проекта все необходимые элементы управления рисками с точки зрения структуры, политик, процедур и инструментов.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3463" y="1"/>
            <a:ext cx="876562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400" kern="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rPr>
              <a:t>Стимулирование практик устойчивого развития и «зеленого» финансирования на примере инфраструктурных проектов в экологии (предл. РГ ЭС при Пр. РФ)</a:t>
            </a:r>
            <a:endParaRPr lang="ru-RU" sz="1800" kern="0" dirty="0" smtClean="0">
              <a:solidFill>
                <a:prstClr val="white"/>
              </a:solidFill>
            </a:endParaRPr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6" y="3270080"/>
            <a:ext cx="1082331" cy="6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2" y="1560788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7" y="4637214"/>
            <a:ext cx="933721" cy="78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60812" y="1415254"/>
            <a:ext cx="9889452" cy="5083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добровольная сертификация.</a:t>
            </a: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Для повышения уровня доверия к системам сертификации на отечественном рынке необходимы меры по ужесточению регулирования и по стимулированию предприятий к прохождению добровольной сертификации по стандартам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ISO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: 14001,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EMAS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и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ISO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50001 с включением требования о наличии соответствующих сертификатов при реализации государственного заказа. </a:t>
            </a: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ea typeface="Courier New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экологическая сертификация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объектов недвижимости на соответствие «зеленым»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стандартам.</a:t>
            </a:r>
          </a:p>
          <a:p>
            <a:pPr marL="342900" indent="-342900" algn="just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финансовая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ответственность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хозяйствующих субъектов за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непроведение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превентивных природоохранных мероприятий и ликвидацию вреда, причиненного окружающей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среде;</a:t>
            </a:r>
          </a:p>
          <a:p>
            <a:pPr marL="342900" indent="-342900" algn="just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механизм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финансовых гарантий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для покрытия ответственности хозяйствующих субъектов за нанесение вреда объектам охраны, где в качестве основного инструмента финансовых гарантий рассматривается страхование ответственности за вред окружающей среде, причиненный хозяйствующим субъектом.</a:t>
            </a:r>
          </a:p>
          <a:p>
            <a:pPr marL="342900" indent="-342900" algn="just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3463" y="1"/>
            <a:ext cx="876562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400" kern="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rPr>
              <a:t>Стимулирование практик устойчивого развития и «зеленого» финансирования (предл. РГ ЭС при Пр. РФ)</a:t>
            </a:r>
            <a:endParaRPr lang="ru-RU" sz="1800" kern="0" dirty="0" smtClean="0">
              <a:solidFill>
                <a:prstClr val="white"/>
              </a:solidFill>
            </a:endParaRPr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6" y="3270080"/>
            <a:ext cx="1082331" cy="6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2" y="1560788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7" y="4637214"/>
            <a:ext cx="933721" cy="78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07477" y="1531847"/>
            <a:ext cx="10021614" cy="46935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Экологическое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страхование;</a:t>
            </a:r>
          </a:p>
          <a:p>
            <a:pPr marL="342900" indent="-342900" algn="just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поэтапное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внедрение наилучших доступных технологий (НДТ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);</a:t>
            </a:r>
          </a:p>
          <a:p>
            <a:pPr marL="342900" indent="-342900" algn="just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раскрытие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публичными компаниями, государственными организациями, корпорациями и компаниями с государственным участием предусмотренной международными стандартами нефинансовой отчётности в области охраны окружающей среды и обеспечения экологической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безопасности.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Российский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союз промышленников и предпринимателей (РСПП) на своем официальном сайте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6"/>
              </a:rPr>
              <a:t>http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6"/>
              </a:rPr>
              <a:t>://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6"/>
              </a:rPr>
              <a:t>rspp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6"/>
              </a:rPr>
              <a:t>.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6"/>
              </a:rPr>
              <a:t>ru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6"/>
              </a:rPr>
              <a:t>/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ведет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Национальный Регистр и Библиотеку корпоративных нефинансовых отчетов.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отчетах публикуются ежегодные (добровольные) нефинансовые отчеты организаций, содержащие, в том числе, показатели (группы показателей) в области охраны окружающей среды.</a:t>
            </a:r>
            <a:endParaRPr lang="ru-RU"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3463" y="1"/>
            <a:ext cx="876562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/>
            <a:r>
              <a:rPr lang="ru-RU" sz="2400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rPr>
              <a:t>Стимулирование практик устойчивого развития и «зеленого» финансирования на примере инфраструктурных проектов в экологии (предл. РГ ЭС при Пр. РФ)</a:t>
            </a:r>
            <a:endParaRPr lang="ru-RU" sz="1800" kern="0" dirty="0">
              <a:solidFill>
                <a:prstClr val="white"/>
              </a:solidFill>
            </a:endParaRPr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39" y="1014831"/>
            <a:ext cx="1082331" cy="6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2" y="977464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302" y="396291"/>
            <a:ext cx="933721" cy="78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9090" y="1750409"/>
            <a:ext cx="11098924" cy="40934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Гармонизировать общепризнанный стандарт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по подготовке нефинансовой отчетности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- Стандарт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(Руководство)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GRI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(Глобальной инициативы по отчетности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),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разработать аналогичный Национальный Стандарт.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Для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более эффективного развития в Российской Федерации института нефинансовой отчетности, целесообразна разработка стандартов такой отчетности, применительно к специфике различных отраслей. Например, в лесной, рыбной, сельскохозяйственной отрасли целесообразно включать в отчеты информацию о воздействии на окружающую среду (экологический след компаний), о применении ими наилучших доступных технологий (НДТ), о переработке отходов и т.д.</a:t>
            </a:r>
            <a:endParaRPr lang="ru-RU"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61950" algn="just">
              <a:spcAft>
                <a:spcPts val="1600"/>
              </a:spcAf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Стимулирование внедрения нефинансовой отчетности может быть обеспечено как путем госрегулирования (например, при проведении конкурсов на право использования природных ресурсов), так и добровольным путем (составление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экорейтингов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компаний 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т.д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9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3463" y="1"/>
            <a:ext cx="876562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400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rPr>
              <a:t>Стимулирование практик устойчивого развития и «зеленого» </a:t>
            </a:r>
            <a:r>
              <a:rPr lang="ru-RU" sz="2400" kern="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rPr>
              <a:t>финансирования</a:t>
            </a:r>
            <a:endParaRPr lang="ru-RU" sz="1800" kern="0" dirty="0">
              <a:solidFill>
                <a:prstClr val="white"/>
              </a:solidFill>
            </a:endParaRPr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08" y="2126186"/>
            <a:ext cx="1082331" cy="6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2" y="977464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08" y="3407504"/>
            <a:ext cx="933721" cy="78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74040" y="977464"/>
            <a:ext cx="10691988" cy="54227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  <a:cs typeface="Arial" panose="020B0604020202020204" pitchFamily="34" charset="0"/>
              </a:rPr>
              <a:t>Внедрение в РФ инициативы </a:t>
            </a:r>
            <a:r>
              <a:rPr lang="ru-RU" sz="18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  <a:cs typeface="Arial" panose="020B0604020202020204" pitchFamily="34" charset="0"/>
              </a:rPr>
              <a:t>ООН по интегрированию факторов экологического, социального воздействия и управленческих </a:t>
            </a:r>
            <a:r>
              <a:rPr lang="ru-RU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Arial" panose="020B0604020202020204" pitchFamily="34" charset="0"/>
              </a:rPr>
              <a:t>принципов (</a:t>
            </a:r>
            <a:r>
              <a:rPr lang="en-US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Arial" panose="020B0604020202020204" pitchFamily="34" charset="0"/>
              </a:rPr>
              <a:t>ESG</a:t>
            </a:r>
            <a:r>
              <a:rPr lang="ru-RU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/>
                <a:cs typeface="Arial" panose="020B0604020202020204" pitchFamily="34" charset="0"/>
              </a:rPr>
              <a:t>) в кредитные рейтинги. </a:t>
            </a:r>
            <a:r>
              <a:rPr lang="ru-RU" sz="18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  <a:cs typeface="Arial" panose="020B0604020202020204" pitchFamily="34" charset="0"/>
              </a:rPr>
              <a:t>Поддержать </a:t>
            </a:r>
            <a:r>
              <a:rPr lang="ru-RU" sz="18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  <a:cs typeface="Arial" panose="020B0604020202020204" pitchFamily="34" charset="0"/>
              </a:rPr>
              <a:t>присоединение российских рейтинговых агентств к инициативе, а также рекомендовать российским биржам рассмотреть возможность разработки рекомендаций для котируемых компаний по раскрытию нефинансовой отчетности</a:t>
            </a:r>
            <a:r>
              <a:rPr lang="ru-RU" sz="18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ru-RU" sz="1800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 (</a:t>
            </a:r>
            <a:r>
              <a:rPr lang="ru-RU" sz="1800" kern="0" dirty="0">
                <a:solidFill>
                  <a:srgbClr val="139128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предл. РГ ЭС при Пр. РФ</a:t>
            </a:r>
            <a:r>
              <a:rPr lang="ru-RU" sz="1800" kern="0" dirty="0" smtClean="0">
                <a:solidFill>
                  <a:srgbClr val="139128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упрощение механизма трансграничных инвестиций </a:t>
            </a:r>
            <a:r>
              <a:rPr lang="ru-RU" sz="1800" dirty="0">
                <a:latin typeface="Bookman Old Style" panose="02050604050505020204" pitchFamily="18" charset="0"/>
                <a:cs typeface="Arial" panose="020B0604020202020204" pitchFamily="34" charset="0"/>
              </a:rPr>
              <a:t>для финансирования экологических инициатив и </a:t>
            </a:r>
            <a:r>
              <a:rPr lang="ru-RU" sz="18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проектов;</a:t>
            </a:r>
          </a:p>
          <a:p>
            <a:pPr marL="342900" indent="-342900" algn="just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Изучить возможность применить </a:t>
            </a:r>
            <a:r>
              <a:rPr lang="ru-RU" sz="1800" b="1" dirty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финансовый механизм купли – продажи квот</a:t>
            </a:r>
            <a:r>
              <a:rPr lang="ru-RU" sz="1800" dirty="0">
                <a:latin typeface="Bookman Old Style" panose="02050604050505020204" pitchFamily="18" charset="0"/>
                <a:cs typeface="Arial" panose="020B0604020202020204" pitchFamily="34" charset="0"/>
              </a:rPr>
              <a:t> на выброс </a:t>
            </a:r>
            <a:r>
              <a:rPr lang="ru-RU" sz="18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СО2, например, в </a:t>
            </a:r>
            <a:r>
              <a:rPr lang="ru-RU" sz="1800" dirty="0">
                <a:latin typeface="Bookman Old Style" panose="02050604050505020204" pitchFamily="18" charset="0"/>
                <a:cs typeface="Arial" panose="020B0604020202020204" pitchFamily="34" charset="0"/>
              </a:rPr>
              <a:t>рамках ШОС, </a:t>
            </a:r>
            <a:r>
              <a:rPr lang="ru-RU" sz="18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БРИКС. Активнее внедряться в быстро развивающиеся «климатические»  рынки, создать в кратчайшие сроки «зеленый» институт развития </a:t>
            </a:r>
            <a:r>
              <a:rPr lang="ru-RU" sz="1800" dirty="0" err="1" smtClean="0">
                <a:latin typeface="Bookman Old Style" panose="02050604050505020204" pitchFamily="18" charset="0"/>
                <a:cs typeface="Arial" panose="020B0604020202020204" pitchFamily="34" charset="0"/>
              </a:rPr>
              <a:t>низкоуглеродной</a:t>
            </a:r>
            <a:r>
              <a:rPr lang="ru-RU" sz="18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 экономики как необходимой адаптационной меры сохранения устойчивости отечественной экономики;</a:t>
            </a:r>
          </a:p>
          <a:p>
            <a:pPr marL="342900" indent="-342900" algn="just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latin typeface="Bookman Old Style" panose="02050604050505020204" pitchFamily="18" charset="0"/>
                <a:cs typeface="Arial" panose="020B0604020202020204" pitchFamily="34" charset="0"/>
              </a:rPr>
              <a:t> </a:t>
            </a:r>
            <a:r>
              <a:rPr lang="ru-RU" sz="18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Изучить возможности </a:t>
            </a:r>
            <a:r>
              <a:rPr lang="ru-RU" sz="1800" b="1" dirty="0" smtClean="0">
                <a:solidFill>
                  <a:srgbClr val="139128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развития национального рынка «зеленой» </a:t>
            </a:r>
            <a:r>
              <a:rPr lang="ru-RU" sz="1800" b="1" dirty="0" err="1" smtClean="0">
                <a:solidFill>
                  <a:srgbClr val="139128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криптовалюты</a:t>
            </a:r>
            <a:r>
              <a:rPr lang="ru-RU" sz="1800" b="1" dirty="0" smtClean="0">
                <a:solidFill>
                  <a:srgbClr val="139128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, </a:t>
            </a:r>
            <a:r>
              <a:rPr lang="ru-RU" sz="18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формирования </a:t>
            </a:r>
            <a:r>
              <a:rPr lang="ru-RU" sz="1800" b="1" dirty="0" smtClean="0">
                <a:solidFill>
                  <a:srgbClr val="139128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«зеленых» торговых платформ</a:t>
            </a:r>
            <a:r>
              <a:rPr lang="ru-RU" sz="18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 для поддержки развития МСБ, развития </a:t>
            </a:r>
            <a:r>
              <a:rPr lang="ru-RU" sz="1800" dirty="0" smtClean="0">
                <a:solidFill>
                  <a:srgbClr val="139128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</a:t>
            </a:r>
            <a:r>
              <a:rPr lang="ru-RU" sz="1800" b="1" dirty="0" smtClean="0">
                <a:solidFill>
                  <a:srgbClr val="139128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зеленых» технологических кластеров,</a:t>
            </a:r>
            <a:r>
              <a:rPr lang="ru-RU" sz="1800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 например, на основе системного развития </a:t>
            </a:r>
            <a:r>
              <a:rPr lang="ru-RU" sz="18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отрасли обращения с отходами.</a:t>
            </a:r>
            <a:endParaRPr lang="ru-RU" sz="1800" b="1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3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41408" y="0"/>
            <a:ext cx="8765628" cy="9144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525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70EC85"/>
                </a:solidFill>
                <a:latin typeface="Arial"/>
                <a:ea typeface="Times New Roman"/>
                <a:cs typeface="Times New Roman"/>
              </a:rPr>
              <a:t>«Зеленое» финансирование в </a:t>
            </a:r>
            <a:r>
              <a:rPr lang="ru-RU" sz="2400" dirty="0">
                <a:solidFill>
                  <a:srgbClr val="70EC85"/>
                </a:solidFill>
                <a:latin typeface="Arial"/>
                <a:ea typeface="Times New Roman"/>
                <a:cs typeface="Times New Roman"/>
              </a:rPr>
              <a:t>фокусе </a:t>
            </a:r>
            <a:r>
              <a:rPr lang="ru-RU" sz="2400" dirty="0" smtClean="0">
                <a:solidFill>
                  <a:srgbClr val="70EC85"/>
                </a:solidFill>
                <a:latin typeface="Arial"/>
                <a:ea typeface="Times New Roman"/>
                <a:cs typeface="Times New Roman"/>
              </a:rPr>
              <a:t>РГ в сфере обращения с отходами Открытого Правительства </a:t>
            </a:r>
            <a:endParaRPr lang="ru-RU" sz="3200" dirty="0">
              <a:solidFill>
                <a:srgbClr val="70EC85"/>
              </a:solidFill>
              <a:ea typeface="Calibri"/>
              <a:cs typeface="Times New Roman"/>
            </a:endParaRPr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8" y="1082300"/>
            <a:ext cx="1082331" cy="6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46" y="1082300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416" y="78905"/>
            <a:ext cx="989747" cy="83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D:\Ж. диск Самсунг\1МОИ\1Мои рисунки\1.Изображения, рисунки\1Деловые\1 Отрасли\1. Экология\Энергетика\financing-2379786_19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8" y="2174381"/>
            <a:ext cx="2293838" cy="152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Ж. диск Самсунг\1МОИ\1Мои рисунки\1.Изображения, рисунки\Эко\Отходы\Раздельные  техн., отходы\Статистика\12274510_968370926570511_7403948286700433519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8" y="3917697"/>
            <a:ext cx="2293838" cy="13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082416" y="1155916"/>
            <a:ext cx="8725960" cy="5292181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38" tIns="45719" rIns="91438" bIns="45719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Times New Roman"/>
                <a:cs typeface="Arial" panose="020B0604020202020204" pitchFamily="34" charset="0"/>
              </a:rPr>
              <a:t>ЗАДАЧИ.</a:t>
            </a:r>
          </a:p>
          <a:p>
            <a:pPr marL="342891" marR="0" lvl="0" indent="-342891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Times New Roman"/>
                <a:cs typeface="Times New Roman"/>
              </a:rPr>
              <a:t> Разработка целевых  финансовых моделей  управления  процессами: </a:t>
            </a:r>
          </a:p>
          <a:p>
            <a:pPr marL="781031" marR="0" lvl="0" indent="-285744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Times New Roman"/>
                <a:cs typeface="Times New Roman"/>
              </a:rPr>
              <a:t>«Раздельный сбор ТКО», </a:t>
            </a:r>
          </a:p>
          <a:p>
            <a:pPr marL="781031" marR="0" lvl="0" indent="-285744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Times New Roman"/>
                <a:cs typeface="Times New Roman"/>
              </a:rPr>
              <a:t>«Транспортирование ТКО»,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 pitchFamily="34" charset="0"/>
              <a:ea typeface="Times New Roman"/>
              <a:cs typeface="+mn-cs"/>
            </a:endParaRPr>
          </a:p>
          <a:p>
            <a:pPr marL="781031" marR="0" lvl="0" indent="-285744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Times New Roman"/>
                <a:cs typeface="Times New Roman"/>
              </a:rPr>
              <a:t>«Обработка ТКО»,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 pitchFamily="34" charset="0"/>
              <a:ea typeface="Times New Roman"/>
              <a:cs typeface="+mn-cs"/>
            </a:endParaRPr>
          </a:p>
          <a:p>
            <a:pPr marL="781031" marR="0" lvl="0" indent="-285744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Times New Roman"/>
                <a:cs typeface="Times New Roman"/>
              </a:rPr>
              <a:t>«Утилизация ТКО»,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 pitchFamily="34" charset="0"/>
              <a:ea typeface="Times New Roman"/>
              <a:cs typeface="+mn-cs"/>
            </a:endParaRPr>
          </a:p>
          <a:p>
            <a:pPr marL="781031" marR="0" lvl="0" indent="-285744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Times New Roman"/>
                <a:cs typeface="Times New Roman"/>
              </a:rPr>
              <a:t>«Обезвреживание ТКО»,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 pitchFamily="34" charset="0"/>
              <a:ea typeface="Times New Roman"/>
              <a:cs typeface="+mn-cs"/>
            </a:endParaRPr>
          </a:p>
          <a:p>
            <a:pPr marL="781031" marR="0" lvl="0" indent="-285744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Times New Roman"/>
                <a:cs typeface="Times New Roman"/>
              </a:rPr>
              <a:t>«Размещение ТКО»</a:t>
            </a:r>
          </a:p>
          <a:p>
            <a:pPr marL="268281" marR="0" lvl="0" indent="0" algn="just" defTabSz="914377" rtl="0" eaLnBrk="1" fontAlgn="auto" latinLnBrk="0" hangingPunct="1">
              <a:lnSpc>
                <a:spcPts val="16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2050999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Times New Roman"/>
                <a:cs typeface="Times New Roman"/>
              </a:rPr>
              <a:t>(описание анализ источников финансирования, используемых  финансовых инструментов, риски для бюджетов всех уровней, возможности привлечения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Times New Roman"/>
                <a:cs typeface="Times New Roman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Times New Roman"/>
                <a:cs typeface="Times New Roman"/>
              </a:rPr>
              <a:t>негосударственного финансирования, методика расчета окупаемости вложенных инвестиций).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 pitchFamily="34" charset="0"/>
              <a:ea typeface="Times New Roman"/>
              <a:cs typeface="+mn-cs"/>
            </a:endParaRPr>
          </a:p>
          <a:p>
            <a:pPr marL="369879" marR="0" lvl="0" indent="-285744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Times New Roman"/>
                <a:cs typeface="Times New Roman"/>
              </a:rPr>
              <a:t>Разработка перечня инструментов  финансового и  административного обеспечения и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Times New Roman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Times New Roman"/>
                <a:cs typeface="Times New Roman"/>
              </a:rPr>
              <a:t>стимулирования исполнения запрета на поступление ТКО на объекты размещения без предварительной обработки и утилизации;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Times New Roman"/>
            </a:endParaRPr>
          </a:p>
          <a:p>
            <a:pPr marL="342891" marR="0" lvl="0" indent="-342891" algn="just" defTabSz="914377" rtl="0" eaLnBrk="1" fontAlgn="auto" latinLnBrk="0" hangingPunct="1">
              <a:lnSpc>
                <a:spcPts val="16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050999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Courier New"/>
                <a:cs typeface="Times New Roman"/>
              </a:rPr>
              <a:t>Анализ финансово­ - экономических схем, в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Courier New"/>
                <a:cs typeface="Times New Roman"/>
              </a:rPr>
              <a:t>т.ч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Courier New"/>
                <a:cs typeface="Times New Roman"/>
              </a:rPr>
              <a:t>. тарифов и нормативов и т.д.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Times New Roman"/>
                <a:cs typeface="Times New Roman"/>
              </a:rPr>
              <a:t> </a:t>
            </a:r>
          </a:p>
          <a:p>
            <a:pPr marL="342891" marR="0" lvl="0" indent="-342891" algn="just" defTabSz="914377" rtl="0" eaLnBrk="1" fontAlgn="auto" latinLnBrk="0" hangingPunct="1">
              <a:lnSpc>
                <a:spcPts val="16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050999" algn="l"/>
              </a:tabLst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rbel" panose="020B0503020204020204" pitchFamily="34" charset="0"/>
              <a:ea typeface="Times New Roman"/>
              <a:cs typeface="Times New Roman"/>
            </a:endParaRPr>
          </a:p>
          <a:p>
            <a:pPr marL="0" marR="0" lvl="0" indent="0" algn="just" defTabSz="914377" rtl="0" eaLnBrk="1" fontAlgn="auto" latinLnBrk="0" hangingPunct="1">
              <a:lnSpc>
                <a:spcPts val="16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2050999" algn="l"/>
              </a:tabLst>
              <a:defRPr/>
            </a:pP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Times New Roman"/>
                <a:cs typeface="Times New Roman"/>
              </a:rPr>
              <a:t>Необходимо: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Times New Roman"/>
                <a:cs typeface="Times New Roman"/>
              </a:rPr>
              <a:t>разработать  по предложенному перечню стратегию  и финансовую модель развития  отрасли обращения  иных видов отходов  (промышленных, органических и т.д.)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rbel" panose="020B0503020204020204" pitchFamily="34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8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41408" y="0"/>
            <a:ext cx="8765628" cy="9144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525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70EC85"/>
                </a:solidFill>
                <a:latin typeface="Arial"/>
                <a:ea typeface="Times New Roman"/>
                <a:cs typeface="Times New Roman"/>
              </a:rPr>
              <a:t>«Зеленое» финансирование в </a:t>
            </a:r>
            <a:r>
              <a:rPr lang="ru-RU" sz="2400" dirty="0">
                <a:solidFill>
                  <a:srgbClr val="70EC85"/>
                </a:solidFill>
                <a:latin typeface="Arial"/>
                <a:ea typeface="Times New Roman"/>
                <a:cs typeface="Times New Roman"/>
              </a:rPr>
              <a:t>фокусе </a:t>
            </a:r>
            <a:r>
              <a:rPr lang="ru-RU" sz="2400" dirty="0" smtClean="0">
                <a:solidFill>
                  <a:srgbClr val="70EC85"/>
                </a:solidFill>
                <a:latin typeface="Arial"/>
                <a:ea typeface="Times New Roman"/>
                <a:cs typeface="Times New Roman"/>
              </a:rPr>
              <a:t>РГ в сфере обращения с отходами Открытого Правительства </a:t>
            </a:r>
            <a:endParaRPr lang="ru-RU" sz="3200" dirty="0">
              <a:solidFill>
                <a:srgbClr val="70EC85"/>
              </a:solidFill>
              <a:ea typeface="Calibri"/>
              <a:cs typeface="Times New Roman"/>
            </a:endParaRPr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8" y="1082300"/>
            <a:ext cx="1082331" cy="6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46" y="1082300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416" y="78905"/>
            <a:ext cx="989747" cy="83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D:\Ж. диск Самсунг\1МОИ\1Мои рисунки\1.Изображения, рисунки\1Деловые\1 Отрасли\1. Экология\Энергетика\financing-2379786_19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8" y="2174381"/>
            <a:ext cx="1967379" cy="131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082416" y="1155916"/>
            <a:ext cx="8725960" cy="5292181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38" tIns="45719" rIns="91438" bIns="45719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1600" b="1" dirty="0">
              <a:solidFill>
                <a:srgbClr val="C00000"/>
              </a:solidFill>
              <a:latin typeface="Corbel" panose="020B0503020204020204" pitchFamily="34" charset="0"/>
              <a:ea typeface="Times New Roman"/>
              <a:cs typeface="Times New Roman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837793" y="1155916"/>
            <a:ext cx="9050830" cy="544983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38" tIns="45719" rIns="91438" bIns="45719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61" indent="-363530">
              <a:spcBef>
                <a:spcPts val="0"/>
              </a:spcBef>
              <a:spcAft>
                <a:spcPts val="1555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  <a:tabLst>
                <a:tab pos="3226990" algn="l"/>
              </a:tabLs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Подготовка проекта системы целевых показателей отрасли;</a:t>
            </a:r>
          </a:p>
          <a:p>
            <a:pPr marL="536561" indent="-363530">
              <a:spcBef>
                <a:spcPts val="0"/>
              </a:spcBef>
              <a:spcAft>
                <a:spcPts val="1555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  <a:tabLst>
                <a:tab pos="3226990" algn="l"/>
              </a:tabLs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Разработка моделей управления отраслью</a:t>
            </a:r>
          </a:p>
          <a:p>
            <a:pPr marL="536561" indent="-363530">
              <a:spcBef>
                <a:spcPts val="0"/>
              </a:spcBef>
              <a:spcAft>
                <a:spcPts val="1555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  <a:tabLst>
                <a:tab pos="2515808" algn="l"/>
              </a:tabLs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Определение финансово-экономических моделей отрасли;</a:t>
            </a:r>
          </a:p>
          <a:p>
            <a:pPr marL="536561" indent="-363530">
              <a:spcBef>
                <a:spcPts val="0"/>
              </a:spcBef>
              <a:spcAft>
                <a:spcPts val="1555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  <a:tabLst>
                <a:tab pos="1748111" algn="l"/>
              </a:tabLs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Обеспечение эффективного обращения вторичных материальных ресурсов;</a:t>
            </a:r>
          </a:p>
          <a:p>
            <a:pPr marL="536561" indent="-363530" algn="just">
              <a:spcBef>
                <a:spcPts val="0"/>
              </a:spcBef>
              <a:spcAft>
                <a:spcPts val="1555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  <a:tabLst>
                <a:tab pos="240025" algn="l"/>
              </a:tabLs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Обеспечение запрета на поступление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ТКО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объекты размещения без предварительной обработки и утилизации;</a:t>
            </a:r>
          </a:p>
          <a:p>
            <a:pPr marL="536561" indent="-363530" algn="just">
              <a:spcBef>
                <a:spcPts val="0"/>
              </a:spcBef>
              <a:spcAft>
                <a:spcPts val="1555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  <a:tabLst>
                <a:tab pos="240025" algn="l"/>
              </a:tabLs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Создание единой системы обращения ТКО замкнутого цикла;</a:t>
            </a:r>
          </a:p>
          <a:p>
            <a:pPr marL="536561" indent="-363530">
              <a:spcBef>
                <a:spcPts val="0"/>
              </a:spcBef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  <a:tabLst>
                <a:tab pos="3503843" algn="l"/>
              </a:tabLs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Подготовка подпрограммы к Государственной программе Российской Федерации «Охрана окружающей среды» на 2012 -2020 гг.</a:t>
            </a:r>
          </a:p>
          <a:p>
            <a:pPr marL="361950" marR="0" lvl="0" indent="0" algn="just" defTabSz="914377" rtl="0" eaLnBrk="1" fontAlgn="auto" latinLnBrk="0" hangingPunct="1">
              <a:spcBef>
                <a:spcPts val="0"/>
              </a:spcBef>
              <a:spcAft>
                <a:spcPts val="1555"/>
              </a:spcAft>
              <a:buClr>
                <a:srgbClr val="000000"/>
              </a:buClr>
              <a:buSzPts val="1400"/>
              <a:buFont typeface="Arial" pitchFamily="34" charset="0"/>
              <a:buNone/>
              <a:tabLst>
                <a:tab pos="240025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Замечание: повторяется известная «реформаторская» ошибка системного характера, которая создаст новые экологические проблемы: среди поставленных задач 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 выделены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вопросы управления прочими вышеперечисленными отходами, вновь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«выпавшими» из поля зрения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законотворцев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marR="0" lvl="0" indent="0" algn="just" defTabSz="914377" rtl="0" eaLnBrk="1" fontAlgn="auto" latinLnBrk="0" hangingPunct="1">
              <a:spcBef>
                <a:spcPts val="0"/>
              </a:spcBef>
              <a:spcAft>
                <a:spcPts val="1555"/>
              </a:spcAft>
              <a:buClr>
                <a:srgbClr val="000000"/>
              </a:buClr>
              <a:buSzPts val="1400"/>
              <a:buFont typeface="Arial" pitchFamily="34" charset="0"/>
              <a:buNone/>
              <a:tabLst>
                <a:tab pos="240025" algn="l"/>
              </a:tabLst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этой связи предлагаем восполнить этот пробел.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«Регуляторная  гильотина»,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очевидные  глупости законотворческих новелл сейчас и в поле зрения РСПП, и в поле зрения ФОИВ, Правительства, деловых структур и экологической  общественности.  Необходимо  учитывать мировой опыт , известные тренды, чтобы не «законсервироваться» в отставании.</a:t>
            </a:r>
          </a:p>
          <a:p>
            <a:pPr marL="342891" marR="0" lvl="0" indent="-342891" algn="just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555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  <a:tabLst>
                <a:tab pos="240025" algn="l"/>
              </a:tabLst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3" name="Picture 4" descr="D:\Ж. диск Самсунг\1МОИ\1Мои рисунки\1.Изображения, рисунки\Эко\Отходы\Раздельные  техн., отходы\d638eaa599882ba5374519450a542d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1" y="3405352"/>
            <a:ext cx="1942686" cy="129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4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3463" y="1"/>
            <a:ext cx="876562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  <a:uLnTx/>
                <a:uFillTx/>
                <a:ea typeface="+mj-ea"/>
                <a:cs typeface="+mj-cs"/>
              </a:rPr>
              <a:t>Устойчивое развитие РФ  как главное институциональное условие формирования «зеленой» экономики и инфраструктурных проектов в экологии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301" y="1413932"/>
            <a:ext cx="1082331" cy="6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1" y="1208878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302" y="396291"/>
            <a:ext cx="933721" cy="78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5641" y="1429698"/>
            <a:ext cx="106295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lvl="0" indent="-342891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800" b="1" dirty="0">
                <a:solidFill>
                  <a:srgbClr val="002060"/>
                </a:solidFill>
                <a:latin typeface="Candara" panose="020E0502030303020204" pitchFamily="34" charset="0"/>
                <a:ea typeface="Times New Roman"/>
                <a:cs typeface="Arial" panose="020B0604020202020204" pitchFamily="34" charset="0"/>
              </a:rPr>
              <a:t>Стратегически </a:t>
            </a:r>
            <a:r>
              <a:rPr lang="ru-RU" sz="1800" b="1" dirty="0" smtClean="0">
                <a:solidFill>
                  <a:srgbClr val="002060"/>
                </a:solidFill>
                <a:latin typeface="Candara" panose="020E0502030303020204" pitchFamily="34" charset="0"/>
                <a:ea typeface="Times New Roman"/>
                <a:cs typeface="Arial" panose="020B0604020202020204" pitchFamily="34" charset="0"/>
              </a:rPr>
              <a:t>определено </a:t>
            </a:r>
            <a:r>
              <a:rPr lang="ru-RU" sz="1800" b="1" dirty="0">
                <a:solidFill>
                  <a:srgbClr val="C00000"/>
                </a:solidFill>
                <a:latin typeface="Candara" panose="020E0502030303020204" pitchFamily="34" charset="0"/>
                <a:ea typeface="Times New Roman"/>
                <a:cs typeface="Arial" panose="020B0604020202020204" pitchFamily="34" charset="0"/>
              </a:rPr>
              <a:t>Указом Президента РФ </a:t>
            </a:r>
            <a:r>
              <a:rPr lang="ru-RU" sz="1800" b="1" dirty="0">
                <a:solidFill>
                  <a:srgbClr val="002060"/>
                </a:solidFill>
                <a:latin typeface="Candara" panose="020E0502030303020204" pitchFamily="34" charset="0"/>
                <a:ea typeface="Times New Roman"/>
                <a:cs typeface="Arial" panose="020B0604020202020204" pitchFamily="34" charset="0"/>
              </a:rPr>
              <a:t>от 1 апреля  1996 г. № </a:t>
            </a:r>
            <a:r>
              <a:rPr lang="ru-RU" sz="1800" b="1" dirty="0" smtClean="0">
                <a:solidFill>
                  <a:srgbClr val="002060"/>
                </a:solidFill>
                <a:latin typeface="Candara" panose="020E0502030303020204" pitchFamily="34" charset="0"/>
                <a:ea typeface="Times New Roman"/>
                <a:cs typeface="Arial" panose="020B0604020202020204" pitchFamily="34" charset="0"/>
              </a:rPr>
              <a:t>440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Candara" panose="020E0502030303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Candara" panose="020E0502030303020204" pitchFamily="34" charset="0"/>
                <a:ea typeface="Times New Roman"/>
                <a:cs typeface="Arial" panose="020B0604020202020204" pitchFamily="34" charset="0"/>
              </a:rPr>
              <a:t>«О Концепции перехода Российской Федерации к устойчивому развитию». </a:t>
            </a:r>
            <a:endParaRPr lang="ru-RU" sz="1800" b="1" dirty="0" smtClean="0">
              <a:solidFill>
                <a:srgbClr val="002060"/>
              </a:solidFill>
              <a:latin typeface="Candara" panose="020E0502030303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800" b="1" dirty="0" smtClean="0">
              <a:solidFill>
                <a:srgbClr val="002060"/>
              </a:solidFill>
              <a:latin typeface="Candara" panose="020E0502030303020204" pitchFamily="34" charset="0"/>
              <a:ea typeface="Times New Roman"/>
              <a:cs typeface="Arial" panose="020B0604020202020204" pitchFamily="34" charset="0"/>
            </a:endParaRPr>
          </a:p>
          <a:p>
            <a:pPr marL="342891" lvl="0" indent="-342891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Candara" panose="020E0502030303020204" pitchFamily="34" charset="0"/>
                <a:ea typeface="Times New Roman"/>
                <a:cs typeface="Arial" panose="020B0604020202020204" pitchFamily="34" charset="0"/>
              </a:rPr>
              <a:t>Переход </a:t>
            </a:r>
            <a:r>
              <a:rPr lang="ru-RU" sz="1800" b="1" dirty="0">
                <a:solidFill>
                  <a:srgbClr val="002060"/>
                </a:solidFill>
                <a:latin typeface="Candara" panose="020E0502030303020204" pitchFamily="34" charset="0"/>
                <a:ea typeface="Times New Roman"/>
                <a:cs typeface="Arial" panose="020B0604020202020204" pitchFamily="34" charset="0"/>
              </a:rPr>
              <a:t>к устойчивому развитию должен обеспечить </a:t>
            </a:r>
            <a:r>
              <a:rPr lang="ru-RU" sz="1800" b="1" dirty="0">
                <a:solidFill>
                  <a:srgbClr val="C00000"/>
                </a:solidFill>
                <a:latin typeface="Candara" panose="020E0502030303020204" pitchFamily="34" charset="0"/>
                <a:ea typeface="Times New Roman"/>
                <a:cs typeface="Arial" panose="020B0604020202020204" pitchFamily="34" charset="0"/>
              </a:rPr>
              <a:t>экологическую безопасность</a:t>
            </a:r>
            <a:r>
              <a:rPr lang="ru-RU" sz="1800" b="1" dirty="0">
                <a:solidFill>
                  <a:srgbClr val="002060"/>
                </a:solidFill>
                <a:latin typeface="Candara" panose="020E0502030303020204" pitchFamily="34" charset="0"/>
                <a:ea typeface="Times New Roman"/>
                <a:cs typeface="Arial" panose="020B0604020202020204" pitchFamily="34" charset="0"/>
              </a:rPr>
              <a:t>, комплексное </a:t>
            </a:r>
            <a:r>
              <a:rPr lang="ru-RU" sz="1800" b="1" dirty="0">
                <a:solidFill>
                  <a:srgbClr val="C00000"/>
                </a:solidFill>
                <a:latin typeface="Candara" panose="020E0502030303020204" pitchFamily="34" charset="0"/>
                <a:ea typeface="Times New Roman"/>
                <a:cs typeface="Arial" panose="020B0604020202020204" pitchFamily="34" charset="0"/>
              </a:rPr>
              <a:t>решение</a:t>
            </a:r>
            <a:r>
              <a:rPr lang="ru-RU" sz="1800" b="1" dirty="0">
                <a:solidFill>
                  <a:srgbClr val="002060"/>
                </a:solidFill>
                <a:latin typeface="Candara" panose="020E0502030303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Candara" panose="020E0502030303020204" pitchFamily="34" charset="0"/>
                <a:ea typeface="Times New Roman"/>
                <a:cs typeface="Arial" panose="020B0604020202020204" pitchFamily="34" charset="0"/>
              </a:rPr>
              <a:t>социально-экономических проблем</a:t>
            </a:r>
            <a:r>
              <a:rPr lang="ru-RU" sz="18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ndara" panose="020E0502030303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1800" b="1" dirty="0">
                <a:solidFill>
                  <a:srgbClr val="003402"/>
                </a:solidFill>
                <a:latin typeface="Candara" panose="020E0502030303020204" pitchFamily="34" charset="0"/>
                <a:ea typeface="Times New Roman"/>
                <a:cs typeface="Arial" panose="020B0604020202020204" pitchFamily="34" charset="0"/>
              </a:rPr>
              <a:t>сохранение </a:t>
            </a:r>
            <a:r>
              <a:rPr lang="ru-RU" sz="1800" b="1" dirty="0">
                <a:solidFill>
                  <a:srgbClr val="C00000"/>
                </a:solidFill>
                <a:latin typeface="Candara" panose="020E0502030303020204" pitchFamily="34" charset="0"/>
                <a:ea typeface="Times New Roman"/>
                <a:cs typeface="Arial" panose="020B0604020202020204" pitchFamily="34" charset="0"/>
              </a:rPr>
              <a:t>природно-ресурсного потенциала страны </a:t>
            </a:r>
            <a:r>
              <a:rPr lang="ru-RU" sz="1800" b="1" dirty="0">
                <a:solidFill>
                  <a:srgbClr val="002060"/>
                </a:solidFill>
                <a:latin typeface="Candara" panose="020E0502030303020204" pitchFamily="34" charset="0"/>
                <a:ea typeface="Times New Roman"/>
                <a:cs typeface="Arial" panose="020B0604020202020204" pitchFamily="34" charset="0"/>
              </a:rPr>
              <a:t>для удовлетворения потребностей сегодняшних и будущих поколений </a:t>
            </a:r>
            <a:r>
              <a:rPr lang="ru-RU" sz="1800" b="1" dirty="0" smtClean="0">
                <a:solidFill>
                  <a:srgbClr val="002060"/>
                </a:solidFill>
                <a:latin typeface="Candara" panose="020E0502030303020204" pitchFamily="34" charset="0"/>
                <a:ea typeface="Times New Roman"/>
                <a:cs typeface="Arial" panose="020B0604020202020204" pitchFamily="34" charset="0"/>
              </a:rPr>
              <a:t>россиян, заложить основу для формирования «зеленой» экономики. </a:t>
            </a:r>
            <a:endParaRPr lang="ru-RU" sz="1800" b="1" dirty="0">
              <a:solidFill>
                <a:srgbClr val="002060"/>
              </a:solidFill>
              <a:latin typeface="Candara" panose="020E0502030303020204" pitchFamily="34" charset="0"/>
              <a:ea typeface="Times New Roman"/>
              <a:cs typeface="Arial" panose="020B0604020202020204" pitchFamily="34" charset="0"/>
            </a:endParaRPr>
          </a:p>
          <a:p>
            <a:pPr marL="342891" lvl="0" indent="-342891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800" b="1" dirty="0">
              <a:solidFill>
                <a:srgbClr val="002060"/>
              </a:solidFill>
              <a:latin typeface="Candara" panose="020E0502030303020204" pitchFamily="34" charset="0"/>
              <a:ea typeface="Times New Roman"/>
              <a:cs typeface="Arial" panose="020B0604020202020204" pitchFamily="34" charset="0"/>
            </a:endParaRPr>
          </a:p>
          <a:p>
            <a:pPr marL="342891" lvl="0" indent="-342891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Вопросы системного становления </a:t>
            </a:r>
            <a:r>
              <a:rPr lang="ru-RU" sz="1800" b="1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ноосферогенеза</a:t>
            </a:r>
            <a:r>
              <a:rPr lang="ru-RU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, умной, конкурентоспособной «зеленой» экономики, обращенной к человеку, становятся </a:t>
            </a:r>
            <a:r>
              <a:rPr lang="en-US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наиболее актуальными после </a:t>
            </a:r>
            <a:r>
              <a:rPr lang="ru-RU" sz="18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триумфальной  победы на президентских выборах лидера ОНФ </a:t>
            </a:r>
            <a:r>
              <a:rPr lang="en-US" sz="18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- </a:t>
            </a:r>
            <a:r>
              <a:rPr lang="ru-RU" sz="18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Владимира Путина.</a:t>
            </a:r>
          </a:p>
          <a:p>
            <a:pPr marL="342891" lvl="0" indent="-342891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800" b="1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  <a:p>
            <a:pPr marL="342891" lvl="0" indent="-342891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139128"/>
                </a:solidFill>
                <a:latin typeface="Candara" panose="020E0502030303020204" pitchFamily="34" charset="0"/>
              </a:rPr>
              <a:t>Экологическая повестка </a:t>
            </a:r>
            <a:r>
              <a:rPr lang="ru-RU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новой России будет сопряжена с </a:t>
            </a:r>
            <a:r>
              <a:rPr lang="ru-RU" sz="18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командной  работой </a:t>
            </a:r>
            <a:r>
              <a:rPr lang="ru-RU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всех профессионалов, обладающих серьезными компетенциями,  убедительной мотивацией и  стремлением  в корне изменить, переформатировать, перезагрузить существующую матрицу в природопользовании, экологии и  ресурсосбережении в расширительном «зеленом» контексте.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 </a:t>
            </a:r>
            <a:endParaRPr lang="ru-RU" sz="1800" b="1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D:\Ж. диск Самсунг\1МОИ\1Мои рисунки\1.Изображения, рисунки\Эко\10_big_13583520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7" y="4382814"/>
            <a:ext cx="1001664" cy="100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1217" y="1018"/>
            <a:ext cx="8765628" cy="48974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525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70EC85"/>
                </a:solidFill>
                <a:latin typeface="Arial"/>
                <a:ea typeface="Times New Roman"/>
                <a:cs typeface="Times New Roman"/>
              </a:rPr>
              <a:t>    Предложения</a:t>
            </a:r>
            <a:endParaRPr lang="ru-RU" sz="3200" dirty="0">
              <a:solidFill>
                <a:srgbClr val="70EC85"/>
              </a:solidFill>
              <a:ea typeface="Calibri"/>
              <a:cs typeface="Times New Roman"/>
            </a:endParaRPr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756" y="81191"/>
            <a:ext cx="1213108" cy="75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136" y="1018"/>
            <a:ext cx="722947" cy="9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806" y="-121"/>
            <a:ext cx="989747" cy="83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D:\Ж. диск Самсунг\1МОИ\1Мои рисунки\1.Изображения, рисунки\1Деловые\1 Отрасли\1. Экология\Энергетика\financing-2379786_19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1" y="1386105"/>
            <a:ext cx="1967379" cy="131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58180" y="1032907"/>
            <a:ext cx="9697492" cy="518739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38" tIns="45719" rIns="91438" bIns="45719" rtlCol="0">
            <a:normAutofit fontScale="85000" lnSpcReduction="10000"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marR="0" lvl="0" indent="-457189" algn="just" defTabSz="914377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189" marR="0" lvl="0" indent="-457189" algn="just" defTabSz="914377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Стать системными игроками и активно работать с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ФОИВами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РОИВами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по формированию национального  института «зеленого» финансирования;</a:t>
            </a:r>
          </a:p>
          <a:p>
            <a:pPr marL="457189" marR="0" lvl="0" indent="-457189" algn="just" defTabSz="914377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Инициировать разработку пакета документов, синхронизируя с разработкой аналогичных документов  по «зеленой» экономике, устойчивому ,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низкоуглеродному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развитию;</a:t>
            </a:r>
          </a:p>
          <a:p>
            <a:pPr marL="457189" marR="0" lvl="0" indent="-457189" algn="just" defTabSz="914377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Создать коммуникационную\экспертную площадку  по тематике «зеленого» финансирования для организации системного обучения, совместного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стратегирования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 повышения качества проектного управления и инвестиционного инжиниринга, работу над стандартами и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техрегулированием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 сфере зеленых технологий для повышения эффективности и повышения конкурентоспособности экономики страны;</a:t>
            </a:r>
          </a:p>
          <a:p>
            <a:pPr marL="457189" marR="0" lvl="0" indent="-457189" algn="just" defTabSz="914377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Создать внешнеэкономическую платформу «зеленого» финансирования с цифровыми технологиями для продуктивного взаимодействия со странами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ЕврАзЭС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ЕС, ШОС и БРИКС, иными заинтересованными партнерами для преодоления технологической отсталости в условия жестких ограничений для формирования  международной зеленой платформы инвестиций и технологий для реализации идей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ноосферогенеза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457189" marR="0" lvl="0" indent="-457189" algn="just" defTabSz="914377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«Озеленить», превратить  буксующую в очевидных проблемах отечественную финансовую систему, экономику страны в открытую, динамично развивающуюся, умную, цивилизованную,  служащую интересам страны и ее граждан , интересам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ресурсо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и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человекосбережения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4" descr="D:\Ж. диск Самсунг\1МОИ\1Мои рисунки\1.Изображения, рисунки\Эко\Растение\росток-1-130x9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1" y="2924222"/>
            <a:ext cx="1967379" cy="13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Ж. диск Самсунг\1МОИ\1Мои рисунки\1.Изображения, рисунки\Эко\Растение\Земля-130x9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2" y="4533081"/>
            <a:ext cx="1779808" cy="12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1Мои документы\1МОИ\1Мои рисунки\Изображения, рисунки\1Пейзаж\Красота\Байкал\Ольхон\осень\М. Чукмасова\1383853_523615057714459_103401922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79" y="836718"/>
            <a:ext cx="2804511" cy="317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2059055"/>
            <a:ext cx="12336693" cy="143834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" pitchFamily="34" charset="0"/>
                <a:cs typeface="Tahoma" pitchFamily="34" charset="0"/>
              </a:rPr>
              <a:t>«Зеленая» экономика и УР </a:t>
            </a:r>
            <a:r>
              <a:rPr lang="ru-RU" sz="2800" b="1" dirty="0">
                <a:solidFill>
                  <a:srgbClr val="FF0000"/>
                </a:solidFill>
                <a:latin typeface="Arial" charset="0"/>
                <a:cs typeface="Tahoma" pitchFamily="34" charset="0"/>
              </a:rPr>
              <a:t>:</a:t>
            </a:r>
            <a:r>
              <a:rPr lang="ru-RU" sz="2000" b="1" dirty="0">
                <a:solidFill>
                  <a:srgbClr val="336600"/>
                </a:solidFill>
                <a:latin typeface="Arial" charset="0"/>
                <a:cs typeface="Tahoma" pitchFamily="34" charset="0"/>
              </a:rPr>
              <a:t> </a:t>
            </a:r>
            <a:r>
              <a:rPr lang="ru-RU" sz="15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это </a:t>
            </a: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ПУТЬ К УСПЕХ</a:t>
            </a: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У</a:t>
            </a:r>
            <a:r>
              <a:rPr lang="ru-RU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 через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СОВРЕМЕННЫЕ РЕШЕНИЯ</a:t>
            </a:r>
            <a:endParaRPr lang="ru-RU" sz="2000" b="1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СПАСИБО ЗА ВНИМАНИЕ!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__________________________________________________</a:t>
            </a:r>
            <a:endParaRPr lang="ru-RU" b="1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75521" y="4221091"/>
            <a:ext cx="9336699" cy="196361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Варфоломеева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Людмила Васильевна, 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Президент Международного консорциума проектного </a:t>
            </a:r>
            <a:endParaRPr lang="en-US" b="1" dirty="0" smtClean="0">
              <a:solidFill>
                <a:srgbClr val="336600"/>
              </a:solidFill>
              <a:latin typeface="Tahoma" pitchFamily="34" charset="0"/>
              <a:cs typeface="Tahom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инжиниринга и инвестиций в сфере обращения с отходами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Global Green Technologies Group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336600"/>
              </a:solidFill>
              <a:latin typeface="Tahoma" pitchFamily="34" charset="0"/>
              <a:cs typeface="Tahom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Конт</a:t>
            </a:r>
            <a:r>
              <a:rPr lang="ru-RU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. реквизиты: </a:t>
            </a:r>
            <a:endParaRPr lang="ru-RU" b="1" u="sng" dirty="0" smtClean="0">
              <a:solidFill>
                <a:srgbClr val="336600"/>
              </a:solidFill>
              <a:latin typeface="Tahoma" pitchFamily="34" charset="0"/>
              <a:cs typeface="Tahoma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Моб</a:t>
            </a:r>
            <a:r>
              <a:rPr lang="ru-RU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. тел. +</a:t>
            </a:r>
            <a:r>
              <a:rPr lang="ru-RU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7(916)996-89-47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Эл. адрес: </a:t>
            </a:r>
            <a:r>
              <a:rPr lang="en-US" b="1" dirty="0" err="1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ludvarf</a:t>
            </a:r>
            <a:r>
              <a:rPr lang="ru-RU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en-US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@gmail.com</a:t>
            </a:r>
            <a:endParaRPr lang="ru-RU" b="1" dirty="0">
              <a:solidFill>
                <a:srgbClr val="3366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95" y="5005552"/>
            <a:ext cx="14700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075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3463" y="231267"/>
            <a:ext cx="8765628" cy="8617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Зеленая экономика  как достойная  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/>
            </a:r>
            <a:b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стратегическая альтернатива</a:t>
            </a:r>
            <a:endParaRPr lang="ru-RU" sz="2400" kern="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88" y="325678"/>
            <a:ext cx="1082331" cy="6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2" y="977464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913" y="268017"/>
            <a:ext cx="933721" cy="78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355835" y="1413935"/>
            <a:ext cx="10468307" cy="487996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38" tIns="45719" rIns="91438" bIns="45719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marR="0" lvl="0" indent="-342891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cs typeface="Adobe Arabic" pitchFamily="18" charset="-78"/>
              </a:rPr>
              <a:t>По оценкам экспертов,  страна переходит  на  стадию устойчивого роста. </a:t>
            </a:r>
          </a:p>
          <a:p>
            <a:pPr marL="342891" marR="0" lvl="0" indent="-342891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 panose="020E0502030303020204" pitchFamily="34" charset="0"/>
              <a:cs typeface="Adobe Arabic" pitchFamily="18" charset="-78"/>
            </a:endParaRPr>
          </a:p>
          <a:p>
            <a:pPr marL="342891" marR="0" lvl="0" indent="-342891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Candara" panose="020E0502030303020204" pitchFamily="34" charset="0"/>
                <a:cs typeface="Adobe Arabic" pitchFamily="18" charset="-78"/>
              </a:rPr>
              <a:t>На первый план в качестве  актуальной  альтернативы выходит необходимость </a:t>
            </a:r>
            <a:r>
              <a:rPr lang="ru-RU" sz="1800" b="1" dirty="0" smtClean="0">
                <a:solidFill>
                  <a:srgbClr val="C00000"/>
                </a:solidFill>
                <a:latin typeface="Candara" panose="020E0502030303020204" pitchFamily="34" charset="0"/>
                <a:cs typeface="Adobe Arabic" pitchFamily="18" charset="-78"/>
              </a:rPr>
              <a:t>разработки единой Комплексной  стратегии </a:t>
            </a:r>
            <a:r>
              <a:rPr lang="ru-RU" sz="1800" b="1" noProof="0" dirty="0" smtClean="0">
                <a:solidFill>
                  <a:srgbClr val="C00000"/>
                </a:solidFill>
                <a:latin typeface="Candara" panose="020E0502030303020204" pitchFamily="34" charset="0"/>
                <a:cs typeface="Adobe Arabic" pitchFamily="18" charset="-78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cs typeface="Adobe Arabic" pitchFamily="18" charset="-78"/>
              </a:rPr>
              <a:t> системного «зеленого»  реформирования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cs typeface="Adobe Arabic" pitchFamily="18" charset="-78"/>
              </a:rPr>
              <a:t>экономики  страны, приобретающей чрезвычайно важное значение и по итогам Года экологии ,  и в связи с перспективой  номинации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cs typeface="Adobe Arabic" pitchFamily="18" charset="-78"/>
              </a:rPr>
              <a:t>экологического десятилетия России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cs typeface="Adobe Arabic" pitchFamily="18" charset="-78"/>
              </a:rPr>
              <a:t>, а также в связи с поручениями  Президента Российской Федерации от 24 января 2017 года по итогам заседания Государственного Совета «Об экологическом развитии Российской Федерации в интересах будущих поколений». </a:t>
            </a:r>
          </a:p>
          <a:p>
            <a:pPr marL="342891" marR="0" lvl="0" indent="-342891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ndara" panose="020E0502030303020204" pitchFamily="34" charset="0"/>
              <a:cs typeface="Adobe Arabic" pitchFamily="18" charset="-78"/>
            </a:endParaRPr>
          </a:p>
          <a:p>
            <a:pPr marL="342891" marR="0" lvl="0" indent="-342891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cs typeface="Adobe Arabic" pitchFamily="18" charset="-78"/>
              </a:rPr>
              <a:t>Поручениями предусмотрена необходимость разработки документов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cs typeface="Adobe Arabic" pitchFamily="18" charset="-78"/>
              </a:rPr>
              <a:t>стратегического планирования и комплексного плана действий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cs typeface="Adobe Arabic" pitchFamily="18" charset="-78"/>
              </a:rPr>
              <a:t>Правительства Российской Федерации на 2017–2025 годы в целях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cs typeface="Adobe Arabic" pitchFamily="18" charset="-78"/>
              </a:rPr>
              <a:t>перехода России к модели устойчивого развития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cs typeface="Adobe Arabic" pitchFamily="18" charset="-78"/>
              </a:rPr>
              <a:t>, позволяющей обеспечить на системной основе экологическую безопасность, эффективное развитие экономики страны с «умным» ресурсосбережением,  нормализацией экологической ситуации и гармонизацией социального развития и «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cs typeface="Adobe Arabic" pitchFamily="18" charset="-78"/>
              </a:rPr>
              <a:t>народосбережения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cs typeface="Adobe Arabic" pitchFamily="18" charset="-78"/>
              </a:rPr>
              <a:t>».</a:t>
            </a:r>
          </a:p>
          <a:p>
            <a:pPr marL="342891" marR="0" lvl="0" indent="-342891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891" marR="0" lvl="0" indent="-342891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891" marR="0" lvl="0" indent="-342891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3" descr="D:\Ж. диск Самсунг\1МОИ\1Мои рисунки\1.Изображения, рисунки\Эко\Растение\b87d629804920c94ad4bb57a901b978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4" y="2151994"/>
            <a:ext cx="12858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Ж. диск Самсунг\1МОИ\1Мои рисунки\1.Изображения, рисунки\Эко\Растение\Земля-130x9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" y="3977837"/>
            <a:ext cx="1238251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9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3463" y="231268"/>
            <a:ext cx="876562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400" kern="0" dirty="0" smtClean="0">
                <a:solidFill>
                  <a:srgbClr val="70EC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«ЗЕЛЕНАЯ» </a:t>
            </a:r>
            <a:r>
              <a:rPr lang="ru-RU" sz="24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ЭКОНОМИКА И </a:t>
            </a:r>
            <a:r>
              <a:rPr lang="ru-RU" sz="2400" kern="0" dirty="0" smtClean="0">
                <a:solidFill>
                  <a:srgbClr val="70EC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«ЗЕЛЕНОЕ» </a:t>
            </a:r>
            <a:r>
              <a:rPr lang="ru-RU" sz="24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ФИНАНСИРОВАНИЕ: объективная реальность. МИРОВЫЕ ТРЕНДЫ</a:t>
            </a:r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84" y="1987118"/>
            <a:ext cx="1082331" cy="6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2" y="2957390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85" y="1031307"/>
            <a:ext cx="933721" cy="78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D:\Ж. диск Самсунг\1МОИ\1Мои рисунки\1.Изображения, рисунки\Эко\Растение\Земля-130x9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85" y="4134806"/>
            <a:ext cx="1171916" cy="81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5738" y="1425445"/>
            <a:ext cx="10137228" cy="43088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Время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традиционной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углеводородной экономики (экономики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угле, нефти и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газе) практически закончилось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23-й сессии Рамочной конвенции ООН (Бонн, 9-20 октября 2017 года) и Саммита “Одна Планета”, созванного президентом Франции, Эммануэлем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Макроном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Генеральным секретарем ООН,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Антониу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Гутеррешем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и президентом группы Всемирного банка, Джим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Ён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Кимом,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12 декабря 2017 года,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обозначен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«зеленый» мировой  тренд с долгосрочной «климатической» составляющей;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Неотъемлемой частью </a:t>
            </a:r>
            <a:r>
              <a:rPr lang="ru-RU" sz="1800" b="1" dirty="0">
                <a:solidFill>
                  <a:srgbClr val="139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«зеленого» </a:t>
            </a:r>
            <a:r>
              <a:rPr lang="ru-RU" sz="1800" b="1" dirty="0" smtClean="0">
                <a:solidFill>
                  <a:srgbClr val="139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 является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широкое внедрение практики </a:t>
            </a:r>
            <a:r>
              <a:rPr lang="ru-RU" sz="1800" b="1" dirty="0">
                <a:solidFill>
                  <a:srgbClr val="139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«зеленого» </a:t>
            </a:r>
            <a:r>
              <a:rPr lang="ru-RU" sz="1800" b="1" dirty="0" smtClean="0">
                <a:solidFill>
                  <a:srgbClr val="139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финансирования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подтверждающей жизнеспособность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от­ветственных и прогрессивных подходов к инвестированию в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числе и в российских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условиях,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принципов корпоративной социальной и экологической ответственности (КСО, КЭО);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«зеленых»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проектов,  мер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повышению </a:t>
            </a:r>
            <a:r>
              <a:rPr lang="ru-RU" sz="1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энергоэффективности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энергосбережению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становится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 привлекательным для финансовых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организаций, использующих </a:t>
            </a:r>
            <a:r>
              <a:rPr lang="ru-RU" sz="1800" b="1" dirty="0" smtClean="0">
                <a:solidFill>
                  <a:srgbClr val="139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«зеленый» инструментарий.</a:t>
            </a:r>
            <a:endParaRPr lang="ru-RU" sz="1800" b="1" dirty="0">
              <a:solidFill>
                <a:srgbClr val="1391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Ж. диск Самсунг\1Аналитика\1Отрасли\1ЭкологияЗелЭкономика\1Зел. экономика\Зеленая экономика\до 2012 Показатели энергоемкости по страна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809" y="1398742"/>
            <a:ext cx="6511159" cy="475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63463" y="231269"/>
            <a:ext cx="876562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2400" b="1" kern="0" dirty="0" smtClean="0">
                <a:solidFill>
                  <a:srgbClr val="70EC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ОДНАКО…  ГДЕ МЫ НАХОДИМСЯ?</a:t>
            </a:r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33" y="977464"/>
            <a:ext cx="1082331" cy="6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2" y="977464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913" y="268017"/>
            <a:ext cx="933721" cy="78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D:\Ж. диск Самсунг\1МОИ\1Мои рисунки\1.Изображения, рисунки\Эко\Растение\b87d629804920c94ad4bb57a901b978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23" y="2293824"/>
            <a:ext cx="12858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Ж. диск Самсунг\1МОИ\1Мои рисунки\1.Изображения, рисунки\Эко\Растение\Земля-130x9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23" y="3777944"/>
            <a:ext cx="1656275" cy="11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51094" y="5303195"/>
            <a:ext cx="22808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Данные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World Bank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,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2014)</a:t>
            </a:r>
            <a:endParaRPr lang="ru-RU" sz="1400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908" y="1429698"/>
            <a:ext cx="276477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1800" b="1" dirty="0" smtClean="0">
                <a:solidFill>
                  <a:srgbClr val="1391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Пример  М. Титова (2017):</a:t>
            </a:r>
          </a:p>
          <a:p>
            <a:pPr lvl="0" algn="ctr" defTabSz="914400"/>
            <a:r>
              <a:rPr lang="ru-RU" sz="1800" b="1" dirty="0" smtClean="0">
                <a:solidFill>
                  <a:srgbClr val="1391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РФ </a:t>
            </a:r>
            <a:r>
              <a:rPr lang="ru-RU" sz="1800" b="1" dirty="0">
                <a:solidFill>
                  <a:srgbClr val="1391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в мировом табеле о рангах: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показатели энергоемкости </a:t>
            </a:r>
            <a:r>
              <a:rPr lang="ru-RU" sz="1800" b="1" dirty="0" smtClean="0">
                <a:solidFill>
                  <a:srgbClr val="1391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на фоне других стран (бирюзовым).</a:t>
            </a:r>
          </a:p>
          <a:p>
            <a:pPr lvl="0" algn="ctr" defTabSz="914400"/>
            <a:endParaRPr lang="ru-RU" sz="1800" b="1" dirty="0" smtClean="0">
              <a:solidFill>
                <a:srgbClr val="139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lvl="0" algn="ctr" defTabSz="914400"/>
            <a:r>
              <a:rPr lang="ru-RU" sz="1800" b="1" dirty="0">
                <a:solidFill>
                  <a:srgbClr val="1391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ru-RU" sz="1800" b="1" dirty="0" smtClean="0">
                <a:solidFill>
                  <a:srgbClr val="1391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 энергопотреблению  мы лидеры,  нам есть  чем заниматься, брать пример с КНР по темпам снижения  энергоемкости.</a:t>
            </a:r>
            <a:r>
              <a:rPr lang="ru-R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endParaRPr lang="ru-RU" sz="1400" kern="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2635515" y="3153103"/>
            <a:ext cx="711200" cy="552801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hangingPunct="1">
              <a:defRPr/>
            </a:pPr>
            <a:endParaRPr lang="ru-RU" altLang="ru-RU" sz="1800" kern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6977811" y="1775244"/>
            <a:ext cx="668466" cy="431800"/>
          </a:xfrm>
          <a:prstGeom prst="rightArrow">
            <a:avLst>
              <a:gd name="adj1" fmla="val 50000"/>
              <a:gd name="adj2" fmla="val 39706"/>
            </a:avLst>
          </a:prstGeom>
          <a:solidFill>
            <a:srgbClr val="99CC00">
              <a:alpha val="74117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hangingPunct="1">
              <a:defRPr/>
            </a:pPr>
            <a:endParaRPr lang="ru-RU" altLang="ru-RU" sz="1800" kern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3463" y="231269"/>
            <a:ext cx="8765628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kern="0" dirty="0" smtClean="0">
                <a:solidFill>
                  <a:srgbClr val="70EC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Задача: создание </a:t>
            </a:r>
            <a:r>
              <a:rPr lang="ru-RU" altLang="ru-RU" sz="2200" b="1" kern="0" dirty="0">
                <a:solidFill>
                  <a:srgbClr val="70EC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национальной системы «зеленых» </a:t>
            </a:r>
            <a:endParaRPr lang="ru-RU" altLang="ru-RU" sz="2200" b="1" kern="0" dirty="0" smtClean="0">
              <a:solidFill>
                <a:srgbClr val="70EC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kern="0" dirty="0" smtClean="0">
                <a:solidFill>
                  <a:srgbClr val="70EC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экономических </a:t>
            </a:r>
            <a:r>
              <a:rPr lang="ru-RU" altLang="ru-RU" sz="2200" b="1" kern="0" dirty="0">
                <a:solidFill>
                  <a:srgbClr val="70EC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индикаторов</a:t>
            </a:r>
            <a:endParaRPr lang="ru-RU" sz="2400" b="1" dirty="0">
              <a:solidFill>
                <a:srgbClr val="70EC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6" y="3437386"/>
            <a:ext cx="863735" cy="5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2" y="977464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1" y="2049667"/>
            <a:ext cx="933721" cy="78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449370" y="1298208"/>
            <a:ext cx="5528441" cy="1854895"/>
          </a:xfrm>
          <a:prstGeom prst="rect">
            <a:avLst/>
          </a:prstGeom>
          <a:solidFill>
            <a:srgbClr val="99CC00">
              <a:alpha val="4196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75" indent="-3175" defTabSz="914400">
              <a:lnSpc>
                <a:spcPct val="80000"/>
              </a:lnSpc>
              <a:buFont typeface="Wingdings" pitchFamily="2" charset="2"/>
              <a:buChar char="ь"/>
            </a:pPr>
            <a:r>
              <a:rPr lang="ru-RU" altLang="ru-RU" sz="1400" kern="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altLang="ru-RU" sz="1600" kern="0" dirty="0" smtClean="0">
                <a:solidFill>
                  <a:prstClr val="black"/>
                </a:solidFill>
                <a:latin typeface="Times New Roman" pitchFamily="18" charset="0"/>
              </a:rPr>
              <a:t>Оценка качества экономического роста («зеленая экономика») является основным трендом в</a:t>
            </a:r>
            <a:r>
              <a:rPr lang="en-US" altLang="ru-RU" sz="1600" kern="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altLang="ru-RU" sz="1600" kern="0" dirty="0" smtClean="0">
                <a:solidFill>
                  <a:prstClr val="black"/>
                </a:solidFill>
                <a:latin typeface="Times New Roman" pitchFamily="18" charset="0"/>
              </a:rPr>
              <a:t>международных  оценках уровня развития страны.</a:t>
            </a:r>
          </a:p>
          <a:p>
            <a:pPr marL="3175" indent="-3175" defTabSz="914400">
              <a:lnSpc>
                <a:spcPct val="80000"/>
              </a:lnSpc>
              <a:buFont typeface="Wingdings" pitchFamily="2" charset="2"/>
              <a:buChar char="ь"/>
            </a:pPr>
            <a:r>
              <a:rPr lang="ru-RU" altLang="ru-RU" sz="1600" kern="0" dirty="0" smtClean="0">
                <a:solidFill>
                  <a:prstClr val="black"/>
                </a:solidFill>
                <a:latin typeface="Times New Roman" pitchFamily="18" charset="0"/>
              </a:rPr>
              <a:t> Существуют различные международные методики (Всемирного банка, ОЭСР и др.) учета будущих расходов в текущих экономических показателях </a:t>
            </a:r>
          </a:p>
          <a:p>
            <a:pPr marL="3175" indent="-3175" defTabSz="914400">
              <a:lnSpc>
                <a:spcPct val="80000"/>
              </a:lnSpc>
              <a:buFont typeface="Wingdings" pitchFamily="2" charset="2"/>
              <a:buChar char="ь"/>
            </a:pPr>
            <a:r>
              <a:rPr lang="ru-RU" altLang="ru-RU" sz="1600" kern="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altLang="ru-RU" sz="1600" kern="0" dirty="0" smtClean="0">
                <a:solidFill>
                  <a:srgbClr val="C00000"/>
                </a:solidFill>
                <a:latin typeface="Times New Roman" pitchFamily="18" charset="0"/>
              </a:rPr>
              <a:t>Российская традиция расчета экономических показателей</a:t>
            </a:r>
            <a:r>
              <a:rPr lang="ru-RU" altLang="ru-RU" sz="1600" kern="0" dirty="0" smtClean="0">
                <a:solidFill>
                  <a:prstClr val="black"/>
                </a:solidFill>
                <a:latin typeface="Times New Roman" pitchFamily="18" charset="0"/>
              </a:rPr>
              <a:t>, учитывающих экологическую составляющую</a:t>
            </a:r>
            <a:r>
              <a:rPr lang="ru-RU" altLang="ru-RU" sz="1600" kern="0" dirty="0" smtClean="0">
                <a:solidFill>
                  <a:srgbClr val="C00000"/>
                </a:solidFill>
                <a:latin typeface="Times New Roman" pitchFamily="18" charset="0"/>
              </a:rPr>
              <a:t>, отсутствует</a:t>
            </a:r>
            <a:endParaRPr lang="en-US" altLang="ru-RU" sz="1600" kern="0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646277" y="1272669"/>
            <a:ext cx="4166294" cy="1880434"/>
          </a:xfrm>
          <a:prstGeom prst="roundRect">
            <a:avLst/>
          </a:prstGeom>
          <a:solidFill>
            <a:srgbClr val="FFFFCC"/>
          </a:solidFill>
          <a:ln w="254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Необходимо иметь </a:t>
            </a:r>
            <a:r>
              <a:rPr kumimoji="0" lang="ru-RU" alt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национальную систему расчетов показателей эколого-экономического развития, </a:t>
            </a:r>
            <a:r>
              <a:rPr kumimoji="0" lang="ru-RU" alt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данные которой могут быть использованы как для оценки стратегических отраслевых программ развития, так и для сопоставления результатов регионального развития</a:t>
            </a:r>
            <a:endParaRPr kumimoji="0" lang="en-US" altLang="ru-RU" sz="16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49369" y="3705904"/>
            <a:ext cx="4370643" cy="2270237"/>
          </a:xfrm>
          <a:prstGeom prst="roundRect">
            <a:avLst/>
          </a:prstGeom>
          <a:solidFill>
            <a:srgbClr val="424E5B">
              <a:lumMod val="20000"/>
              <a:lumOff val="80000"/>
            </a:srgbClr>
          </a:solidFill>
          <a:ln w="254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 международных исследованиях 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Россия занимает одно из последних мест по уровню экономического развития с учетом экологических факторов</a:t>
            </a:r>
          </a:p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Россия является одной из немногих в мире крупных экономик, имеющей в 2000е гг. 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отрицательные «чистые накопления» </a:t>
            </a: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интегральный эколого-экономический индекс по версии Всемирного банка</a:t>
            </a:r>
            <a:endParaRPr kumimoji="0" lang="en-US" alt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51257"/>
              </p:ext>
            </p:extLst>
          </p:nvPr>
        </p:nvGraphicFramePr>
        <p:xfrm>
          <a:off x="6294021" y="3437386"/>
          <a:ext cx="5468097" cy="3015955"/>
        </p:xfrm>
        <a:graphic>
          <a:graphicData uri="http://schemas.openxmlformats.org/drawingml/2006/table">
            <a:tbl>
              <a:tblPr firstRow="1" bandRow="1"/>
              <a:tblGrid>
                <a:gridCol w="1242939"/>
                <a:gridCol w="1623848"/>
                <a:gridCol w="977462"/>
                <a:gridCol w="1623848"/>
              </a:tblGrid>
              <a:tr h="952397"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Страна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Скорректированные чистые накопления 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Страна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Скорректированные чистые накопления </a:t>
                      </a:r>
                    </a:p>
                    <a:p>
                      <a:pPr algn="ctr"/>
                      <a:endParaRPr lang="ru-RU" sz="11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980"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Япония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ЕС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980"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Германия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-13,8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980"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Франция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Чехия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9678"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Великобритания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Польша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980"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Канада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Украина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980"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США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Китай</a:t>
                      </a:r>
                      <a:endParaRPr lang="ru-RU" sz="11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36,1</a:t>
                      </a:r>
                      <a:endParaRPr lang="ru-RU" sz="11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980"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Норвегия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1219170" rtl="0" eaLnBrk="1" latinLnBrk="0" hangingPunct="1">
                        <a:defRPr kumimoji="0"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9" marR="121919" marT="45721" marB="45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61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3463" y="231269"/>
            <a:ext cx="8765628" cy="430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kern="0" dirty="0" smtClean="0">
                <a:solidFill>
                  <a:srgbClr val="70EC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«Зеленые»  инфраструктурные  проекты</a:t>
            </a:r>
            <a:endParaRPr lang="ru-RU" sz="2400" b="1" dirty="0">
              <a:solidFill>
                <a:srgbClr val="70EC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6" y="4468496"/>
            <a:ext cx="1258410" cy="78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2" y="977464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1" y="2049667"/>
            <a:ext cx="933721" cy="78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D:\Ж. диск Самсунг\1МОИ\1Мои рисунки\1.Изображения, рисунки\Эко\Растение\b87d629804920c94ad4bb57a901b978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1" y="3247847"/>
            <a:ext cx="12858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76096" y="1429698"/>
            <a:ext cx="9900745" cy="437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30"/>
              </a:lnSpc>
              <a:tabLst>
                <a:tab pos="509270" algn="l"/>
              </a:tabLst>
            </a:pP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Целевые параметры:</a:t>
            </a:r>
          </a:p>
          <a:p>
            <a:pPr>
              <a:lnSpc>
                <a:spcPts val="2230"/>
              </a:lnSpc>
              <a:tabLst>
                <a:tab pos="509270" algn="l"/>
              </a:tabLst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</a:t>
            </a:r>
            <a:r>
              <a:rPr lang="ru-RU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Энергоэффективность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(ЭЭФ);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2230"/>
              </a:lnSpc>
              <a:tabLst>
                <a:tab pos="509270" algn="l"/>
              </a:tabLst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</a:t>
            </a:r>
            <a:r>
              <a:rPr lang="ru-RU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Ресурсоэффективность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(РЭФ);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2230"/>
              </a:lnSpc>
              <a:tabLst>
                <a:tab pos="509270" algn="l"/>
              </a:tabLst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ВИЭ (возобновляемая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энергетика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);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lnSpc>
                <a:spcPts val="2230"/>
              </a:lnSpc>
              <a:buFontTx/>
              <a:buChar char="-"/>
              <a:tabLst>
                <a:tab pos="509270" algn="l"/>
              </a:tabLst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Экологическая безопасность (ЭБ), снижение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воздействия на окружающую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среду;</a:t>
            </a:r>
          </a:p>
          <a:p>
            <a:pPr marL="285750" indent="-285750">
              <a:lnSpc>
                <a:spcPts val="2230"/>
              </a:lnSpc>
              <a:buFontTx/>
              <a:buChar char="-"/>
              <a:tabLst>
                <a:tab pos="509270" algn="l"/>
              </a:tabLst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Снижение </a:t>
            </a:r>
            <a:r>
              <a:rPr lang="ru-RU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ресурсопотребления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(сбережение, экономия)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2560"/>
              </a:lnSpc>
            </a:pP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Примеры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инфраструктурных  </a:t>
            </a:r>
            <a:r>
              <a:rPr lang="ru-RU" sz="1800" b="1" dirty="0" smtClean="0">
                <a:solidFill>
                  <a:srgbClr val="139128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«зеленых» проектов (отраслевых):</a:t>
            </a:r>
            <a:endParaRPr lang="ru-RU" sz="1800" b="1" dirty="0">
              <a:solidFill>
                <a:srgbClr val="139128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marR="0" lvl="0" indent="-342900">
              <a:lnSpc>
                <a:spcPts val="223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>
                <a:tab pos="356870" algn="l"/>
              </a:tabLst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ЭКОЛОГИЯ: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ликвидация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накопленного экологического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ущерба;</a:t>
            </a:r>
            <a:endParaRPr lang="ru-RU" sz="18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marR="0" lvl="0" indent="-342900">
              <a:lnSpc>
                <a:spcPts val="223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>
                <a:tab pos="356870" algn="l"/>
              </a:tabLst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ЭНЕРГЕТИКА: </a:t>
            </a:r>
            <a:r>
              <a:rPr lang="ru-RU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Энергоэффективная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генерация,  возобновляемая энергетика;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marR="0" lvl="0" indent="-342900">
              <a:lnSpc>
                <a:spcPts val="223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>
                <a:tab pos="356870" algn="l"/>
              </a:tabLst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ТРАНСПОРТ: Умный транспорт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экологически чистое топливо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marR="0" lvl="0" indent="-342900">
              <a:lnSpc>
                <a:spcPts val="223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>
                <a:tab pos="356870" algn="l"/>
              </a:tabLst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СТРОИТЕЛЬСТВО: ЭЭФ , ЭБ, умные здания и иные объекты;</a:t>
            </a:r>
          </a:p>
          <a:p>
            <a:pPr marL="342900" marR="0" lvl="0" indent="-342900">
              <a:lnSpc>
                <a:spcPts val="223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>
                <a:tab pos="356870" algn="l"/>
              </a:tabLst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ПРОМЫШЛЕННОСТЬ И СЕЛЬСКОЕ ХОЗЯЙСТВО ЭЭФ, ЭБ, РЭФ; 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marR="0" lvl="0" indent="-342900">
              <a:lnSpc>
                <a:spcPts val="223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>
                <a:tab pos="356870" algn="l"/>
              </a:tabLst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ЖКХ: ЭЭФ, ЭБ, РЭФ, в том числе экологически безопасное водоснабжение и водопотребление с параметрами ресурсосбережения; </a:t>
            </a:r>
          </a:p>
          <a:p>
            <a:pPr marL="342900" marR="0" lvl="0" indent="-342900">
              <a:lnSpc>
                <a:spcPts val="223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>
                <a:tab pos="356870" algn="l"/>
              </a:tabLst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Отрасль обращение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отходами производства и потребления: ЭЭФ, ЭБ, РЭФ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8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3463" y="231269"/>
            <a:ext cx="876562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kern="0" dirty="0" smtClean="0">
                <a:solidFill>
                  <a:srgbClr val="70EC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«Зеленое» финансирование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kern="0" dirty="0" smtClean="0">
                <a:solidFill>
                  <a:srgbClr val="70EC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(РГ ЭС при Правительстве РФ, 22 марта 2017)</a:t>
            </a:r>
            <a:endParaRPr lang="ru-RU" sz="1800" b="1" dirty="0">
              <a:solidFill>
                <a:srgbClr val="70EC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6" y="4468496"/>
            <a:ext cx="1258410" cy="78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2" y="977464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1" y="2049667"/>
            <a:ext cx="933721" cy="78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D:\Ж. диск Самсунг\1МОИ\1Мои рисунки\1.Изображения, рисунки\Эко\Растение\b87d629804920c94ad4bb57a901b978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1" y="3247847"/>
            <a:ext cx="12858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9876" y="1223040"/>
            <a:ext cx="96642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 algn="just"/>
            <a:r>
              <a:rPr lang="ru-RU" sz="1800" b="1" dirty="0">
                <a:solidFill>
                  <a:srgbClr val="139128"/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«Зеленое» финансирование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подразумевает финансовые услуги, направленные на поддержку экономической деятельности, способствующей улучшению состояния окружающей среды, смягчению последствий климатических изменений и более эффективному использованию природных ресурсов. Такого рода экономическая деятельность включает в себя финансирование, выполнение, риск-менеджмент и мониторинг результатов проектов, связанных: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>
                <a:tab pos="513080" algn="l"/>
              </a:tabLst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с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предотвращением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загрязнения окружающей среды и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борьбой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с ним;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>
                <a:tab pos="495935" algn="l"/>
              </a:tabLst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с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энерго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- и ресурсосбережением, а также развитием экологически чистых источников энергии;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>
                <a:tab pos="495935" algn="l"/>
              </a:tabLst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с экологически ответственным управлением живыми природными ресурсами (включая экологически ответственное сельское хозяйство, рыболовство, рыбоводство и лесоводство);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>
                <a:tab pos="513080" algn="l"/>
              </a:tabLst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с экологически ответственным управлением водными ресурсами;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>
                <a:tab pos="513080" algn="l"/>
              </a:tabLst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с развитием экологически чистого транспорта и экологически чистых перевозок;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•"/>
              <a:tabLst>
                <a:tab pos="513080" algn="l"/>
              </a:tabLst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со строительством экологически безопасных зданий и иных инфраструктурных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объектов».</a:t>
            </a:r>
            <a:endParaRPr lang="ru-RU" sz="1800" b="1" u="none" strike="noStrike" spc="0" dirty="0">
              <a:solidFill>
                <a:srgbClr val="002060"/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41408" y="0"/>
            <a:ext cx="8765628" cy="10059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525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70EC85"/>
                </a:solidFill>
                <a:latin typeface="Arial"/>
                <a:ea typeface="Times New Roman"/>
                <a:cs typeface="Times New Roman"/>
              </a:rPr>
              <a:t>«Зеленое» финансирование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525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70EC85"/>
                </a:solidFill>
                <a:latin typeface="Arial"/>
                <a:ea typeface="Times New Roman"/>
                <a:cs typeface="Times New Roman"/>
              </a:rPr>
              <a:t>в </a:t>
            </a:r>
            <a:r>
              <a:rPr lang="ru-RU" sz="2400" dirty="0">
                <a:solidFill>
                  <a:srgbClr val="70EC85"/>
                </a:solidFill>
                <a:latin typeface="Arial"/>
                <a:ea typeface="Times New Roman"/>
                <a:cs typeface="Times New Roman"/>
              </a:rPr>
              <a:t>фокусе Открытого </a:t>
            </a:r>
            <a:r>
              <a:rPr lang="ru-RU" sz="2400" dirty="0" smtClean="0">
                <a:solidFill>
                  <a:srgbClr val="70EC85"/>
                </a:solidFill>
                <a:latin typeface="Arial"/>
                <a:ea typeface="Times New Roman"/>
                <a:cs typeface="Times New Roman"/>
              </a:rPr>
              <a:t>Правительства </a:t>
            </a:r>
            <a:endParaRPr lang="ru-RU" sz="3200" dirty="0">
              <a:solidFill>
                <a:srgbClr val="70EC85"/>
              </a:solidFill>
              <a:ea typeface="Calibri"/>
              <a:cs typeface="Times New Roman"/>
            </a:endParaRPr>
          </a:p>
        </p:txBody>
      </p:sp>
      <p:pic>
        <p:nvPicPr>
          <p:cNvPr id="2" name="Picture 4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460" y="215165"/>
            <a:ext cx="1082331" cy="6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305" y="73277"/>
            <a:ext cx="658841" cy="90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537" y="73269"/>
            <a:ext cx="989747" cy="83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0" y="3980803"/>
            <a:ext cx="2286000" cy="172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41408" y="1276859"/>
            <a:ext cx="8615738" cy="15299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81000" algn="just">
              <a:lnSpc>
                <a:spcPts val="1585"/>
              </a:lnSpc>
              <a:spcAft>
                <a:spcPts val="1585"/>
              </a:spcAft>
            </a:pPr>
            <a:r>
              <a:rPr lang="ru-RU" sz="1800" b="1" dirty="0">
                <a:solidFill>
                  <a:srgbClr val="139128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«Зеленая» финансовая система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как институциональный механизм  использует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финансовые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инструменты: «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зеленые» кредиты, «зеленые» облигации, «зеленые» фондовые индексы и сопутствующие продукты, «зеленые» фонды развития, «зеленое» страхование и углеродное финансирование, а также иные меры государственного и частного поощрения и стимулирования, направленные на поддержку экологически безопасного преобразования экономики и перехода на </a:t>
            </a:r>
            <a:r>
              <a:rPr lang="ru-RU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низкоуглеродное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развитие.</a:t>
            </a:r>
            <a:endParaRPr lang="ru-RU" sz="18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41408" y="3105807"/>
            <a:ext cx="8615737" cy="34624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39128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Задачи для финансовых организаций и институтов развития: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разработать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методики по внедрению льготных программ проектного 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  <a:ea typeface="Courier New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банковского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(«зеленого»)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финансирования;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провести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сравнительный анализ своих зеленых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традиционных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портфелей;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разработать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методики по проведению стресс-тестов традиционных проектов с точки зрения экологических и климатических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рисков;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подготовить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предложения по выделению зеленых проектов в отдельный портфель, что также позволит проводить операции по целевому привлечению средств финансовых рынков.</a:t>
            </a:r>
            <a:endParaRPr lang="ru-RU"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8" name="Picture 2" descr="D:\Ж. диск Самсунг\1МОИ\1Мои рисунки\1.Изображения, рисунки\1Деловые\1 Отрасли\1. Экология\Энергетика\posts_page_00aa152e7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0" y="2469328"/>
            <a:ext cx="2265574" cy="15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Ж. диск Самсунг\1МОИ\1Мои рисунки\1.Изображения, рисунки\1Деловые\1 Отрасли\1. Экология\Энергетика\financing-2379786_19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96" y="1276859"/>
            <a:ext cx="2293838" cy="152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9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Тре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презентацию на тему природы и экологии с фотографиями</Template>
  <TotalTime>2069</TotalTime>
  <Words>2729</Words>
  <Application>Microsoft Office PowerPoint</Application>
  <PresentationFormat>Произвольный</PresentationFormat>
  <Paragraphs>193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3_Трек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развития отрасли переработки и утилизации отходов органического происхождения: экономические инструменты, лучшие практики, перспективы развития отечественной индустрии</dc:title>
  <dc:creator>Хамашханов Алексей Сергеевич</dc:creator>
  <cp:lastModifiedBy>User</cp:lastModifiedBy>
  <cp:revision>71</cp:revision>
  <dcterms:created xsi:type="dcterms:W3CDTF">2018-02-14T14:17:30Z</dcterms:created>
  <dcterms:modified xsi:type="dcterms:W3CDTF">2018-03-22T06:01:38Z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