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81" r:id="rId10"/>
    <p:sldId id="268" r:id="rId11"/>
    <p:sldId id="282" r:id="rId12"/>
    <p:sldId id="271" r:id="rId13"/>
    <p:sldId id="283" r:id="rId14"/>
    <p:sldId id="272" r:id="rId15"/>
    <p:sldId id="284" r:id="rId16"/>
    <p:sldId id="275" r:id="rId17"/>
    <p:sldId id="280" r:id="rId1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233"/>
    <a:srgbClr val="348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729"/>
  </p:normalViewPr>
  <p:slideViewPr>
    <p:cSldViewPr snapToGrid="0" snapToObjects="1">
      <p:cViewPr varScale="1">
        <p:scale>
          <a:sx n="87" d="100"/>
          <a:sy n="87" d="100"/>
        </p:scale>
        <p:origin x="-624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7AEA40-C957-4C4E-A308-F84EE108124F}" type="doc">
      <dgm:prSet loTypeId="urn:microsoft.com/office/officeart/2011/layout/TabLis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96C5712-D8ED-4B6B-A6B0-583AAE0E09A6}">
      <dgm:prSet phldrT="[Текст]" custT="1"/>
      <dgm:spPr/>
      <dgm:t>
        <a:bodyPr/>
        <a:lstStyle/>
        <a:p>
          <a:endParaRPr lang="ru-RU" sz="2800" dirty="0"/>
        </a:p>
      </dgm:t>
    </dgm:pt>
    <dgm:pt modelId="{10FC8AF3-2DD0-4E76-941E-64CC3CB87F04}" type="parTrans" cxnId="{120C8BA2-66D6-4512-8DC8-2D8056E06F7F}">
      <dgm:prSet/>
      <dgm:spPr/>
      <dgm:t>
        <a:bodyPr/>
        <a:lstStyle/>
        <a:p>
          <a:endParaRPr lang="ru-RU" sz="1600"/>
        </a:p>
      </dgm:t>
    </dgm:pt>
    <dgm:pt modelId="{5A109A3C-07BF-4D15-8E97-A6664B26EDAD}" type="sibTrans" cxnId="{120C8BA2-66D6-4512-8DC8-2D8056E06F7F}">
      <dgm:prSet/>
      <dgm:spPr/>
      <dgm:t>
        <a:bodyPr/>
        <a:lstStyle/>
        <a:p>
          <a:endParaRPr lang="ru-RU" sz="1600"/>
        </a:p>
      </dgm:t>
    </dgm:pt>
    <dgm:pt modelId="{8DDF7C10-9BA9-44AB-A24F-9A62176A81E7}">
      <dgm:prSet phldrT="[Текст]" custT="1"/>
      <dgm:spPr/>
      <dgm:t>
        <a:bodyPr anchor="ctr"/>
        <a:lstStyle/>
        <a:p>
          <a:pPr algn="l"/>
          <a:r>
            <a:rPr lang="ru-RU" sz="1600" b="1" cap="small" baseline="0" smtClean="0">
              <a:latin typeface="Calibri" pitchFamily="34" charset="0"/>
            </a:rPr>
            <a:t>содействие инвестиционному сотрудничеству, привлечение инвестиций в Россию</a:t>
          </a:r>
          <a:endParaRPr lang="ru-RU" sz="1600" b="1" cap="small" baseline="0" dirty="0"/>
        </a:p>
      </dgm:t>
    </dgm:pt>
    <dgm:pt modelId="{BB22E1B9-2594-4AFE-B044-C8D25191A161}" type="parTrans" cxnId="{6AA91551-FC53-4A7D-8A19-08B909B49698}">
      <dgm:prSet/>
      <dgm:spPr/>
      <dgm:t>
        <a:bodyPr/>
        <a:lstStyle/>
        <a:p>
          <a:endParaRPr lang="ru-RU" sz="1600"/>
        </a:p>
      </dgm:t>
    </dgm:pt>
    <dgm:pt modelId="{0DDEC3FB-C0B8-4B61-BF23-18F5DC9EFF09}" type="sibTrans" cxnId="{6AA91551-FC53-4A7D-8A19-08B909B49698}">
      <dgm:prSet/>
      <dgm:spPr/>
      <dgm:t>
        <a:bodyPr/>
        <a:lstStyle/>
        <a:p>
          <a:endParaRPr lang="ru-RU" sz="1600"/>
        </a:p>
      </dgm:t>
    </dgm:pt>
    <dgm:pt modelId="{13AB209A-D5C9-4804-9D15-7DBD4E845122}">
      <dgm:prSet phldrT="[Текст]" custT="1"/>
      <dgm:spPr/>
      <dgm:t>
        <a:bodyPr anchor="ctr"/>
        <a:lstStyle/>
        <a:p>
          <a:pPr algn="l"/>
          <a:r>
            <a:rPr lang="ru-RU" sz="1600" b="1" cap="small" baseline="0" smtClean="0">
              <a:latin typeface="Calibri" pitchFamily="34" charset="0"/>
            </a:rPr>
            <a:t>содействие в разработке и передаче технологий во взаимных интересах России и других государств - членов </a:t>
          </a:r>
          <a:r>
            <a:rPr lang="ru-RU" sz="1600" b="0" cap="small" baseline="0" smtClean="0">
              <a:latin typeface="Calibri" pitchFamily="34" charset="0"/>
            </a:rPr>
            <a:t>ЮНИДО </a:t>
          </a:r>
          <a:r>
            <a:rPr lang="ru-RU" sz="1600" b="1" cap="small" baseline="0" smtClean="0">
              <a:latin typeface="Calibri" pitchFamily="34" charset="0"/>
            </a:rPr>
            <a:t>(167 стран)</a:t>
          </a:r>
          <a:r>
            <a:rPr lang="en-US" sz="1600" b="1" cap="small" baseline="0" smtClean="0">
              <a:latin typeface="Calibri" pitchFamily="34" charset="0"/>
            </a:rPr>
            <a:t> </a:t>
          </a:r>
          <a:r>
            <a:rPr lang="ru-RU" sz="1600" b="1" cap="small" baseline="0" smtClean="0">
              <a:latin typeface="Calibri" pitchFamily="34" charset="0"/>
            </a:rPr>
            <a:t>и офисов</a:t>
          </a:r>
          <a:r>
            <a:rPr lang="en-US" sz="1600" b="1" cap="small" baseline="0" smtClean="0">
              <a:latin typeface="Calibri" pitchFamily="34" charset="0"/>
            </a:rPr>
            <a:t> ITPO</a:t>
          </a:r>
          <a:endParaRPr lang="ru-RU" sz="1600" b="1" cap="small" baseline="0" dirty="0"/>
        </a:p>
      </dgm:t>
    </dgm:pt>
    <dgm:pt modelId="{F02A62B9-AB21-4629-B498-5C1FC0E9FE4F}" type="parTrans" cxnId="{B5D2F819-F2FA-43CB-9D9B-A7B71AF00C09}">
      <dgm:prSet/>
      <dgm:spPr/>
      <dgm:t>
        <a:bodyPr/>
        <a:lstStyle/>
        <a:p>
          <a:endParaRPr lang="ru-RU" sz="1600"/>
        </a:p>
      </dgm:t>
    </dgm:pt>
    <dgm:pt modelId="{5A7A53EE-A276-4B53-B131-B8D0336304EE}" type="sibTrans" cxnId="{B5D2F819-F2FA-43CB-9D9B-A7B71AF00C09}">
      <dgm:prSet/>
      <dgm:spPr/>
      <dgm:t>
        <a:bodyPr/>
        <a:lstStyle/>
        <a:p>
          <a:endParaRPr lang="ru-RU" sz="1600"/>
        </a:p>
      </dgm:t>
    </dgm:pt>
    <dgm:pt modelId="{8C293566-2288-41C9-8534-570AD0B34DB5}">
      <dgm:prSet phldrT="[Текст]" custT="1"/>
      <dgm:spPr/>
      <dgm:t>
        <a:bodyPr/>
        <a:lstStyle/>
        <a:p>
          <a:endParaRPr lang="ru-RU" sz="2800" dirty="0"/>
        </a:p>
      </dgm:t>
    </dgm:pt>
    <dgm:pt modelId="{2EE378B8-1DAA-4C4B-B46C-29BE5B287597}" type="parTrans" cxnId="{5ABDF30A-8AA3-4957-8D1C-92445B19559B}">
      <dgm:prSet/>
      <dgm:spPr/>
      <dgm:t>
        <a:bodyPr/>
        <a:lstStyle/>
        <a:p>
          <a:endParaRPr lang="ru-RU" sz="1600"/>
        </a:p>
      </dgm:t>
    </dgm:pt>
    <dgm:pt modelId="{EDADDA80-5FD7-4E95-B5B6-D7F55360C01B}" type="sibTrans" cxnId="{5ABDF30A-8AA3-4957-8D1C-92445B19559B}">
      <dgm:prSet/>
      <dgm:spPr/>
      <dgm:t>
        <a:bodyPr/>
        <a:lstStyle/>
        <a:p>
          <a:endParaRPr lang="ru-RU" sz="1600"/>
        </a:p>
      </dgm:t>
    </dgm:pt>
    <dgm:pt modelId="{4264E17B-EAB0-4EC9-B66E-C4F91C60652C}">
      <dgm:prSet phldrT="[Текст]" custT="1"/>
      <dgm:spPr/>
      <dgm:t>
        <a:bodyPr anchor="ctr"/>
        <a:lstStyle/>
        <a:p>
          <a:pPr algn="l"/>
          <a:r>
            <a:rPr lang="ru-RU" sz="1600" b="1" cap="small" baseline="0" dirty="0" smtClean="0">
              <a:latin typeface="Calibri" pitchFamily="34" charset="0"/>
            </a:rPr>
            <a:t>разработка региональных проектов и программ с участием зарубежных партнеров</a:t>
          </a:r>
          <a:endParaRPr lang="ru-RU" sz="1600" b="1" cap="small" baseline="0" dirty="0"/>
        </a:p>
      </dgm:t>
    </dgm:pt>
    <dgm:pt modelId="{AD292851-A737-489F-96D8-885C164926AE}" type="parTrans" cxnId="{A94C7B55-8C53-48CA-959C-540C2147DF69}">
      <dgm:prSet/>
      <dgm:spPr/>
      <dgm:t>
        <a:bodyPr/>
        <a:lstStyle/>
        <a:p>
          <a:endParaRPr lang="ru-RU" sz="1600"/>
        </a:p>
      </dgm:t>
    </dgm:pt>
    <dgm:pt modelId="{F4983E13-F52D-4250-B852-02BB352DF48C}" type="sibTrans" cxnId="{A94C7B55-8C53-48CA-959C-540C2147DF69}">
      <dgm:prSet/>
      <dgm:spPr/>
      <dgm:t>
        <a:bodyPr/>
        <a:lstStyle/>
        <a:p>
          <a:endParaRPr lang="ru-RU" sz="1600"/>
        </a:p>
      </dgm:t>
    </dgm:pt>
    <dgm:pt modelId="{4C8D6062-307F-4176-BD5B-573A71D51770}">
      <dgm:prSet phldrT="[Текст]" custT="1"/>
      <dgm:spPr/>
      <dgm:t>
        <a:bodyPr/>
        <a:lstStyle/>
        <a:p>
          <a:endParaRPr lang="ru-RU" sz="2800" dirty="0"/>
        </a:p>
      </dgm:t>
    </dgm:pt>
    <dgm:pt modelId="{8DB27B63-2C4B-4541-87AC-0542AD397005}" type="parTrans" cxnId="{BB4DE521-9CE2-4C75-B878-7242A1E0CD9F}">
      <dgm:prSet/>
      <dgm:spPr/>
      <dgm:t>
        <a:bodyPr/>
        <a:lstStyle/>
        <a:p>
          <a:endParaRPr lang="ru-RU" sz="1600"/>
        </a:p>
      </dgm:t>
    </dgm:pt>
    <dgm:pt modelId="{A0A698AA-39E6-48D8-A0E3-22399A3027AC}" type="sibTrans" cxnId="{BB4DE521-9CE2-4C75-B878-7242A1E0CD9F}">
      <dgm:prSet/>
      <dgm:spPr/>
      <dgm:t>
        <a:bodyPr/>
        <a:lstStyle/>
        <a:p>
          <a:endParaRPr lang="ru-RU" sz="1600"/>
        </a:p>
      </dgm:t>
    </dgm:pt>
    <dgm:pt modelId="{2A4BAAC8-D451-4EA7-82D7-8A680E75FDE7}">
      <dgm:prSet phldrT="[Текст]" custT="1"/>
      <dgm:spPr/>
      <dgm:t>
        <a:bodyPr/>
        <a:lstStyle/>
        <a:p>
          <a:endParaRPr lang="ru-RU" sz="2800" dirty="0"/>
        </a:p>
      </dgm:t>
    </dgm:pt>
    <dgm:pt modelId="{E6CA1DE5-7266-4A6B-88A8-40CE5CFBD42F}" type="parTrans" cxnId="{6BCAF51F-1C25-4FD4-9E82-60A85850C348}">
      <dgm:prSet/>
      <dgm:spPr/>
      <dgm:t>
        <a:bodyPr/>
        <a:lstStyle/>
        <a:p>
          <a:endParaRPr lang="ru-RU" sz="1600"/>
        </a:p>
      </dgm:t>
    </dgm:pt>
    <dgm:pt modelId="{73276DF2-BD59-4CC0-8F96-B81290E0A4C9}" type="sibTrans" cxnId="{6BCAF51F-1C25-4FD4-9E82-60A85850C348}">
      <dgm:prSet/>
      <dgm:spPr/>
      <dgm:t>
        <a:bodyPr/>
        <a:lstStyle/>
        <a:p>
          <a:endParaRPr lang="ru-RU" sz="1600"/>
        </a:p>
      </dgm:t>
    </dgm:pt>
    <dgm:pt modelId="{2F97059F-4B96-4FBE-9335-4EA4D482C2E6}">
      <dgm:prSet custT="1"/>
      <dgm:spPr/>
      <dgm:t>
        <a:bodyPr anchor="ctr"/>
        <a:lstStyle/>
        <a:p>
          <a:pPr algn="l"/>
          <a:r>
            <a:rPr lang="ru-RU" sz="1600" b="1" cap="small" baseline="0" smtClean="0">
              <a:latin typeface="Calibri" pitchFamily="34" charset="0"/>
            </a:rPr>
            <a:t>поддержка и реализация программ технической и финансовой помощи в РФ</a:t>
          </a:r>
          <a:endParaRPr lang="ru-RU" sz="1600" b="1" cap="small" baseline="0" dirty="0"/>
        </a:p>
      </dgm:t>
    </dgm:pt>
    <dgm:pt modelId="{F60D3678-3216-4904-898F-3776D4618A6B}" type="parTrans" cxnId="{5E2FEF88-A50A-47B7-8154-83AF728D229C}">
      <dgm:prSet/>
      <dgm:spPr/>
      <dgm:t>
        <a:bodyPr/>
        <a:lstStyle/>
        <a:p>
          <a:endParaRPr lang="ru-RU" sz="1600"/>
        </a:p>
      </dgm:t>
    </dgm:pt>
    <dgm:pt modelId="{F558E093-61D8-411F-828F-332BB671C3CC}" type="sibTrans" cxnId="{5E2FEF88-A50A-47B7-8154-83AF728D229C}">
      <dgm:prSet/>
      <dgm:spPr/>
      <dgm:t>
        <a:bodyPr/>
        <a:lstStyle/>
        <a:p>
          <a:endParaRPr lang="ru-RU" sz="1600"/>
        </a:p>
      </dgm:t>
    </dgm:pt>
    <dgm:pt modelId="{D6ADFEAB-BE48-4717-B077-835003546410}">
      <dgm:prSet custT="1"/>
      <dgm:spPr/>
      <dgm:t>
        <a:bodyPr anchor="ctr"/>
        <a:lstStyle/>
        <a:p>
          <a:pPr algn="l"/>
          <a:r>
            <a:rPr lang="ru-RU" sz="1600" b="1" cap="small" baseline="0" smtClean="0">
              <a:latin typeface="Calibri" pitchFamily="34" charset="0"/>
            </a:rPr>
            <a:t>содействие в реализации государственных программ, направленных на развитие малого и среднего бизнеса</a:t>
          </a:r>
          <a:endParaRPr lang="ru-RU" sz="1600" b="1" cap="small" baseline="0" dirty="0"/>
        </a:p>
      </dgm:t>
    </dgm:pt>
    <dgm:pt modelId="{4EF5594E-EA66-4514-8BB7-E364C1CE1B35}" type="parTrans" cxnId="{7DCDE6A9-C6BE-4E41-BE46-0532BF289159}">
      <dgm:prSet/>
      <dgm:spPr/>
      <dgm:t>
        <a:bodyPr/>
        <a:lstStyle/>
        <a:p>
          <a:endParaRPr lang="ru-RU" sz="1600"/>
        </a:p>
      </dgm:t>
    </dgm:pt>
    <dgm:pt modelId="{0AB16B07-18DF-49F2-B5F6-5D4A374FC6F7}" type="sibTrans" cxnId="{7DCDE6A9-C6BE-4E41-BE46-0532BF289159}">
      <dgm:prSet/>
      <dgm:spPr/>
      <dgm:t>
        <a:bodyPr/>
        <a:lstStyle/>
        <a:p>
          <a:endParaRPr lang="ru-RU" sz="1600"/>
        </a:p>
      </dgm:t>
    </dgm:pt>
    <dgm:pt modelId="{C215503B-AD68-44E5-A117-89B6F97CE3F6}">
      <dgm:prSet phldrT="[Текст]" custT="1"/>
      <dgm:spPr/>
      <dgm:t>
        <a:bodyPr/>
        <a:lstStyle/>
        <a:p>
          <a:endParaRPr lang="ru-RU" sz="2800" dirty="0"/>
        </a:p>
      </dgm:t>
    </dgm:pt>
    <dgm:pt modelId="{F038B8E5-875E-4367-8983-3A6204A3CE3F}" type="sibTrans" cxnId="{3FE42C1E-1A78-4C9C-A26B-F5D24A9F9F9F}">
      <dgm:prSet/>
      <dgm:spPr/>
      <dgm:t>
        <a:bodyPr/>
        <a:lstStyle/>
        <a:p>
          <a:endParaRPr lang="ru-RU" sz="1600"/>
        </a:p>
      </dgm:t>
    </dgm:pt>
    <dgm:pt modelId="{620C063D-7928-41C2-B29D-B2CDE5C93826}" type="parTrans" cxnId="{3FE42C1E-1A78-4C9C-A26B-F5D24A9F9F9F}">
      <dgm:prSet/>
      <dgm:spPr/>
      <dgm:t>
        <a:bodyPr/>
        <a:lstStyle/>
        <a:p>
          <a:endParaRPr lang="ru-RU" sz="1600"/>
        </a:p>
      </dgm:t>
    </dgm:pt>
    <dgm:pt modelId="{51B25FF1-E04B-491F-8045-A02FBB9F9A20}" type="pres">
      <dgm:prSet presAssocID="{5D7AEA40-C957-4C4E-A308-F84EE108124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982F96-AE4B-4285-8957-C265DC532C3C}" type="pres">
      <dgm:prSet presAssocID="{096C5712-D8ED-4B6B-A6B0-583AAE0E09A6}" presName="composite" presStyleCnt="0"/>
      <dgm:spPr/>
      <dgm:t>
        <a:bodyPr/>
        <a:lstStyle/>
        <a:p>
          <a:endParaRPr lang="ru-RU"/>
        </a:p>
      </dgm:t>
    </dgm:pt>
    <dgm:pt modelId="{ACA72E09-6E54-4FF6-B46C-597F6C14F9ED}" type="pres">
      <dgm:prSet presAssocID="{096C5712-D8ED-4B6B-A6B0-583AAE0E09A6}" presName="FirstChild" presStyleLbl="revTx" presStyleIdx="0" presStyleCnt="5" custScaleX="128782" custLinFactNeighborX="-1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812276-1C81-4EAC-A1F6-346B5AAF0282}" type="pres">
      <dgm:prSet presAssocID="{096C5712-D8ED-4B6B-A6B0-583AAE0E09A6}" presName="Parent" presStyleLbl="alignNode1" presStyleIdx="0" presStyleCnt="5" custScaleX="26159" custLinFactNeighborX="-32397" custLinFactNeighborY="-36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BEB3B6-3AEA-47DA-A627-D8689F5982C2}" type="pres">
      <dgm:prSet presAssocID="{096C5712-D8ED-4B6B-A6B0-583AAE0E09A6}" presName="Accent" presStyleLbl="parChTrans1D1" presStyleIdx="0" presStyleCnt="5" custLinFactNeighborX="5724"/>
      <dgm:spPr/>
      <dgm:t>
        <a:bodyPr/>
        <a:lstStyle/>
        <a:p>
          <a:endParaRPr lang="ru-RU"/>
        </a:p>
      </dgm:t>
    </dgm:pt>
    <dgm:pt modelId="{D36EA27C-7796-4A84-B1AE-8BF0DEF61C7C}" type="pres">
      <dgm:prSet presAssocID="{5A109A3C-07BF-4D15-8E97-A6664B26EDAD}" presName="sibTrans" presStyleCnt="0"/>
      <dgm:spPr/>
      <dgm:t>
        <a:bodyPr/>
        <a:lstStyle/>
        <a:p>
          <a:endParaRPr lang="ru-RU"/>
        </a:p>
      </dgm:t>
    </dgm:pt>
    <dgm:pt modelId="{7AE3603E-706D-46A4-B2C1-EEE78ECDB8BC}" type="pres">
      <dgm:prSet presAssocID="{C215503B-AD68-44E5-A117-89B6F97CE3F6}" presName="composite" presStyleCnt="0"/>
      <dgm:spPr/>
      <dgm:t>
        <a:bodyPr/>
        <a:lstStyle/>
        <a:p>
          <a:endParaRPr lang="ru-RU"/>
        </a:p>
      </dgm:t>
    </dgm:pt>
    <dgm:pt modelId="{8A5BFF99-75DC-48A3-8A88-68EDB489FA38}" type="pres">
      <dgm:prSet presAssocID="{C215503B-AD68-44E5-A117-89B6F97CE3F6}" presName="FirstChild" presStyleLbl="revTx" presStyleIdx="1" presStyleCnt="5" custScaleX="128782" custLinFactNeighborX="-1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98EEC-C39E-47E0-9F6A-783B5A6E2934}" type="pres">
      <dgm:prSet presAssocID="{C215503B-AD68-44E5-A117-89B6F97CE3F6}" presName="Parent" presStyleLbl="alignNode1" presStyleIdx="1" presStyleCnt="5" custScaleX="26159" custLinFactNeighborX="-32397" custLinFactNeighborY="-36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A8D55-2FCF-4CCC-8529-7A912464493A}" type="pres">
      <dgm:prSet presAssocID="{C215503B-AD68-44E5-A117-89B6F97CE3F6}" presName="Accent" presStyleLbl="parChTrans1D1" presStyleIdx="1" presStyleCnt="5" custLinFactNeighborX="5724"/>
      <dgm:spPr/>
      <dgm:t>
        <a:bodyPr/>
        <a:lstStyle/>
        <a:p>
          <a:endParaRPr lang="ru-RU"/>
        </a:p>
      </dgm:t>
    </dgm:pt>
    <dgm:pt modelId="{64A7A0F2-A6A7-4957-870F-7DB641A624D4}" type="pres">
      <dgm:prSet presAssocID="{F038B8E5-875E-4367-8983-3A6204A3CE3F}" presName="sibTrans" presStyleCnt="0"/>
      <dgm:spPr/>
      <dgm:t>
        <a:bodyPr/>
        <a:lstStyle/>
        <a:p>
          <a:endParaRPr lang="ru-RU"/>
        </a:p>
      </dgm:t>
    </dgm:pt>
    <dgm:pt modelId="{63CA567E-7BE1-4F9C-B966-43ABE87D3BCC}" type="pres">
      <dgm:prSet presAssocID="{8C293566-2288-41C9-8534-570AD0B34DB5}" presName="composite" presStyleCnt="0"/>
      <dgm:spPr/>
      <dgm:t>
        <a:bodyPr/>
        <a:lstStyle/>
        <a:p>
          <a:endParaRPr lang="ru-RU"/>
        </a:p>
      </dgm:t>
    </dgm:pt>
    <dgm:pt modelId="{D07D42BC-6615-453B-AF66-C48E54F006BB}" type="pres">
      <dgm:prSet presAssocID="{8C293566-2288-41C9-8534-570AD0B34DB5}" presName="FirstChild" presStyleLbl="revTx" presStyleIdx="2" presStyleCnt="5" custScaleX="128782" custLinFactNeighborX="-1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9456A2-F7CE-4E80-8F14-2F022C142507}" type="pres">
      <dgm:prSet presAssocID="{8C293566-2288-41C9-8534-570AD0B34DB5}" presName="Parent" presStyleLbl="alignNode1" presStyleIdx="2" presStyleCnt="5" custScaleX="26159" custLinFactNeighborX="-32397" custLinFactNeighborY="-36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A4AC1-5939-4EA5-9DF6-64749284EFD0}" type="pres">
      <dgm:prSet presAssocID="{8C293566-2288-41C9-8534-570AD0B34DB5}" presName="Accent" presStyleLbl="parChTrans1D1" presStyleIdx="2" presStyleCnt="5" custLinFactNeighborX="5724"/>
      <dgm:spPr/>
      <dgm:t>
        <a:bodyPr/>
        <a:lstStyle/>
        <a:p>
          <a:endParaRPr lang="ru-RU"/>
        </a:p>
      </dgm:t>
    </dgm:pt>
    <dgm:pt modelId="{DEB34940-0CC6-41A7-A6C3-687C50F5A592}" type="pres">
      <dgm:prSet presAssocID="{EDADDA80-5FD7-4E95-B5B6-D7F55360C01B}" presName="sibTrans" presStyleCnt="0"/>
      <dgm:spPr/>
      <dgm:t>
        <a:bodyPr/>
        <a:lstStyle/>
        <a:p>
          <a:endParaRPr lang="ru-RU"/>
        </a:p>
      </dgm:t>
    </dgm:pt>
    <dgm:pt modelId="{EF0C0BFC-EDFD-4858-961F-465D9AD97AF1}" type="pres">
      <dgm:prSet presAssocID="{2A4BAAC8-D451-4EA7-82D7-8A680E75FDE7}" presName="composite" presStyleCnt="0"/>
      <dgm:spPr/>
      <dgm:t>
        <a:bodyPr/>
        <a:lstStyle/>
        <a:p>
          <a:endParaRPr lang="ru-RU"/>
        </a:p>
      </dgm:t>
    </dgm:pt>
    <dgm:pt modelId="{89DB039B-8A1A-4643-A154-E03344209A8F}" type="pres">
      <dgm:prSet presAssocID="{2A4BAAC8-D451-4EA7-82D7-8A680E75FDE7}" presName="FirstChild" presStyleLbl="revTx" presStyleIdx="3" presStyleCnt="5" custScaleX="128782" custLinFactNeighborX="-1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B9FE41-B8D8-4B64-89C2-B001667E4D92}" type="pres">
      <dgm:prSet presAssocID="{2A4BAAC8-D451-4EA7-82D7-8A680E75FDE7}" presName="Parent" presStyleLbl="alignNode1" presStyleIdx="3" presStyleCnt="5" custScaleX="26159" custLinFactNeighborX="-32397" custLinFactNeighborY="-36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65235-87EE-4EBA-8FF3-7890F99A4458}" type="pres">
      <dgm:prSet presAssocID="{2A4BAAC8-D451-4EA7-82D7-8A680E75FDE7}" presName="Accent" presStyleLbl="parChTrans1D1" presStyleIdx="3" presStyleCnt="5" custLinFactNeighborX="5724"/>
      <dgm:spPr/>
      <dgm:t>
        <a:bodyPr/>
        <a:lstStyle/>
        <a:p>
          <a:endParaRPr lang="ru-RU"/>
        </a:p>
      </dgm:t>
    </dgm:pt>
    <dgm:pt modelId="{FB6728A1-3628-4876-ABAD-7CB90F355080}" type="pres">
      <dgm:prSet presAssocID="{73276DF2-BD59-4CC0-8F96-B81290E0A4C9}" presName="sibTrans" presStyleCnt="0"/>
      <dgm:spPr/>
      <dgm:t>
        <a:bodyPr/>
        <a:lstStyle/>
        <a:p>
          <a:endParaRPr lang="ru-RU"/>
        </a:p>
      </dgm:t>
    </dgm:pt>
    <dgm:pt modelId="{5805E877-1EC0-4CDA-84D2-9CE10CC8C55B}" type="pres">
      <dgm:prSet presAssocID="{4C8D6062-307F-4176-BD5B-573A71D51770}" presName="composite" presStyleCnt="0"/>
      <dgm:spPr/>
      <dgm:t>
        <a:bodyPr/>
        <a:lstStyle/>
        <a:p>
          <a:endParaRPr lang="ru-RU"/>
        </a:p>
      </dgm:t>
    </dgm:pt>
    <dgm:pt modelId="{5E22F608-DE0E-4733-87FC-FA4D2F34155A}" type="pres">
      <dgm:prSet presAssocID="{4C8D6062-307F-4176-BD5B-573A71D51770}" presName="FirstChild" presStyleLbl="revTx" presStyleIdx="4" presStyleCnt="5" custScaleX="128782" custLinFactNeighborX="-16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FB91E-FFDB-4ECD-B542-42097E258DCF}" type="pres">
      <dgm:prSet presAssocID="{4C8D6062-307F-4176-BD5B-573A71D51770}" presName="Parent" presStyleLbl="alignNode1" presStyleIdx="4" presStyleCnt="5" custScaleX="26159" custLinFactNeighborX="-32397" custLinFactNeighborY="-36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BDE65-7F4B-475B-8FD9-BA63A0493DC8}" type="pres">
      <dgm:prSet presAssocID="{4C8D6062-307F-4176-BD5B-573A71D51770}" presName="Accent" presStyleLbl="parChTrans1D1" presStyleIdx="4" presStyleCnt="5" custLinFactNeighborX="5724"/>
      <dgm:spPr/>
      <dgm:t>
        <a:bodyPr/>
        <a:lstStyle/>
        <a:p>
          <a:endParaRPr lang="ru-RU"/>
        </a:p>
      </dgm:t>
    </dgm:pt>
  </dgm:ptLst>
  <dgm:cxnLst>
    <dgm:cxn modelId="{F10CFB74-0574-694B-A027-618FB24923BA}" type="presOf" srcId="{13AB209A-D5C9-4804-9D15-7DBD4E845122}" destId="{8A5BFF99-75DC-48A3-8A88-68EDB489FA38}" srcOrd="0" destOrd="0" presId="urn:microsoft.com/office/officeart/2011/layout/TabList"/>
    <dgm:cxn modelId="{2802FA85-16FF-8348-8768-880EAB0AF416}" type="presOf" srcId="{4C8D6062-307F-4176-BD5B-573A71D51770}" destId="{EA0FB91E-FFDB-4ECD-B542-42097E258DCF}" srcOrd="0" destOrd="0" presId="urn:microsoft.com/office/officeart/2011/layout/TabList"/>
    <dgm:cxn modelId="{5C461F0E-A2EC-5143-B4AA-2292D42C9721}" type="presOf" srcId="{096C5712-D8ED-4B6B-A6B0-583AAE0E09A6}" destId="{B8812276-1C81-4EAC-A1F6-346B5AAF0282}" srcOrd="0" destOrd="0" presId="urn:microsoft.com/office/officeart/2011/layout/TabList"/>
    <dgm:cxn modelId="{3FE42C1E-1A78-4C9C-A26B-F5D24A9F9F9F}" srcId="{5D7AEA40-C957-4C4E-A308-F84EE108124F}" destId="{C215503B-AD68-44E5-A117-89B6F97CE3F6}" srcOrd="1" destOrd="0" parTransId="{620C063D-7928-41C2-B29D-B2CDE5C93826}" sibTransId="{F038B8E5-875E-4367-8983-3A6204A3CE3F}"/>
    <dgm:cxn modelId="{BB4DE521-9CE2-4C75-B878-7242A1E0CD9F}" srcId="{5D7AEA40-C957-4C4E-A308-F84EE108124F}" destId="{4C8D6062-307F-4176-BD5B-573A71D51770}" srcOrd="4" destOrd="0" parTransId="{8DB27B63-2C4B-4541-87AC-0542AD397005}" sibTransId="{A0A698AA-39E6-48D8-A0E3-22399A3027AC}"/>
    <dgm:cxn modelId="{975C2CA7-C85F-704D-BF21-F0E6E7C7ACAB}" type="presOf" srcId="{8C293566-2288-41C9-8534-570AD0B34DB5}" destId="{B09456A2-F7CE-4E80-8F14-2F022C142507}" srcOrd="0" destOrd="0" presId="urn:microsoft.com/office/officeart/2011/layout/TabList"/>
    <dgm:cxn modelId="{F392438E-DA62-5645-BD2C-148AF194B0FC}" type="presOf" srcId="{C215503B-AD68-44E5-A117-89B6F97CE3F6}" destId="{CAF98EEC-C39E-47E0-9F6A-783B5A6E2934}" srcOrd="0" destOrd="0" presId="urn:microsoft.com/office/officeart/2011/layout/TabList"/>
    <dgm:cxn modelId="{B5D2F819-F2FA-43CB-9D9B-A7B71AF00C09}" srcId="{C215503B-AD68-44E5-A117-89B6F97CE3F6}" destId="{13AB209A-D5C9-4804-9D15-7DBD4E845122}" srcOrd="0" destOrd="0" parTransId="{F02A62B9-AB21-4629-B498-5C1FC0E9FE4F}" sibTransId="{5A7A53EE-A276-4B53-B131-B8D0336304EE}"/>
    <dgm:cxn modelId="{A245D3A1-5D10-0F40-871F-A8B0CA2759A8}" type="presOf" srcId="{2F97059F-4B96-4FBE-9335-4EA4D482C2E6}" destId="{89DB039B-8A1A-4643-A154-E03344209A8F}" srcOrd="0" destOrd="0" presId="urn:microsoft.com/office/officeart/2011/layout/TabList"/>
    <dgm:cxn modelId="{5EAFF5C6-7918-DE4F-8331-CBB2D44EBE96}" type="presOf" srcId="{5D7AEA40-C957-4C4E-A308-F84EE108124F}" destId="{51B25FF1-E04B-491F-8045-A02FBB9F9A20}" srcOrd="0" destOrd="0" presId="urn:microsoft.com/office/officeart/2011/layout/TabList"/>
    <dgm:cxn modelId="{79976282-53CE-594E-A20A-33C0A6F2498C}" type="presOf" srcId="{4264E17B-EAB0-4EC9-B66E-C4F91C60652C}" destId="{D07D42BC-6615-453B-AF66-C48E54F006BB}" srcOrd="0" destOrd="0" presId="urn:microsoft.com/office/officeart/2011/layout/TabList"/>
    <dgm:cxn modelId="{5E2FEF88-A50A-47B7-8154-83AF728D229C}" srcId="{2A4BAAC8-D451-4EA7-82D7-8A680E75FDE7}" destId="{2F97059F-4B96-4FBE-9335-4EA4D482C2E6}" srcOrd="0" destOrd="0" parTransId="{F60D3678-3216-4904-898F-3776D4618A6B}" sibTransId="{F558E093-61D8-411F-828F-332BB671C3CC}"/>
    <dgm:cxn modelId="{7DCDE6A9-C6BE-4E41-BE46-0532BF289159}" srcId="{4C8D6062-307F-4176-BD5B-573A71D51770}" destId="{D6ADFEAB-BE48-4717-B077-835003546410}" srcOrd="0" destOrd="0" parTransId="{4EF5594E-EA66-4514-8BB7-E364C1CE1B35}" sibTransId="{0AB16B07-18DF-49F2-B5F6-5D4A374FC6F7}"/>
    <dgm:cxn modelId="{9263167F-63F0-534D-A9D5-DDB570241F2A}" type="presOf" srcId="{2A4BAAC8-D451-4EA7-82D7-8A680E75FDE7}" destId="{45B9FE41-B8D8-4B64-89C2-B001667E4D92}" srcOrd="0" destOrd="0" presId="urn:microsoft.com/office/officeart/2011/layout/TabList"/>
    <dgm:cxn modelId="{6AA91551-FC53-4A7D-8A19-08B909B49698}" srcId="{096C5712-D8ED-4B6B-A6B0-583AAE0E09A6}" destId="{8DDF7C10-9BA9-44AB-A24F-9A62176A81E7}" srcOrd="0" destOrd="0" parTransId="{BB22E1B9-2594-4AFE-B044-C8D25191A161}" sibTransId="{0DDEC3FB-C0B8-4B61-BF23-18F5DC9EFF09}"/>
    <dgm:cxn modelId="{120C8BA2-66D6-4512-8DC8-2D8056E06F7F}" srcId="{5D7AEA40-C957-4C4E-A308-F84EE108124F}" destId="{096C5712-D8ED-4B6B-A6B0-583AAE0E09A6}" srcOrd="0" destOrd="0" parTransId="{10FC8AF3-2DD0-4E76-941E-64CC3CB87F04}" sibTransId="{5A109A3C-07BF-4D15-8E97-A6664B26EDAD}"/>
    <dgm:cxn modelId="{6BCAF51F-1C25-4FD4-9E82-60A85850C348}" srcId="{5D7AEA40-C957-4C4E-A308-F84EE108124F}" destId="{2A4BAAC8-D451-4EA7-82D7-8A680E75FDE7}" srcOrd="3" destOrd="0" parTransId="{E6CA1DE5-7266-4A6B-88A8-40CE5CFBD42F}" sibTransId="{73276DF2-BD59-4CC0-8F96-B81290E0A4C9}"/>
    <dgm:cxn modelId="{3C748C05-3CB9-BD4D-8082-8C3939866A58}" type="presOf" srcId="{D6ADFEAB-BE48-4717-B077-835003546410}" destId="{5E22F608-DE0E-4733-87FC-FA4D2F34155A}" srcOrd="0" destOrd="0" presId="urn:microsoft.com/office/officeart/2011/layout/TabList"/>
    <dgm:cxn modelId="{5ABDF30A-8AA3-4957-8D1C-92445B19559B}" srcId="{5D7AEA40-C957-4C4E-A308-F84EE108124F}" destId="{8C293566-2288-41C9-8534-570AD0B34DB5}" srcOrd="2" destOrd="0" parTransId="{2EE378B8-1DAA-4C4B-B46C-29BE5B287597}" sibTransId="{EDADDA80-5FD7-4E95-B5B6-D7F55360C01B}"/>
    <dgm:cxn modelId="{A94C7B55-8C53-48CA-959C-540C2147DF69}" srcId="{8C293566-2288-41C9-8534-570AD0B34DB5}" destId="{4264E17B-EAB0-4EC9-B66E-C4F91C60652C}" srcOrd="0" destOrd="0" parTransId="{AD292851-A737-489F-96D8-885C164926AE}" sibTransId="{F4983E13-F52D-4250-B852-02BB352DF48C}"/>
    <dgm:cxn modelId="{2C0B394B-5144-8A44-AE1F-B2336560FEFD}" type="presOf" srcId="{8DDF7C10-9BA9-44AB-A24F-9A62176A81E7}" destId="{ACA72E09-6E54-4FF6-B46C-597F6C14F9ED}" srcOrd="0" destOrd="0" presId="urn:microsoft.com/office/officeart/2011/layout/TabList"/>
    <dgm:cxn modelId="{D4F94844-9AA8-3544-AD07-A62F0705E60C}" type="presParOf" srcId="{51B25FF1-E04B-491F-8045-A02FBB9F9A20}" destId="{F5982F96-AE4B-4285-8957-C265DC532C3C}" srcOrd="0" destOrd="0" presId="urn:microsoft.com/office/officeart/2011/layout/TabList"/>
    <dgm:cxn modelId="{92FF5795-7253-0547-BDE1-272A26F3F0F8}" type="presParOf" srcId="{F5982F96-AE4B-4285-8957-C265DC532C3C}" destId="{ACA72E09-6E54-4FF6-B46C-597F6C14F9ED}" srcOrd="0" destOrd="0" presId="urn:microsoft.com/office/officeart/2011/layout/TabList"/>
    <dgm:cxn modelId="{CECB31AB-4698-9242-AEDA-4B84462EB722}" type="presParOf" srcId="{F5982F96-AE4B-4285-8957-C265DC532C3C}" destId="{B8812276-1C81-4EAC-A1F6-346B5AAF0282}" srcOrd="1" destOrd="0" presId="urn:microsoft.com/office/officeart/2011/layout/TabList"/>
    <dgm:cxn modelId="{32A252A8-BE42-D24A-AB28-FA9EB4802757}" type="presParOf" srcId="{F5982F96-AE4B-4285-8957-C265DC532C3C}" destId="{2EBEB3B6-3AEA-47DA-A627-D8689F5982C2}" srcOrd="2" destOrd="0" presId="urn:microsoft.com/office/officeart/2011/layout/TabList"/>
    <dgm:cxn modelId="{0F4AF462-879F-BE4D-AD29-01E3959B3FA8}" type="presParOf" srcId="{51B25FF1-E04B-491F-8045-A02FBB9F9A20}" destId="{D36EA27C-7796-4A84-B1AE-8BF0DEF61C7C}" srcOrd="1" destOrd="0" presId="urn:microsoft.com/office/officeart/2011/layout/TabList"/>
    <dgm:cxn modelId="{CA65A96F-B0A0-F045-A6E3-0E26A7FBF517}" type="presParOf" srcId="{51B25FF1-E04B-491F-8045-A02FBB9F9A20}" destId="{7AE3603E-706D-46A4-B2C1-EEE78ECDB8BC}" srcOrd="2" destOrd="0" presId="urn:microsoft.com/office/officeart/2011/layout/TabList"/>
    <dgm:cxn modelId="{B6DF4A7C-2357-2A4F-9785-73FD70FD62A4}" type="presParOf" srcId="{7AE3603E-706D-46A4-B2C1-EEE78ECDB8BC}" destId="{8A5BFF99-75DC-48A3-8A88-68EDB489FA38}" srcOrd="0" destOrd="0" presId="urn:microsoft.com/office/officeart/2011/layout/TabList"/>
    <dgm:cxn modelId="{629E54FB-DE01-194E-8A57-74D657FEAD04}" type="presParOf" srcId="{7AE3603E-706D-46A4-B2C1-EEE78ECDB8BC}" destId="{CAF98EEC-C39E-47E0-9F6A-783B5A6E2934}" srcOrd="1" destOrd="0" presId="urn:microsoft.com/office/officeart/2011/layout/TabList"/>
    <dgm:cxn modelId="{8B7A0BA0-FC93-E849-B183-04EDDA3903E0}" type="presParOf" srcId="{7AE3603E-706D-46A4-B2C1-EEE78ECDB8BC}" destId="{C70A8D55-2FCF-4CCC-8529-7A912464493A}" srcOrd="2" destOrd="0" presId="urn:microsoft.com/office/officeart/2011/layout/TabList"/>
    <dgm:cxn modelId="{F66C8B2F-3F76-3E4A-B1A1-E0F393482FAE}" type="presParOf" srcId="{51B25FF1-E04B-491F-8045-A02FBB9F9A20}" destId="{64A7A0F2-A6A7-4957-870F-7DB641A624D4}" srcOrd="3" destOrd="0" presId="urn:microsoft.com/office/officeart/2011/layout/TabList"/>
    <dgm:cxn modelId="{6007AE74-E923-5040-9408-235AEB8A88C7}" type="presParOf" srcId="{51B25FF1-E04B-491F-8045-A02FBB9F9A20}" destId="{63CA567E-7BE1-4F9C-B966-43ABE87D3BCC}" srcOrd="4" destOrd="0" presId="urn:microsoft.com/office/officeart/2011/layout/TabList"/>
    <dgm:cxn modelId="{171DE4AD-127B-4E41-A48F-99BEADC46830}" type="presParOf" srcId="{63CA567E-7BE1-4F9C-B966-43ABE87D3BCC}" destId="{D07D42BC-6615-453B-AF66-C48E54F006BB}" srcOrd="0" destOrd="0" presId="urn:microsoft.com/office/officeart/2011/layout/TabList"/>
    <dgm:cxn modelId="{EBE0E953-411C-D740-B676-A921F48FA45E}" type="presParOf" srcId="{63CA567E-7BE1-4F9C-B966-43ABE87D3BCC}" destId="{B09456A2-F7CE-4E80-8F14-2F022C142507}" srcOrd="1" destOrd="0" presId="urn:microsoft.com/office/officeart/2011/layout/TabList"/>
    <dgm:cxn modelId="{3AC14981-2770-0A40-B769-08158DDA4ED2}" type="presParOf" srcId="{63CA567E-7BE1-4F9C-B966-43ABE87D3BCC}" destId="{D97A4AC1-5939-4EA5-9DF6-64749284EFD0}" srcOrd="2" destOrd="0" presId="urn:microsoft.com/office/officeart/2011/layout/TabList"/>
    <dgm:cxn modelId="{EFE4E1F4-8F2D-5944-9784-B7FBD463DE59}" type="presParOf" srcId="{51B25FF1-E04B-491F-8045-A02FBB9F9A20}" destId="{DEB34940-0CC6-41A7-A6C3-687C50F5A592}" srcOrd="5" destOrd="0" presId="urn:microsoft.com/office/officeart/2011/layout/TabList"/>
    <dgm:cxn modelId="{4A728793-3B08-D745-AE3C-DE6F766689B3}" type="presParOf" srcId="{51B25FF1-E04B-491F-8045-A02FBB9F9A20}" destId="{EF0C0BFC-EDFD-4858-961F-465D9AD97AF1}" srcOrd="6" destOrd="0" presId="urn:microsoft.com/office/officeart/2011/layout/TabList"/>
    <dgm:cxn modelId="{9D34E8D0-EC45-1A4C-96EB-B04098A55B8A}" type="presParOf" srcId="{EF0C0BFC-EDFD-4858-961F-465D9AD97AF1}" destId="{89DB039B-8A1A-4643-A154-E03344209A8F}" srcOrd="0" destOrd="0" presId="urn:microsoft.com/office/officeart/2011/layout/TabList"/>
    <dgm:cxn modelId="{263F0DC7-97F5-7A42-92E7-439F76192B38}" type="presParOf" srcId="{EF0C0BFC-EDFD-4858-961F-465D9AD97AF1}" destId="{45B9FE41-B8D8-4B64-89C2-B001667E4D92}" srcOrd="1" destOrd="0" presId="urn:microsoft.com/office/officeart/2011/layout/TabList"/>
    <dgm:cxn modelId="{0E7C0460-652C-5B4F-8F15-95357BC827EB}" type="presParOf" srcId="{EF0C0BFC-EDFD-4858-961F-465D9AD97AF1}" destId="{38E65235-87EE-4EBA-8FF3-7890F99A4458}" srcOrd="2" destOrd="0" presId="urn:microsoft.com/office/officeart/2011/layout/TabList"/>
    <dgm:cxn modelId="{DC55A32E-9FAE-C04B-A663-4D5BFC9F13D7}" type="presParOf" srcId="{51B25FF1-E04B-491F-8045-A02FBB9F9A20}" destId="{FB6728A1-3628-4876-ABAD-7CB90F355080}" srcOrd="7" destOrd="0" presId="urn:microsoft.com/office/officeart/2011/layout/TabList"/>
    <dgm:cxn modelId="{CA467585-DFF9-6248-A378-ECA9C7882AB5}" type="presParOf" srcId="{51B25FF1-E04B-491F-8045-A02FBB9F9A20}" destId="{5805E877-1EC0-4CDA-84D2-9CE10CC8C55B}" srcOrd="8" destOrd="0" presId="urn:microsoft.com/office/officeart/2011/layout/TabList"/>
    <dgm:cxn modelId="{D080ECC6-C86A-D64B-999F-B268FF9E1D19}" type="presParOf" srcId="{5805E877-1EC0-4CDA-84D2-9CE10CC8C55B}" destId="{5E22F608-DE0E-4733-87FC-FA4D2F34155A}" srcOrd="0" destOrd="0" presId="urn:microsoft.com/office/officeart/2011/layout/TabList"/>
    <dgm:cxn modelId="{BD2D5F43-3871-B346-9C4A-AD37FE397E44}" type="presParOf" srcId="{5805E877-1EC0-4CDA-84D2-9CE10CC8C55B}" destId="{EA0FB91E-FFDB-4ECD-B542-42097E258DCF}" srcOrd="1" destOrd="0" presId="urn:microsoft.com/office/officeart/2011/layout/TabList"/>
    <dgm:cxn modelId="{830D9CA8-6997-ED43-9074-3EA806432CFE}" type="presParOf" srcId="{5805E877-1EC0-4CDA-84D2-9CE10CC8C55B}" destId="{0BFBDE65-7F4B-475B-8FD9-BA63A0493DC8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1EA769-11F6-954E-8064-DC2945E64FF0}" type="doc">
      <dgm:prSet loTypeId="urn:microsoft.com/office/officeart/2005/8/layout/chart3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C244FED-55B9-A34D-92C9-97D71BDAC7EE}">
      <dgm:prSet custT="1"/>
      <dgm:spPr/>
      <dgm:t>
        <a:bodyPr/>
        <a:lstStyle/>
        <a:p>
          <a:pPr rtl="0"/>
          <a:r>
            <a:rPr lang="ru-RU" sz="1400" b="1" i="0" baseline="0" smtClean="0"/>
            <a:t>НАРАЩИВАНИЕ ПОТЕНЦИАЛА</a:t>
          </a:r>
          <a:endParaRPr lang="ru-RU" sz="1400" b="1" dirty="0"/>
        </a:p>
      </dgm:t>
    </dgm:pt>
    <dgm:pt modelId="{73013730-E5DB-CB4C-8568-0FD9FBAE905D}" type="parTrans" cxnId="{668667FC-DC33-4A4A-9240-3869BEEAE715}">
      <dgm:prSet/>
      <dgm:spPr/>
      <dgm:t>
        <a:bodyPr/>
        <a:lstStyle/>
        <a:p>
          <a:endParaRPr lang="ru-RU"/>
        </a:p>
      </dgm:t>
    </dgm:pt>
    <dgm:pt modelId="{0F8736A8-ABD6-934E-AF13-C58A8B419725}" type="sibTrans" cxnId="{668667FC-DC33-4A4A-9240-3869BEEAE715}">
      <dgm:prSet/>
      <dgm:spPr/>
      <dgm:t>
        <a:bodyPr/>
        <a:lstStyle/>
        <a:p>
          <a:endParaRPr lang="ru-RU"/>
        </a:p>
      </dgm:t>
    </dgm:pt>
    <dgm:pt modelId="{7E5E39D9-AEF8-7143-8001-6D3CB6D5CCB2}">
      <dgm:prSet/>
      <dgm:spPr/>
      <dgm:t>
        <a:bodyPr/>
        <a:lstStyle/>
        <a:p>
          <a:pPr rtl="0"/>
          <a:r>
            <a:rPr lang="ru-RU" b="0" i="0" baseline="0" dirty="0" smtClean="0"/>
            <a:t>ИНВЕСТИЦИОННОЕ СОТРУДНИЧЕСТВО</a:t>
          </a:r>
          <a:endParaRPr lang="ru-RU" dirty="0"/>
        </a:p>
      </dgm:t>
    </dgm:pt>
    <dgm:pt modelId="{1F862A40-14D2-7B48-A9D9-279117B6D12B}" type="parTrans" cxnId="{7C59EA9D-7E2A-1749-9BA2-5D1907ECC9E9}">
      <dgm:prSet/>
      <dgm:spPr/>
      <dgm:t>
        <a:bodyPr/>
        <a:lstStyle/>
        <a:p>
          <a:endParaRPr lang="ru-RU"/>
        </a:p>
      </dgm:t>
    </dgm:pt>
    <dgm:pt modelId="{0556BF1D-6889-914D-B937-94650B685B67}" type="sibTrans" cxnId="{7C59EA9D-7E2A-1749-9BA2-5D1907ECC9E9}">
      <dgm:prSet/>
      <dgm:spPr/>
      <dgm:t>
        <a:bodyPr/>
        <a:lstStyle/>
        <a:p>
          <a:endParaRPr lang="ru-RU"/>
        </a:p>
      </dgm:t>
    </dgm:pt>
    <dgm:pt modelId="{D265AA14-E5E7-2746-90A2-B02BF9517B13}">
      <dgm:prSet custT="1"/>
      <dgm:spPr/>
      <dgm:t>
        <a:bodyPr/>
        <a:lstStyle/>
        <a:p>
          <a:pPr rtl="0"/>
          <a:r>
            <a:rPr lang="ru-RU" sz="1200" b="0" i="0" baseline="0" dirty="0" smtClean="0"/>
            <a:t>ПЕРЕДАЧА ТЕХНОЛОГИЙ</a:t>
          </a:r>
          <a:endParaRPr lang="ru-RU" sz="1200" dirty="0"/>
        </a:p>
      </dgm:t>
    </dgm:pt>
    <dgm:pt modelId="{B6C075A5-8361-A945-91A0-65912A56F45E}" type="parTrans" cxnId="{01ABD949-EEF2-D749-8A4B-3D85AE1C7B1B}">
      <dgm:prSet/>
      <dgm:spPr/>
      <dgm:t>
        <a:bodyPr/>
        <a:lstStyle/>
        <a:p>
          <a:endParaRPr lang="ru-RU"/>
        </a:p>
      </dgm:t>
    </dgm:pt>
    <dgm:pt modelId="{CA998F97-691D-314F-9662-2E051D7B13A1}" type="sibTrans" cxnId="{01ABD949-EEF2-D749-8A4B-3D85AE1C7B1B}">
      <dgm:prSet/>
      <dgm:spPr/>
      <dgm:t>
        <a:bodyPr/>
        <a:lstStyle/>
        <a:p>
          <a:endParaRPr lang="ru-RU"/>
        </a:p>
      </dgm:t>
    </dgm:pt>
    <dgm:pt modelId="{4A7AC49B-EB9B-F34A-BA3B-FDB404CE929C}" type="pres">
      <dgm:prSet presAssocID="{241EA769-11F6-954E-8064-DC2945E64FF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1316A0-09E8-354F-8B72-FEA3A11843F7}" type="pres">
      <dgm:prSet presAssocID="{241EA769-11F6-954E-8064-DC2945E64FF0}" presName="wedge1" presStyleLbl="node1" presStyleIdx="0" presStyleCnt="3" custScaleX="116532" custScaleY="123744" custLinFactNeighborX="-1537" custLinFactNeighborY="113"/>
      <dgm:spPr/>
      <dgm:t>
        <a:bodyPr/>
        <a:lstStyle/>
        <a:p>
          <a:endParaRPr lang="ru-RU"/>
        </a:p>
      </dgm:t>
    </dgm:pt>
    <dgm:pt modelId="{3D7B2436-D528-1F4B-8843-034418F4FFF6}" type="pres">
      <dgm:prSet presAssocID="{241EA769-11F6-954E-8064-DC2945E64FF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555D9-3318-3046-A02D-C60488A644D2}" type="pres">
      <dgm:prSet presAssocID="{241EA769-11F6-954E-8064-DC2945E64FF0}" presName="wedge2" presStyleLbl="node1" presStyleIdx="1" presStyleCnt="3"/>
      <dgm:spPr/>
      <dgm:t>
        <a:bodyPr/>
        <a:lstStyle/>
        <a:p>
          <a:endParaRPr lang="ru-RU"/>
        </a:p>
      </dgm:t>
    </dgm:pt>
    <dgm:pt modelId="{F5BF6AEF-4233-B142-A60D-4ECEDAD65636}" type="pres">
      <dgm:prSet presAssocID="{241EA769-11F6-954E-8064-DC2945E64FF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3CA2A2-34E1-1941-A2E8-F3DDE99DE2AC}" type="pres">
      <dgm:prSet presAssocID="{241EA769-11F6-954E-8064-DC2945E64FF0}" presName="wedge3" presStyleLbl="node1" presStyleIdx="2" presStyleCnt="3"/>
      <dgm:spPr/>
      <dgm:t>
        <a:bodyPr/>
        <a:lstStyle/>
        <a:p>
          <a:endParaRPr lang="ru-RU"/>
        </a:p>
      </dgm:t>
    </dgm:pt>
    <dgm:pt modelId="{736C8BAD-1D55-0A43-937B-B79ABD78F981}" type="pres">
      <dgm:prSet presAssocID="{241EA769-11F6-954E-8064-DC2945E64FF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ABD949-EEF2-D749-8A4B-3D85AE1C7B1B}" srcId="{241EA769-11F6-954E-8064-DC2945E64FF0}" destId="{D265AA14-E5E7-2746-90A2-B02BF9517B13}" srcOrd="2" destOrd="0" parTransId="{B6C075A5-8361-A945-91A0-65912A56F45E}" sibTransId="{CA998F97-691D-314F-9662-2E051D7B13A1}"/>
    <dgm:cxn modelId="{7C59EA9D-7E2A-1749-9BA2-5D1907ECC9E9}" srcId="{241EA769-11F6-954E-8064-DC2945E64FF0}" destId="{7E5E39D9-AEF8-7143-8001-6D3CB6D5CCB2}" srcOrd="1" destOrd="0" parTransId="{1F862A40-14D2-7B48-A9D9-279117B6D12B}" sibTransId="{0556BF1D-6889-914D-B937-94650B685B67}"/>
    <dgm:cxn modelId="{E04357B1-6349-4242-82F5-F3D25C4D5C86}" type="presOf" srcId="{D265AA14-E5E7-2746-90A2-B02BF9517B13}" destId="{C23CA2A2-34E1-1941-A2E8-F3DDE99DE2AC}" srcOrd="0" destOrd="0" presId="urn:microsoft.com/office/officeart/2005/8/layout/chart3"/>
    <dgm:cxn modelId="{6CC2CC72-6B6C-6841-89A1-029C662EC85F}" type="presOf" srcId="{0C244FED-55B9-A34D-92C9-97D71BDAC7EE}" destId="{3D7B2436-D528-1F4B-8843-034418F4FFF6}" srcOrd="1" destOrd="0" presId="urn:microsoft.com/office/officeart/2005/8/layout/chart3"/>
    <dgm:cxn modelId="{7F9D176C-C47C-9341-B88C-58AFB4954139}" type="presOf" srcId="{7E5E39D9-AEF8-7143-8001-6D3CB6D5CCB2}" destId="{03D555D9-3318-3046-A02D-C60488A644D2}" srcOrd="0" destOrd="0" presId="urn:microsoft.com/office/officeart/2005/8/layout/chart3"/>
    <dgm:cxn modelId="{ACA5CA13-5588-F042-9922-6E48066ECED1}" type="presOf" srcId="{241EA769-11F6-954E-8064-DC2945E64FF0}" destId="{4A7AC49B-EB9B-F34A-BA3B-FDB404CE929C}" srcOrd="0" destOrd="0" presId="urn:microsoft.com/office/officeart/2005/8/layout/chart3"/>
    <dgm:cxn modelId="{0C384333-59C6-7247-9498-A3DC3ED70150}" type="presOf" srcId="{D265AA14-E5E7-2746-90A2-B02BF9517B13}" destId="{736C8BAD-1D55-0A43-937B-B79ABD78F981}" srcOrd="1" destOrd="0" presId="urn:microsoft.com/office/officeart/2005/8/layout/chart3"/>
    <dgm:cxn modelId="{08AFA7ED-0423-4F43-AC2A-06C4CF2A4DC9}" type="presOf" srcId="{0C244FED-55B9-A34D-92C9-97D71BDAC7EE}" destId="{4D1316A0-09E8-354F-8B72-FEA3A11843F7}" srcOrd="0" destOrd="0" presId="urn:microsoft.com/office/officeart/2005/8/layout/chart3"/>
    <dgm:cxn modelId="{668667FC-DC33-4A4A-9240-3869BEEAE715}" srcId="{241EA769-11F6-954E-8064-DC2945E64FF0}" destId="{0C244FED-55B9-A34D-92C9-97D71BDAC7EE}" srcOrd="0" destOrd="0" parTransId="{73013730-E5DB-CB4C-8568-0FD9FBAE905D}" sibTransId="{0F8736A8-ABD6-934E-AF13-C58A8B419725}"/>
    <dgm:cxn modelId="{575B7512-B73F-6E42-8A3A-2101DAA0DD9F}" type="presOf" srcId="{7E5E39D9-AEF8-7143-8001-6D3CB6D5CCB2}" destId="{F5BF6AEF-4233-B142-A60D-4ECEDAD65636}" srcOrd="1" destOrd="0" presId="urn:microsoft.com/office/officeart/2005/8/layout/chart3"/>
    <dgm:cxn modelId="{56C8CD32-E3D8-224E-BB98-6B85CA669E1F}" type="presParOf" srcId="{4A7AC49B-EB9B-F34A-BA3B-FDB404CE929C}" destId="{4D1316A0-09E8-354F-8B72-FEA3A11843F7}" srcOrd="0" destOrd="0" presId="urn:microsoft.com/office/officeart/2005/8/layout/chart3"/>
    <dgm:cxn modelId="{3F4A7E46-A276-B14B-8806-54EC53632C15}" type="presParOf" srcId="{4A7AC49B-EB9B-F34A-BA3B-FDB404CE929C}" destId="{3D7B2436-D528-1F4B-8843-034418F4FFF6}" srcOrd="1" destOrd="0" presId="urn:microsoft.com/office/officeart/2005/8/layout/chart3"/>
    <dgm:cxn modelId="{41E13CD7-751B-D849-B4F9-0411C3422576}" type="presParOf" srcId="{4A7AC49B-EB9B-F34A-BA3B-FDB404CE929C}" destId="{03D555D9-3318-3046-A02D-C60488A644D2}" srcOrd="2" destOrd="0" presId="urn:microsoft.com/office/officeart/2005/8/layout/chart3"/>
    <dgm:cxn modelId="{57260E5A-F4E9-0443-8ED8-F98CEAA82608}" type="presParOf" srcId="{4A7AC49B-EB9B-F34A-BA3B-FDB404CE929C}" destId="{F5BF6AEF-4233-B142-A60D-4ECEDAD65636}" srcOrd="3" destOrd="0" presId="urn:microsoft.com/office/officeart/2005/8/layout/chart3"/>
    <dgm:cxn modelId="{3FECD468-91E5-FD4F-905D-E5319E01A144}" type="presParOf" srcId="{4A7AC49B-EB9B-F34A-BA3B-FDB404CE929C}" destId="{C23CA2A2-34E1-1941-A2E8-F3DDE99DE2AC}" srcOrd="4" destOrd="0" presId="urn:microsoft.com/office/officeart/2005/8/layout/chart3"/>
    <dgm:cxn modelId="{75199138-D69E-F041-9071-3724070339DC}" type="presParOf" srcId="{4A7AC49B-EB9B-F34A-BA3B-FDB404CE929C}" destId="{736C8BAD-1D55-0A43-937B-B79ABD78F981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EFE0C1-9819-F144-852F-7E3F2A859AE1}" type="doc">
      <dgm:prSet loTypeId="urn:microsoft.com/office/officeart/2005/8/layout/chart3" loCatId="relationship" qsTypeId="urn:microsoft.com/office/officeart/2009/2/quickstyle/3D8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E65754E4-4F4A-EE4D-86CB-F735269D18FC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  <a:effectLst>
                <a:innerShdw blurRad="63500" dist="50800" dir="18900000">
                  <a:schemeClr val="bg1">
                    <a:alpha val="50000"/>
                  </a:schemeClr>
                </a:innerShdw>
              </a:effectLst>
            </a:rPr>
            <a:t>ФОНД ПРОМЫШЛЕННОГО РАЗВИТИЯ</a:t>
          </a:r>
          <a:endParaRPr lang="ru-RU" sz="1200" b="1" dirty="0">
            <a:solidFill>
              <a:schemeClr val="bg1"/>
            </a:solidFill>
            <a:effectLst>
              <a:innerShdw blurRad="63500" dist="50800" dir="18900000">
                <a:schemeClr val="bg1">
                  <a:alpha val="50000"/>
                </a:schemeClr>
              </a:innerShdw>
            </a:effectLst>
          </a:endParaRPr>
        </a:p>
      </dgm:t>
    </dgm:pt>
    <dgm:pt modelId="{54021E90-E60B-4D4A-87BA-598C0EB6E8FA}" type="parTrans" cxnId="{4828C849-3D8E-8940-92D3-92230DCAA876}">
      <dgm:prSet/>
      <dgm:spPr/>
      <dgm:t>
        <a:bodyPr/>
        <a:lstStyle/>
        <a:p>
          <a:endParaRPr lang="ru-RU"/>
        </a:p>
      </dgm:t>
    </dgm:pt>
    <dgm:pt modelId="{17A5B73B-FC07-B942-AE8F-E1A99E03C0A7}" type="sibTrans" cxnId="{4828C849-3D8E-8940-92D3-92230DCAA876}">
      <dgm:prSet/>
      <dgm:spPr/>
      <dgm:t>
        <a:bodyPr/>
        <a:lstStyle/>
        <a:p>
          <a:endParaRPr lang="ru-RU"/>
        </a:p>
      </dgm:t>
    </dgm:pt>
    <dgm:pt modelId="{6913E8B4-5C0F-6C46-B6AB-67A5885F62D2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  <a:effectLst/>
            </a:rPr>
            <a:t>ОПЕРАЦИОННЫЙ БЮДЖЕТ</a:t>
          </a:r>
          <a:endParaRPr lang="ru-RU" sz="1200" b="1" dirty="0">
            <a:solidFill>
              <a:schemeClr val="bg1"/>
            </a:solidFill>
            <a:effectLst/>
          </a:endParaRPr>
        </a:p>
      </dgm:t>
    </dgm:pt>
    <dgm:pt modelId="{86058CE0-E5E0-D047-8B43-B89B90C85293}" type="parTrans" cxnId="{97B2F19B-8497-0C46-A702-5D6808D80B5A}">
      <dgm:prSet/>
      <dgm:spPr/>
      <dgm:t>
        <a:bodyPr/>
        <a:lstStyle/>
        <a:p>
          <a:endParaRPr lang="ru-RU"/>
        </a:p>
      </dgm:t>
    </dgm:pt>
    <dgm:pt modelId="{18C1588A-634B-1742-8196-24C0B2A1EAA6}" type="sibTrans" cxnId="{97B2F19B-8497-0C46-A702-5D6808D80B5A}">
      <dgm:prSet/>
      <dgm:spPr/>
      <dgm:t>
        <a:bodyPr/>
        <a:lstStyle/>
        <a:p>
          <a:endParaRPr lang="ru-RU"/>
        </a:p>
      </dgm:t>
    </dgm:pt>
    <dgm:pt modelId="{D687A35D-7BEF-FA46-B2B6-565485D64A2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</a:rPr>
            <a:t>РЕГУЛЯРНЫЙ БЮДЖЕТ</a:t>
          </a:r>
          <a:endParaRPr lang="ru-RU" sz="1200" b="1" dirty="0">
            <a:solidFill>
              <a:schemeClr val="bg1"/>
            </a:solidFill>
          </a:endParaRPr>
        </a:p>
      </dgm:t>
    </dgm:pt>
    <dgm:pt modelId="{E9F9471B-7761-9F45-B50F-452D8E4D7C3E}" type="parTrans" cxnId="{3B76F418-1102-8F44-B2BF-0640054D8D70}">
      <dgm:prSet/>
      <dgm:spPr/>
      <dgm:t>
        <a:bodyPr/>
        <a:lstStyle/>
        <a:p>
          <a:endParaRPr lang="ru-RU"/>
        </a:p>
      </dgm:t>
    </dgm:pt>
    <dgm:pt modelId="{A5279405-7C7F-3941-9A7B-8DE26CBBA8FB}" type="sibTrans" cxnId="{3B76F418-1102-8F44-B2BF-0640054D8D70}">
      <dgm:prSet/>
      <dgm:spPr/>
      <dgm:t>
        <a:bodyPr/>
        <a:lstStyle/>
        <a:p>
          <a:endParaRPr lang="ru-RU"/>
        </a:p>
      </dgm:t>
    </dgm:pt>
    <dgm:pt modelId="{770DA9A6-8DCC-674C-8BC8-48E93B864405}" type="pres">
      <dgm:prSet presAssocID="{E0EFE0C1-9819-F144-852F-7E3F2A859AE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5A5A1C-1CEC-7F48-A042-E1C8CF5FD634}" type="pres">
      <dgm:prSet presAssocID="{E0EFE0C1-9819-F144-852F-7E3F2A859AE1}" presName="wedge1" presStyleLbl="node1" presStyleIdx="0" presStyleCnt="3" custScaleX="106048" custScaleY="108078" custLinFactNeighborX="-2570" custLinFactNeighborY="1219"/>
      <dgm:spPr/>
      <dgm:t>
        <a:bodyPr/>
        <a:lstStyle/>
        <a:p>
          <a:endParaRPr lang="ru-RU"/>
        </a:p>
      </dgm:t>
    </dgm:pt>
    <dgm:pt modelId="{C5CB04EB-2580-1146-8AF6-5D2DA9C77A0D}" type="pres">
      <dgm:prSet presAssocID="{E0EFE0C1-9819-F144-852F-7E3F2A859AE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B87E7-23C2-0D4C-A8FD-E95355D4157A}" type="pres">
      <dgm:prSet presAssocID="{E0EFE0C1-9819-F144-852F-7E3F2A859AE1}" presName="wedge2" presStyleLbl="node1" presStyleIdx="1" presStyleCnt="3" custLinFactNeighborX="-2092" custLinFactNeighborY="-2356"/>
      <dgm:spPr/>
      <dgm:t>
        <a:bodyPr/>
        <a:lstStyle/>
        <a:p>
          <a:endParaRPr lang="ru-RU"/>
        </a:p>
      </dgm:t>
    </dgm:pt>
    <dgm:pt modelId="{A1D6F944-80F7-9348-ADFE-E3281EA3E102}" type="pres">
      <dgm:prSet presAssocID="{E0EFE0C1-9819-F144-852F-7E3F2A859AE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7413F-6B70-DB48-A2AA-134F453A8321}" type="pres">
      <dgm:prSet presAssocID="{E0EFE0C1-9819-F144-852F-7E3F2A859AE1}" presName="wedge3" presStyleLbl="node1" presStyleIdx="2" presStyleCnt="3"/>
      <dgm:spPr/>
      <dgm:t>
        <a:bodyPr/>
        <a:lstStyle/>
        <a:p>
          <a:endParaRPr lang="ru-RU"/>
        </a:p>
      </dgm:t>
    </dgm:pt>
    <dgm:pt modelId="{2BDA3EF7-F780-1A42-9C59-A3FB08523232}" type="pres">
      <dgm:prSet presAssocID="{E0EFE0C1-9819-F144-852F-7E3F2A859AE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76F418-1102-8F44-B2BF-0640054D8D70}" srcId="{E0EFE0C1-9819-F144-852F-7E3F2A859AE1}" destId="{D687A35D-7BEF-FA46-B2B6-565485D64A2D}" srcOrd="2" destOrd="0" parTransId="{E9F9471B-7761-9F45-B50F-452D8E4D7C3E}" sibTransId="{A5279405-7C7F-3941-9A7B-8DE26CBBA8FB}"/>
    <dgm:cxn modelId="{4828C849-3D8E-8940-92D3-92230DCAA876}" srcId="{E0EFE0C1-9819-F144-852F-7E3F2A859AE1}" destId="{E65754E4-4F4A-EE4D-86CB-F735269D18FC}" srcOrd="0" destOrd="0" parTransId="{54021E90-E60B-4D4A-87BA-598C0EB6E8FA}" sibTransId="{17A5B73B-FC07-B942-AE8F-E1A99E03C0A7}"/>
    <dgm:cxn modelId="{602855B5-0AF7-0847-91CF-19158F1767AA}" type="presOf" srcId="{6913E8B4-5C0F-6C46-B6AB-67A5885F62D2}" destId="{A1D6F944-80F7-9348-ADFE-E3281EA3E102}" srcOrd="1" destOrd="0" presId="urn:microsoft.com/office/officeart/2005/8/layout/chart3"/>
    <dgm:cxn modelId="{36579703-CFC3-6D4E-AF07-263F2A6D0FC0}" type="presOf" srcId="{E65754E4-4F4A-EE4D-86CB-F735269D18FC}" destId="{2B5A5A1C-1CEC-7F48-A042-E1C8CF5FD634}" srcOrd="0" destOrd="0" presId="urn:microsoft.com/office/officeart/2005/8/layout/chart3"/>
    <dgm:cxn modelId="{97B2F19B-8497-0C46-A702-5D6808D80B5A}" srcId="{E0EFE0C1-9819-F144-852F-7E3F2A859AE1}" destId="{6913E8B4-5C0F-6C46-B6AB-67A5885F62D2}" srcOrd="1" destOrd="0" parTransId="{86058CE0-E5E0-D047-8B43-B89B90C85293}" sibTransId="{18C1588A-634B-1742-8196-24C0B2A1EAA6}"/>
    <dgm:cxn modelId="{DCAE58A9-4A77-6F4E-AA99-5810FFB50C61}" type="presOf" srcId="{D687A35D-7BEF-FA46-B2B6-565485D64A2D}" destId="{B1A7413F-6B70-DB48-A2AA-134F453A8321}" srcOrd="0" destOrd="0" presId="urn:microsoft.com/office/officeart/2005/8/layout/chart3"/>
    <dgm:cxn modelId="{C3FFE95E-F02A-1F4D-86CF-A654C5309D5A}" type="presOf" srcId="{E0EFE0C1-9819-F144-852F-7E3F2A859AE1}" destId="{770DA9A6-8DCC-674C-8BC8-48E93B864405}" srcOrd="0" destOrd="0" presId="urn:microsoft.com/office/officeart/2005/8/layout/chart3"/>
    <dgm:cxn modelId="{C491E6CF-273A-C44F-A2B4-27CAE4A4EE28}" type="presOf" srcId="{D687A35D-7BEF-FA46-B2B6-565485D64A2D}" destId="{2BDA3EF7-F780-1A42-9C59-A3FB08523232}" srcOrd="1" destOrd="0" presId="urn:microsoft.com/office/officeart/2005/8/layout/chart3"/>
    <dgm:cxn modelId="{40196772-671F-FF4C-ABA8-2C65FA2DAC98}" type="presOf" srcId="{6913E8B4-5C0F-6C46-B6AB-67A5885F62D2}" destId="{817B87E7-23C2-0D4C-A8FD-E95355D4157A}" srcOrd="0" destOrd="0" presId="urn:microsoft.com/office/officeart/2005/8/layout/chart3"/>
    <dgm:cxn modelId="{BF1075BE-67FC-064F-859A-C3CA75627A41}" type="presOf" srcId="{E65754E4-4F4A-EE4D-86CB-F735269D18FC}" destId="{C5CB04EB-2580-1146-8AF6-5D2DA9C77A0D}" srcOrd="1" destOrd="0" presId="urn:microsoft.com/office/officeart/2005/8/layout/chart3"/>
    <dgm:cxn modelId="{DC4F3581-BB7C-C44D-BE0D-E4D207ADDC7C}" type="presParOf" srcId="{770DA9A6-8DCC-674C-8BC8-48E93B864405}" destId="{2B5A5A1C-1CEC-7F48-A042-E1C8CF5FD634}" srcOrd="0" destOrd="0" presId="urn:microsoft.com/office/officeart/2005/8/layout/chart3"/>
    <dgm:cxn modelId="{66450F1B-5995-4540-BE5D-961BDB6D0C20}" type="presParOf" srcId="{770DA9A6-8DCC-674C-8BC8-48E93B864405}" destId="{C5CB04EB-2580-1146-8AF6-5D2DA9C77A0D}" srcOrd="1" destOrd="0" presId="urn:microsoft.com/office/officeart/2005/8/layout/chart3"/>
    <dgm:cxn modelId="{3F1F7249-7D27-BF4B-86D1-330940601D9B}" type="presParOf" srcId="{770DA9A6-8DCC-674C-8BC8-48E93B864405}" destId="{817B87E7-23C2-0D4C-A8FD-E95355D4157A}" srcOrd="2" destOrd="0" presId="urn:microsoft.com/office/officeart/2005/8/layout/chart3"/>
    <dgm:cxn modelId="{BA1CFA4F-3976-A546-A81E-B46B240CB68F}" type="presParOf" srcId="{770DA9A6-8DCC-674C-8BC8-48E93B864405}" destId="{A1D6F944-80F7-9348-ADFE-E3281EA3E102}" srcOrd="3" destOrd="0" presId="urn:microsoft.com/office/officeart/2005/8/layout/chart3"/>
    <dgm:cxn modelId="{105BCDA9-743A-DF4D-B073-0E93199B8F01}" type="presParOf" srcId="{770DA9A6-8DCC-674C-8BC8-48E93B864405}" destId="{B1A7413F-6B70-DB48-A2AA-134F453A8321}" srcOrd="4" destOrd="0" presId="urn:microsoft.com/office/officeart/2005/8/layout/chart3"/>
    <dgm:cxn modelId="{4FF00642-2BF0-094A-8A3F-03BD89710BDC}" type="presParOf" srcId="{770DA9A6-8DCC-674C-8BC8-48E93B864405}" destId="{2BDA3EF7-F780-1A42-9C59-A3FB08523232}" srcOrd="5" destOrd="0" presId="urn:microsoft.com/office/officeart/2005/8/layout/chart3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BDE65-7F4B-475B-8FD9-BA63A0493DC8}">
      <dsp:nvSpPr>
        <dsp:cNvPr id="0" name=""/>
        <dsp:cNvSpPr/>
      </dsp:nvSpPr>
      <dsp:spPr>
        <a:xfrm>
          <a:off x="0" y="2320947"/>
          <a:ext cx="857256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65235-87EE-4EBA-8FF3-7890F99A4458}">
      <dsp:nvSpPr>
        <dsp:cNvPr id="0" name=""/>
        <dsp:cNvSpPr/>
      </dsp:nvSpPr>
      <dsp:spPr>
        <a:xfrm>
          <a:off x="0" y="1852623"/>
          <a:ext cx="857256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7A4AC1-5939-4EA5-9DF6-64749284EFD0}">
      <dsp:nvSpPr>
        <dsp:cNvPr id="0" name=""/>
        <dsp:cNvSpPr/>
      </dsp:nvSpPr>
      <dsp:spPr>
        <a:xfrm>
          <a:off x="0" y="1384299"/>
          <a:ext cx="857256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0A8D55-2FCF-4CCC-8529-7A912464493A}">
      <dsp:nvSpPr>
        <dsp:cNvPr id="0" name=""/>
        <dsp:cNvSpPr/>
      </dsp:nvSpPr>
      <dsp:spPr>
        <a:xfrm>
          <a:off x="0" y="915975"/>
          <a:ext cx="857256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EB3B6-3AEA-47DA-A627-D8689F5982C2}">
      <dsp:nvSpPr>
        <dsp:cNvPr id="0" name=""/>
        <dsp:cNvSpPr/>
      </dsp:nvSpPr>
      <dsp:spPr>
        <a:xfrm>
          <a:off x="0" y="447651"/>
          <a:ext cx="8572560" cy="0"/>
        </a:xfrm>
        <a:prstGeom prst="line">
          <a:avLst/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A72E09-6E54-4FF6-B46C-597F6C14F9ED}">
      <dsp:nvSpPr>
        <dsp:cNvPr id="0" name=""/>
        <dsp:cNvSpPr/>
      </dsp:nvSpPr>
      <dsp:spPr>
        <a:xfrm>
          <a:off x="752275" y="1628"/>
          <a:ext cx="8169536" cy="44602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small" baseline="0" smtClean="0">
              <a:latin typeface="Calibri" pitchFamily="34" charset="0"/>
            </a:rPr>
            <a:t>содействие инвестиционному сотрудничеству, привлечение инвестиций в Россию</a:t>
          </a:r>
          <a:endParaRPr lang="ru-RU" sz="1600" b="1" kern="1200" cap="small" baseline="0" dirty="0"/>
        </a:p>
      </dsp:txBody>
      <dsp:txXfrm>
        <a:off x="752275" y="1628"/>
        <a:ext cx="8169536" cy="446023"/>
      </dsp:txXfrm>
    </dsp:sp>
    <dsp:sp modelId="{B8812276-1C81-4EAC-A1F6-346B5AAF0282}">
      <dsp:nvSpPr>
        <dsp:cNvPr id="0" name=""/>
        <dsp:cNvSpPr/>
      </dsp:nvSpPr>
      <dsp:spPr>
        <a:xfrm>
          <a:off x="0" y="0"/>
          <a:ext cx="583048" cy="44602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1777" y="21777"/>
        <a:ext cx="539494" cy="424246"/>
      </dsp:txXfrm>
    </dsp:sp>
    <dsp:sp modelId="{8A5BFF99-75DC-48A3-8A88-68EDB489FA38}">
      <dsp:nvSpPr>
        <dsp:cNvPr id="0" name=""/>
        <dsp:cNvSpPr/>
      </dsp:nvSpPr>
      <dsp:spPr>
        <a:xfrm>
          <a:off x="752275" y="469952"/>
          <a:ext cx="8169536" cy="44602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small" baseline="0" smtClean="0">
              <a:latin typeface="Calibri" pitchFamily="34" charset="0"/>
            </a:rPr>
            <a:t>содействие в разработке и передаче технологий во взаимных интересах России и других государств - членов </a:t>
          </a:r>
          <a:r>
            <a:rPr lang="ru-RU" sz="1600" b="0" kern="1200" cap="small" baseline="0" smtClean="0">
              <a:latin typeface="Calibri" pitchFamily="34" charset="0"/>
            </a:rPr>
            <a:t>ЮНИДО </a:t>
          </a:r>
          <a:r>
            <a:rPr lang="ru-RU" sz="1600" b="1" kern="1200" cap="small" baseline="0" smtClean="0">
              <a:latin typeface="Calibri" pitchFamily="34" charset="0"/>
            </a:rPr>
            <a:t>(167 стран)</a:t>
          </a:r>
          <a:r>
            <a:rPr lang="en-US" sz="1600" b="1" kern="1200" cap="small" baseline="0" smtClean="0">
              <a:latin typeface="Calibri" pitchFamily="34" charset="0"/>
            </a:rPr>
            <a:t> </a:t>
          </a:r>
          <a:r>
            <a:rPr lang="ru-RU" sz="1600" b="1" kern="1200" cap="small" baseline="0" smtClean="0">
              <a:latin typeface="Calibri" pitchFamily="34" charset="0"/>
            </a:rPr>
            <a:t>и офисов</a:t>
          </a:r>
          <a:r>
            <a:rPr lang="en-US" sz="1600" b="1" kern="1200" cap="small" baseline="0" smtClean="0">
              <a:latin typeface="Calibri" pitchFamily="34" charset="0"/>
            </a:rPr>
            <a:t> ITPO</a:t>
          </a:r>
          <a:endParaRPr lang="ru-RU" sz="1600" b="1" kern="1200" cap="small" baseline="0" dirty="0"/>
        </a:p>
      </dsp:txBody>
      <dsp:txXfrm>
        <a:off x="752275" y="469952"/>
        <a:ext cx="8169536" cy="446023"/>
      </dsp:txXfrm>
    </dsp:sp>
    <dsp:sp modelId="{CAF98EEC-C39E-47E0-9F6A-783B5A6E2934}">
      <dsp:nvSpPr>
        <dsp:cNvPr id="0" name=""/>
        <dsp:cNvSpPr/>
      </dsp:nvSpPr>
      <dsp:spPr>
        <a:xfrm>
          <a:off x="0" y="468324"/>
          <a:ext cx="583048" cy="44602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1777" y="490101"/>
        <a:ext cx="539494" cy="424246"/>
      </dsp:txXfrm>
    </dsp:sp>
    <dsp:sp modelId="{D07D42BC-6615-453B-AF66-C48E54F006BB}">
      <dsp:nvSpPr>
        <dsp:cNvPr id="0" name=""/>
        <dsp:cNvSpPr/>
      </dsp:nvSpPr>
      <dsp:spPr>
        <a:xfrm>
          <a:off x="752275" y="938276"/>
          <a:ext cx="8169536" cy="44602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small" baseline="0" dirty="0" smtClean="0">
              <a:latin typeface="Calibri" pitchFamily="34" charset="0"/>
            </a:rPr>
            <a:t>разработка региональных проектов и программ с участием зарубежных партнеров</a:t>
          </a:r>
          <a:endParaRPr lang="ru-RU" sz="1600" b="1" kern="1200" cap="small" baseline="0" dirty="0"/>
        </a:p>
      </dsp:txBody>
      <dsp:txXfrm>
        <a:off x="752275" y="938276"/>
        <a:ext cx="8169536" cy="446023"/>
      </dsp:txXfrm>
    </dsp:sp>
    <dsp:sp modelId="{B09456A2-F7CE-4E80-8F14-2F022C142507}">
      <dsp:nvSpPr>
        <dsp:cNvPr id="0" name=""/>
        <dsp:cNvSpPr/>
      </dsp:nvSpPr>
      <dsp:spPr>
        <a:xfrm>
          <a:off x="0" y="936648"/>
          <a:ext cx="583048" cy="44602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1777" y="958425"/>
        <a:ext cx="539494" cy="424246"/>
      </dsp:txXfrm>
    </dsp:sp>
    <dsp:sp modelId="{89DB039B-8A1A-4643-A154-E03344209A8F}">
      <dsp:nvSpPr>
        <dsp:cNvPr id="0" name=""/>
        <dsp:cNvSpPr/>
      </dsp:nvSpPr>
      <dsp:spPr>
        <a:xfrm>
          <a:off x="752275" y="1406600"/>
          <a:ext cx="8169536" cy="44602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small" baseline="0" smtClean="0">
              <a:latin typeface="Calibri" pitchFamily="34" charset="0"/>
            </a:rPr>
            <a:t>поддержка и реализация программ технической и финансовой помощи в РФ</a:t>
          </a:r>
          <a:endParaRPr lang="ru-RU" sz="1600" b="1" kern="1200" cap="small" baseline="0" dirty="0"/>
        </a:p>
      </dsp:txBody>
      <dsp:txXfrm>
        <a:off x="752275" y="1406600"/>
        <a:ext cx="8169536" cy="446023"/>
      </dsp:txXfrm>
    </dsp:sp>
    <dsp:sp modelId="{45B9FE41-B8D8-4B64-89C2-B001667E4D92}">
      <dsp:nvSpPr>
        <dsp:cNvPr id="0" name=""/>
        <dsp:cNvSpPr/>
      </dsp:nvSpPr>
      <dsp:spPr>
        <a:xfrm>
          <a:off x="0" y="1404972"/>
          <a:ext cx="583048" cy="44602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1777" y="1426749"/>
        <a:ext cx="539494" cy="424246"/>
      </dsp:txXfrm>
    </dsp:sp>
    <dsp:sp modelId="{5E22F608-DE0E-4733-87FC-FA4D2F34155A}">
      <dsp:nvSpPr>
        <dsp:cNvPr id="0" name=""/>
        <dsp:cNvSpPr/>
      </dsp:nvSpPr>
      <dsp:spPr>
        <a:xfrm>
          <a:off x="752275" y="1874924"/>
          <a:ext cx="8169536" cy="446023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small" baseline="0" smtClean="0">
              <a:latin typeface="Calibri" pitchFamily="34" charset="0"/>
            </a:rPr>
            <a:t>содействие в реализации государственных программ, направленных на развитие малого и среднего бизнеса</a:t>
          </a:r>
          <a:endParaRPr lang="ru-RU" sz="1600" b="1" kern="1200" cap="small" baseline="0" dirty="0"/>
        </a:p>
      </dsp:txBody>
      <dsp:txXfrm>
        <a:off x="752275" y="1874924"/>
        <a:ext cx="8169536" cy="446023"/>
      </dsp:txXfrm>
    </dsp:sp>
    <dsp:sp modelId="{EA0FB91E-FFDB-4ECD-B542-42097E258DCF}">
      <dsp:nvSpPr>
        <dsp:cNvPr id="0" name=""/>
        <dsp:cNvSpPr/>
      </dsp:nvSpPr>
      <dsp:spPr>
        <a:xfrm>
          <a:off x="0" y="1873296"/>
          <a:ext cx="583048" cy="44602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21777" y="1895073"/>
        <a:ext cx="539494" cy="424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316A0-09E8-354F-8B72-FEA3A11843F7}">
      <dsp:nvSpPr>
        <dsp:cNvPr id="0" name=""/>
        <dsp:cNvSpPr/>
      </dsp:nvSpPr>
      <dsp:spPr>
        <a:xfrm>
          <a:off x="1032339" y="-77257"/>
          <a:ext cx="4027850" cy="4277128"/>
        </a:xfrm>
        <a:prstGeom prst="pie">
          <a:avLst>
            <a:gd name="adj1" fmla="val 16200000"/>
            <a:gd name="adj2" fmla="val 1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baseline="0" smtClean="0"/>
            <a:t>НАРАЩИВАНИЕ ПОТЕНЦИАЛА</a:t>
          </a:r>
          <a:endParaRPr lang="ru-RU" sz="1400" b="1" kern="1200" dirty="0"/>
        </a:p>
      </dsp:txBody>
      <dsp:txXfrm>
        <a:off x="3222243" y="711974"/>
        <a:ext cx="1366592" cy="1425709"/>
      </dsp:txXfrm>
    </dsp:sp>
    <dsp:sp modelId="{03D555D9-3318-3046-A02D-C60488A644D2}">
      <dsp:nvSpPr>
        <dsp:cNvPr id="0" name=""/>
        <dsp:cNvSpPr/>
      </dsp:nvSpPr>
      <dsp:spPr>
        <a:xfrm>
          <a:off x="1193003" y="432054"/>
          <a:ext cx="3456432" cy="3456432"/>
        </a:xfrm>
        <a:prstGeom prst="pie">
          <a:avLst>
            <a:gd name="adj1" fmla="val 1800000"/>
            <a:gd name="adj2" fmla="val 90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kern="1200" baseline="0" dirty="0" smtClean="0"/>
            <a:t>ИНВЕСТИЦИОННОЕ СОТРУДНИЧЕСТВО</a:t>
          </a:r>
          <a:endParaRPr lang="ru-RU" sz="1400" kern="1200" dirty="0"/>
        </a:p>
      </dsp:txBody>
      <dsp:txXfrm>
        <a:off x="2139407" y="2612898"/>
        <a:ext cx="1563624" cy="1069848"/>
      </dsp:txXfrm>
    </dsp:sp>
    <dsp:sp modelId="{C23CA2A2-34E1-1941-A2E8-F3DDE99DE2AC}">
      <dsp:nvSpPr>
        <dsp:cNvPr id="0" name=""/>
        <dsp:cNvSpPr/>
      </dsp:nvSpPr>
      <dsp:spPr>
        <a:xfrm>
          <a:off x="1193003" y="432054"/>
          <a:ext cx="3456432" cy="3456432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baseline="0" dirty="0" smtClean="0"/>
            <a:t>ПЕРЕДАЧА ТЕХНОЛОГИЙ</a:t>
          </a:r>
          <a:endParaRPr lang="ru-RU" sz="1200" kern="1200" dirty="0"/>
        </a:p>
      </dsp:txBody>
      <dsp:txXfrm>
        <a:off x="1563335" y="1110996"/>
        <a:ext cx="1172718" cy="11521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A5A1C-1CEC-7F48-A042-E1C8CF5FD634}">
      <dsp:nvSpPr>
        <dsp:cNvPr id="0" name=""/>
        <dsp:cNvSpPr/>
      </dsp:nvSpPr>
      <dsp:spPr>
        <a:xfrm>
          <a:off x="412701" y="277363"/>
          <a:ext cx="4387635" cy="4471624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effectLst>
                <a:innerShdw blurRad="63500" dist="50800" dir="18900000">
                  <a:schemeClr val="bg1">
                    <a:alpha val="50000"/>
                  </a:schemeClr>
                </a:innerShdw>
              </a:effectLst>
            </a:rPr>
            <a:t>ФОНД ПРОМЫШЛЕННОГО РАЗВИТИЯ</a:t>
          </a:r>
          <a:endParaRPr lang="ru-RU" sz="1200" b="1" kern="1200" dirty="0">
            <a:solidFill>
              <a:schemeClr val="bg1"/>
            </a:solidFill>
            <a:effectLst>
              <a:innerShdw blurRad="63500" dist="50800" dir="18900000">
                <a:schemeClr val="bg1">
                  <a:alpha val="50000"/>
                </a:schemeClr>
              </a:innerShdw>
            </a:effectLst>
          </a:endParaRPr>
        </a:p>
      </dsp:txBody>
      <dsp:txXfrm>
        <a:off x="2798217" y="1102484"/>
        <a:ext cx="1488661" cy="1490541"/>
      </dsp:txXfrm>
    </dsp:sp>
    <dsp:sp modelId="{817B87E7-23C2-0D4C-A8FD-E95355D4157A}">
      <dsp:nvSpPr>
        <dsp:cNvPr id="0" name=""/>
        <dsp:cNvSpPr/>
      </dsp:nvSpPr>
      <dsp:spPr>
        <a:xfrm>
          <a:off x="344320" y="419698"/>
          <a:ext cx="4137404" cy="4137404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effectLst/>
            </a:rPr>
            <a:t>ОПЕРАЦИОННЫЙ БЮДЖЕТ</a:t>
          </a:r>
          <a:endParaRPr lang="ru-RU" sz="1200" b="1" kern="1200" dirty="0">
            <a:solidFill>
              <a:schemeClr val="bg1"/>
            </a:solidFill>
            <a:effectLst/>
          </a:endParaRPr>
        </a:p>
      </dsp:txBody>
      <dsp:txXfrm>
        <a:off x="1477181" y="3030203"/>
        <a:ext cx="1871683" cy="1280625"/>
      </dsp:txXfrm>
    </dsp:sp>
    <dsp:sp modelId="{B1A7413F-6B70-DB48-A2AA-134F453A8321}">
      <dsp:nvSpPr>
        <dsp:cNvPr id="0" name=""/>
        <dsp:cNvSpPr/>
      </dsp:nvSpPr>
      <dsp:spPr>
        <a:xfrm>
          <a:off x="430874" y="517175"/>
          <a:ext cx="4137404" cy="4137404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</a:rPr>
            <a:t>РЕГУЛЯРНЫЙ БЮДЖЕТ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874168" y="1329880"/>
        <a:ext cx="1403762" cy="1379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Список вкладок"/>
  <dgm:desc val="Служит для отображения непоследовательных или сгруппированных блоков данных. Рекомендуется использовать для списков с текстом уровня 1 небольшого объема. Первый текст уровня 2 отображается рядом с текстом уровня 1, а остальной текст уровня 2 — под текстом уровня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358073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практике :</a:t>
            </a:r>
          </a:p>
          <a:p>
            <a:pPr marL="517525" algn="just" defTabSz="685800">
              <a:lnSpc>
                <a:spcPct val="110000"/>
              </a:lnSpc>
              <a:buClr>
                <a:srgbClr val="FB7405"/>
              </a:buClr>
              <a:buFont typeface="Courier New"/>
              <a:defRPr sz="2000">
                <a:solidFill>
                  <a:srgbClr val="078AC5"/>
                </a:solidFill>
              </a:defRPr>
            </a:pPr>
            <a:r>
              <a:rPr lang="ru-RU" dirty="0" smtClean="0"/>
              <a:t>составление дорожных карт для учета экологических факторов в производственно-сбытовой цепочке</a:t>
            </a:r>
          </a:p>
          <a:p>
            <a:pPr marL="517525" algn="just" defTabSz="685800">
              <a:lnSpc>
                <a:spcPct val="110000"/>
              </a:lnSpc>
              <a:buClr>
                <a:srgbClr val="FB7405"/>
              </a:buClr>
              <a:buFont typeface="Courier New"/>
              <a:defRPr sz="2000">
                <a:solidFill>
                  <a:srgbClr val="078AC5"/>
                </a:solidFill>
              </a:defRPr>
            </a:pPr>
            <a:r>
              <a:rPr lang="ru-RU" dirty="0" smtClean="0"/>
              <a:t>определение контрольных значений и показателей </a:t>
            </a:r>
          </a:p>
          <a:p>
            <a:pPr marL="517525" algn="just" defTabSz="685800">
              <a:lnSpc>
                <a:spcPct val="110000"/>
              </a:lnSpc>
              <a:buClr>
                <a:srgbClr val="FB7405"/>
              </a:buClr>
              <a:buFont typeface="Courier New"/>
              <a:defRPr sz="2000">
                <a:solidFill>
                  <a:srgbClr val="078AC5"/>
                </a:solidFill>
              </a:defRPr>
            </a:pPr>
            <a:r>
              <a:rPr lang="ru-RU" dirty="0" smtClean="0"/>
              <a:t>распространение передовой практики и обмена опытом </a:t>
            </a:r>
          </a:p>
          <a:p>
            <a:pPr marL="517525" algn="just" defTabSz="685800">
              <a:lnSpc>
                <a:spcPct val="110000"/>
              </a:lnSpc>
              <a:buClr>
                <a:srgbClr val="FB7405"/>
              </a:buClr>
              <a:buFont typeface="Courier New"/>
              <a:defRPr sz="2000">
                <a:solidFill>
                  <a:srgbClr val="078AC5"/>
                </a:solidFill>
              </a:defRPr>
            </a:pPr>
            <a:r>
              <a:rPr lang="ru-RU" dirty="0" smtClean="0"/>
              <a:t>осуществление программ внедрения чистых технологий </a:t>
            </a:r>
          </a:p>
          <a:p>
            <a:pPr marL="517525" algn="just" defTabSz="685800">
              <a:lnSpc>
                <a:spcPct val="110000"/>
              </a:lnSpc>
              <a:buClr>
                <a:srgbClr val="FB7405"/>
              </a:buClr>
              <a:buFont typeface="Courier New"/>
              <a:defRPr sz="2000">
                <a:solidFill>
                  <a:srgbClr val="078AC5"/>
                </a:solidFill>
              </a:defRPr>
            </a:pPr>
            <a:r>
              <a:rPr lang="ru-RU" dirty="0" smtClean="0"/>
              <a:t>проведение различных мероприятий по наращиванию потенциала и предоставления международным форумам результатов необходимых исследований и экспертных оценок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9389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03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6" y="4780032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"/>
          <p:cNvSpPr txBox="1"/>
          <p:nvPr/>
        </p:nvSpPr>
        <p:spPr>
          <a:xfrm>
            <a:off x="348977" y="1917570"/>
            <a:ext cx="8446046" cy="1308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/>
            </a:lvl1pPr>
          </a:lstStyle>
          <a:p>
            <a:r>
              <a:rPr dirty="0"/>
              <a:t>Содействие внедрению зеленых технологий в России Центром ЮНИДО при помощи российских и международных финансовых институтов</a:t>
            </a:r>
          </a:p>
        </p:txBody>
      </p:sp>
      <p:sp>
        <p:nvSpPr>
          <p:cNvPr id="113" name="Коротков Сергей Анатольевич"/>
          <p:cNvSpPr txBox="1"/>
          <p:nvPr/>
        </p:nvSpPr>
        <p:spPr>
          <a:xfrm>
            <a:off x="4052037" y="3537307"/>
            <a:ext cx="484202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>
                <a:solidFill>
                  <a:srgbClr val="535353"/>
                </a:solidFill>
              </a:defRPr>
            </a:lvl1pPr>
          </a:lstStyle>
          <a:p>
            <a:r>
              <a:rPr dirty="0" smtClean="0"/>
              <a:t>Сергей Анатольевич</a:t>
            </a:r>
            <a:r>
              <a:rPr lang="ru-RU" dirty="0"/>
              <a:t> Коротков</a:t>
            </a:r>
            <a:r>
              <a:rPr lang="en-US" dirty="0" smtClean="0"/>
              <a:t>,</a:t>
            </a:r>
          </a:p>
          <a:p>
            <a:r>
              <a:rPr lang="ru-RU" dirty="0" smtClean="0"/>
              <a:t>Директор Центра ЮНИДО в РФ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Экологически безопасное регулирование и окончательное уничтожение ПХБ на предприятиях ОАО «РЖД» и других собственников"/>
          <p:cNvSpPr txBox="1"/>
          <p:nvPr/>
        </p:nvSpPr>
        <p:spPr>
          <a:xfrm>
            <a:off x="267394" y="797394"/>
            <a:ext cx="86045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 defTabSz="685800">
              <a:lnSpc>
                <a:spcPct val="90000"/>
              </a:lnSpc>
              <a:defRPr sz="2000" b="1" u="sng">
                <a:solidFill>
                  <a:srgbClr val="FB7405"/>
                </a:solidFill>
              </a:defRPr>
            </a:lvl1pPr>
          </a:lstStyle>
          <a:p>
            <a:pPr>
              <a:defRPr u="none">
                <a:solidFill>
                  <a:srgbClr val="0698DF"/>
                </a:solidFill>
              </a:defRPr>
            </a:pPr>
            <a:r>
              <a:rPr lang="en-US" u="none" dirty="0" smtClean="0">
                <a:solidFill>
                  <a:srgbClr val="ED7233"/>
                </a:solidFill>
              </a:rPr>
              <a:t>III. </a:t>
            </a:r>
            <a:r>
              <a:rPr u="none" dirty="0" smtClean="0">
                <a:solidFill>
                  <a:srgbClr val="ED7233"/>
                </a:solidFill>
              </a:rPr>
              <a:t>Экологически </a:t>
            </a:r>
            <a:r>
              <a:rPr u="none" dirty="0">
                <a:solidFill>
                  <a:srgbClr val="FB7405"/>
                </a:solidFill>
              </a:rPr>
              <a:t>безопасное регулирование </a:t>
            </a:r>
            <a:r>
              <a:rPr u="none" dirty="0" smtClean="0">
                <a:solidFill>
                  <a:srgbClr val="FB7405"/>
                </a:solidFill>
              </a:rPr>
              <a:t>и </a:t>
            </a:r>
            <a:r>
              <a:rPr u="none" dirty="0">
                <a:solidFill>
                  <a:srgbClr val="FB7405"/>
                </a:solidFill>
              </a:rPr>
              <a:t>окончательное </a:t>
            </a:r>
            <a:r>
              <a:rPr u="none" dirty="0" smtClean="0">
                <a:solidFill>
                  <a:srgbClr val="FB7405"/>
                </a:solidFill>
              </a:rPr>
              <a:t>уничтожение</a:t>
            </a:r>
            <a:r>
              <a:rPr lang="en-US" u="none" dirty="0" smtClean="0">
                <a:solidFill>
                  <a:srgbClr val="FB7405"/>
                </a:solidFill>
              </a:rPr>
              <a:t> </a:t>
            </a:r>
            <a:r>
              <a:rPr u="none" dirty="0" smtClean="0">
                <a:solidFill>
                  <a:srgbClr val="FB7405"/>
                </a:solidFill>
              </a:rPr>
              <a:t>ПХБ на </a:t>
            </a:r>
            <a:r>
              <a:rPr u="none" dirty="0">
                <a:solidFill>
                  <a:srgbClr val="FB7405"/>
                </a:solidFill>
              </a:rPr>
              <a:t>предприятиях ОАО «РЖД» и других собственников</a:t>
            </a:r>
          </a:p>
        </p:txBody>
      </p:sp>
      <p:sp>
        <p:nvSpPr>
          <p:cNvPr id="6" name="GEF (Global Environment Facility) ГЭФ (Глобальный экологический фонд)"/>
          <p:cNvSpPr txBox="1"/>
          <p:nvPr/>
        </p:nvSpPr>
        <p:spPr>
          <a:xfrm>
            <a:off x="592234" y="-36617"/>
            <a:ext cx="86005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r" defTabSz="416052">
              <a:defRPr sz="2730" b="1">
                <a:solidFill>
                  <a:srgbClr val="FFFFFF"/>
                </a:solidFill>
              </a:defRPr>
            </a:pPr>
            <a:r>
              <a:rPr lang="ru-RU" sz="2400" dirty="0"/>
              <a:t>2.1 - ГЭФ (Глобальный </a:t>
            </a:r>
            <a:r>
              <a:rPr lang="ru-RU" sz="2400" dirty="0" smtClean="0"/>
              <a:t>экологический </a:t>
            </a:r>
            <a:r>
              <a:rPr lang="ru-RU" sz="2400" dirty="0"/>
              <a:t>фонд) </a:t>
            </a:r>
            <a:r>
              <a:rPr sz="2400" dirty="0"/>
              <a:t> 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458"/>
              </p:ext>
            </p:extLst>
          </p:nvPr>
        </p:nvGraphicFramePr>
        <p:xfrm>
          <a:off x="592234" y="1554480"/>
          <a:ext cx="5093208" cy="1645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70432"/>
                <a:gridCol w="3922776"/>
              </a:tblGrid>
              <a:tr h="723256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Цель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/>
                        <a:t>C</a:t>
                      </a:r>
                      <a:r>
                        <a:rPr lang="ru-RU" b="0" dirty="0" err="1" smtClean="0"/>
                        <a:t>оздание</a:t>
                      </a:r>
                      <a:r>
                        <a:rPr lang="ru-RU" b="0" dirty="0" smtClean="0"/>
                        <a:t> системы обращения с </a:t>
                      </a:r>
                      <a:r>
                        <a:rPr lang="ru-RU" b="0" dirty="0" err="1" smtClean="0"/>
                        <a:t>полихлорированными</a:t>
                      </a:r>
                      <a:r>
                        <a:rPr lang="ru-RU" b="0" dirty="0" smtClean="0"/>
                        <a:t> </a:t>
                      </a:r>
                      <a:r>
                        <a:rPr lang="ru-RU" b="0" dirty="0" err="1" smtClean="0"/>
                        <a:t>бифенилами</a:t>
                      </a:r>
                      <a:r>
                        <a:rPr lang="ru-RU" b="0" dirty="0" smtClean="0"/>
                        <a:t> (ПХБ) в Российской Федерации в рамках реализации положений </a:t>
                      </a:r>
                      <a:r>
                        <a:rPr lang="ru-RU" b="1" dirty="0" smtClean="0">
                          <a:solidFill>
                            <a:srgbClr val="ED7233"/>
                          </a:solidFill>
                        </a:rPr>
                        <a:t>Стокгольмской конвенции о стойких органических загрязнителях </a:t>
                      </a:r>
                      <a:endParaRPr lang="ru-RU" b="1" dirty="0">
                        <a:solidFill>
                          <a:srgbClr val="ED7233"/>
                        </a:solidFill>
                      </a:endParaRPr>
                    </a:p>
                  </a:txBody>
                  <a:tcPr/>
                </a:tc>
              </a:tr>
              <a:tr h="790871">
                <a:tc>
                  <a:txBody>
                    <a:bodyPr/>
                    <a:lstStyle/>
                    <a:p>
                      <a:r>
                        <a:rPr lang="ru-RU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Основные партнеры, бенефициары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Министерство природных ресурсов и экологии РФ</a:t>
                      </a:r>
                    </a:p>
                    <a:p>
                      <a:pPr algn="l"/>
                      <a:r>
                        <a:rPr lang="ru-RU" dirty="0" smtClean="0"/>
                        <a:t>ОАО «РЖД»</a:t>
                      </a:r>
                    </a:p>
                    <a:p>
                      <a:pPr algn="l"/>
                      <a:r>
                        <a:rPr lang="ru-RU" dirty="0" smtClean="0"/>
                        <a:t>ГУП «Водоканал Санкт-Петербурга»</a:t>
                      </a:r>
                    </a:p>
                    <a:p>
                      <a:pPr algn="l"/>
                      <a:r>
                        <a:rPr lang="ru-RU" dirty="0" smtClean="0"/>
                        <a:t>ФГБУ ВПО «РГУ нефти и газа им. И.М. Губкина»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67394" y="3311155"/>
            <a:ext cx="871201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Ø"/>
            </a:pPr>
            <a:r>
              <a:rPr lang="ru-RU" sz="1400" dirty="0" smtClean="0"/>
              <a:t>Проектом </a:t>
            </a:r>
            <a:r>
              <a:rPr lang="ru-RU" sz="1400" dirty="0"/>
              <a:t>предусматривается создание системы идентификации ПХБ в изоляционных жидкостях электротехнического </a:t>
            </a:r>
            <a:r>
              <a:rPr lang="ru-RU" sz="1400" dirty="0" smtClean="0"/>
              <a:t>оборудования,</a:t>
            </a:r>
            <a:r>
              <a:rPr lang="en-US" sz="1400" dirty="0" smtClean="0"/>
              <a:t> </a:t>
            </a:r>
            <a:r>
              <a:rPr lang="ru-RU" sz="1400" dirty="0" smtClean="0"/>
              <a:t>а </a:t>
            </a:r>
            <a:r>
              <a:rPr lang="ru-RU" sz="1400" dirty="0"/>
              <a:t>также последующая маркировка и утилизация ПХБ экологически безопасным способом. </a:t>
            </a:r>
            <a:endParaRPr lang="ru-RU" sz="1400" dirty="0" smtClean="0"/>
          </a:p>
          <a:p>
            <a:pPr marL="171450" indent="-171450">
              <a:buFont typeface="Wingdings" charset="2"/>
              <a:buChar char="Ø"/>
            </a:pPr>
            <a:r>
              <a:rPr lang="ru-RU" sz="1400" dirty="0" smtClean="0"/>
              <a:t>Проект </a:t>
            </a:r>
            <a:r>
              <a:rPr lang="ru-RU" sz="1400" dirty="0"/>
              <a:t>является </a:t>
            </a:r>
            <a:r>
              <a:rPr lang="ru-RU" sz="1400" b="1" dirty="0"/>
              <a:t>первым этапом общенациональной программы </a:t>
            </a:r>
            <a:r>
              <a:rPr lang="ru-RU" sz="1400" dirty="0"/>
              <a:t>по поэтапному отказу от использования ПХБ во всех отраслях промышленности.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416" y="1732284"/>
            <a:ext cx="2296121" cy="12421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301271231"/>
              </p:ext>
            </p:extLst>
          </p:nvPr>
        </p:nvGraphicFramePr>
        <p:xfrm>
          <a:off x="-627321" y="-27087"/>
          <a:ext cx="5337543" cy="4925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оект Фонда промышленного…"/>
          <p:cNvSpPr txBox="1">
            <a:spLocks noGrp="1"/>
          </p:cNvSpPr>
          <p:nvPr>
            <p:ph type="title"/>
          </p:nvPr>
        </p:nvSpPr>
        <p:spPr>
          <a:xfrm>
            <a:off x="914400" y="-9144"/>
            <a:ext cx="8229600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868680">
              <a:defRPr sz="2850" b="1">
                <a:solidFill>
                  <a:srgbClr val="FFFFFF"/>
                </a:solidFill>
              </a:defRPr>
            </a:pPr>
            <a:r>
              <a:rPr lang="ru-RU" sz="2400" dirty="0" smtClean="0"/>
              <a:t>2.2 - </a:t>
            </a:r>
            <a:r>
              <a:rPr sz="2400" dirty="0" smtClean="0"/>
              <a:t>Фонд промышленного</a:t>
            </a:r>
            <a:r>
              <a:rPr lang="ru-RU" sz="2400" dirty="0" smtClean="0"/>
              <a:t> </a:t>
            </a:r>
            <a:r>
              <a:rPr sz="2400" dirty="0" smtClean="0"/>
              <a:t>развития </a:t>
            </a:r>
            <a:r>
              <a:rPr sz="2400" dirty="0"/>
              <a:t>ЮНИДО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8623" y="1108302"/>
            <a:ext cx="5805377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Wingdings" charset="2"/>
              <a:buChar char="Ø"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Бюджет Фонда промышленного развития формируется из </a:t>
            </a:r>
            <a:r>
              <a:rPr lang="ru-RU" b="1" dirty="0" smtClean="0">
                <a:solidFill>
                  <a:srgbClr val="ED7233"/>
                </a:solidFill>
              </a:rPr>
              <a:t>специальных добровольных взносов </a:t>
            </a:r>
            <a:r>
              <a:rPr lang="ru-RU" dirty="0" smtClean="0"/>
              <a:t>государств-членов ЮНИДО на </a:t>
            </a:r>
            <a:r>
              <a:rPr lang="ru-RU" dirty="0"/>
              <a:t>проекты технического </a:t>
            </a:r>
            <a:r>
              <a:rPr lang="ru-RU" dirty="0" smtClean="0"/>
              <a:t>сотрудничества.</a:t>
            </a:r>
            <a:endParaRPr lang="ru-RU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1516" y="2387651"/>
            <a:ext cx="520995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ru-RU" b="1" dirty="0" smtClean="0">
                <a:solidFill>
                  <a:srgbClr val="ED7233"/>
                </a:solidFill>
              </a:rPr>
              <a:t>Ежегодный добровольный взнос России </a:t>
            </a:r>
            <a:r>
              <a:rPr lang="ru-RU" dirty="0" smtClean="0">
                <a:solidFill>
                  <a:schemeClr val="tx1"/>
                </a:solidFill>
              </a:rPr>
              <a:t>начиная </a:t>
            </a:r>
            <a:r>
              <a:rPr lang="ru-RU" dirty="0">
                <a:solidFill>
                  <a:schemeClr val="tx1"/>
                </a:solidFill>
              </a:rPr>
              <a:t>с 2009 года </a:t>
            </a:r>
            <a:r>
              <a:rPr lang="ru-RU" dirty="0" smtClean="0">
                <a:solidFill>
                  <a:schemeClr val="tx1"/>
                </a:solidFill>
              </a:rPr>
              <a:t>составляет</a:t>
            </a:r>
            <a:r>
              <a:rPr lang="ru-RU" dirty="0" smtClean="0">
                <a:solidFill>
                  <a:srgbClr val="ED7233"/>
                </a:solidFill>
              </a:rPr>
              <a:t> </a:t>
            </a:r>
            <a:r>
              <a:rPr lang="en-US" b="1" dirty="0" smtClean="0">
                <a:solidFill>
                  <a:srgbClr val="ED7233"/>
                </a:solidFill>
              </a:rPr>
              <a:t>$ </a:t>
            </a:r>
            <a:r>
              <a:rPr lang="ru-RU" b="1" dirty="0" smtClean="0">
                <a:solidFill>
                  <a:srgbClr val="ED7233"/>
                </a:solidFill>
              </a:rPr>
              <a:t>2,6 млн</a:t>
            </a:r>
            <a:r>
              <a:rPr lang="en-US" b="1" dirty="0" smtClean="0">
                <a:solidFill>
                  <a:srgbClr val="ED7233"/>
                </a:solidFill>
              </a:rPr>
              <a:t>.</a:t>
            </a:r>
            <a:r>
              <a:rPr lang="en-US" dirty="0" smtClean="0"/>
              <a:t> 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033" y="3310979"/>
            <a:ext cx="2160920" cy="1437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170" y="4154143"/>
            <a:ext cx="312597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Структура</a:t>
            </a:r>
            <a:r>
              <a:rPr kumimoji="0" lang="ru-RU" sz="1400" b="0" i="1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ru-RU" sz="1400" b="0" i="1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бюджета Организации</a:t>
            </a:r>
            <a:endParaRPr kumimoji="0" lang="ru-RU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2292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Проект Фонда промышленного…"/>
          <p:cNvSpPr txBox="1">
            <a:spLocks noGrp="1"/>
          </p:cNvSpPr>
          <p:nvPr>
            <p:ph type="title"/>
          </p:nvPr>
        </p:nvSpPr>
        <p:spPr>
          <a:xfrm>
            <a:off x="38100" y="-38250"/>
            <a:ext cx="9144000" cy="8722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868680">
              <a:defRPr sz="2850" b="1">
                <a:solidFill>
                  <a:srgbClr val="FFFFFF"/>
                </a:solidFill>
              </a:defRPr>
            </a:pPr>
            <a:r>
              <a:rPr lang="ru-RU" sz="2400" dirty="0" smtClean="0"/>
              <a:t>2.2 - </a:t>
            </a:r>
            <a:r>
              <a:rPr sz="2400" dirty="0" smtClean="0"/>
              <a:t>Фонд промышленного</a:t>
            </a:r>
            <a:r>
              <a:rPr lang="ru-RU" sz="2400" dirty="0" smtClean="0"/>
              <a:t> </a:t>
            </a:r>
            <a:r>
              <a:rPr sz="2400" dirty="0" smtClean="0"/>
              <a:t>развития </a:t>
            </a:r>
            <a:r>
              <a:rPr sz="2400" dirty="0"/>
              <a:t>ЮНИДО</a:t>
            </a:r>
          </a:p>
        </p:txBody>
      </p:sp>
      <p:sp>
        <p:nvSpPr>
          <p:cNvPr id="184" name="Создание Центра по применению передовой практики и природоохранных технологий при утилизации потенциально опасных потребительских продуктов и промышленных отходов (2010-2015 гг.)"/>
          <p:cNvSpPr txBox="1"/>
          <p:nvPr/>
        </p:nvSpPr>
        <p:spPr>
          <a:xfrm>
            <a:off x="166528" y="1011577"/>
            <a:ext cx="881094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defTabSz="685800">
              <a:lnSpc>
                <a:spcPct val="90000"/>
              </a:lnSpc>
              <a:defRPr sz="2000" b="1">
                <a:solidFill>
                  <a:srgbClr val="0698DF"/>
                </a:solidFill>
              </a:defRPr>
            </a:pPr>
            <a:r>
              <a:rPr dirty="0">
                <a:solidFill>
                  <a:srgbClr val="FB7405"/>
                </a:solidFill>
              </a:rPr>
              <a:t>Создание Центра по применению передовой практики и природоохранных технологий при утилизации потенциально опасных потребительских продуктов и промышленных </a:t>
            </a:r>
            <a:r>
              <a:rPr dirty="0" smtClean="0">
                <a:solidFill>
                  <a:srgbClr val="FB7405"/>
                </a:solidFill>
              </a:rPr>
              <a:t>отходов</a:t>
            </a:r>
            <a:endParaRPr dirty="0">
              <a:solidFill>
                <a:srgbClr val="FB7405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790"/>
              </p:ext>
            </p:extLst>
          </p:nvPr>
        </p:nvGraphicFramePr>
        <p:xfrm>
          <a:off x="2268846" y="2091012"/>
          <a:ext cx="6789773" cy="243018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17112"/>
                <a:gridCol w="5572661"/>
              </a:tblGrid>
              <a:tr h="35407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Бюджет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$ 1,574,788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7675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Сроки реализации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2010-201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5 гг.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70503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Цель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1000"/>
                        </a:spcBef>
                        <a:buSzTx/>
                        <a:buFontTx/>
                        <a:buNone/>
                        <a:defRPr sz="1800" b="1">
                          <a:solidFill>
                            <a:srgbClr val="0780B8"/>
                          </a:solidFill>
                        </a:defRPr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Создание современных комплексных систем управления образованием и использованием отходов на примере электронного и электротехнического оборудования, изношенных шин и резинотехнических изделий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48400">
                <a:tc>
                  <a:txBody>
                    <a:bodyPr/>
                    <a:lstStyle/>
                    <a:p>
                      <a:r>
                        <a:rPr lang="ru-RU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Партнеры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1000"/>
                        </a:spcBef>
                        <a:buSzTx/>
                        <a:buFontTx/>
                        <a:buNone/>
                        <a:defRPr sz="1500" b="1">
                          <a:solidFill>
                            <a:srgbClr val="0780B8"/>
                          </a:solidFill>
                        </a:defRPr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Министерство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природных ресурсов и экологии РФ, Министерство природных ресурсов и экологии Республики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Татарстан,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Торгово-промышленная палата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</a:rPr>
                        <a:t>РФ, Аналитический центр при Правительстве РФ, Координационный Совет по развитию отрасли обращения с отходами, и др.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09" y="1749943"/>
            <a:ext cx="2007732" cy="25966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оект ЮНИДО…"/>
          <p:cNvSpPr txBox="1"/>
          <p:nvPr/>
        </p:nvSpPr>
        <p:spPr>
          <a:xfrm>
            <a:off x="975361" y="150806"/>
            <a:ext cx="80790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r" defTabSz="685800">
              <a:defRPr sz="2000">
                <a:solidFill>
                  <a:srgbClr val="078AC5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</a:rPr>
              <a:t>2.3 - Проекты </a:t>
            </a:r>
            <a:r>
              <a:rPr lang="ru-RU" sz="2400" b="1" dirty="0">
                <a:solidFill>
                  <a:schemeClr val="bg1"/>
                </a:solidFill>
              </a:rPr>
              <a:t>по содействию </a:t>
            </a:r>
            <a:r>
              <a:rPr lang="ru-RU" sz="2400" b="1" dirty="0" smtClean="0">
                <a:solidFill>
                  <a:schemeClr val="bg1"/>
                </a:solidFill>
              </a:rPr>
              <a:t>инвестициям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*Проекты по содействию инвестициям (англ. «IP Projects») — проекты, финансируемые за счет добровольных взносов, привлекаемые Центром ЮНИДО на местном уровне. Вся деятельность в рамках этих проектов подотчетна Центра ЮНИДО и полностью им управляется. Донорами таких проектов может выступать правительственная, неправительственная, межправительственная организация, а также частное лицо.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1435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lnSpc>
                <a:spcPct val="90000"/>
              </a:lnSpc>
              <a:buFont typeface="Wingdings" charset="2"/>
              <a:buChar char="Ø"/>
              <a:defRPr sz="1400"/>
            </a:pPr>
            <a:r>
              <a:rPr b="1" dirty="0" smtClean="0"/>
              <a:t>Проекты </a:t>
            </a:r>
            <a:r>
              <a:rPr b="1" dirty="0"/>
              <a:t>по содействию инвестициям</a:t>
            </a:r>
            <a:r>
              <a:rPr dirty="0"/>
              <a:t> (англ. «</a:t>
            </a:r>
            <a:r>
              <a:rPr dirty="0" smtClean="0"/>
              <a:t>I</a:t>
            </a:r>
            <a:r>
              <a:rPr lang="en-US" dirty="0" smtClean="0"/>
              <a:t>nvestment Promotion</a:t>
            </a:r>
            <a:r>
              <a:rPr dirty="0" smtClean="0"/>
              <a:t> </a:t>
            </a:r>
            <a:r>
              <a:rPr dirty="0"/>
              <a:t>Projects</a:t>
            </a:r>
            <a:r>
              <a:rPr dirty="0" smtClean="0"/>
              <a:t>»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ED7233"/>
                </a:solidFill>
              </a:rPr>
              <a:t>IP-</a:t>
            </a:r>
            <a:r>
              <a:rPr lang="ru-RU" b="1" dirty="0" smtClean="0">
                <a:solidFill>
                  <a:srgbClr val="ED7233"/>
                </a:solidFill>
              </a:rPr>
              <a:t>проекты</a:t>
            </a:r>
            <a:r>
              <a:rPr dirty="0" smtClean="0"/>
              <a:t>) </a:t>
            </a:r>
            <a:r>
              <a:rPr dirty="0"/>
              <a:t>— проекты, финансируемые за счет добровольных </a:t>
            </a:r>
            <a:r>
              <a:rPr dirty="0" smtClean="0"/>
              <a:t>взносов</a:t>
            </a:r>
            <a:r>
              <a:rPr lang="ru-RU" dirty="0" smtClean="0"/>
              <a:t> (</a:t>
            </a:r>
            <a:r>
              <a:rPr lang="en-US" b="1" dirty="0" smtClean="0">
                <a:solidFill>
                  <a:srgbClr val="ED7233"/>
                </a:solidFill>
              </a:rPr>
              <a:t>&lt; $ 100 </a:t>
            </a:r>
            <a:r>
              <a:rPr lang="ru-RU" b="1" dirty="0" smtClean="0">
                <a:solidFill>
                  <a:srgbClr val="ED7233"/>
                </a:solidFill>
              </a:rPr>
              <a:t>тыс.</a:t>
            </a:r>
            <a:r>
              <a:rPr lang="ru-RU" dirty="0" smtClean="0"/>
              <a:t>)</a:t>
            </a:r>
            <a:r>
              <a:rPr dirty="0" smtClean="0"/>
              <a:t>, привлекаемы</a:t>
            </a:r>
            <a:r>
              <a:rPr lang="ru-RU" dirty="0"/>
              <a:t>х</a:t>
            </a:r>
            <a:r>
              <a:rPr dirty="0" smtClean="0"/>
              <a:t> </a:t>
            </a:r>
            <a:r>
              <a:rPr dirty="0"/>
              <a:t>Центром ЮНИДО на местном уровне. </a:t>
            </a:r>
            <a:endParaRPr lang="ru-RU" dirty="0" smtClean="0"/>
          </a:p>
          <a:p>
            <a:pPr algn="just" defTabSz="457200">
              <a:lnSpc>
                <a:spcPct val="90000"/>
              </a:lnSpc>
              <a:buFont typeface="Wingdings" charset="2"/>
              <a:buChar char="Ø"/>
              <a:defRPr sz="1400"/>
            </a:pPr>
            <a:r>
              <a:rPr dirty="0" smtClean="0"/>
              <a:t>Вся </a:t>
            </a:r>
            <a:r>
              <a:rPr dirty="0"/>
              <a:t>деятельность в рамках </a:t>
            </a:r>
            <a:r>
              <a:rPr lang="en-US" dirty="0" smtClean="0"/>
              <a:t>IP-</a:t>
            </a:r>
            <a:r>
              <a:rPr dirty="0" smtClean="0"/>
              <a:t>проектов </a:t>
            </a:r>
            <a:r>
              <a:rPr dirty="0"/>
              <a:t>подотчетна </a:t>
            </a:r>
            <a:r>
              <a:rPr dirty="0" smtClean="0"/>
              <a:t>Центр</a:t>
            </a:r>
            <a:r>
              <a:rPr lang="ru-RU" dirty="0" smtClean="0"/>
              <a:t>у</a:t>
            </a:r>
            <a:r>
              <a:rPr dirty="0" smtClean="0"/>
              <a:t> </a:t>
            </a:r>
            <a:r>
              <a:rPr dirty="0"/>
              <a:t>ЮНИДО и полностью им управляется. </a:t>
            </a:r>
            <a:endParaRPr lang="ru-RU" dirty="0" smtClean="0"/>
          </a:p>
          <a:p>
            <a:pPr algn="just" defTabSz="457200">
              <a:lnSpc>
                <a:spcPct val="90000"/>
              </a:lnSpc>
              <a:buFont typeface="Wingdings" charset="2"/>
              <a:buChar char="Ø"/>
              <a:defRPr sz="1400"/>
            </a:pPr>
            <a:r>
              <a:rPr dirty="0" smtClean="0"/>
              <a:t>Донорами </a:t>
            </a:r>
            <a:r>
              <a:rPr dirty="0"/>
              <a:t>таких проектов </a:t>
            </a:r>
            <a:r>
              <a:rPr dirty="0" smtClean="0"/>
              <a:t>мо</a:t>
            </a:r>
            <a:r>
              <a:rPr lang="ru-RU" dirty="0" smtClean="0"/>
              <a:t>гут</a:t>
            </a:r>
            <a:r>
              <a:rPr dirty="0" smtClean="0"/>
              <a:t> </a:t>
            </a:r>
            <a:r>
              <a:rPr dirty="0"/>
              <a:t>выступать </a:t>
            </a:r>
            <a:r>
              <a:rPr dirty="0" smtClean="0"/>
              <a:t>правительственн</a:t>
            </a:r>
            <a:r>
              <a:rPr lang="ru-RU" dirty="0" err="1" smtClean="0"/>
              <a:t>ые</a:t>
            </a:r>
            <a:r>
              <a:rPr dirty="0" smtClean="0"/>
              <a:t>, неправительстве</a:t>
            </a:r>
            <a:r>
              <a:rPr lang="ru-RU" dirty="0" smtClean="0"/>
              <a:t>н</a:t>
            </a:r>
            <a:r>
              <a:rPr dirty="0" smtClean="0"/>
              <a:t>н</a:t>
            </a:r>
            <a:r>
              <a:rPr lang="ru-RU" dirty="0" err="1" smtClean="0"/>
              <a:t>ые</a:t>
            </a:r>
            <a:r>
              <a:rPr dirty="0" smtClean="0"/>
              <a:t>, межправительственн</a:t>
            </a:r>
            <a:r>
              <a:rPr lang="ru-RU" dirty="0" err="1" smtClean="0"/>
              <a:t>ые</a:t>
            </a:r>
            <a:r>
              <a:rPr dirty="0" smtClean="0"/>
              <a:t> организаци</a:t>
            </a:r>
            <a:r>
              <a:rPr lang="ru-RU" dirty="0" smtClean="0"/>
              <a:t>и</a:t>
            </a:r>
            <a:r>
              <a:rPr dirty="0" smtClean="0"/>
              <a:t>, </a:t>
            </a:r>
            <a:r>
              <a:rPr dirty="0"/>
              <a:t>а также </a:t>
            </a:r>
            <a:r>
              <a:rPr dirty="0" smtClean="0"/>
              <a:t>частн</a:t>
            </a:r>
            <a:r>
              <a:rPr lang="ru-RU" dirty="0" smtClean="0"/>
              <a:t>ы</a:t>
            </a:r>
            <a:r>
              <a:rPr dirty="0" smtClean="0"/>
              <a:t>е лиц</a:t>
            </a:r>
            <a:r>
              <a:rPr lang="ru-RU" dirty="0" smtClean="0"/>
              <a:t>а</a:t>
            </a:r>
            <a:r>
              <a:rPr dirty="0" smtClean="0"/>
              <a:t>.</a:t>
            </a:r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926" y="2743332"/>
            <a:ext cx="1876147" cy="195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595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Академия электронных отходов для управленцев для стран СНГ (E-Waste Academy, Managers Edition)"/>
          <p:cNvSpPr txBox="1">
            <a:spLocks noGrp="1"/>
          </p:cNvSpPr>
          <p:nvPr>
            <p:ph type="title"/>
          </p:nvPr>
        </p:nvSpPr>
        <p:spPr>
          <a:xfrm>
            <a:off x="215515" y="727841"/>
            <a:ext cx="8712970" cy="5271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lnSpc>
                <a:spcPct val="90000"/>
              </a:lnSpc>
              <a:defRPr sz="2400" b="1">
                <a:solidFill>
                  <a:srgbClr val="0698DF"/>
                </a:solidFill>
              </a:defRPr>
            </a:pPr>
            <a:r>
              <a:rPr lang="ru-RU" sz="2000" dirty="0" smtClean="0">
                <a:solidFill>
                  <a:srgbClr val="FB7405"/>
                </a:solidFill>
              </a:rPr>
              <a:t>Региональный проект «</a:t>
            </a:r>
            <a:r>
              <a:rPr sz="2000" dirty="0" smtClean="0">
                <a:solidFill>
                  <a:srgbClr val="FB7405"/>
                </a:solidFill>
              </a:rPr>
              <a:t>Академия </a:t>
            </a:r>
            <a:r>
              <a:rPr sz="2000" dirty="0">
                <a:solidFill>
                  <a:srgbClr val="FB7405"/>
                </a:solidFill>
              </a:rPr>
              <a:t>электронных отходов </a:t>
            </a:r>
            <a:r>
              <a:rPr sz="2000" dirty="0" smtClean="0">
                <a:solidFill>
                  <a:srgbClr val="FB7405"/>
                </a:solidFill>
              </a:rPr>
              <a:t>для </a:t>
            </a:r>
            <a:r>
              <a:rPr sz="2000" dirty="0">
                <a:solidFill>
                  <a:srgbClr val="FB7405"/>
                </a:solidFill>
              </a:rPr>
              <a:t>стран </a:t>
            </a:r>
            <a:r>
              <a:rPr sz="2000" dirty="0" smtClean="0">
                <a:solidFill>
                  <a:srgbClr val="FB7405"/>
                </a:solidFill>
              </a:rPr>
              <a:t>СНГ</a:t>
            </a:r>
            <a:r>
              <a:rPr lang="ru-RU" sz="2000" dirty="0">
                <a:solidFill>
                  <a:srgbClr val="FB7405"/>
                </a:solidFill>
              </a:rPr>
              <a:t>»</a:t>
            </a:r>
            <a:endParaRPr sz="2000" dirty="0">
              <a:solidFill>
                <a:srgbClr val="FB7405"/>
              </a:solidFill>
            </a:endParaRPr>
          </a:p>
        </p:txBody>
      </p:sp>
      <p:sp>
        <p:nvSpPr>
          <p:cNvPr id="189" name="Проект ЮНИДО…"/>
          <p:cNvSpPr txBox="1"/>
          <p:nvPr/>
        </p:nvSpPr>
        <p:spPr>
          <a:xfrm>
            <a:off x="975361" y="150806"/>
            <a:ext cx="80790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algn="r" defTabSz="685800">
              <a:defRPr sz="2000">
                <a:solidFill>
                  <a:srgbClr val="078AC5"/>
                </a:solidFill>
              </a:defRPr>
            </a:pPr>
            <a:r>
              <a:rPr lang="ru-RU" sz="2400" b="1" dirty="0" smtClean="0">
                <a:solidFill>
                  <a:schemeClr val="bg1"/>
                </a:solidFill>
              </a:rPr>
              <a:t>2.3 - Проекты </a:t>
            </a:r>
            <a:r>
              <a:rPr lang="ru-RU" sz="2400" b="1" dirty="0">
                <a:solidFill>
                  <a:schemeClr val="bg1"/>
                </a:solidFill>
              </a:rPr>
              <a:t>по содействию </a:t>
            </a:r>
            <a:r>
              <a:rPr lang="ru-RU" sz="2400" b="1" dirty="0" smtClean="0">
                <a:solidFill>
                  <a:schemeClr val="bg1"/>
                </a:solidFill>
              </a:rPr>
              <a:t>инвестициям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414293"/>
              </p:ext>
            </p:extLst>
          </p:nvPr>
        </p:nvGraphicFramePr>
        <p:xfrm>
          <a:off x="215515" y="1225007"/>
          <a:ext cx="6916927" cy="210334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02923"/>
                <a:gridCol w="5814004"/>
              </a:tblGrid>
              <a:tr h="73992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Цель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C</a:t>
                      </a:r>
                      <a:r>
                        <a:rPr lang="ru-RU" sz="12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оздание</a:t>
                      </a:r>
                      <a:r>
                        <a:rPr lang="ru-RU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предпосылок для развития в странах СНГ экспертного сообщества, обладающего объемом знаний, достаточных для разработки и реализации систем управления отходами электронного и электротехнического оборудования (ОЭЭО) как на национальном уровне, так и на региональном в масштабах всего пространства СНГ</a:t>
                      </a:r>
                    </a:p>
                  </a:txBody>
                  <a:tcPr/>
                </a:tc>
              </a:tr>
              <a:tr h="739928">
                <a:tc>
                  <a:txBody>
                    <a:bodyPr/>
                    <a:lstStyle/>
                    <a:p>
                      <a:r>
                        <a:rPr lang="ru-RU" sz="12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Партнеры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Федеральное ведомство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по окружающей среде Германии (</a:t>
                      </a:r>
                      <a:r>
                        <a:rPr lang="en-US" dirty="0" err="1" smtClean="0"/>
                        <a:t>Umweltbundesamt</a:t>
                      </a:r>
                      <a:r>
                        <a:rPr lang="ru-RU" dirty="0" smtClean="0"/>
                        <a:t>)</a:t>
                      </a:r>
                    </a:p>
                    <a:p>
                      <a:pPr algn="l"/>
                      <a:r>
                        <a:rPr lang="ru-RU" dirty="0" smtClean="0"/>
                        <a:t>Университет ООН</a:t>
                      </a:r>
                    </a:p>
                    <a:p>
                      <a:pPr algn="l"/>
                      <a:r>
                        <a:rPr lang="ru-RU" dirty="0" smtClean="0"/>
                        <a:t>Международная организация по ликвидации электронных отходов </a:t>
                      </a:r>
                      <a:r>
                        <a:rPr lang="ru-RU" dirty="0" err="1" smtClean="0"/>
                        <a:t>StEP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Initiative</a:t>
                      </a:r>
                      <a:r>
                        <a:rPr lang="ru-RU" dirty="0" smtClean="0"/>
                        <a:t> Ассоциации переработчиков электронной и электробытовой техники</a:t>
                      </a:r>
                    </a:p>
                  </a:txBody>
                  <a:tcPr/>
                </a:tc>
              </a:tr>
              <a:tr h="457424">
                <a:tc>
                  <a:txBody>
                    <a:bodyPr/>
                    <a:lstStyle/>
                    <a:p>
                      <a:r>
                        <a:rPr lang="ru-RU" dirty="0" smtClean="0"/>
                        <a:t>Бенефициары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Профильные министерства</a:t>
                      </a:r>
                      <a:r>
                        <a:rPr lang="ru-RU" baseline="0" dirty="0" smtClean="0"/>
                        <a:t> и ведомства, бизнес-структуры и НПО стран СНГ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6958" y="3364363"/>
            <a:ext cx="9027042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ru-RU" sz="1100" dirty="0" smtClean="0"/>
              <a:t>Курсы обучения в Москве (май 2017 г.) и Алма-Ате (январь-февраль 2018 г.) по направлениям: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33" y="1529859"/>
            <a:ext cx="1730052" cy="13256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984513"/>
              </p:ext>
            </p:extLst>
          </p:nvPr>
        </p:nvGraphicFramePr>
        <p:xfrm>
          <a:off x="595423" y="3661984"/>
          <a:ext cx="8333062" cy="10773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6531"/>
                <a:gridCol w="4166531"/>
              </a:tblGrid>
              <a:tr h="414426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050" dirty="0" smtClean="0"/>
                        <a:t>Законодательная и нормативная база управления ОЭЭО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050" dirty="0" smtClean="0"/>
                        <a:t>Организация бизнеса и оформление документации по трансграничному перемещению отходов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3545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050" dirty="0" smtClean="0"/>
                        <a:t>Методы разделения пластмасс в составе ОЭЭО</a:t>
                      </a:r>
                    </a:p>
                    <a:p>
                      <a:pPr marL="171450" indent="-171450" algn="l">
                        <a:buFont typeface="Arial" charset="0"/>
                        <a:buChar char="•"/>
                      </a:pPr>
                      <a:endParaRPr lang="ru-RU" sz="1050" dirty="0"/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050" dirty="0" smtClean="0"/>
                        <a:t>Пути коммерческого использования различных фракций </a:t>
                      </a:r>
                      <a:r>
                        <a:rPr lang="ru-RU" sz="1050" baseline="0" dirty="0" smtClean="0"/>
                        <a:t>                    </a:t>
                      </a:r>
                      <a:r>
                        <a:rPr lang="ru-RU" sz="1050" dirty="0" smtClean="0"/>
                        <a:t>в составе ОЭЭО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40499">
                <a:tc gridSpan="2">
                  <a:txBody>
                    <a:bodyPr/>
                    <a:lstStyle/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050" dirty="0" smtClean="0"/>
                        <a:t>Создание системы экологически безопасной и коммерчески привлекательной утилизации ОЭЭО</a:t>
                      </a: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Финансирование проектов…"/>
          <p:cNvSpPr txBox="1">
            <a:spLocks/>
          </p:cNvSpPr>
          <p:nvPr/>
        </p:nvSpPr>
        <p:spPr>
          <a:xfrm>
            <a:off x="3233057" y="112078"/>
            <a:ext cx="5991573" cy="91491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678941" hangingPunct="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lang="ru-RU" sz="2200" b="1" dirty="0" smtClean="0">
                <a:solidFill>
                  <a:srgbClr val="FFFFFF"/>
                </a:solidFill>
              </a:rPr>
              <a:t>2 - Финансирование проектов Центра ЮНИДО в России</a:t>
            </a:r>
            <a:endParaRPr lang="ru-RU" sz="2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280" y="946837"/>
            <a:ext cx="8718698" cy="30008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ru-RU" b="1" dirty="0" smtClean="0">
                <a:solidFill>
                  <a:srgbClr val="ED7233"/>
                </a:solidFill>
              </a:rPr>
              <a:t>Новый подход </a:t>
            </a:r>
            <a:r>
              <a:rPr lang="ru-RU" dirty="0"/>
              <a:t>к поиску возможностей финансирования </a:t>
            </a:r>
            <a:r>
              <a:rPr lang="ru-RU" dirty="0" smtClean="0"/>
              <a:t>проектов, </a:t>
            </a:r>
            <a:r>
              <a:rPr lang="ru-RU" dirty="0"/>
              <a:t>направленных на развитие </a:t>
            </a:r>
            <a:r>
              <a:rPr lang="ru-RU" dirty="0" err="1"/>
              <a:t>импортозамещения</a:t>
            </a:r>
            <a:r>
              <a:rPr lang="ru-RU" dirty="0"/>
              <a:t> и применение инновационных решений </a:t>
            </a:r>
            <a:r>
              <a:rPr lang="ru-RU" dirty="0" smtClean="0"/>
              <a:t>в российской  промышленности. </a:t>
            </a:r>
          </a:p>
          <a:p>
            <a:pPr algn="ctr"/>
            <a:endParaRPr lang="ru-RU" sz="900" dirty="0" smtClean="0"/>
          </a:p>
          <a:p>
            <a:pPr marL="285750" indent="-285750">
              <a:buFont typeface="Wingdings" charset="2"/>
              <a:buChar char="Ø"/>
            </a:pPr>
            <a:r>
              <a:rPr lang="ru-RU" dirty="0" smtClean="0"/>
              <a:t>Содействие в предоставлении финансирования российским проектам в </a:t>
            </a:r>
            <a:r>
              <a:rPr lang="ru-RU" dirty="0"/>
              <a:t>рамках </a:t>
            </a:r>
            <a:r>
              <a:rPr lang="ru-RU" dirty="0" smtClean="0"/>
              <a:t>деятельности </a:t>
            </a:r>
            <a:r>
              <a:rPr lang="ru-RU" smtClean="0"/>
              <a:t>следующих организаций:</a:t>
            </a:r>
            <a:endParaRPr lang="ru-RU" dirty="0" smtClean="0"/>
          </a:p>
          <a:p>
            <a:pPr marL="285750" indent="-285750">
              <a:buFont typeface="Wingdings" charset="2"/>
              <a:buChar char="Ø"/>
            </a:pPr>
            <a:endParaRPr lang="ru-RU" dirty="0"/>
          </a:p>
          <a:p>
            <a:pPr marL="285750" indent="-285750">
              <a:buFont typeface="Wingdings" charset="2"/>
              <a:buChar char="Ø"/>
            </a:pPr>
            <a:endParaRPr lang="ru-RU" dirty="0" smtClean="0"/>
          </a:p>
          <a:p>
            <a:pPr marL="285750" indent="-285750">
              <a:buFont typeface="Wingdings" charset="2"/>
              <a:buChar char="Ø"/>
            </a:pPr>
            <a:endParaRPr lang="ru-RU" dirty="0"/>
          </a:p>
          <a:p>
            <a:pPr marL="285750" indent="-285750">
              <a:buFont typeface="Wingdings" charset="2"/>
              <a:buChar char="Ø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222" y="4046440"/>
            <a:ext cx="1525838" cy="56913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93258"/>
              </p:ext>
            </p:extLst>
          </p:nvPr>
        </p:nvGraphicFramePr>
        <p:xfrm>
          <a:off x="448056" y="2576056"/>
          <a:ext cx="84582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9100"/>
                <a:gridCol w="4229100"/>
              </a:tblGrid>
              <a:tr h="370840">
                <a:tc>
                  <a:txBody>
                    <a:bodyPr/>
                    <a:lstStyle/>
                    <a:p>
                      <a:pPr marL="171450" marR="0" lvl="1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Международный инвестиционный банк </a:t>
                      </a:r>
                      <a:endParaRPr lang="ru-RU" sz="1200" dirty="0" smtClean="0">
                        <a:solidFill>
                          <a:srgbClr val="ED723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Новый банк развития БРИКС</a:t>
                      </a:r>
                      <a:endParaRPr lang="ru-RU" sz="1200" dirty="0" smtClean="0"/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endParaRPr lang="ru-RU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1450" marR="0" lvl="1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Европейский банк реконструкции и развития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1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Северная экологическая финансовая корпорация (НЕФКО)</a:t>
                      </a:r>
                      <a:endParaRPr lang="ru-RU" sz="1200" dirty="0" smtClean="0">
                        <a:solidFill>
                          <a:srgbClr val="ED723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1450" marR="0" lvl="1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Многосторонний фонд для осуществления </a:t>
                      </a:r>
                      <a:r>
                        <a:rPr lang="ru-RU" sz="1200" b="1" dirty="0" err="1" smtClean="0">
                          <a:solidFill>
                            <a:srgbClr val="ED7233"/>
                          </a:solidFill>
                        </a:rPr>
                        <a:t>Монреальского</a:t>
                      </a: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 протокола</a:t>
                      </a:r>
                      <a:endParaRPr lang="ru-RU" sz="1200" dirty="0" smtClean="0">
                        <a:solidFill>
                          <a:srgbClr val="ED7233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ED7233"/>
                          </a:solidFill>
                        </a:rPr>
                        <a:t>Азиатский банк инфраструктурных инвестиций</a:t>
                      </a:r>
                      <a:endParaRPr lang="ru-RU" sz="1200" dirty="0" smtClean="0"/>
                    </a:p>
                    <a:p>
                      <a:pPr marL="171450" indent="-171450" algn="ctr">
                        <a:buFont typeface="Arial" charset="0"/>
                        <a:buChar char="•"/>
                      </a:pPr>
                      <a:endParaRPr lang="ru-RU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5678" y="4040065"/>
            <a:ext cx="1856232" cy="6344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131" y="4037918"/>
            <a:ext cx="1163235" cy="776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87" y="3913583"/>
            <a:ext cx="1484176" cy="834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688" y="4037044"/>
            <a:ext cx="1198131" cy="6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8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Перспективы деятельности ЮНИДО в области зеленого финансирования"/>
          <p:cNvSpPr txBox="1">
            <a:spLocks noGrp="1"/>
          </p:cNvSpPr>
          <p:nvPr>
            <p:ph type="title" idx="4294967295"/>
          </p:nvPr>
        </p:nvSpPr>
        <p:spPr>
          <a:xfrm>
            <a:off x="0" y="3616"/>
            <a:ext cx="9037143" cy="892919"/>
          </a:xfrm>
          <a:prstGeom prst="rect">
            <a:avLst/>
          </a:prstGeom>
        </p:spPr>
        <p:txBody>
          <a:bodyPr>
            <a:normAutofit/>
          </a:bodyPr>
          <a:lstStyle>
            <a:lvl1pPr indent="3175" algn="r">
              <a:defRPr sz="2500" b="1">
                <a:solidFill>
                  <a:srgbClr val="FFFFFF"/>
                </a:solidFill>
              </a:defRPr>
            </a:lvl1pPr>
          </a:lstStyle>
          <a:p>
            <a:pPr>
              <a:defRPr b="0"/>
            </a:pPr>
            <a:r>
              <a:rPr lang="ru-RU" sz="2000" b="1" dirty="0" smtClean="0"/>
              <a:t>3 - </a:t>
            </a:r>
            <a:r>
              <a:rPr sz="2000" b="1" dirty="0" smtClean="0"/>
              <a:t>Перспективы деятельности</a:t>
            </a:r>
            <a:r>
              <a:rPr lang="ru-RU" sz="2000" b="1" dirty="0" smtClean="0"/>
              <a:t> Центра </a:t>
            </a:r>
            <a:r>
              <a:rPr sz="2000" b="1" dirty="0" smtClean="0"/>
              <a:t>ЮНИДО</a:t>
            </a:r>
            <a:r>
              <a:rPr lang="ru-RU" sz="2000" b="1" dirty="0" smtClean="0"/>
              <a:t> в России</a:t>
            </a:r>
            <a:endParaRPr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9782" y="2173405"/>
            <a:ext cx="8917361" cy="1999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85800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tx1"/>
              </a:buClr>
              <a:buFont typeface="Wingdings" charset="2"/>
              <a:buChar char="Ø"/>
              <a:defRPr sz="2400"/>
            </a:pPr>
            <a:r>
              <a:rPr lang="ru-RU" sz="1600" b="1" dirty="0" smtClean="0">
                <a:solidFill>
                  <a:srgbClr val="ED7233"/>
                </a:solidFill>
              </a:rPr>
              <a:t>В соответствии с </a:t>
            </a:r>
            <a:r>
              <a:rPr lang="mr-IN" sz="1600" b="1" dirty="0" err="1" smtClean="0">
                <a:solidFill>
                  <a:srgbClr val="ED7233"/>
                </a:solidFill>
              </a:rPr>
              <a:t>Поручени</a:t>
            </a:r>
            <a:r>
              <a:rPr lang="ru-RU" sz="1600" b="1" dirty="0" smtClean="0">
                <a:solidFill>
                  <a:srgbClr val="ED7233"/>
                </a:solidFill>
              </a:rPr>
              <a:t>ем</a:t>
            </a:r>
            <a:r>
              <a:rPr lang="mr-IN" sz="1600" b="1" dirty="0" smtClean="0">
                <a:solidFill>
                  <a:srgbClr val="ED7233"/>
                </a:solidFill>
              </a:rPr>
              <a:t> </a:t>
            </a:r>
            <a:r>
              <a:rPr lang="mr-IN" sz="1600" b="1" dirty="0" err="1" smtClean="0">
                <a:solidFill>
                  <a:srgbClr val="ED7233"/>
                </a:solidFill>
              </a:rPr>
              <a:t>Президента</a:t>
            </a:r>
            <a:r>
              <a:rPr lang="mr-IN" sz="1600" b="1" dirty="0" smtClean="0">
                <a:solidFill>
                  <a:srgbClr val="ED7233"/>
                </a:solidFill>
              </a:rPr>
              <a:t>  РФ </a:t>
            </a:r>
            <a:r>
              <a:rPr lang="mr-IN" sz="1600" dirty="0" smtClean="0"/>
              <a:t>№ ПР-1500 </a:t>
            </a:r>
            <a:r>
              <a:rPr lang="mr-IN" sz="1600" dirty="0" err="1" smtClean="0"/>
              <a:t>от</a:t>
            </a:r>
            <a:r>
              <a:rPr lang="mr-IN" sz="1600" dirty="0" smtClean="0"/>
              <a:t> 29.07.2016 </a:t>
            </a:r>
            <a:r>
              <a:rPr lang="mr-IN" sz="1600" dirty="0" err="1" smtClean="0"/>
              <a:t>г</a:t>
            </a:r>
            <a:r>
              <a:rPr lang="mr-IN" sz="1600" dirty="0" smtClean="0"/>
              <a:t>.</a:t>
            </a:r>
            <a:r>
              <a:rPr lang="ru-RU" sz="1600" dirty="0" smtClean="0"/>
              <a:t> и </a:t>
            </a:r>
            <a:r>
              <a:rPr lang="mr-IN" sz="1600" dirty="0" smtClean="0"/>
              <a:t>№ ПР-2229</a:t>
            </a:r>
            <a:r>
              <a:rPr lang="ru-RU" sz="1600" dirty="0" smtClean="0"/>
              <a:t>                  </a:t>
            </a:r>
            <a:r>
              <a:rPr lang="mr-IN" sz="1600" dirty="0" err="1" smtClean="0"/>
              <a:t>от</a:t>
            </a:r>
            <a:r>
              <a:rPr lang="mr-IN" sz="1600" dirty="0" smtClean="0"/>
              <a:t> 02.11.2017 </a:t>
            </a:r>
            <a:r>
              <a:rPr lang="mr-IN" sz="1600" dirty="0" err="1" smtClean="0"/>
              <a:t>г</a:t>
            </a:r>
            <a:r>
              <a:rPr lang="mr-IN" sz="1600" dirty="0" smtClean="0"/>
              <a:t>.</a:t>
            </a:r>
            <a:r>
              <a:rPr lang="ru-RU" sz="1600" dirty="0" smtClean="0"/>
              <a:t>, НИЦ «Курчатовский институт» на базе Центра ЮНИДО в РФ планируется осуществить ряд пилотных и показательных проектов по переводу современной промышленности на конвергентные, </a:t>
            </a:r>
            <a:r>
              <a:rPr lang="ru-RU" sz="1600" b="1" dirty="0" err="1" smtClean="0">
                <a:solidFill>
                  <a:srgbClr val="ED7233"/>
                </a:solidFill>
              </a:rPr>
              <a:t>природоподобные</a:t>
            </a:r>
            <a:r>
              <a:rPr lang="ru-RU" sz="1600" b="1" dirty="0" smtClean="0">
                <a:solidFill>
                  <a:srgbClr val="ED7233"/>
                </a:solidFill>
              </a:rPr>
              <a:t> решения </a:t>
            </a:r>
            <a:r>
              <a:rPr lang="ru-RU" sz="1600" dirty="0" smtClean="0"/>
              <a:t>как в РФ, так и за рубежом.</a:t>
            </a:r>
          </a:p>
          <a:p>
            <a:pPr marL="342900" indent="-342900" algn="just" defTabSz="685800">
              <a:lnSpc>
                <a:spcPct val="110000"/>
              </a:lnSpc>
              <a:spcBef>
                <a:spcPts val="1000"/>
              </a:spcBef>
              <a:buFont typeface="Wingdings" charset="2"/>
              <a:buChar char="Ø"/>
              <a:defRPr sz="2400"/>
            </a:pPr>
            <a:r>
              <a:rPr lang="ru-RU" sz="1600" dirty="0" smtClean="0"/>
              <a:t>В сентябре 2018 г. </a:t>
            </a:r>
            <a:r>
              <a:rPr lang="ru-RU" sz="1600" dirty="0"/>
              <a:t>в</a:t>
            </a:r>
            <a:r>
              <a:rPr lang="ru-RU" sz="1600" dirty="0" smtClean="0"/>
              <a:t> Сочи пройдет </a:t>
            </a:r>
            <a:r>
              <a:rPr lang="ru-RU" sz="1600" dirty="0"/>
              <a:t>глобальный </a:t>
            </a:r>
            <a:r>
              <a:rPr lang="ru-RU" sz="1600" b="1" dirty="0" smtClean="0">
                <a:solidFill>
                  <a:srgbClr val="ED7233"/>
                </a:solidFill>
              </a:rPr>
              <a:t>Форум по </a:t>
            </a:r>
            <a:r>
              <a:rPr lang="ru-RU" sz="1600" b="1" dirty="0">
                <a:solidFill>
                  <a:srgbClr val="ED7233"/>
                </a:solidFill>
              </a:rPr>
              <a:t>вопросам </a:t>
            </a:r>
            <a:r>
              <a:rPr lang="ru-RU" sz="1600" b="1" dirty="0" err="1">
                <a:solidFill>
                  <a:srgbClr val="ED7233"/>
                </a:solidFill>
              </a:rPr>
              <a:t>природоподобных</a:t>
            </a:r>
            <a:r>
              <a:rPr lang="ru-RU" sz="1600" b="1" dirty="0">
                <a:solidFill>
                  <a:srgbClr val="ED7233"/>
                </a:solidFill>
              </a:rPr>
              <a:t> и конвергентных технологий </a:t>
            </a:r>
            <a:r>
              <a:rPr lang="ru-RU" sz="1600" dirty="0"/>
              <a:t>для всеобщего устойчивого промышленного </a:t>
            </a:r>
            <a:r>
              <a:rPr lang="ru-RU" sz="1600" dirty="0" smtClean="0"/>
              <a:t>развития.</a:t>
            </a:r>
            <a:endParaRPr lang="ru-RU" sz="16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2D3948B9-42CE-421A-8950-51E9F0EC0E9B}"/>
              </a:ext>
            </a:extLst>
          </p:cNvPr>
          <p:cNvGrpSpPr/>
          <p:nvPr/>
        </p:nvGrpSpPr>
        <p:grpSpPr>
          <a:xfrm>
            <a:off x="5313338" y="1041990"/>
            <a:ext cx="3044036" cy="755313"/>
            <a:chOff x="5473124" y="55357"/>
            <a:chExt cx="3294398" cy="75816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126B8492-06A8-40D5-92C9-508B69AF6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3124" y="55357"/>
              <a:ext cx="647483" cy="758164"/>
            </a:xfrm>
            <a:prstGeom prst="rect">
              <a:avLst/>
            </a:prstGeom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2E2F847D-9B26-4133-A57D-5E4960B055A5}"/>
                </a:ext>
              </a:extLst>
            </p:cNvPr>
            <p:cNvSpPr/>
            <p:nvPr/>
          </p:nvSpPr>
          <p:spPr>
            <a:xfrm>
              <a:off x="6155332" y="218995"/>
              <a:ext cx="26121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NATIONAL RESEARCH CENTER</a:t>
              </a:r>
              <a:r>
                <a:rPr lang="ru-RU" sz="12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“</a:t>
              </a:r>
              <a:r>
                <a:rPr lang="en-US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KURCHATOV INSTITUTE</a:t>
              </a:r>
              <a:r>
                <a:rPr lang="ru-RU" sz="12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"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059" y="839270"/>
            <a:ext cx="3591512" cy="11886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Спасибо за внимание!"/>
          <p:cNvSpPr txBox="1">
            <a:spLocks noGrp="1"/>
          </p:cNvSpPr>
          <p:nvPr>
            <p:ph type="title" idx="4294967295"/>
          </p:nvPr>
        </p:nvSpPr>
        <p:spPr>
          <a:xfrm>
            <a:off x="0" y="713462"/>
            <a:ext cx="9144001" cy="1098483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90000"/>
              </a:lnSpc>
              <a:defRPr sz="3300">
                <a:solidFill>
                  <a:srgbClr val="0698DF"/>
                </a:solidFill>
              </a:defRPr>
            </a:lvl1pPr>
          </a:lstStyle>
          <a:p>
            <a:r>
              <a:rPr b="1" dirty="0">
                <a:solidFill>
                  <a:srgbClr val="ED7233"/>
                </a:solidFill>
              </a:rPr>
              <a:t>Спасибо за внимание! </a:t>
            </a:r>
          </a:p>
        </p:txBody>
      </p:sp>
      <p:sp>
        <p:nvSpPr>
          <p:cNvPr id="250" name="Объект 2"/>
          <p:cNvSpPr txBox="1"/>
          <p:nvPr/>
        </p:nvSpPr>
        <p:spPr>
          <a:xfrm>
            <a:off x="0" y="2680057"/>
            <a:ext cx="9144001" cy="2141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 fontScale="92500" lnSpcReduction="20000"/>
          </a:bodyPr>
          <a:lstStyle/>
          <a:p>
            <a:pPr algn="ctr" defTabSz="685800">
              <a:lnSpc>
                <a:spcPct val="108000"/>
              </a:lnSpc>
              <a:spcBef>
                <a:spcPts val="700"/>
              </a:spcBef>
              <a:defRPr sz="2200" b="1" spc="-91">
                <a:solidFill>
                  <a:srgbClr val="078AC5"/>
                </a:solidFill>
              </a:defRPr>
            </a:pPr>
            <a:r>
              <a:rPr dirty="0">
                <a:solidFill>
                  <a:schemeClr val="tx1"/>
                </a:solidFill>
              </a:rPr>
              <a:t>Центр международного промышленного сотрудничества</a:t>
            </a:r>
            <a:br>
              <a:rPr dirty="0">
                <a:solidFill>
                  <a:schemeClr val="tx1"/>
                </a:solidFill>
              </a:rPr>
            </a:br>
            <a:r>
              <a:rPr dirty="0">
                <a:solidFill>
                  <a:schemeClr val="tx1"/>
                </a:solidFill>
              </a:rPr>
              <a:t>ЮНИДО в Российской Федерации</a:t>
            </a:r>
          </a:p>
          <a:p>
            <a:pPr algn="ctr" defTabSz="685800">
              <a:lnSpc>
                <a:spcPct val="108000"/>
              </a:lnSpc>
              <a:spcBef>
                <a:spcPts val="700"/>
              </a:spcBef>
              <a:defRPr sz="2200" spc="-91">
                <a:solidFill>
                  <a:srgbClr val="078AC5"/>
                </a:solidFill>
              </a:defRPr>
            </a:pPr>
            <a:r>
              <a:rPr dirty="0">
                <a:solidFill>
                  <a:schemeClr val="tx1"/>
                </a:solidFill>
              </a:rPr>
              <a:t>125252, Москва, ул. Куусинена 21Б</a:t>
            </a:r>
            <a:br>
              <a:rPr dirty="0">
                <a:solidFill>
                  <a:schemeClr val="tx1"/>
                </a:solidFill>
              </a:rPr>
            </a:br>
            <a:r>
              <a:rPr dirty="0">
                <a:solidFill>
                  <a:schemeClr val="tx1"/>
                </a:solidFill>
              </a:rPr>
              <a:t>+7 (499) 943-00-21</a:t>
            </a:r>
            <a:endParaRPr spc="-84" dirty="0">
              <a:solidFill>
                <a:schemeClr val="tx1"/>
              </a:solidFill>
            </a:endParaRPr>
          </a:p>
          <a:p>
            <a:pPr algn="ctr" defTabSz="685800">
              <a:lnSpc>
                <a:spcPct val="108000"/>
              </a:lnSpc>
              <a:spcBef>
                <a:spcPts val="700"/>
              </a:spcBef>
              <a:defRPr sz="2200" spc="-91">
                <a:solidFill>
                  <a:srgbClr val="078AC5"/>
                </a:solidFill>
              </a:defRPr>
            </a:pPr>
            <a:r>
              <a:rPr lang="en-US" dirty="0">
                <a:solidFill>
                  <a:srgbClr val="ED7233"/>
                </a:solidFill>
              </a:rPr>
              <a:t>e-mail: </a:t>
            </a:r>
            <a:r>
              <a:rPr lang="en-US" dirty="0" err="1" smtClean="0">
                <a:solidFill>
                  <a:srgbClr val="ED7233"/>
                </a:solidFill>
              </a:rPr>
              <a:t>itpo.moscow@unido.org</a:t>
            </a:r>
            <a:endParaRPr lang="en-US" dirty="0" smtClean="0">
              <a:solidFill>
                <a:srgbClr val="ED7233"/>
              </a:solidFill>
            </a:endParaRPr>
          </a:p>
          <a:p>
            <a:pPr algn="ctr" defTabSz="685800">
              <a:lnSpc>
                <a:spcPct val="108000"/>
              </a:lnSpc>
              <a:spcBef>
                <a:spcPts val="700"/>
              </a:spcBef>
              <a:defRPr sz="2200" spc="-91">
                <a:solidFill>
                  <a:srgbClr val="078AC5"/>
                </a:solidFill>
              </a:defRPr>
            </a:pPr>
            <a:r>
              <a:rPr lang="en-US" dirty="0">
                <a:solidFill>
                  <a:srgbClr val="ED7233"/>
                </a:solidFill>
              </a:rPr>
              <a:t>w</a:t>
            </a:r>
            <a:r>
              <a:rPr lang="en-US" dirty="0" smtClean="0">
                <a:solidFill>
                  <a:srgbClr val="ED7233"/>
                </a:solidFill>
              </a:rPr>
              <a:t>ebsite: </a:t>
            </a:r>
            <a:r>
              <a:rPr lang="en-US" dirty="0" err="1" smtClean="0">
                <a:solidFill>
                  <a:srgbClr val="ED7233"/>
                </a:solidFill>
              </a:rPr>
              <a:t>www.unido.ru</a:t>
            </a:r>
            <a:r>
              <a:rPr lang="en-US" dirty="0" smtClean="0">
                <a:solidFill>
                  <a:srgbClr val="ED7233"/>
                </a:solidFill>
              </a:rPr>
              <a:t> </a:t>
            </a:r>
            <a:endParaRPr dirty="0">
              <a:solidFill>
                <a:srgbClr val="ED7233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1690577"/>
            <a:ext cx="546513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b="1" dirty="0" smtClean="0"/>
              <a:t>Коротков Сергей Анатольевич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rPr>
              <a:t>Директор</a:t>
            </a:r>
            <a:endParaRPr kumimoji="0" lang="ru-RU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Организация Объединенных Наций…"/>
          <p:cNvSpPr txBox="1">
            <a:spLocks noGrp="1"/>
          </p:cNvSpPr>
          <p:nvPr>
            <p:ph type="title"/>
          </p:nvPr>
        </p:nvSpPr>
        <p:spPr>
          <a:xfrm>
            <a:off x="38100" y="-39802"/>
            <a:ext cx="9144001" cy="88278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 defTabSz="67894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lang="ru-RU" dirty="0" smtClean="0">
                <a:solidFill>
                  <a:schemeClr val="bg1"/>
                </a:solidFill>
              </a:rPr>
              <a:t>1 - </a:t>
            </a:r>
            <a:r>
              <a:rPr dirty="0" smtClean="0">
                <a:solidFill>
                  <a:schemeClr val="bg1"/>
                </a:solidFill>
              </a:rPr>
              <a:t>Организация </a:t>
            </a:r>
            <a:r>
              <a:rPr dirty="0">
                <a:solidFill>
                  <a:schemeClr val="bg1"/>
                </a:solidFill>
              </a:rPr>
              <a:t>Объединенных Наций</a:t>
            </a:r>
          </a:p>
          <a:p>
            <a:pPr algn="r" defTabSz="67894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dirty="0">
                <a:solidFill>
                  <a:schemeClr val="bg1"/>
                </a:solidFill>
              </a:rPr>
              <a:t>по промышленному развитию (ЮНИДО)</a:t>
            </a:r>
          </a:p>
        </p:txBody>
      </p:sp>
      <p:sp>
        <p:nvSpPr>
          <p:cNvPr id="116" name="Специализированное агентство ООН по вопросам всеобщего устойчивого промышленного развития, в частности:"/>
          <p:cNvSpPr txBox="1">
            <a:spLocks noGrp="1"/>
          </p:cNvSpPr>
          <p:nvPr>
            <p:ph type="body" sz="quarter" idx="1"/>
          </p:nvPr>
        </p:nvSpPr>
        <p:spPr>
          <a:xfrm>
            <a:off x="433635" y="835576"/>
            <a:ext cx="8352930" cy="3053173"/>
          </a:xfrm>
          <a:prstGeom prst="rect">
            <a:avLst/>
          </a:prstGeom>
        </p:spPr>
        <p:txBody>
          <a:bodyPr/>
          <a:lstStyle>
            <a:lvl1pPr marL="0" indent="0" algn="ctr" defTabSz="685800">
              <a:lnSpc>
                <a:spcPct val="90000"/>
              </a:lnSpc>
              <a:buSzTx/>
              <a:buNone/>
              <a:defRPr sz="2400" b="1">
                <a:solidFill>
                  <a:srgbClr val="FB7405"/>
                </a:solidFill>
              </a:defRPr>
            </a:lvl1pPr>
          </a:lstStyle>
          <a:p>
            <a:r>
              <a:rPr lang="ru-RU" dirty="0" smtClean="0"/>
              <a:t>ЮНИДО - </a:t>
            </a:r>
            <a:r>
              <a:rPr lang="ru-RU" dirty="0"/>
              <a:t>с</a:t>
            </a:r>
            <a:r>
              <a:rPr dirty="0" smtClean="0"/>
              <a:t>пециализированное </a:t>
            </a:r>
            <a:r>
              <a:rPr lang="ru-RU" dirty="0" smtClean="0"/>
              <a:t>учреждение</a:t>
            </a:r>
            <a:r>
              <a:rPr dirty="0" smtClean="0"/>
              <a:t> </a:t>
            </a:r>
            <a:r>
              <a:rPr dirty="0"/>
              <a:t>ООН </a:t>
            </a:r>
            <a:endParaRPr lang="ru-RU" dirty="0"/>
          </a:p>
          <a:p>
            <a:pPr algn="l"/>
            <a:r>
              <a:rPr lang="ru-RU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Цель: </a:t>
            </a:r>
          </a:p>
          <a:p>
            <a:pPr marL="285750" indent="-285750">
              <a:buFont typeface="Wingdings" charset="2"/>
              <a:buChar char="Ø"/>
            </a:pPr>
            <a:r>
              <a:rPr lang="ru-RU" sz="17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Способствовать 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всеобщему устойчивому промышленному развитию (англ. </a:t>
            </a:r>
            <a:r>
              <a:rPr lang="en-US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ISID</a:t>
            </a:r>
            <a:r>
              <a:rPr lang="ru-RU" sz="1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800" dirty="0">
              <a:solidFill>
                <a:srgbClr val="3C8FD4"/>
              </a:solidFill>
            </a:endParaRPr>
          </a:p>
          <a:p>
            <a:pPr marL="342900" indent="-342900" algn="l">
              <a:buFont typeface="Arial" charset="0"/>
              <a:buChar char="•"/>
            </a:pP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2000" dirty="0" smtClean="0"/>
          </a:p>
          <a:p>
            <a:pPr algn="l"/>
            <a:endParaRPr lang="ru-RU" sz="2000" dirty="0"/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047" y="3588164"/>
            <a:ext cx="2704105" cy="93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6000" y="2263647"/>
            <a:ext cx="68954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1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6241" y="2410333"/>
            <a:ext cx="245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 smtClean="0"/>
              <a:t>ДОСТИЖЕНИЕ ВСЕОБЩЕГО ПРОЦВЕТАНИЯ</a:t>
            </a:r>
            <a:endParaRPr lang="ru-RU" sz="1600" dirty="0"/>
          </a:p>
        </p:txBody>
      </p:sp>
      <p:sp>
        <p:nvSpPr>
          <p:cNvPr id="14" name="Rectangle 17"/>
          <p:cNvSpPr/>
          <p:nvPr/>
        </p:nvSpPr>
        <p:spPr>
          <a:xfrm>
            <a:off x="7237729" y="2311602"/>
            <a:ext cx="1906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dirty="0" smtClean="0"/>
              <a:t>ЗАЩИТА ОКРУЖАЮЩЕЙ СРЕДЫ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3566575" y="2263647"/>
            <a:ext cx="68954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2</a:t>
            </a:r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4914" y="2262843"/>
            <a:ext cx="2320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dirty="0"/>
              <a:t>РАЗВИТИЕ ЭКОНОМИЧЕСКОЙ </a:t>
            </a:r>
            <a:r>
              <a:rPr lang="ru-RU" sz="1600" dirty="0" smtClean="0"/>
              <a:t>КОНКУРЕНТО-СПОСОБНОСТИ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507148" y="2263647"/>
            <a:ext cx="689548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Основные цели…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1" cy="88337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67894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lang="ru-RU" sz="2800" dirty="0" smtClean="0"/>
              <a:t>1 - </a:t>
            </a:r>
            <a:r>
              <a:rPr sz="2800" dirty="0" smtClean="0"/>
              <a:t>Центр </a:t>
            </a:r>
            <a:r>
              <a:rPr sz="2800" dirty="0"/>
              <a:t>ЮНИДО в России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870092"/>
            <a:ext cx="8229600" cy="33944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 создан в 1989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году 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основе Соглашения между Правительством СССР и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ЮНИДО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Wingdings" charset="2"/>
              <a:buChar char="Ø"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Центр является частью сети офисов ЮНИДО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содействию инвестированию и передаче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технологий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(англ.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Investment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Technology Promotion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Office, ITPO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ru-RU" sz="1400" b="1" dirty="0" smtClean="0">
                <a:solidFill>
                  <a:srgbClr val="ED7233"/>
                </a:solidFill>
              </a:rPr>
              <a:t>НАПРАВЛЕНИЯ ДЕЯТЕЛЬНОСТИ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356236906"/>
              </p:ext>
            </p:extLst>
          </p:nvPr>
        </p:nvGraphicFramePr>
        <p:xfrm>
          <a:off x="294864" y="2193686"/>
          <a:ext cx="8572560" cy="2322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Содействие в разработке и передаче технологий…"/>
          <p:cNvSpPr txBox="1">
            <a:spLocks noGrp="1"/>
          </p:cNvSpPr>
          <p:nvPr>
            <p:ph type="body" idx="1"/>
          </p:nvPr>
        </p:nvSpPr>
        <p:spPr>
          <a:xfrm>
            <a:off x="3984502" y="1589731"/>
            <a:ext cx="5197598" cy="340235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73062" indent="-285750" algn="ctr" defTabSz="685800">
              <a:spcBef>
                <a:spcPts val="1300"/>
              </a:spcBef>
              <a:spcAft>
                <a:spcPts val="600"/>
              </a:spcAft>
              <a:buClr>
                <a:schemeClr val="tx1"/>
              </a:buClr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r>
              <a:rPr lang="ru-RU" sz="1900" dirty="0" smtClean="0">
                <a:solidFill>
                  <a:schemeClr val="tx1"/>
                </a:solidFill>
              </a:rPr>
              <a:t>Содействие внедрению передовых практик, направленных на обеспечение </a:t>
            </a:r>
            <a:r>
              <a:rPr lang="ru-RU" sz="1900" dirty="0" err="1" smtClean="0">
                <a:solidFill>
                  <a:schemeClr val="tx1"/>
                </a:solidFill>
              </a:rPr>
              <a:t>энерго</a:t>
            </a:r>
            <a:r>
              <a:rPr lang="ru-RU" sz="1900" dirty="0" smtClean="0">
                <a:solidFill>
                  <a:schemeClr val="tx1"/>
                </a:solidFill>
              </a:rPr>
              <a:t>- и </a:t>
            </a:r>
            <a:r>
              <a:rPr lang="ru-RU" sz="1900" dirty="0" err="1" smtClean="0">
                <a:solidFill>
                  <a:schemeClr val="tx1"/>
                </a:solidFill>
              </a:rPr>
              <a:t>ресурсосебережения</a:t>
            </a:r>
            <a:r>
              <a:rPr lang="ru-RU" sz="19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900" b="1" dirty="0" smtClean="0">
                <a:solidFill>
                  <a:srgbClr val="ED7233"/>
                </a:solidFill>
              </a:rPr>
              <a:t>C</a:t>
            </a:r>
            <a:r>
              <a:rPr lang="ru-RU" sz="1900" b="1" dirty="0" err="1" smtClean="0">
                <a:solidFill>
                  <a:srgbClr val="ED7233"/>
                </a:solidFill>
              </a:rPr>
              <a:t>истем</a:t>
            </a:r>
            <a:r>
              <a:rPr lang="ru-RU" sz="1900" b="1" dirty="0" err="1">
                <a:solidFill>
                  <a:srgbClr val="ED7233"/>
                </a:solidFill>
              </a:rPr>
              <a:t>а</a:t>
            </a:r>
            <a:r>
              <a:rPr lang="ru-RU" sz="1900" b="1" dirty="0" smtClean="0">
                <a:solidFill>
                  <a:srgbClr val="ED7233"/>
                </a:solidFill>
              </a:rPr>
              <a:t> </a:t>
            </a:r>
            <a:r>
              <a:rPr lang="ru-RU" sz="1900" b="1" dirty="0">
                <a:solidFill>
                  <a:srgbClr val="ED7233"/>
                </a:solidFill>
              </a:rPr>
              <a:t>энергетического менеджмента </a:t>
            </a:r>
            <a:r>
              <a:rPr lang="ru-RU" sz="1900" b="1" dirty="0" smtClean="0">
                <a:solidFill>
                  <a:srgbClr val="ED7233"/>
                </a:solidFill>
              </a:rPr>
              <a:t>по </a:t>
            </a:r>
            <a:r>
              <a:rPr lang="ru-RU" sz="1900" b="1" dirty="0">
                <a:solidFill>
                  <a:srgbClr val="ED7233"/>
                </a:solidFill>
              </a:rPr>
              <a:t>ISO </a:t>
            </a:r>
            <a:r>
              <a:rPr lang="ru-RU" sz="1900" b="1" dirty="0" smtClean="0">
                <a:solidFill>
                  <a:srgbClr val="ED7233"/>
                </a:solidFill>
              </a:rPr>
              <a:t>5001</a:t>
            </a:r>
            <a:endParaRPr lang="en-US" sz="1900" b="1" dirty="0" smtClean="0">
              <a:solidFill>
                <a:srgbClr val="ED7233"/>
              </a:solidFill>
            </a:endParaRPr>
          </a:p>
          <a:p>
            <a:r>
              <a:rPr lang="ru-RU" sz="1900" b="1" dirty="0" smtClean="0">
                <a:solidFill>
                  <a:srgbClr val="ED7233"/>
                </a:solidFill>
              </a:rPr>
              <a:t>Химический </a:t>
            </a:r>
            <a:r>
              <a:rPr lang="ru-RU" sz="1900" b="1" dirty="0">
                <a:solidFill>
                  <a:srgbClr val="ED7233"/>
                </a:solidFill>
              </a:rPr>
              <a:t>лизинг </a:t>
            </a:r>
            <a:endParaRPr lang="ru-RU" sz="1900" b="1" dirty="0" smtClean="0">
              <a:solidFill>
                <a:srgbClr val="ED7233"/>
              </a:solidFill>
            </a:endParaRPr>
          </a:p>
          <a:p>
            <a:r>
              <a:rPr lang="ru-RU" sz="1900" b="1" dirty="0">
                <a:solidFill>
                  <a:srgbClr val="ED7233"/>
                </a:solidFill>
              </a:rPr>
              <a:t>М</a:t>
            </a:r>
            <a:r>
              <a:rPr lang="ru-RU" sz="1900" b="1" dirty="0" smtClean="0">
                <a:solidFill>
                  <a:srgbClr val="ED7233"/>
                </a:solidFill>
              </a:rPr>
              <a:t>етодология </a:t>
            </a:r>
            <a:r>
              <a:rPr lang="ru-RU" sz="1900" b="1" dirty="0" err="1">
                <a:solidFill>
                  <a:srgbClr val="ED7233"/>
                </a:solidFill>
              </a:rPr>
              <a:t>ресурсоэффективности</a:t>
            </a:r>
            <a:r>
              <a:rPr lang="ru-RU" sz="1900" b="1" dirty="0">
                <a:solidFill>
                  <a:srgbClr val="ED7233"/>
                </a:solidFill>
              </a:rPr>
              <a:t> TEST</a:t>
            </a:r>
            <a:endParaRPr lang="ru-RU" sz="1900" b="1" dirty="0" smtClean="0">
              <a:solidFill>
                <a:srgbClr val="ED7233"/>
              </a:solidFill>
            </a:endParaRPr>
          </a:p>
          <a:p>
            <a:pPr marL="373062" indent="-285750" algn="ctr" defTabSz="685800">
              <a:spcBef>
                <a:spcPts val="1300"/>
              </a:spcBef>
              <a:spcAft>
                <a:spcPts val="600"/>
              </a:spcAft>
              <a:buClr>
                <a:schemeClr val="tx1"/>
              </a:buClr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r>
              <a:rPr lang="ru-RU" sz="1900" dirty="0" smtClean="0">
                <a:solidFill>
                  <a:schemeClr val="tx1"/>
                </a:solidFill>
              </a:rPr>
              <a:t>Повышение </a:t>
            </a:r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инвестиционной</a:t>
            </a:r>
            <a:r>
              <a:rPr lang="ru-RU" sz="1900" dirty="0" smtClean="0">
                <a:solidFill>
                  <a:schemeClr val="tx1"/>
                </a:solidFill>
              </a:rPr>
              <a:t> привлекательности российских МСП </a:t>
            </a:r>
          </a:p>
          <a:p>
            <a:pPr marL="373062" indent="-285750" defTabSz="685800">
              <a:buClr>
                <a:srgbClr val="FB7405"/>
              </a:buClr>
              <a:buFont typeface="Arial" charset="0"/>
              <a:buChar char="•"/>
              <a:defRPr sz="2000">
                <a:solidFill>
                  <a:srgbClr val="078AC5"/>
                </a:solidFill>
              </a:defRPr>
            </a:pPr>
            <a:r>
              <a:rPr lang="ru-RU" sz="1900" b="1" dirty="0" smtClean="0">
                <a:solidFill>
                  <a:srgbClr val="ED7233"/>
                </a:solidFill>
              </a:rPr>
              <a:t>Участие в Биржах </a:t>
            </a:r>
            <a:r>
              <a:rPr lang="ru-RU" sz="1900" b="1" dirty="0" err="1" smtClean="0">
                <a:solidFill>
                  <a:srgbClr val="ED7233"/>
                </a:solidFill>
              </a:rPr>
              <a:t>субконтрактации</a:t>
            </a:r>
            <a:r>
              <a:rPr lang="ru-RU" sz="1900" b="1" dirty="0" smtClean="0">
                <a:solidFill>
                  <a:srgbClr val="ED7233"/>
                </a:solidFill>
              </a:rPr>
              <a:t> ЮНИДО</a:t>
            </a:r>
          </a:p>
          <a:p>
            <a:pPr marL="373062" indent="-285750" defTabSz="685800">
              <a:buClr>
                <a:srgbClr val="FB7405"/>
              </a:buClr>
              <a:buFont typeface="Arial" charset="0"/>
              <a:buChar char="•"/>
              <a:defRPr sz="2000">
                <a:solidFill>
                  <a:srgbClr val="078AC5"/>
                </a:solidFill>
              </a:defRPr>
            </a:pPr>
            <a:r>
              <a:rPr lang="ru-RU" sz="1900" b="1" dirty="0" smtClean="0">
                <a:solidFill>
                  <a:srgbClr val="ED7233"/>
                </a:solidFill>
              </a:rPr>
              <a:t>Работа с системой закупок ООН </a:t>
            </a:r>
            <a:r>
              <a:rPr lang="en-US" sz="1200" b="1" dirty="0" smtClean="0">
                <a:solidFill>
                  <a:srgbClr val="ED7233"/>
                </a:solidFill>
              </a:rPr>
              <a:t>(</a:t>
            </a:r>
            <a:r>
              <a:rPr lang="ru-RU" sz="1200" b="1" dirty="0" smtClean="0">
                <a:solidFill>
                  <a:srgbClr val="ED7233"/>
                </a:solidFill>
              </a:rPr>
              <a:t>оборот </a:t>
            </a:r>
            <a:r>
              <a:rPr lang="en-US" sz="1200" b="1" dirty="0" smtClean="0">
                <a:solidFill>
                  <a:srgbClr val="ED7233"/>
                </a:solidFill>
              </a:rPr>
              <a:t>&gt; $ 17.7 </a:t>
            </a:r>
            <a:r>
              <a:rPr lang="ru-RU" sz="1200" b="1" dirty="0" smtClean="0">
                <a:solidFill>
                  <a:srgbClr val="ED7233"/>
                </a:solidFill>
              </a:rPr>
              <a:t>млрд.</a:t>
            </a:r>
            <a:r>
              <a:rPr lang="en-US" sz="1200" b="1" dirty="0" smtClean="0">
                <a:solidFill>
                  <a:srgbClr val="ED7233"/>
                </a:solidFill>
              </a:rPr>
              <a:t>)</a:t>
            </a:r>
            <a:endParaRPr lang="ru-RU" sz="1200" b="1" dirty="0">
              <a:solidFill>
                <a:srgbClr val="ED7233"/>
              </a:solidFill>
            </a:endParaRPr>
          </a:p>
          <a:p>
            <a:pPr marL="373062" indent="-285750" defTabSz="685800">
              <a:buClr>
                <a:srgbClr val="FB7405"/>
              </a:buClr>
              <a:buFont typeface="Arial" charset="0"/>
              <a:buChar char="•"/>
              <a:defRPr sz="2000">
                <a:solidFill>
                  <a:srgbClr val="078AC5"/>
                </a:solidFill>
              </a:defRPr>
            </a:pPr>
            <a:r>
              <a:rPr lang="ru-RU" sz="1900" b="1" dirty="0" smtClean="0">
                <a:solidFill>
                  <a:srgbClr val="ED7233"/>
                </a:solidFill>
              </a:rPr>
              <a:t>Применение ПО </a:t>
            </a:r>
            <a:r>
              <a:rPr lang="en-US" sz="1900" b="1" dirty="0" smtClean="0">
                <a:solidFill>
                  <a:srgbClr val="ED7233"/>
                </a:solidFill>
              </a:rPr>
              <a:t>COMFAR </a:t>
            </a:r>
            <a:endParaRPr lang="ru-RU" sz="1900" b="1" dirty="0">
              <a:solidFill>
                <a:srgbClr val="ED7233"/>
              </a:solidFill>
            </a:endParaRPr>
          </a:p>
          <a:p>
            <a:pPr marL="373062" indent="-285750" algn="ctr" defTabSz="685800">
              <a:spcBef>
                <a:spcPts val="1300"/>
              </a:spcBef>
              <a:spcAft>
                <a:spcPts val="600"/>
              </a:spcAft>
              <a:buClr>
                <a:srgbClr val="FB7405"/>
              </a:buClr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31" name="Деятельность…"/>
          <p:cNvSpPr txBox="1">
            <a:spLocks noGrp="1"/>
          </p:cNvSpPr>
          <p:nvPr>
            <p:ph type="title"/>
          </p:nvPr>
        </p:nvSpPr>
        <p:spPr>
          <a:xfrm>
            <a:off x="38099" y="-66901"/>
            <a:ext cx="9144001" cy="914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67894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lang="ru-RU" sz="2700" dirty="0" smtClean="0"/>
              <a:t>1 </a:t>
            </a:r>
            <a:r>
              <a:rPr lang="mr-IN" sz="2700" dirty="0" smtClean="0"/>
              <a:t>–</a:t>
            </a:r>
            <a:r>
              <a:rPr lang="ru-RU" sz="2700" dirty="0" smtClean="0"/>
              <a:t> </a:t>
            </a:r>
            <a:r>
              <a:rPr sz="2700" dirty="0" smtClean="0"/>
              <a:t>Деятельность</a:t>
            </a:r>
            <a:r>
              <a:rPr lang="ru-RU" sz="2700" dirty="0" smtClean="0"/>
              <a:t> </a:t>
            </a:r>
            <a:r>
              <a:rPr sz="2700" dirty="0" smtClean="0"/>
              <a:t>Центра </a:t>
            </a:r>
            <a:r>
              <a:rPr sz="2700" dirty="0"/>
              <a:t>ЮНИДО в России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1002324"/>
              </p:ext>
            </p:extLst>
          </p:nvPr>
        </p:nvGraphicFramePr>
        <p:xfrm>
          <a:off x="-1116419" y="848012"/>
          <a:ext cx="6198781" cy="4114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27458" y="848012"/>
            <a:ext cx="5539563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ОРГАНИЗАЦИЯ И ПРОВЕДЕНИЕ ОБУЧАЮЩИХ СЕМИНАРОВ И </a:t>
            </a:r>
            <a:r>
              <a:rPr lang="ru-RU" sz="2000" dirty="0" smtClean="0">
                <a:solidFill>
                  <a:schemeClr val="tx1"/>
                </a:solidFill>
              </a:rPr>
              <a:t>ТРЕНИНГОВ </a:t>
            </a:r>
          </a:p>
          <a:p>
            <a:pPr algn="ctr"/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Финансирование проектов…"/>
          <p:cNvSpPr txBox="1">
            <a:spLocks noGrp="1"/>
          </p:cNvSpPr>
          <p:nvPr>
            <p:ph type="title"/>
          </p:nvPr>
        </p:nvSpPr>
        <p:spPr>
          <a:xfrm>
            <a:off x="38099" y="-66901"/>
            <a:ext cx="9144001" cy="9149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678941">
              <a:lnSpc>
                <a:spcPct val="90000"/>
              </a:lnSpc>
              <a:defRPr sz="2970" b="1">
                <a:solidFill>
                  <a:srgbClr val="FFFFFF"/>
                </a:solidFill>
              </a:defRPr>
            </a:pPr>
            <a:r>
              <a:rPr lang="ru-RU" sz="2200" dirty="0" smtClean="0"/>
              <a:t>2 - </a:t>
            </a:r>
            <a:r>
              <a:rPr sz="2200" dirty="0" smtClean="0"/>
              <a:t>Финансирование проектов</a:t>
            </a:r>
            <a:r>
              <a:rPr lang="ru-RU" sz="2200" dirty="0" smtClean="0"/>
              <a:t> </a:t>
            </a:r>
            <a:r>
              <a:rPr sz="2200" dirty="0" smtClean="0"/>
              <a:t>Центра </a:t>
            </a:r>
            <a:r>
              <a:rPr sz="2200" dirty="0"/>
              <a:t>ЮНИДО в России</a:t>
            </a:r>
          </a:p>
        </p:txBody>
      </p:sp>
      <p:sp>
        <p:nvSpPr>
          <p:cNvPr id="134" name="Субсидии Глобального Экологического Фонда (ГЭФ)…"/>
          <p:cNvSpPr txBox="1">
            <a:spLocks noGrp="1"/>
          </p:cNvSpPr>
          <p:nvPr>
            <p:ph type="body" sz="quarter" idx="1"/>
          </p:nvPr>
        </p:nvSpPr>
        <p:spPr>
          <a:xfrm>
            <a:off x="1467933" y="1873224"/>
            <a:ext cx="6284334" cy="241169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685800">
              <a:spcAft>
                <a:spcPts val="1200"/>
              </a:spcAft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r>
              <a:rPr b="1" dirty="0" smtClean="0">
                <a:solidFill>
                  <a:schemeClr val="tx1"/>
                </a:solidFill>
              </a:rPr>
              <a:t>Глобальн</a:t>
            </a:r>
            <a:r>
              <a:rPr lang="ru-RU" b="1" dirty="0" err="1" smtClean="0">
                <a:solidFill>
                  <a:schemeClr val="tx1"/>
                </a:solidFill>
              </a:rPr>
              <a:t>ый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э</a:t>
            </a:r>
            <a:r>
              <a:rPr b="1" dirty="0" smtClean="0">
                <a:solidFill>
                  <a:schemeClr val="tx1"/>
                </a:solidFill>
              </a:rPr>
              <a:t>кологическ</a:t>
            </a:r>
            <a:r>
              <a:rPr lang="ru-RU" b="1" dirty="0" err="1" smtClean="0">
                <a:solidFill>
                  <a:schemeClr val="tx1"/>
                </a:solidFill>
              </a:rPr>
              <a:t>ий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фонд</a:t>
            </a:r>
            <a:r>
              <a:rPr b="1" dirty="0" smtClean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(ГЭФ)</a:t>
            </a:r>
          </a:p>
          <a:p>
            <a:pPr defTabSz="685800">
              <a:spcAft>
                <a:spcPts val="1200"/>
              </a:spcAft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r>
              <a:rPr b="1" dirty="0" smtClean="0">
                <a:solidFill>
                  <a:schemeClr val="tx1"/>
                </a:solidFill>
              </a:rPr>
              <a:t>Фонд промышленного развития ЮНИДО</a:t>
            </a:r>
          </a:p>
          <a:p>
            <a:pPr defTabSz="685800">
              <a:spcAft>
                <a:spcPts val="1200"/>
              </a:spcAft>
              <a:buFont typeface="Wingdings" charset="2"/>
              <a:buChar char="Ø"/>
              <a:defRPr sz="2000">
                <a:solidFill>
                  <a:srgbClr val="078AC5"/>
                </a:solidFill>
              </a:defRPr>
            </a:pPr>
            <a:r>
              <a:rPr b="1" dirty="0" smtClean="0">
                <a:solidFill>
                  <a:schemeClr val="tx1"/>
                </a:solidFill>
              </a:rPr>
              <a:t>Проекты по содействию инвестициям</a:t>
            </a:r>
            <a:r>
              <a:rPr lang="ru-RU" b="1" dirty="0" smtClean="0">
                <a:solidFill>
                  <a:schemeClr val="tx1"/>
                </a:solidFill>
              </a:rPr>
              <a:t> (</a:t>
            </a:r>
            <a:r>
              <a:rPr lang="ru-RU" dirty="0" smtClean="0">
                <a:solidFill>
                  <a:schemeClr val="tx1"/>
                </a:solidFill>
              </a:rPr>
              <a:t>IP–проекты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35" name="Финансирование проектов Центра ЮНИДО в России осуществляется следующими вариантами:"/>
          <p:cNvSpPr txBox="1"/>
          <p:nvPr/>
        </p:nvSpPr>
        <p:spPr>
          <a:xfrm>
            <a:off x="-1" y="958311"/>
            <a:ext cx="9144001" cy="914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 defTabSz="685800">
              <a:spcBef>
                <a:spcPts val="700"/>
              </a:spcBef>
              <a:defRPr sz="2000">
                <a:solidFill>
                  <a:srgbClr val="078AC5"/>
                </a:solidFill>
              </a:defRPr>
            </a:pPr>
            <a:r>
              <a:rPr sz="2400" b="1" dirty="0">
                <a:solidFill>
                  <a:srgbClr val="ED7233"/>
                </a:solidFill>
              </a:rPr>
              <a:t>Финансирование проектов Центра ЮНИДО в </a:t>
            </a:r>
            <a:r>
              <a:rPr sz="2400" b="1" dirty="0" smtClean="0">
                <a:solidFill>
                  <a:srgbClr val="ED7233"/>
                </a:solidFill>
              </a:rPr>
              <a:t>России</a:t>
            </a:r>
            <a:r>
              <a:rPr lang="ru-RU" sz="2400" b="1" dirty="0">
                <a:solidFill>
                  <a:srgbClr val="ED7233"/>
                </a:solidFill>
              </a:rPr>
              <a:t> </a:t>
            </a:r>
            <a:r>
              <a:rPr lang="ru-RU" sz="2400" b="1" dirty="0" smtClean="0">
                <a:solidFill>
                  <a:srgbClr val="ED7233"/>
                </a:solidFill>
              </a:rPr>
              <a:t>осуществляется из </a:t>
            </a:r>
            <a:r>
              <a:rPr lang="ru-RU" sz="2400" b="1" u="sng" dirty="0" smtClean="0">
                <a:solidFill>
                  <a:srgbClr val="ED7233"/>
                </a:solidFill>
              </a:rPr>
              <a:t>трех источников</a:t>
            </a:r>
            <a:r>
              <a:rPr lang="ru-RU" sz="2400" b="1" dirty="0" smtClean="0">
                <a:solidFill>
                  <a:srgbClr val="ED7233"/>
                </a:solidFill>
              </a:rPr>
              <a:t>:</a:t>
            </a:r>
            <a:endParaRPr sz="2400" b="1" dirty="0">
              <a:solidFill>
                <a:srgbClr val="ED7233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EF (Global Environment Facility)…"/>
          <p:cNvSpPr txBox="1">
            <a:spLocks noGrp="1"/>
          </p:cNvSpPr>
          <p:nvPr>
            <p:ph type="title"/>
          </p:nvPr>
        </p:nvSpPr>
        <p:spPr>
          <a:xfrm>
            <a:off x="592234" y="-36617"/>
            <a:ext cx="8600517" cy="85725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defTabSz="416052">
              <a:defRPr sz="2730" b="1">
                <a:solidFill>
                  <a:srgbClr val="FFFFFF"/>
                </a:solidFill>
              </a:defRPr>
            </a:pPr>
            <a:r>
              <a:rPr lang="ru-RU" sz="2400" dirty="0"/>
              <a:t>2.1 - ГЭФ (Глобальный экологический фонд)  </a:t>
            </a:r>
          </a:p>
        </p:txBody>
      </p:sp>
      <p:sp>
        <p:nvSpPr>
          <p:cNvPr id="139" name="ГЭФ — международная независимая финансовая структура. Это крупнейшая финансирующая организация-донор, инвестирующая проекты по разрешению наиболее острых экологических проблем…"/>
          <p:cNvSpPr txBox="1">
            <a:spLocks noGrp="1"/>
          </p:cNvSpPr>
          <p:nvPr>
            <p:ph type="body" idx="1"/>
          </p:nvPr>
        </p:nvSpPr>
        <p:spPr>
          <a:xfrm>
            <a:off x="457200" y="858373"/>
            <a:ext cx="8229600" cy="405079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ГЭФ</a:t>
            </a:r>
            <a:r>
              <a:rPr dirty="0"/>
              <a:t> </a:t>
            </a:r>
            <a:r>
              <a:rPr dirty="0" smtClean="0">
                <a:solidFill>
                  <a:schemeClr val="tx1"/>
                </a:solidFill>
              </a:rPr>
              <a:t>—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dirty="0" smtClean="0">
                <a:solidFill>
                  <a:schemeClr val="tx1"/>
                </a:solidFill>
              </a:rPr>
              <a:t>крупнейшая </a:t>
            </a:r>
            <a:r>
              <a:rPr dirty="0">
                <a:solidFill>
                  <a:schemeClr val="tx1"/>
                </a:solidFill>
              </a:rPr>
              <a:t>финансирующая организация-донор, </a:t>
            </a:r>
            <a:r>
              <a:rPr lang="ru-RU" dirty="0" smtClean="0">
                <a:solidFill>
                  <a:schemeClr val="tx1"/>
                </a:solidFill>
              </a:rPr>
              <a:t>оказывающая содействие в </a:t>
            </a:r>
            <a:r>
              <a:rPr lang="ru-RU" dirty="0">
                <a:solidFill>
                  <a:schemeClr val="tx1"/>
                </a:solidFill>
              </a:rPr>
              <a:t>достижении целей международных конвенций и соглашений в области охраны окружающей среды </a:t>
            </a:r>
            <a:endParaRPr lang="en-US" b="1" dirty="0" smtClean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endParaRPr lang="en-US" b="1" dirty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endParaRPr lang="en-US" b="1" dirty="0" smtClean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endParaRPr lang="en-US" b="1" dirty="0" smtClean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endParaRPr lang="en-US" b="1" dirty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endParaRPr lang="en-US" b="1" dirty="0">
              <a:solidFill>
                <a:srgbClr val="00B050"/>
              </a:solidFill>
            </a:endParaRPr>
          </a:p>
          <a:p>
            <a:pPr marL="190500" indent="-190500" algn="just" defTabSz="457200">
              <a:spcBef>
                <a:spcPts val="0"/>
              </a:spcBef>
              <a:buFontTx/>
              <a:buChar char="•"/>
              <a:defRPr sz="1900">
                <a:solidFill>
                  <a:srgbClr val="0784BE"/>
                </a:solidFill>
              </a:defRPr>
            </a:pPr>
            <a:r>
              <a:rPr b="1" dirty="0" smtClean="0">
                <a:solidFill>
                  <a:schemeClr val="tx1"/>
                </a:solidFill>
              </a:rPr>
              <a:t>ГЭФ</a:t>
            </a:r>
            <a:r>
              <a:rPr dirty="0" smtClean="0"/>
              <a:t> </a:t>
            </a:r>
            <a:r>
              <a:rPr dirty="0" smtClean="0">
                <a:solidFill>
                  <a:schemeClr val="tx1"/>
                </a:solidFill>
              </a:rPr>
              <a:t>объединяет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 smtClean="0"/>
              <a:t>		</a:t>
            </a:r>
            <a:endParaRPr lang="ru-RU" dirty="0" smtClean="0"/>
          </a:p>
          <a:p>
            <a:pPr marL="0" indent="0" algn="just" defTabSz="457200">
              <a:spcBef>
                <a:spcPts val="0"/>
              </a:spcBef>
              <a:buNone/>
              <a:defRPr sz="1900">
                <a:solidFill>
                  <a:srgbClr val="0784BE"/>
                </a:solidFill>
              </a:defRPr>
            </a:pPr>
            <a:r>
              <a:rPr lang="ru-RU" dirty="0"/>
              <a:t>	</a:t>
            </a:r>
            <a:r>
              <a:rPr lang="en-US" b="1" dirty="0" smtClean="0">
                <a:solidFill>
                  <a:srgbClr val="ED7233"/>
                </a:solidFill>
              </a:rPr>
              <a:t>-</a:t>
            </a:r>
            <a:r>
              <a:rPr lang="en-US" dirty="0" smtClean="0"/>
              <a:t> </a:t>
            </a:r>
            <a:r>
              <a:rPr b="1" dirty="0" smtClean="0">
                <a:solidFill>
                  <a:srgbClr val="ED7233"/>
                </a:solidFill>
              </a:rPr>
              <a:t>183 стран</a:t>
            </a:r>
            <a:r>
              <a:rPr lang="ru-RU" b="1" dirty="0" smtClean="0">
                <a:solidFill>
                  <a:srgbClr val="ED7233"/>
                </a:solidFill>
              </a:rPr>
              <a:t>ы</a:t>
            </a:r>
            <a:r>
              <a:rPr lang="en-US" b="1" dirty="0" smtClean="0">
                <a:solidFill>
                  <a:srgbClr val="ED7233"/>
                </a:solidFill>
              </a:rPr>
              <a:t> 		</a:t>
            </a:r>
            <a:r>
              <a:rPr lang="ru-RU" b="1" dirty="0" smtClean="0">
                <a:solidFill>
                  <a:srgbClr val="ED7233"/>
                </a:solidFill>
              </a:rPr>
              <a:t>					</a:t>
            </a:r>
            <a:r>
              <a:rPr lang="en-US" b="1" dirty="0" smtClean="0">
                <a:solidFill>
                  <a:srgbClr val="ED7233"/>
                </a:solidFill>
              </a:rPr>
              <a:t>- </a:t>
            </a:r>
            <a:r>
              <a:rPr lang="ru-RU" b="1" dirty="0" smtClean="0">
                <a:solidFill>
                  <a:srgbClr val="ED7233"/>
                </a:solidFill>
              </a:rPr>
              <a:t>международные организации</a:t>
            </a:r>
          </a:p>
          <a:p>
            <a:pPr marL="0" indent="0" defTabSz="457200">
              <a:spcBef>
                <a:spcPts val="0"/>
              </a:spcBef>
              <a:buNone/>
              <a:defRPr sz="1900">
                <a:solidFill>
                  <a:srgbClr val="0784BE"/>
                </a:solidFill>
              </a:defRPr>
            </a:pPr>
            <a:r>
              <a:rPr lang="en-US" b="1" dirty="0">
                <a:solidFill>
                  <a:srgbClr val="ED7233"/>
                </a:solidFill>
              </a:rPr>
              <a:t>	</a:t>
            </a:r>
            <a:r>
              <a:rPr lang="en-US" b="1" dirty="0" smtClean="0">
                <a:solidFill>
                  <a:srgbClr val="ED7233"/>
                </a:solidFill>
              </a:rPr>
              <a:t>- </a:t>
            </a:r>
            <a:r>
              <a:rPr b="1" dirty="0" err="1" smtClean="0">
                <a:solidFill>
                  <a:srgbClr val="ED7233"/>
                </a:solidFill>
              </a:rPr>
              <a:t>институты</a:t>
            </a:r>
            <a:r>
              <a:rPr b="1" dirty="0" smtClean="0">
                <a:solidFill>
                  <a:srgbClr val="ED7233"/>
                </a:solidFill>
              </a:rPr>
              <a:t> </a:t>
            </a:r>
            <a:r>
              <a:rPr b="1" dirty="0">
                <a:solidFill>
                  <a:srgbClr val="ED7233"/>
                </a:solidFill>
              </a:rPr>
              <a:t>гражданского </a:t>
            </a:r>
            <a:r>
              <a:rPr b="1" dirty="0" err="1">
                <a:solidFill>
                  <a:srgbClr val="ED7233"/>
                </a:solidFill>
              </a:rPr>
              <a:t>общества</a:t>
            </a:r>
            <a:r>
              <a:rPr b="1" dirty="0">
                <a:solidFill>
                  <a:srgbClr val="ED7233"/>
                </a:solidFill>
              </a:rPr>
              <a:t> </a:t>
            </a:r>
            <a:r>
              <a:rPr lang="en-US" b="1" dirty="0" smtClean="0">
                <a:solidFill>
                  <a:srgbClr val="ED7233"/>
                </a:solidFill>
              </a:rPr>
              <a:t>	</a:t>
            </a:r>
            <a:r>
              <a:rPr lang="ru-RU" b="1" dirty="0" smtClean="0">
                <a:solidFill>
                  <a:srgbClr val="ED7233"/>
                </a:solidFill>
              </a:rPr>
              <a:t>	</a:t>
            </a:r>
            <a:r>
              <a:rPr lang="en-US" b="1" dirty="0" smtClean="0">
                <a:solidFill>
                  <a:srgbClr val="ED7233"/>
                </a:solidFill>
              </a:rPr>
              <a:t>-</a:t>
            </a:r>
            <a:r>
              <a:rPr b="1" dirty="0" smtClean="0">
                <a:solidFill>
                  <a:srgbClr val="ED7233"/>
                </a:solidFill>
              </a:rPr>
              <a:t> </a:t>
            </a:r>
            <a:r>
              <a:rPr b="1" dirty="0" err="1" smtClean="0">
                <a:solidFill>
                  <a:srgbClr val="ED7233"/>
                </a:solidFill>
              </a:rPr>
              <a:t>предприятия</a:t>
            </a:r>
            <a:r>
              <a:rPr b="1" dirty="0" smtClean="0">
                <a:solidFill>
                  <a:srgbClr val="ED7233"/>
                </a:solidFill>
              </a:rPr>
              <a:t> </a:t>
            </a:r>
            <a:r>
              <a:rPr b="1" dirty="0">
                <a:solidFill>
                  <a:srgbClr val="ED7233"/>
                </a:solidFill>
              </a:rPr>
              <a:t>частного сектора</a:t>
            </a:r>
            <a:br>
              <a:rPr b="1" dirty="0">
                <a:solidFill>
                  <a:srgbClr val="ED7233"/>
                </a:solidFill>
              </a:rPr>
            </a:br>
            <a:endParaRPr lang="ru-RU" b="1" dirty="0" smtClean="0">
              <a:solidFill>
                <a:srgbClr val="ED7233"/>
              </a:solidFill>
            </a:endParaRPr>
          </a:p>
          <a:p>
            <a:pPr lvl="4" defTabSz="457200">
              <a:spcBef>
                <a:spcPts val="0"/>
              </a:spcBef>
              <a:buFont typeface="Wingdings" charset="2"/>
              <a:buChar char="Ø"/>
              <a:defRPr sz="1900">
                <a:solidFill>
                  <a:srgbClr val="0784BE"/>
                </a:solidFill>
              </a:defRPr>
            </a:pPr>
            <a:r>
              <a:rPr dirty="0" smtClean="0">
                <a:solidFill>
                  <a:schemeClr val="tx1"/>
                </a:solidFill>
              </a:rPr>
              <a:t>гранты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ED7233"/>
                </a:solidFill>
              </a:rPr>
              <a:t>&gt; $ </a:t>
            </a:r>
            <a:r>
              <a:rPr b="1" dirty="0" smtClean="0">
                <a:solidFill>
                  <a:srgbClr val="ED7233"/>
                </a:solidFill>
              </a:rPr>
              <a:t>17 </a:t>
            </a:r>
            <a:r>
              <a:rPr b="1" dirty="0">
                <a:solidFill>
                  <a:srgbClr val="ED7233"/>
                </a:solidFill>
              </a:rPr>
              <a:t>млрд. </a:t>
            </a:r>
            <a:endParaRPr lang="en-US" b="1" dirty="0" smtClean="0">
              <a:solidFill>
                <a:srgbClr val="ED7233"/>
              </a:solidFill>
            </a:endParaRPr>
          </a:p>
          <a:p>
            <a:pPr lvl="4" defTabSz="457200">
              <a:spcBef>
                <a:spcPts val="0"/>
              </a:spcBef>
              <a:buFont typeface="Wingdings" charset="2"/>
              <a:buChar char="Ø"/>
              <a:defRPr sz="1900">
                <a:solidFill>
                  <a:srgbClr val="0784BE"/>
                </a:solidFill>
              </a:defRPr>
            </a:pPr>
            <a:r>
              <a:rPr lang="ru-RU" dirty="0" smtClean="0">
                <a:solidFill>
                  <a:schemeClr val="tx1"/>
                </a:solidFill>
              </a:rPr>
              <a:t>привлеченные средства </a:t>
            </a:r>
            <a:r>
              <a:rPr lang="en-US" b="1" dirty="0" smtClean="0">
                <a:solidFill>
                  <a:srgbClr val="ED7233"/>
                </a:solidFill>
              </a:rPr>
              <a:t>&gt; $ </a:t>
            </a:r>
            <a:r>
              <a:rPr b="1" dirty="0" smtClean="0">
                <a:solidFill>
                  <a:srgbClr val="ED7233"/>
                </a:solidFill>
              </a:rPr>
              <a:t>88 </a:t>
            </a:r>
            <a:r>
              <a:rPr b="1" dirty="0">
                <a:solidFill>
                  <a:srgbClr val="ED7233"/>
                </a:solidFill>
              </a:rPr>
              <a:t>млрд. </a:t>
            </a:r>
            <a:endParaRPr lang="ru-RU" b="1" dirty="0" smtClean="0">
              <a:solidFill>
                <a:srgbClr val="ED7233"/>
              </a:solidFill>
            </a:endParaRPr>
          </a:p>
          <a:p>
            <a:pPr lvl="4" defTabSz="457200">
              <a:spcBef>
                <a:spcPts val="0"/>
              </a:spcBef>
              <a:buFont typeface="Wingdings" charset="2"/>
              <a:buChar char="Ø"/>
              <a:defRPr sz="1900">
                <a:solidFill>
                  <a:srgbClr val="0784BE"/>
                </a:solidFill>
              </a:defRPr>
            </a:pPr>
            <a:r>
              <a:rPr dirty="0" smtClean="0">
                <a:solidFill>
                  <a:schemeClr val="tx1"/>
                </a:solidFill>
              </a:rPr>
              <a:t>более</a:t>
            </a:r>
            <a:r>
              <a:rPr dirty="0" smtClean="0"/>
              <a:t> </a:t>
            </a:r>
            <a:r>
              <a:rPr b="1" dirty="0" smtClean="0">
                <a:solidFill>
                  <a:srgbClr val="ED7233"/>
                </a:solidFill>
              </a:rPr>
              <a:t>4000 </a:t>
            </a:r>
            <a:r>
              <a:rPr b="1" dirty="0">
                <a:solidFill>
                  <a:srgbClr val="ED7233"/>
                </a:solidFill>
              </a:rPr>
              <a:t>проектов </a:t>
            </a:r>
            <a:r>
              <a:rPr dirty="0">
                <a:solidFill>
                  <a:schemeClr val="tx1"/>
                </a:solidFill>
              </a:rPr>
              <a:t>в</a:t>
            </a:r>
            <a:r>
              <a:rPr dirty="0"/>
              <a:t> </a:t>
            </a:r>
            <a:r>
              <a:rPr b="1" dirty="0">
                <a:solidFill>
                  <a:srgbClr val="ED7233"/>
                </a:solidFill>
              </a:rPr>
              <a:t>170 странах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487" y="1739883"/>
            <a:ext cx="4318000" cy="952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ЮНИДО – ИСПОЛНИТЕЛЬНОЕ АГЕНТСТВО ГЛОБАЛЬНОГО ЭКОЛОГИЧЕСКОГО ФОНДА"/>
          <p:cNvSpPr txBox="1">
            <a:spLocks noGrp="1"/>
          </p:cNvSpPr>
          <p:nvPr>
            <p:ph type="title"/>
          </p:nvPr>
        </p:nvSpPr>
        <p:spPr>
          <a:xfrm>
            <a:off x="592234" y="547535"/>
            <a:ext cx="7944678" cy="98176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2F93D1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ЮНИДО – ИСПОЛНИТЕЛЬНОЕ АГЕНТСТВО </a:t>
            </a:r>
            <a:r>
              <a:rPr lang="ru-RU" dirty="0" smtClean="0">
                <a:solidFill>
                  <a:schemeClr val="tx1"/>
                </a:solidFill>
              </a:rPr>
              <a:t>ГЭФ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2" name="ГЭФ оказывает содействие государствам, международным организациям и частным партнерам в достижении целей международных конвенциях и соглашений в области охраны окружающей среды…"/>
          <p:cNvSpPr txBox="1">
            <a:spLocks noGrp="1"/>
          </p:cNvSpPr>
          <p:nvPr>
            <p:ph type="body" sz="half" idx="1"/>
          </p:nvPr>
        </p:nvSpPr>
        <p:spPr>
          <a:xfrm>
            <a:off x="191387" y="1345382"/>
            <a:ext cx="8782492" cy="711198"/>
          </a:xfrm>
          <a:prstGeom prst="rect">
            <a:avLst/>
          </a:prstGeom>
        </p:spPr>
        <p:txBody>
          <a:bodyPr lIns="0" tIns="0" rIns="0" bIns="0"/>
          <a:lstStyle/>
          <a:p>
            <a:pPr algn="just">
              <a:spcBef>
                <a:spcPts val="500"/>
              </a:spcBef>
              <a:buClr>
                <a:schemeClr val="accent6"/>
              </a:buClr>
              <a:buFontTx/>
              <a:defRPr sz="2000">
                <a:solidFill>
                  <a:srgbClr val="067CB3"/>
                </a:solidFill>
              </a:defRPr>
            </a:pPr>
            <a:r>
              <a:rPr dirty="0" smtClean="0">
                <a:solidFill>
                  <a:schemeClr val="tx1"/>
                </a:solidFill>
              </a:rPr>
              <a:t>Центр </a:t>
            </a:r>
            <a:r>
              <a:rPr dirty="0">
                <a:solidFill>
                  <a:schemeClr val="tx1"/>
                </a:solidFill>
              </a:rPr>
              <a:t>ЮНИДО в РФ совместно с </a:t>
            </a:r>
            <a:r>
              <a:rPr lang="ru-RU" b="1" dirty="0" smtClean="0">
                <a:solidFill>
                  <a:schemeClr val="tx1"/>
                </a:solidFill>
              </a:rPr>
              <a:t>ГЭФ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осуществляет ряд</a:t>
            </a:r>
            <a:r>
              <a:rPr b="1" dirty="0">
                <a:solidFill>
                  <a:schemeClr val="tx1"/>
                </a:solidFill>
              </a:rPr>
              <a:t> проектов</a:t>
            </a:r>
            <a:r>
              <a:rPr dirty="0">
                <a:solidFill>
                  <a:schemeClr val="tx1"/>
                </a:solidFill>
              </a:rPr>
              <a:t>, направленных на развитие </a:t>
            </a:r>
            <a:r>
              <a:rPr b="1" dirty="0">
                <a:solidFill>
                  <a:srgbClr val="ED7233"/>
                </a:solidFill>
              </a:rPr>
              <a:t>«зеленой» промышленности </a:t>
            </a:r>
            <a:r>
              <a:rPr dirty="0">
                <a:solidFill>
                  <a:schemeClr val="tx1"/>
                </a:solidFill>
              </a:rPr>
              <a:t>в </a:t>
            </a:r>
            <a:r>
              <a:rPr dirty="0" smtClean="0">
                <a:solidFill>
                  <a:schemeClr val="tx1"/>
                </a:solidFill>
              </a:rPr>
              <a:t>России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43" name="GEF (Global Environment Facility) ГЭФ (Глобальный экологический фонд)"/>
          <p:cNvSpPr txBox="1"/>
          <p:nvPr/>
        </p:nvSpPr>
        <p:spPr>
          <a:xfrm>
            <a:off x="592234" y="-36617"/>
            <a:ext cx="86005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r" defTabSz="416052">
              <a:defRPr sz="2730" b="1">
                <a:solidFill>
                  <a:srgbClr val="FFFFFF"/>
                </a:solidFill>
              </a:defRPr>
            </a:pPr>
            <a:r>
              <a:rPr lang="ru-RU" sz="2400" dirty="0"/>
              <a:t>2.1 - ГЭФ (Глобальный </a:t>
            </a:r>
            <a:r>
              <a:rPr lang="ru-RU" sz="2400" dirty="0" smtClean="0"/>
              <a:t>экологический </a:t>
            </a:r>
            <a:r>
              <a:rPr lang="ru-RU" sz="2400" dirty="0"/>
              <a:t>фонд) </a:t>
            </a:r>
            <a:r>
              <a:rPr sz="2400" dirty="0"/>
              <a:t> </a:t>
            </a:r>
          </a:p>
        </p:txBody>
      </p:sp>
      <p:sp>
        <p:nvSpPr>
          <p:cNvPr id="5" name="I. Развитие рыночных механизмов повышения энергоэффективности энергоемких отраслей российской промышленности"/>
          <p:cNvSpPr txBox="1"/>
          <p:nvPr/>
        </p:nvSpPr>
        <p:spPr>
          <a:xfrm>
            <a:off x="191386" y="2106018"/>
            <a:ext cx="2817628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sz="1400" dirty="0">
                <a:solidFill>
                  <a:schemeClr val="tx1"/>
                </a:solidFill>
              </a:rPr>
              <a:t>I. Развитие рыночных механизмов повышения </a:t>
            </a:r>
            <a:r>
              <a:rPr sz="1400" dirty="0" smtClean="0">
                <a:solidFill>
                  <a:schemeClr val="tx1"/>
                </a:solidFill>
              </a:rPr>
              <a:t>энергоэффективности </a:t>
            </a:r>
            <a:r>
              <a:rPr sz="1400" dirty="0">
                <a:solidFill>
                  <a:srgbClr val="ED7233"/>
                </a:solidFill>
              </a:rPr>
              <a:t>энергоемких отраслей российской промышленности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601738" y="3805410"/>
            <a:ext cx="1888244" cy="1042241"/>
            <a:chOff x="3801850" y="3796594"/>
            <a:chExt cx="1888244" cy="1042241"/>
          </a:xfrm>
        </p:grpSpPr>
        <p:sp>
          <p:nvSpPr>
            <p:cNvPr id="6" name="Бюджет проекта: $7.400.000"/>
            <p:cNvSpPr txBox="1"/>
            <p:nvPr/>
          </p:nvSpPr>
          <p:spPr>
            <a:xfrm>
              <a:off x="3801850" y="3796594"/>
              <a:ext cx="1888244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45719" rIns="45719">
              <a:spAutoFit/>
            </a:bodyPr>
            <a:lstStyle/>
            <a:p>
              <a:pPr algn="ctr"/>
              <a:r>
                <a:rPr sz="1400" dirty="0"/>
                <a:t>Бюджет проекта: </a:t>
              </a:r>
              <a:r>
                <a:rPr lang="ru-RU" sz="1400" dirty="0" smtClean="0"/>
                <a:t>  </a:t>
              </a:r>
            </a:p>
            <a:p>
              <a:pPr algn="ctr"/>
              <a:r>
                <a:rPr sz="1400" dirty="0" smtClean="0"/>
                <a:t>$</a:t>
              </a:r>
              <a:r>
                <a:rPr lang="ru-RU" sz="1400" dirty="0" smtClean="0"/>
                <a:t> </a:t>
              </a:r>
              <a:r>
                <a:rPr lang="en-US" sz="1400" dirty="0" smtClean="0"/>
                <a:t>18</a:t>
              </a:r>
              <a:r>
                <a:rPr lang="ru-RU" sz="1400" dirty="0"/>
                <a:t>,</a:t>
              </a:r>
              <a:r>
                <a:rPr lang="en-US" sz="1400" dirty="0" smtClean="0"/>
                <a:t>0</a:t>
              </a:r>
              <a:r>
                <a:rPr sz="1400" dirty="0" smtClean="0"/>
                <a:t>00</a:t>
              </a:r>
              <a:r>
                <a:rPr lang="ru-RU" sz="1400" dirty="0" smtClean="0"/>
                <a:t>,</a:t>
              </a:r>
              <a:r>
                <a:rPr sz="1400" dirty="0" smtClean="0"/>
                <a:t>000</a:t>
              </a:r>
              <a:endParaRPr sz="1400" dirty="0"/>
            </a:p>
          </p:txBody>
        </p:sp>
        <p:sp>
          <p:nvSpPr>
            <p:cNvPr id="7" name="Сроки реализации проекта:…"/>
            <p:cNvSpPr txBox="1"/>
            <p:nvPr/>
          </p:nvSpPr>
          <p:spPr>
            <a:xfrm>
              <a:off x="3801850" y="4315615"/>
              <a:ext cx="1888244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45719" rIns="45719">
              <a:spAutoFit/>
            </a:bodyPr>
            <a:lstStyle/>
            <a:p>
              <a:pPr algn="ctr"/>
              <a:r>
                <a:rPr sz="1400" dirty="0"/>
                <a:t>Сроки </a:t>
              </a:r>
              <a:r>
                <a:rPr sz="1400" dirty="0" smtClean="0"/>
                <a:t>реализации:</a:t>
              </a:r>
              <a:endParaRPr sz="1400" dirty="0"/>
            </a:p>
            <a:p>
              <a:pPr algn="ctr"/>
              <a:r>
                <a:rPr lang="ru-RU" sz="1400" dirty="0" smtClean="0"/>
                <a:t>201</a:t>
              </a:r>
              <a:r>
                <a:rPr lang="en-US" sz="1400" dirty="0" smtClean="0"/>
                <a:t>1</a:t>
              </a:r>
              <a:r>
                <a:rPr lang="ru-RU" sz="1400" dirty="0" smtClean="0"/>
                <a:t> </a:t>
              </a:r>
              <a:r>
                <a:rPr lang="mr-IN" sz="1400" dirty="0" smtClean="0"/>
                <a:t>–</a:t>
              </a:r>
              <a:r>
                <a:rPr lang="ru-RU" sz="1400" dirty="0" smtClean="0"/>
                <a:t> 201</a:t>
              </a:r>
              <a:r>
                <a:rPr lang="ru-RU" sz="1400" dirty="0"/>
                <a:t>5</a:t>
              </a:r>
              <a:r>
                <a:rPr lang="ru-RU" sz="1400" dirty="0" smtClean="0"/>
                <a:t> гг.</a:t>
              </a:r>
              <a:endParaRPr sz="14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6078" y="3023385"/>
            <a:ext cx="1888244" cy="1046440"/>
            <a:chOff x="775257" y="3147767"/>
            <a:chExt cx="1888244" cy="1046440"/>
          </a:xfrm>
        </p:grpSpPr>
        <p:sp>
          <p:nvSpPr>
            <p:cNvPr id="8" name="Бюджет проекта: $8.251.168"/>
            <p:cNvSpPr txBox="1"/>
            <p:nvPr/>
          </p:nvSpPr>
          <p:spPr>
            <a:xfrm>
              <a:off x="775258" y="3147767"/>
              <a:ext cx="1888243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45719" rIns="45719">
              <a:spAutoFit/>
            </a:bodyPr>
            <a:lstStyle/>
            <a:p>
              <a:pPr algn="ctr"/>
              <a:r>
                <a:rPr sz="1400" dirty="0"/>
                <a:t>Бюджет проекта: </a:t>
              </a:r>
              <a:endParaRPr lang="ru-RU" sz="1400" dirty="0" smtClean="0"/>
            </a:p>
            <a:p>
              <a:pPr algn="ctr"/>
              <a:r>
                <a:rPr sz="1400" dirty="0" smtClean="0"/>
                <a:t>$</a:t>
              </a:r>
              <a:r>
                <a:rPr lang="ru-RU" sz="1400" dirty="0" smtClean="0"/>
                <a:t> </a:t>
              </a:r>
              <a:r>
                <a:rPr sz="1400" dirty="0" smtClean="0"/>
                <a:t>8</a:t>
              </a:r>
              <a:r>
                <a:rPr lang="ru-RU" sz="1400" dirty="0" smtClean="0"/>
                <a:t>,</a:t>
              </a:r>
              <a:r>
                <a:rPr sz="1400" dirty="0" smtClean="0"/>
                <a:t>251</a:t>
              </a:r>
              <a:r>
                <a:rPr lang="ru-RU" sz="1400" dirty="0" smtClean="0"/>
                <a:t>,</a:t>
              </a:r>
              <a:r>
                <a:rPr sz="1400" dirty="0" smtClean="0"/>
                <a:t>168</a:t>
              </a:r>
              <a:endParaRPr lang="ru-RU" sz="1400" dirty="0" smtClean="0"/>
            </a:p>
          </p:txBody>
        </p:sp>
        <p:sp>
          <p:nvSpPr>
            <p:cNvPr id="9" name="Сроки реализации проекта:…"/>
            <p:cNvSpPr txBox="1"/>
            <p:nvPr/>
          </p:nvSpPr>
          <p:spPr>
            <a:xfrm>
              <a:off x="775257" y="3670987"/>
              <a:ext cx="1888243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45719" rIns="45719">
              <a:spAutoFit/>
            </a:bodyPr>
            <a:lstStyle/>
            <a:p>
              <a:pPr algn="ctr"/>
              <a:r>
                <a:rPr sz="1400" dirty="0"/>
                <a:t>Сроки </a:t>
              </a:r>
              <a:r>
                <a:rPr sz="1400" dirty="0" smtClean="0"/>
                <a:t>реализации:</a:t>
              </a:r>
              <a:endParaRPr sz="1400" dirty="0"/>
            </a:p>
            <a:p>
              <a:pPr algn="ctr"/>
              <a:r>
                <a:rPr sz="1400" dirty="0" smtClean="0"/>
                <a:t>2011 </a:t>
              </a:r>
              <a:r>
                <a:rPr lang="ru-RU" sz="1400" dirty="0" smtClean="0"/>
                <a:t>- </a:t>
              </a:r>
              <a:r>
                <a:rPr sz="1400" dirty="0" smtClean="0"/>
                <a:t>201</a:t>
              </a:r>
              <a:r>
                <a:rPr lang="ru-RU" sz="1400" dirty="0" smtClean="0"/>
                <a:t>7</a:t>
              </a:r>
              <a:r>
                <a:rPr sz="1400" dirty="0" smtClean="0"/>
                <a:t> </a:t>
              </a:r>
              <a:r>
                <a:rPr lang="ru-RU" sz="1400" dirty="0" smtClean="0"/>
                <a:t>г</a:t>
              </a:r>
              <a:r>
                <a:rPr sz="1400" dirty="0" smtClean="0"/>
                <a:t>г</a:t>
              </a:r>
              <a:r>
                <a:rPr sz="1400" dirty="0"/>
                <a:t>.</a:t>
              </a:r>
            </a:p>
          </p:txBody>
        </p:sp>
      </p:grpSp>
      <p:sp>
        <p:nvSpPr>
          <p:cNvPr id="10" name="II. Экологически безопасное регулирование и окончательное уничтожение ПХБ на предприятиях ОАО «РЖД» и других собственников"/>
          <p:cNvSpPr txBox="1"/>
          <p:nvPr/>
        </p:nvSpPr>
        <p:spPr>
          <a:xfrm>
            <a:off x="6082232" y="2120926"/>
            <a:ext cx="2678996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sz="1400" dirty="0" smtClean="0">
                <a:solidFill>
                  <a:schemeClr val="tx1"/>
                </a:solidFill>
              </a:rPr>
              <a:t>II</a:t>
            </a:r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sz="1400" dirty="0" smtClean="0">
                <a:solidFill>
                  <a:schemeClr val="tx1"/>
                </a:solidFill>
              </a:rPr>
              <a:t>. </a:t>
            </a:r>
            <a:r>
              <a:rPr sz="1400" dirty="0">
                <a:solidFill>
                  <a:schemeClr val="tx1"/>
                </a:solidFill>
              </a:rPr>
              <a:t>Экологически безопасное регулирование </a:t>
            </a:r>
            <a:r>
              <a:rPr sz="1400" dirty="0" smtClean="0">
                <a:solidFill>
                  <a:schemeClr val="tx1"/>
                </a:solidFill>
              </a:rPr>
              <a:t>и </a:t>
            </a:r>
            <a:r>
              <a:rPr sz="1400" dirty="0">
                <a:solidFill>
                  <a:schemeClr val="tx1"/>
                </a:solidFill>
              </a:rPr>
              <a:t>окончательное </a:t>
            </a:r>
            <a:r>
              <a:rPr sz="1400" dirty="0">
                <a:solidFill>
                  <a:srgbClr val="ED7233"/>
                </a:solidFill>
              </a:rPr>
              <a:t>уничтожение ПХБ </a:t>
            </a:r>
            <a:endParaRPr lang="ru-RU" sz="1400" dirty="0" smtClean="0">
              <a:solidFill>
                <a:srgbClr val="ED7233"/>
              </a:solidFill>
            </a:endParaRPr>
          </a:p>
          <a:p>
            <a:pPr algn="ctr"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sz="1400" dirty="0" smtClean="0">
                <a:solidFill>
                  <a:schemeClr val="tx1"/>
                </a:solidFill>
              </a:rPr>
              <a:t>на </a:t>
            </a:r>
            <a:r>
              <a:rPr sz="1400" dirty="0">
                <a:solidFill>
                  <a:schemeClr val="tx1"/>
                </a:solidFill>
              </a:rPr>
              <a:t>предприятиях ОАО «РЖД» и других собственников</a:t>
            </a:r>
          </a:p>
        </p:txBody>
      </p:sp>
      <p:sp>
        <p:nvSpPr>
          <p:cNvPr id="11" name="II. Экологически безопасное регулирование и окончательное уничтожение ПХБ на предприятиях ОАО «РЖД» и других собственников"/>
          <p:cNvSpPr txBox="1"/>
          <p:nvPr/>
        </p:nvSpPr>
        <p:spPr>
          <a:xfrm>
            <a:off x="3293770" y="2106018"/>
            <a:ext cx="2504180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sz="1400" dirty="0" smtClean="0">
                <a:solidFill>
                  <a:schemeClr val="tx1"/>
                </a:solidFill>
              </a:rPr>
              <a:t>I</a:t>
            </a:r>
            <a:r>
              <a:rPr lang="en-US" sz="1400" dirty="0" smtClean="0">
                <a:solidFill>
                  <a:schemeClr val="tx1"/>
                </a:solidFill>
              </a:rPr>
              <a:t>I</a:t>
            </a:r>
            <a:r>
              <a:rPr sz="1400" dirty="0">
                <a:solidFill>
                  <a:schemeClr val="tx1"/>
                </a:solidFill>
              </a:rPr>
              <a:t>. </a:t>
            </a:r>
            <a:r>
              <a:rPr lang="ru-RU" sz="1400" dirty="0">
                <a:solidFill>
                  <a:schemeClr val="tx1"/>
                </a:solidFill>
              </a:rPr>
              <a:t>Поэтапное сокращение потребления ГХФУ и стимулирование перехода на не содержащее гидрофторуглероды </a:t>
            </a:r>
            <a:r>
              <a:rPr lang="ru-RU" sz="1400" dirty="0" err="1">
                <a:solidFill>
                  <a:schemeClr val="tx1"/>
                </a:solidFill>
              </a:rPr>
              <a:t>энергоэффективное</a:t>
            </a:r>
            <a:r>
              <a:rPr lang="ru-RU" sz="14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rgbClr val="ED7233"/>
                </a:solidFill>
              </a:rPr>
              <a:t>холодильное и климатическое оборудование </a:t>
            </a:r>
            <a:r>
              <a:rPr lang="ru-RU" sz="1400" dirty="0">
                <a:solidFill>
                  <a:schemeClr val="tx1"/>
                </a:solidFill>
              </a:rPr>
              <a:t>в РФ</a:t>
            </a:r>
            <a:endParaRPr sz="1400" dirty="0">
              <a:solidFill>
                <a:schemeClr val="tx1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499978" y="3282190"/>
            <a:ext cx="1843504" cy="1046440"/>
            <a:chOff x="6648668" y="3272293"/>
            <a:chExt cx="1888244" cy="1046440"/>
          </a:xfrm>
        </p:grpSpPr>
        <p:sp>
          <p:nvSpPr>
            <p:cNvPr id="12" name="Бюджет проекта: $7.400.000"/>
            <p:cNvSpPr txBox="1"/>
            <p:nvPr/>
          </p:nvSpPr>
          <p:spPr>
            <a:xfrm>
              <a:off x="6648668" y="3272293"/>
              <a:ext cx="1888244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45719" rIns="45719">
              <a:spAutoFit/>
            </a:bodyPr>
            <a:lstStyle/>
            <a:p>
              <a:pPr algn="ctr"/>
              <a:r>
                <a:rPr sz="1400" dirty="0"/>
                <a:t>Бюджет проекта: </a:t>
              </a:r>
              <a:endParaRPr lang="ru-RU" sz="1400" dirty="0" smtClean="0"/>
            </a:p>
            <a:p>
              <a:pPr algn="ctr"/>
              <a:r>
                <a:rPr sz="1400" dirty="0" smtClean="0"/>
                <a:t>$</a:t>
              </a:r>
              <a:r>
                <a:rPr lang="ru-RU" sz="1400" dirty="0" smtClean="0"/>
                <a:t> </a:t>
              </a:r>
              <a:r>
                <a:rPr sz="1400" dirty="0" smtClean="0"/>
                <a:t>7</a:t>
              </a:r>
              <a:r>
                <a:rPr lang="ru-RU" sz="1400" dirty="0" smtClean="0"/>
                <a:t>,</a:t>
              </a:r>
              <a:r>
                <a:rPr sz="1400" dirty="0" smtClean="0"/>
                <a:t>400</a:t>
              </a:r>
              <a:r>
                <a:rPr lang="ru-RU" sz="1400" dirty="0" smtClean="0"/>
                <a:t>,</a:t>
              </a:r>
              <a:r>
                <a:rPr sz="1400" dirty="0" smtClean="0"/>
                <a:t>000</a:t>
              </a:r>
              <a:endParaRPr sz="1400" dirty="0"/>
            </a:p>
          </p:txBody>
        </p:sp>
        <p:sp>
          <p:nvSpPr>
            <p:cNvPr id="13" name="Сроки реализации проекта:…"/>
            <p:cNvSpPr txBox="1"/>
            <p:nvPr/>
          </p:nvSpPr>
          <p:spPr>
            <a:xfrm>
              <a:off x="6648668" y="3795513"/>
              <a:ext cx="1888244" cy="523220"/>
            </a:xfrm>
            <a:prstGeom prst="rect">
              <a:avLst/>
            </a:prstGeom>
            <a:ln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45719" rIns="45719">
              <a:spAutoFit/>
            </a:bodyPr>
            <a:lstStyle/>
            <a:p>
              <a:pPr algn="ctr"/>
              <a:r>
                <a:rPr sz="1400" dirty="0"/>
                <a:t>Сроки </a:t>
              </a:r>
              <a:r>
                <a:rPr sz="1400" dirty="0" smtClean="0"/>
                <a:t>реализации:</a:t>
              </a:r>
              <a:endParaRPr sz="1400" dirty="0"/>
            </a:p>
            <a:p>
              <a:pPr algn="ctr"/>
              <a:r>
                <a:rPr lang="ru-RU" sz="1400" dirty="0" smtClean="0"/>
                <a:t>201</a:t>
              </a:r>
              <a:r>
                <a:rPr lang="en-US" sz="1400" dirty="0"/>
                <a:t>4</a:t>
              </a:r>
              <a:r>
                <a:rPr lang="ru-RU" sz="1400" dirty="0" smtClean="0"/>
                <a:t> </a:t>
              </a:r>
              <a:r>
                <a:rPr lang="mr-IN" sz="1400" dirty="0" smtClean="0"/>
                <a:t>–</a:t>
              </a:r>
              <a:r>
                <a:rPr lang="ru-RU" sz="1400" dirty="0" smtClean="0"/>
                <a:t> 201</a:t>
              </a:r>
              <a:r>
                <a:rPr lang="ru-RU" sz="1400" dirty="0"/>
                <a:t>8</a:t>
              </a:r>
              <a:r>
                <a:rPr lang="ru-RU" sz="1400" dirty="0" smtClean="0"/>
                <a:t> гг.</a:t>
              </a:r>
              <a:endParaRPr sz="1400" dirty="0"/>
            </a:p>
          </p:txBody>
        </p:sp>
      </p:grpSp>
      <p:cxnSp>
        <p:nvCxnSpPr>
          <p:cNvPr id="3" name="Прямая соединительная линия 2"/>
          <p:cNvCxnSpPr/>
          <p:nvPr/>
        </p:nvCxnSpPr>
        <p:spPr>
          <a:xfrm>
            <a:off x="191386" y="2056580"/>
            <a:ext cx="8782493" cy="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Развитие рыночных механизмов повышения энергоэффективности энергоемких отраслей российской промышленности"/>
          <p:cNvSpPr txBox="1">
            <a:spLocks noGrp="1"/>
          </p:cNvSpPr>
          <p:nvPr>
            <p:ph type="title"/>
          </p:nvPr>
        </p:nvSpPr>
        <p:spPr>
          <a:xfrm>
            <a:off x="-1" y="643761"/>
            <a:ext cx="9144001" cy="1224137"/>
          </a:xfrm>
          <a:prstGeom prst="rect">
            <a:avLst/>
          </a:prstGeom>
        </p:spPr>
        <p:txBody>
          <a:bodyPr/>
          <a:lstStyle/>
          <a:p>
            <a:pPr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lang="en-US" dirty="0" smtClean="0">
                <a:solidFill>
                  <a:srgbClr val="FB7405"/>
                </a:solidFill>
              </a:rPr>
              <a:t>I. </a:t>
            </a:r>
            <a:r>
              <a:rPr dirty="0" smtClean="0">
                <a:solidFill>
                  <a:srgbClr val="FB7405"/>
                </a:solidFill>
              </a:rPr>
              <a:t>Развитие </a:t>
            </a:r>
            <a:r>
              <a:rPr dirty="0">
                <a:solidFill>
                  <a:srgbClr val="FB7405"/>
                </a:solidFill>
              </a:rPr>
              <a:t>рыночных механизмов повышения энергоэффективности энергоемких отраслей российской промышленности</a:t>
            </a:r>
            <a:r>
              <a:rPr u="sng" dirty="0">
                <a:solidFill>
                  <a:srgbClr val="FB7405"/>
                </a:solidFill>
              </a:rPr>
              <a:t/>
            </a:r>
            <a:br>
              <a:rPr u="sng" dirty="0">
                <a:solidFill>
                  <a:srgbClr val="FB7405"/>
                </a:solidFill>
              </a:rPr>
            </a:br>
            <a:endParaRPr u="sng" dirty="0">
              <a:solidFill>
                <a:srgbClr val="FB7405"/>
              </a:solidFill>
            </a:endParaRPr>
          </a:p>
        </p:txBody>
      </p:sp>
      <p:sp>
        <p:nvSpPr>
          <p:cNvPr id="7" name="GEF (Global Environment Facility) ГЭФ (Глобальный экологический фонд)"/>
          <p:cNvSpPr txBox="1"/>
          <p:nvPr/>
        </p:nvSpPr>
        <p:spPr>
          <a:xfrm>
            <a:off x="592234" y="-36617"/>
            <a:ext cx="86005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r" defTabSz="416052">
              <a:defRPr sz="2730" b="1">
                <a:solidFill>
                  <a:srgbClr val="FFFFFF"/>
                </a:solidFill>
              </a:defRPr>
            </a:pPr>
            <a:r>
              <a:rPr lang="ru-RU" sz="2400" dirty="0"/>
              <a:t>2.1 - ГЭФ (Глобальный </a:t>
            </a:r>
            <a:r>
              <a:rPr lang="ru-RU" sz="2400" dirty="0" smtClean="0"/>
              <a:t>экологический </a:t>
            </a:r>
            <a:r>
              <a:rPr lang="ru-RU" sz="2400" dirty="0"/>
              <a:t>фонд) </a:t>
            </a:r>
            <a:r>
              <a:rPr sz="2400" dirty="0"/>
              <a:t> 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8224" y="3476925"/>
            <a:ext cx="9005776" cy="87024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ru-RU" sz="1100" dirty="0"/>
              <a:t>П</a:t>
            </a:r>
            <a:r>
              <a:rPr lang="ru-RU" sz="1100" dirty="0" smtClean="0"/>
              <a:t>овышение </a:t>
            </a:r>
            <a:r>
              <a:rPr lang="ru-RU" sz="1100" dirty="0" err="1"/>
              <a:t>энергоэффективности</a:t>
            </a:r>
            <a:r>
              <a:rPr lang="ru-RU" sz="1100" dirty="0"/>
              <a:t> достигается </a:t>
            </a:r>
            <a:r>
              <a:rPr lang="ru-RU" sz="1100" dirty="0" smtClean="0"/>
              <a:t>за </a:t>
            </a:r>
            <a:r>
              <a:rPr lang="ru-RU" sz="1100" dirty="0"/>
              <a:t>счет </a:t>
            </a:r>
            <a:r>
              <a:rPr lang="ru-RU" sz="1100" b="1" dirty="0"/>
              <a:t>без затратных и низко затратных организационных изменений </a:t>
            </a:r>
            <a:r>
              <a:rPr lang="ru-RU" sz="1100" dirty="0"/>
              <a:t>в системе управления </a:t>
            </a:r>
            <a:r>
              <a:rPr lang="ru-RU" sz="1100" dirty="0" smtClean="0"/>
              <a:t>энергохозяйством за счет  улучшения </a:t>
            </a:r>
            <a:r>
              <a:rPr lang="ru-RU" sz="1100" dirty="0"/>
              <a:t>системы </a:t>
            </a:r>
            <a:r>
              <a:rPr lang="ru-RU" sz="1100" dirty="0" err="1"/>
              <a:t>энергоменеджмента</a:t>
            </a:r>
            <a:r>
              <a:rPr lang="ru-RU" sz="1100" dirty="0"/>
              <a:t>, </a:t>
            </a:r>
            <a:r>
              <a:rPr lang="ru-RU" sz="1100" dirty="0" smtClean="0"/>
              <a:t>а не </a:t>
            </a:r>
            <a:r>
              <a:rPr lang="ru-RU" sz="1100" dirty="0"/>
              <a:t>путем замены производственных </a:t>
            </a:r>
            <a:r>
              <a:rPr lang="ru-RU" sz="1100" dirty="0" smtClean="0"/>
              <a:t>технологий</a:t>
            </a:r>
            <a:r>
              <a:rPr lang="en-US" sz="1100" dirty="0"/>
              <a:t>.</a:t>
            </a:r>
            <a:endParaRPr lang="ru-RU" sz="1100" dirty="0" smtClean="0"/>
          </a:p>
          <a:p>
            <a:pPr>
              <a:buFont typeface="Wingdings" charset="2"/>
              <a:buChar char="Ø"/>
            </a:pPr>
            <a:r>
              <a:rPr lang="ru-RU" sz="1100" dirty="0"/>
              <a:t>Компании, только начавшие внедрять </a:t>
            </a:r>
            <a:r>
              <a:rPr lang="ru-RU" sz="1100" dirty="0" err="1"/>
              <a:t>энергоменеджмент</a:t>
            </a:r>
            <a:r>
              <a:rPr lang="ru-RU" sz="1100" dirty="0"/>
              <a:t>, могут получить </a:t>
            </a:r>
            <a:r>
              <a:rPr lang="ru-RU" sz="1100" b="1" dirty="0"/>
              <a:t>годовую экономию 10-20%</a:t>
            </a:r>
            <a:r>
              <a:rPr lang="ru-RU" sz="1100" dirty="0"/>
              <a:t> в течение первых 2-х </a:t>
            </a:r>
            <a:r>
              <a:rPr lang="ru-RU" sz="1100" dirty="0" smtClean="0"/>
              <a:t>лет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>
              <a:buFont typeface="Wingdings" charset="2"/>
              <a:buChar char="Ø"/>
            </a:pPr>
            <a:r>
              <a:rPr lang="ru-RU" sz="1100" dirty="0"/>
              <a:t>В России система </a:t>
            </a:r>
            <a:r>
              <a:rPr lang="ru-RU" sz="1100" dirty="0" err="1"/>
              <a:t>энергоменеджмента</a:t>
            </a:r>
            <a:r>
              <a:rPr lang="ru-RU" sz="1100" dirty="0"/>
              <a:t> по методологии ЮНИДО внедрена на </a:t>
            </a:r>
            <a:r>
              <a:rPr lang="ru-RU" sz="1100" dirty="0" smtClean="0"/>
              <a:t>52 предприятиях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537492"/>
              </p:ext>
            </p:extLst>
          </p:nvPr>
        </p:nvGraphicFramePr>
        <p:xfrm>
          <a:off x="388652" y="1525240"/>
          <a:ext cx="6761117" cy="184836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153069"/>
                <a:gridCol w="5608048"/>
              </a:tblGrid>
              <a:tr h="605099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Цель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/>
                        <a:t>Сократить выбросы парниковых газов в Российской Федерации путем преобразования рынка промышленной </a:t>
                      </a:r>
                      <a:r>
                        <a:rPr lang="ru-RU" b="0" dirty="0" err="1" smtClean="0"/>
                        <a:t>энергоэффективности</a:t>
                      </a:r>
                      <a:r>
                        <a:rPr lang="ru-RU" b="0" dirty="0" smtClean="0"/>
                        <a:t> в отраслях с высокими выбросами парниковых газов</a:t>
                      </a:r>
                      <a:endParaRPr lang="ru-RU" b="0" dirty="0"/>
                    </a:p>
                  </a:txBody>
                  <a:tcPr/>
                </a:tc>
              </a:tr>
              <a:tr h="646815">
                <a:tc>
                  <a:txBody>
                    <a:bodyPr/>
                    <a:lstStyle/>
                    <a:p>
                      <a:r>
                        <a:rPr lang="ru-RU" dirty="0" smtClean="0"/>
                        <a:t>Партнеры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Европейский банк реконструкции и развития </a:t>
                      </a:r>
                    </a:p>
                    <a:p>
                      <a:pPr algn="l"/>
                      <a:r>
                        <a:rPr lang="ru-RU" dirty="0" smtClean="0"/>
                        <a:t>Министерство энергетики РФ</a:t>
                      </a:r>
                    </a:p>
                    <a:p>
                      <a:pPr algn="l"/>
                      <a:r>
                        <a:rPr lang="ru-RU" dirty="0" smtClean="0"/>
                        <a:t>Российское энергетическое агентство</a:t>
                      </a:r>
                    </a:p>
                  </a:txBody>
                  <a:tcPr/>
                </a:tc>
              </a:tr>
              <a:tr h="561470">
                <a:tc>
                  <a:txBody>
                    <a:bodyPr/>
                    <a:lstStyle/>
                    <a:p>
                      <a:r>
                        <a:rPr lang="ru-RU" dirty="0" smtClean="0"/>
                        <a:t>Бенефициары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/>
                        <a:t>Балтика, Уральская Горно-Металлургическая Компания (УГМК), предприятия Холдинга Ак Барс, АО «ПО завод им. Серго», КВАРТ и др.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6" descr="Картинки по запросу iso 5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49" y="1525240"/>
            <a:ext cx="1652870" cy="180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F (Global Environment Facility) ГЭФ (Глобальный экологический фонд)"/>
          <p:cNvSpPr txBox="1"/>
          <p:nvPr/>
        </p:nvSpPr>
        <p:spPr>
          <a:xfrm>
            <a:off x="592234" y="-36617"/>
            <a:ext cx="8600517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algn="r" defTabSz="416052">
              <a:defRPr sz="2730" b="1">
                <a:solidFill>
                  <a:srgbClr val="FFFFFF"/>
                </a:solidFill>
              </a:defRPr>
            </a:pPr>
            <a:r>
              <a:rPr lang="ru-RU" sz="2400" dirty="0"/>
              <a:t>2.1 - ГЭФ (Глобальный </a:t>
            </a:r>
            <a:r>
              <a:rPr lang="ru-RU" sz="2400" dirty="0" smtClean="0"/>
              <a:t>экологический </a:t>
            </a:r>
            <a:r>
              <a:rPr lang="ru-RU" sz="2400" dirty="0"/>
              <a:t>фонд) </a:t>
            </a:r>
            <a:r>
              <a:rPr sz="2400" dirty="0"/>
              <a:t> </a:t>
            </a:r>
          </a:p>
        </p:txBody>
      </p:sp>
      <p:sp>
        <p:nvSpPr>
          <p:cNvPr id="5" name="Развитие рыночных механизмов повышения энергоэффективности энергоемких отраслей российской промышленности"/>
          <p:cNvSpPr txBox="1">
            <a:spLocks noGrp="1"/>
          </p:cNvSpPr>
          <p:nvPr>
            <p:ph type="title"/>
          </p:nvPr>
        </p:nvSpPr>
        <p:spPr>
          <a:xfrm>
            <a:off x="187256" y="725577"/>
            <a:ext cx="9005496" cy="122413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685800">
              <a:lnSpc>
                <a:spcPct val="90000"/>
              </a:lnSpc>
              <a:defRPr sz="2200" b="1">
                <a:solidFill>
                  <a:srgbClr val="0698DF"/>
                </a:solidFill>
              </a:defRPr>
            </a:pPr>
            <a:r>
              <a:rPr lang="en-US" sz="1600" dirty="0" smtClean="0">
                <a:solidFill>
                  <a:srgbClr val="FB7405"/>
                </a:solidFill>
              </a:rPr>
              <a:t>II. </a:t>
            </a:r>
            <a:r>
              <a:rPr lang="ru-RU" sz="1600" dirty="0">
                <a:solidFill>
                  <a:srgbClr val="FB7405"/>
                </a:solidFill>
              </a:rPr>
              <a:t>Поэтапное сокращение потребления ГХФУ и стимулирование перехода на не содержащее гидрофторуглероды </a:t>
            </a:r>
            <a:r>
              <a:rPr lang="ru-RU" sz="1600" dirty="0" err="1">
                <a:solidFill>
                  <a:srgbClr val="FB7405"/>
                </a:solidFill>
              </a:rPr>
              <a:t>энергоэффективное</a:t>
            </a:r>
            <a:r>
              <a:rPr lang="ru-RU" sz="1600" dirty="0">
                <a:solidFill>
                  <a:srgbClr val="FB7405"/>
                </a:solidFill>
              </a:rPr>
              <a:t> холодильное и климатическое оборудование в </a:t>
            </a:r>
            <a:r>
              <a:rPr lang="ru-RU" sz="1600" dirty="0" smtClean="0">
                <a:solidFill>
                  <a:srgbClr val="FB7405"/>
                </a:solidFill>
              </a:rPr>
              <a:t>РФ</a:t>
            </a:r>
            <a:r>
              <a:rPr lang="en-US" sz="1600" dirty="0" smtClean="0">
                <a:solidFill>
                  <a:srgbClr val="FB7405"/>
                </a:solidFill>
              </a:rPr>
              <a:t> </a:t>
            </a:r>
            <a:r>
              <a:rPr lang="ru-RU" sz="1600" dirty="0" smtClean="0">
                <a:solidFill>
                  <a:srgbClr val="FB7405"/>
                </a:solidFill>
              </a:rPr>
              <a:t>посредством передачи технологий</a:t>
            </a:r>
            <a:r>
              <a:rPr lang="ru-RU" sz="1600" dirty="0">
                <a:solidFill>
                  <a:srgbClr val="FB7405"/>
                </a:solidFill>
              </a:rPr>
              <a:t/>
            </a:r>
            <a:br>
              <a:rPr lang="ru-RU" sz="1600" dirty="0">
                <a:solidFill>
                  <a:srgbClr val="FB7405"/>
                </a:solidFill>
              </a:rPr>
            </a:br>
            <a:endParaRPr sz="1600" u="sng" dirty="0">
              <a:solidFill>
                <a:srgbClr val="FB7405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187925"/>
              </p:ext>
            </p:extLst>
          </p:nvPr>
        </p:nvGraphicFramePr>
        <p:xfrm>
          <a:off x="1808386" y="1644737"/>
          <a:ext cx="6777830" cy="23750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14971"/>
                <a:gridCol w="5562859"/>
              </a:tblGrid>
              <a:tr h="711113">
                <a:tc>
                  <a:txBody>
                    <a:bodyPr/>
                    <a:lstStyle/>
                    <a:p>
                      <a:r>
                        <a:rPr lang="ru-RU" sz="1100" b="0" dirty="0" smtClean="0"/>
                        <a:t>Цель</a:t>
                      </a:r>
                      <a:endParaRPr lang="ru-RU" sz="11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Вывод </a:t>
                      </a:r>
                      <a:r>
                        <a:rPr lang="ru-RU" sz="11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гидрохлорфторуглеродов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(ГХФУ) из секторов производства </a:t>
                      </a:r>
                      <a:r>
                        <a:rPr lang="ru-RU" sz="1100" b="0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пеноматериалов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и холодильного оборудования и передача инновационных технологий в рамках модернизации промышленных предприятий</a:t>
                      </a:r>
                      <a:r>
                        <a:rPr lang="en-US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для достижения соответствующих показателей, предусмотренных </a:t>
                      </a:r>
                      <a:r>
                        <a:rPr lang="ru-RU" sz="11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ED7233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Монреальским</a:t>
                      </a:r>
                      <a:r>
                        <a:rPr lang="ru-RU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ED7233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протоколом по веществам, разрушающим </a:t>
                      </a:r>
                      <a:r>
                        <a:rPr lang="ru-RU" sz="11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rgbClr val="ED7233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озоновыи</a:t>
                      </a:r>
                      <a:r>
                        <a:rPr lang="ru-RU" sz="1100" b="1" i="0" u="none" strike="noStrike" cap="none" spc="0" baseline="0" dirty="0" smtClean="0">
                          <a:ln>
                            <a:noFill/>
                          </a:ln>
                          <a:solidFill>
                            <a:srgbClr val="ED7233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̆ слой</a:t>
                      </a:r>
                      <a:endParaRPr lang="ru-RU" sz="1100" b="1" dirty="0">
                        <a:solidFill>
                          <a:srgbClr val="ED7233"/>
                        </a:solidFill>
                      </a:endParaRPr>
                    </a:p>
                  </a:txBody>
                  <a:tcPr/>
                </a:tc>
              </a:tr>
              <a:tr h="539190">
                <a:tc>
                  <a:txBody>
                    <a:bodyPr/>
                    <a:lstStyle/>
                    <a:p>
                      <a:r>
                        <a:rPr lang="ru-RU" sz="1100" b="0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Партнеры проекта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Министерство природных ресурсов и экологии РФ</a:t>
                      </a:r>
                    </a:p>
                    <a:p>
                      <a:pPr algn="l"/>
                      <a:r>
                        <a:rPr lang="ru-RU" sz="1100" dirty="0" smtClean="0"/>
                        <a:t>Министерство образования и науки РФ</a:t>
                      </a:r>
                    </a:p>
                    <a:p>
                      <a:pPr algn="l"/>
                      <a:r>
                        <a:rPr lang="ru-RU" sz="1100" dirty="0" smtClean="0"/>
                        <a:t>Федеральная таможенная служба РФ</a:t>
                      </a:r>
                    </a:p>
                    <a:p>
                      <a:pPr algn="l"/>
                      <a:r>
                        <a:rPr lang="ru-RU" sz="1100" dirty="0" err="1" smtClean="0"/>
                        <a:t>Росстандарт</a:t>
                      </a:r>
                      <a:endParaRPr lang="en-US" sz="1100" dirty="0" smtClean="0"/>
                    </a:p>
                  </a:txBody>
                  <a:tcPr/>
                </a:tc>
              </a:tr>
              <a:tr h="683386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Основные бенефициары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ООО «Дау </a:t>
                      </a:r>
                      <a:r>
                        <a:rPr lang="ru-RU" sz="1100" dirty="0" err="1" smtClean="0"/>
                        <a:t>Изолан</a:t>
                      </a:r>
                      <a:r>
                        <a:rPr lang="ru-RU" sz="1100" dirty="0" smtClean="0"/>
                        <a:t>», НВП «</a:t>
                      </a:r>
                      <a:r>
                        <a:rPr lang="ru-RU" sz="1100" dirty="0" err="1" smtClean="0"/>
                        <a:t>Владипур</a:t>
                      </a:r>
                      <a:r>
                        <a:rPr lang="ru-RU" sz="1100" dirty="0" smtClean="0"/>
                        <a:t>», ОАО «ПО «Завод имени Серго», ОАО «КЗХ «Бирюса», ООО «Компания Полюс», ООО «КПП НОРД», ООО «Ариадна-Юг», ОАО «</a:t>
                      </a:r>
                      <a:r>
                        <a:rPr lang="ru-RU" sz="1100" dirty="0" err="1" smtClean="0"/>
                        <a:t>ПОЗиС</a:t>
                      </a:r>
                      <a:r>
                        <a:rPr lang="ru-RU" sz="1100" dirty="0" smtClean="0"/>
                        <a:t>» (POZIS)</a:t>
                      </a:r>
                      <a:r>
                        <a:rPr lang="ru-RU" sz="1100" baseline="0" dirty="0" smtClean="0"/>
                        <a:t> и др.</a:t>
                      </a:r>
                      <a:endParaRPr lang="ru-RU" sz="11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80737" y="4051552"/>
            <a:ext cx="87120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charset="2"/>
              <a:buChar char="Ø"/>
            </a:pPr>
            <a:r>
              <a:rPr lang="ru-RU" sz="1100" dirty="0" smtClean="0"/>
              <a:t>На 1 </a:t>
            </a:r>
            <a:r>
              <a:rPr lang="ru-RU" sz="1100" dirty="0"/>
              <a:t>января 2015 года из потребления выведено 490 тонн </a:t>
            </a:r>
            <a:r>
              <a:rPr lang="ru-RU" sz="1100" dirty="0" smtClean="0"/>
              <a:t>ГХФУ </a:t>
            </a:r>
            <a:r>
              <a:rPr lang="ru-RU" sz="1100" dirty="0" err="1"/>
              <a:t>озоноразрушающеи</a:t>
            </a:r>
            <a:r>
              <a:rPr lang="ru-RU" sz="1100" dirty="0"/>
              <a:t>̆ </a:t>
            </a:r>
            <a:r>
              <a:rPr lang="ru-RU" sz="1100" dirty="0" smtClean="0"/>
              <a:t>способности. С </a:t>
            </a:r>
            <a:r>
              <a:rPr lang="ru-RU" sz="1100" dirty="0"/>
              <a:t>учетом того, что ГХФУ являются мощными парниковыми газами, </a:t>
            </a:r>
            <a:r>
              <a:rPr lang="ru-RU" sz="1100" b="1" dirty="0" smtClean="0"/>
              <a:t>объем парниковых </a:t>
            </a:r>
            <a:r>
              <a:rPr lang="ru-RU" sz="1100" b="1" dirty="0"/>
              <a:t>выбросов </a:t>
            </a:r>
            <a:r>
              <a:rPr lang="ru-RU" sz="1100" b="1" dirty="0" smtClean="0"/>
              <a:t>сокращен </a:t>
            </a:r>
            <a:r>
              <a:rPr lang="ru-RU" sz="1100" dirty="0" smtClean="0"/>
              <a:t>примерно </a:t>
            </a:r>
            <a:r>
              <a:rPr lang="ru-RU" sz="1100" dirty="0"/>
              <a:t>на 15,6 млн </a:t>
            </a:r>
            <a:r>
              <a:rPr lang="ru-RU" sz="1100" dirty="0" smtClean="0"/>
              <a:t>тонн </a:t>
            </a:r>
            <a:r>
              <a:rPr lang="ru-RU" sz="1100" dirty="0"/>
              <a:t>эквивалента </a:t>
            </a:r>
            <a:r>
              <a:rPr lang="en-US" sz="1100" dirty="0" smtClean="0"/>
              <a:t>CO</a:t>
            </a:r>
            <a:r>
              <a:rPr lang="en-US" sz="1100" baseline="-25000" dirty="0" smtClean="0"/>
              <a:t>2</a:t>
            </a:r>
            <a:r>
              <a:rPr lang="ru-RU" sz="1100" dirty="0" smtClean="0"/>
              <a:t>.</a:t>
            </a:r>
            <a:endParaRPr lang="ru-RU" sz="1100" baseline="-25000" dirty="0"/>
          </a:p>
        </p:txBody>
      </p:sp>
      <p:pic>
        <p:nvPicPr>
          <p:cNvPr id="8" name="Picture 2" descr="Картинки по запросу montreal protoc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3" y="1949714"/>
            <a:ext cx="1468261" cy="146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155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</TotalTime>
  <Words>1420</Words>
  <Application>Microsoft Office PowerPoint</Application>
  <PresentationFormat>Экран (16:9)</PresentationFormat>
  <Paragraphs>180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1 - Организация Объединенных Наций по промышленному развитию (ЮНИДО)</vt:lpstr>
      <vt:lpstr>1 - Центр ЮНИДО в России</vt:lpstr>
      <vt:lpstr>1 – Деятельность Центра ЮНИДО в России</vt:lpstr>
      <vt:lpstr>2 - Финансирование проектов Центра ЮНИДО в России</vt:lpstr>
      <vt:lpstr>2.1 - ГЭФ (Глобальный экологический фонд)  </vt:lpstr>
      <vt:lpstr>ЮНИДО – ИСПОЛНИТЕЛЬНОЕ АГЕНТСТВО ГЭФ</vt:lpstr>
      <vt:lpstr>I. Развитие рыночных механизмов повышения энергоэффективности энергоемких отраслей российской промышленности </vt:lpstr>
      <vt:lpstr>II. Поэтапное сокращение потребления ГХФУ и стимулирование перехода на не содержащее гидрофторуглероды энергоэффективное холодильное и климатическое оборудование в РФ посредством передачи технологий </vt:lpstr>
      <vt:lpstr>Презентация PowerPoint</vt:lpstr>
      <vt:lpstr>2.2 - Фонд промышленного развития ЮНИДО</vt:lpstr>
      <vt:lpstr>2.2 - Фонд промышленного развития ЮНИДО</vt:lpstr>
      <vt:lpstr>Презентация PowerPoint</vt:lpstr>
      <vt:lpstr>Региональный проект «Академия электронных отходов для стран СНГ»</vt:lpstr>
      <vt:lpstr>Презентация PowerPoint</vt:lpstr>
      <vt:lpstr>3 - Перспективы деятельности Центра ЮНИДО в России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226</cp:revision>
  <dcterms:modified xsi:type="dcterms:W3CDTF">2018-03-21T11:32:05Z</dcterms:modified>
</cp:coreProperties>
</file>