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3" r:id="rId5"/>
    <p:sldId id="261" r:id="rId6"/>
    <p:sldId id="260" r:id="rId7"/>
    <p:sldId id="262" r:id="rId8"/>
    <p:sldId id="25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E40"/>
    <a:srgbClr val="003300"/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A881C-2BC3-4C26-AD76-1B619819CF40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4E16AA90-CBED-4C31-9BA9-6258385250C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3300"/>
              </a:solidFill>
            </a:rPr>
            <a:t>«Лесной кодекс Российской Федерации» от 04.12.2006 № 200-ФЗ (ред. от 29.12.2017)</a:t>
          </a:r>
          <a:endParaRPr lang="ru-RU" sz="1400" dirty="0">
            <a:solidFill>
              <a:srgbClr val="003300"/>
            </a:solidFill>
          </a:endParaRPr>
        </a:p>
      </dgm:t>
    </dgm:pt>
    <dgm:pt modelId="{0A893150-B75E-42C0-9DBF-DDFE461AA1E6}" type="parTrans" cxnId="{78362320-3015-4FA3-9624-8C6F862E6B2C}">
      <dgm:prSet/>
      <dgm:spPr/>
      <dgm:t>
        <a:bodyPr/>
        <a:lstStyle/>
        <a:p>
          <a:endParaRPr lang="ru-RU"/>
        </a:p>
      </dgm:t>
    </dgm:pt>
    <dgm:pt modelId="{16B96724-B4FD-4754-BBCB-A15911943170}" type="sibTrans" cxnId="{78362320-3015-4FA3-9624-8C6F862E6B2C}">
      <dgm:prSet/>
      <dgm:spPr/>
      <dgm:t>
        <a:bodyPr/>
        <a:lstStyle/>
        <a:p>
          <a:endParaRPr lang="ru-RU"/>
        </a:p>
      </dgm:t>
    </dgm:pt>
    <dgm:pt modelId="{AD8D3E7D-26FA-4989-A581-A597CA506DC8}">
      <dgm:prSet phldrT="[Текст]" custT="1"/>
      <dgm:spPr/>
      <dgm:t>
        <a:bodyPr/>
        <a:lstStyle/>
        <a:p>
          <a:r>
            <a:rPr lang="ru-RU" sz="1400" b="1" dirty="0" smtClean="0"/>
            <a:t>	</a:t>
          </a:r>
          <a:r>
            <a:rPr lang="ru-RU" sz="1400" b="1" dirty="0" smtClean="0">
              <a:solidFill>
                <a:srgbClr val="003300"/>
              </a:solidFill>
            </a:rPr>
            <a:t>Постановление Смоленской областной  Думы от 23 марта 2017 № 138 о создании лесопаркового зелененого пояса города Смоленска</a:t>
          </a:r>
          <a:endParaRPr lang="ru-RU" sz="1400" b="1" dirty="0">
            <a:solidFill>
              <a:srgbClr val="003300"/>
            </a:solidFill>
          </a:endParaRPr>
        </a:p>
      </dgm:t>
    </dgm:pt>
    <dgm:pt modelId="{2A3DCC83-752F-4C83-ACA0-F25F3E242AF7}" type="parTrans" cxnId="{DF8277ED-D3D4-401D-91B9-3784816B028F}">
      <dgm:prSet/>
      <dgm:spPr/>
      <dgm:t>
        <a:bodyPr/>
        <a:lstStyle/>
        <a:p>
          <a:endParaRPr lang="ru-RU"/>
        </a:p>
      </dgm:t>
    </dgm:pt>
    <dgm:pt modelId="{A6EBADD5-569D-425D-B067-1EF38DC28CB7}" type="sibTrans" cxnId="{DF8277ED-D3D4-401D-91B9-3784816B028F}">
      <dgm:prSet/>
      <dgm:spPr/>
      <dgm:t>
        <a:bodyPr/>
        <a:lstStyle/>
        <a:p>
          <a:endParaRPr lang="ru-RU"/>
        </a:p>
      </dgm:t>
    </dgm:pt>
    <dgm:pt modelId="{607D4FB2-6998-497F-BAE1-B1023D24862E}">
      <dgm:prSet custT="1"/>
      <dgm:spPr/>
      <dgm:t>
        <a:bodyPr/>
        <a:lstStyle/>
        <a:p>
          <a:r>
            <a:rPr lang="ru-RU" sz="1400" b="1" dirty="0" smtClean="0">
              <a:solidFill>
                <a:srgbClr val="003300"/>
              </a:solidFill>
            </a:rPr>
            <a:t>«Градостроительный кодекс Российской Федерации» от 29.12.2004 № 190-ФЗ (ред. от  31.12.2017)</a:t>
          </a:r>
          <a:endParaRPr lang="ru-RU" sz="1400" dirty="0">
            <a:solidFill>
              <a:srgbClr val="003300"/>
            </a:solidFill>
          </a:endParaRPr>
        </a:p>
      </dgm:t>
    </dgm:pt>
    <dgm:pt modelId="{1E0E6419-96B8-4390-B5A1-A265D4EF6538}" type="parTrans" cxnId="{16990F31-3238-4129-BDA3-22269F209CA9}">
      <dgm:prSet/>
      <dgm:spPr/>
      <dgm:t>
        <a:bodyPr/>
        <a:lstStyle/>
        <a:p>
          <a:endParaRPr lang="ru-RU"/>
        </a:p>
      </dgm:t>
    </dgm:pt>
    <dgm:pt modelId="{29BDDD3C-CE41-4CD8-B8EE-7BF31BCF893D}" type="sibTrans" cxnId="{16990F31-3238-4129-BDA3-22269F209CA9}">
      <dgm:prSet/>
      <dgm:spPr/>
      <dgm:t>
        <a:bodyPr/>
        <a:lstStyle/>
        <a:p>
          <a:endParaRPr lang="ru-RU"/>
        </a:p>
      </dgm:t>
    </dgm:pt>
    <dgm:pt modelId="{2345AA62-831E-4995-AB0B-5D2A1B841A5F}">
      <dgm:prSet custT="1"/>
      <dgm:spPr/>
      <dgm:t>
        <a:bodyPr/>
        <a:lstStyle/>
        <a:p>
          <a:r>
            <a:rPr lang="ru-RU" sz="1400" b="1" dirty="0" smtClean="0">
              <a:solidFill>
                <a:srgbClr val="003300"/>
              </a:solidFill>
            </a:rPr>
            <a:t>Федеральный   закон № 353-ФЗ «О внесении изменений в Федеральный закон «Об охране окружающей среды» и отдельные законодательные акты Российской Федерации в части создания лесопарковых зеленых поясов (далее - закон № 353-ФЗ)</a:t>
          </a:r>
          <a:endParaRPr lang="ru-RU" sz="1400" b="1" dirty="0">
            <a:solidFill>
              <a:srgbClr val="003300"/>
            </a:solidFill>
          </a:endParaRPr>
        </a:p>
      </dgm:t>
    </dgm:pt>
    <dgm:pt modelId="{A0EF4323-C686-4987-A008-21EE9FCC540B}" type="parTrans" cxnId="{A410EFE7-6631-41EC-83FA-4BA6CA94E286}">
      <dgm:prSet/>
      <dgm:spPr/>
      <dgm:t>
        <a:bodyPr/>
        <a:lstStyle/>
        <a:p>
          <a:endParaRPr lang="ru-RU"/>
        </a:p>
      </dgm:t>
    </dgm:pt>
    <dgm:pt modelId="{392B2180-5C9E-40A6-9DB9-4624BA154196}" type="sibTrans" cxnId="{A410EFE7-6631-41EC-83FA-4BA6CA94E286}">
      <dgm:prSet/>
      <dgm:spPr/>
      <dgm:t>
        <a:bodyPr/>
        <a:lstStyle/>
        <a:p>
          <a:endParaRPr lang="ru-RU"/>
        </a:p>
      </dgm:t>
    </dgm:pt>
    <dgm:pt modelId="{5CA7BC6C-B0FE-4BC6-91C4-2D02526D16E2}">
      <dgm:prSet custT="1"/>
      <dgm:spPr/>
      <dgm:t>
        <a:bodyPr/>
        <a:lstStyle/>
        <a:p>
          <a:r>
            <a:rPr lang="ru-RU" sz="1400" b="1" dirty="0" smtClean="0">
              <a:solidFill>
                <a:srgbClr val="003300"/>
              </a:solidFill>
            </a:rPr>
            <a:t>Перечень поручений Президента Российской Федерации от 28.12.2016 № Пр-2563 по итогам пленарного заседания Общероссийского народного фронта «Форум Действий»</a:t>
          </a:r>
          <a:endParaRPr lang="ru-RU" sz="1400" b="1" dirty="0">
            <a:solidFill>
              <a:srgbClr val="003300"/>
            </a:solidFill>
          </a:endParaRPr>
        </a:p>
      </dgm:t>
    </dgm:pt>
    <dgm:pt modelId="{8D3CDF08-902A-4A42-8611-E8104F02A012}" type="sibTrans" cxnId="{029D41C1-214A-47A4-A64C-E0F086518A44}">
      <dgm:prSet/>
      <dgm:spPr/>
      <dgm:t>
        <a:bodyPr/>
        <a:lstStyle/>
        <a:p>
          <a:endParaRPr lang="ru-RU"/>
        </a:p>
      </dgm:t>
    </dgm:pt>
    <dgm:pt modelId="{31609D61-1CA3-4851-9E53-0606710E7F9A}" type="parTrans" cxnId="{029D41C1-214A-47A4-A64C-E0F086518A44}">
      <dgm:prSet/>
      <dgm:spPr/>
      <dgm:t>
        <a:bodyPr/>
        <a:lstStyle/>
        <a:p>
          <a:endParaRPr lang="ru-RU"/>
        </a:p>
      </dgm:t>
    </dgm:pt>
    <dgm:pt modelId="{E94B5899-D606-4FF6-A311-D010D69DDD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3300"/>
              </a:solidFill>
              <a:latin typeface="+mn-lt"/>
            </a:rPr>
            <a:t>Послание  В.В. Путина  Федеральному Собранию Российской Федерации 1 марта 2018 года </a:t>
          </a:r>
          <a:endParaRPr lang="ru-RU" sz="1400" b="1" dirty="0">
            <a:solidFill>
              <a:srgbClr val="003300"/>
            </a:solidFill>
            <a:latin typeface="+mn-lt"/>
          </a:endParaRPr>
        </a:p>
      </dgm:t>
    </dgm:pt>
    <dgm:pt modelId="{1D6C7352-ECA7-4B60-8196-1CA948567F50}" type="sibTrans" cxnId="{0760E7F7-0A70-4AB6-8092-9D48D1077173}">
      <dgm:prSet/>
      <dgm:spPr/>
      <dgm:t>
        <a:bodyPr/>
        <a:lstStyle/>
        <a:p>
          <a:endParaRPr lang="ru-RU"/>
        </a:p>
      </dgm:t>
    </dgm:pt>
    <dgm:pt modelId="{0E1BC357-21CF-464A-9D87-745AA34E27B8}" type="parTrans" cxnId="{0760E7F7-0A70-4AB6-8092-9D48D1077173}">
      <dgm:prSet/>
      <dgm:spPr/>
      <dgm:t>
        <a:bodyPr/>
        <a:lstStyle/>
        <a:p>
          <a:endParaRPr lang="ru-RU"/>
        </a:p>
      </dgm:t>
    </dgm:pt>
    <dgm:pt modelId="{0866ADE1-944F-421E-8055-94088E9E9DEA}" type="pres">
      <dgm:prSet presAssocID="{AF8A881C-2BC3-4C26-AD76-1B619819CF40}" presName="linearFlow" presStyleCnt="0">
        <dgm:presLayoutVars>
          <dgm:dir/>
          <dgm:resizeHandles val="exact"/>
        </dgm:presLayoutVars>
      </dgm:prSet>
      <dgm:spPr/>
    </dgm:pt>
    <dgm:pt modelId="{96360691-0138-4BCB-8539-B95BCD2F124D}" type="pres">
      <dgm:prSet presAssocID="{E94B5899-D606-4FF6-A311-D010D69DDD39}" presName="composite" presStyleCnt="0"/>
      <dgm:spPr/>
    </dgm:pt>
    <dgm:pt modelId="{95302258-0CD1-4C48-B3EF-0BEF8807F9DC}" type="pres">
      <dgm:prSet presAssocID="{E94B5899-D606-4FF6-A311-D010D69DDD39}" presName="imgShp" presStyleLbl="fgImgPlace1" presStyleIdx="0" presStyleCnt="6" custLinFactX="-109112" custLinFactNeighborX="-200000" custLinFactNeighborY="2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8730014E-2D01-4F1B-9BFB-C4C06559684D}" type="pres">
      <dgm:prSet presAssocID="{E94B5899-D606-4FF6-A311-D010D69DDD39}" presName="txShp" presStyleLbl="node1" presStyleIdx="0" presStyleCnt="6" custScaleX="13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F2DAC-1E4B-4A6A-92BB-6ED3017E810D}" type="pres">
      <dgm:prSet presAssocID="{1D6C7352-ECA7-4B60-8196-1CA948567F50}" presName="spacing" presStyleCnt="0"/>
      <dgm:spPr/>
    </dgm:pt>
    <dgm:pt modelId="{50DEA120-BE87-4809-9EE4-6E1B78A9A505}" type="pres">
      <dgm:prSet presAssocID="{5CA7BC6C-B0FE-4BC6-91C4-2D02526D16E2}" presName="composite" presStyleCnt="0"/>
      <dgm:spPr/>
    </dgm:pt>
    <dgm:pt modelId="{9723CEF6-CF59-462B-9318-FCDB33506F56}" type="pres">
      <dgm:prSet presAssocID="{5CA7BC6C-B0FE-4BC6-91C4-2D02526D16E2}" presName="imgShp" presStyleLbl="fgImgPlace1" presStyleIdx="1" presStyleCnt="6" custLinFactX="-105101" custLinFactNeighborX="-200000" custLinFactNeighborY="985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DF308CCB-EA26-4318-9E4D-C44E280F03E7}" type="pres">
      <dgm:prSet presAssocID="{5CA7BC6C-B0FE-4BC6-91C4-2D02526D16E2}" presName="txShp" presStyleLbl="node1" presStyleIdx="1" presStyleCnt="6" custScaleX="13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8428C-326C-4700-ADBA-F750A9AF8D12}" type="pres">
      <dgm:prSet presAssocID="{8D3CDF08-902A-4A42-8611-E8104F02A012}" presName="spacing" presStyleCnt="0"/>
      <dgm:spPr/>
    </dgm:pt>
    <dgm:pt modelId="{7C25242F-1676-47C7-97D6-794E270ADA55}" type="pres">
      <dgm:prSet presAssocID="{2345AA62-831E-4995-AB0B-5D2A1B841A5F}" presName="composite" presStyleCnt="0"/>
      <dgm:spPr/>
    </dgm:pt>
    <dgm:pt modelId="{B0C8487B-8DEE-4B71-979C-D6AE374B711A}" type="pres">
      <dgm:prSet presAssocID="{2345AA62-831E-4995-AB0B-5D2A1B841A5F}" presName="imgShp" presStyleLbl="fgImgPlace1" presStyleIdx="2" presStyleCnt="6" custLinFactX="-106794" custLinFactNeighborX="-200000" custLinFactNeighborY="268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D2D86C7A-443C-4BD7-8FE4-F9927653209E}" type="pres">
      <dgm:prSet presAssocID="{2345AA62-831E-4995-AB0B-5D2A1B841A5F}" presName="txShp" presStyleLbl="node1" presStyleIdx="2" presStyleCnt="6" custScaleX="135764" custScaleY="19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83782-D7AD-4B5D-ADB1-359346468F17}" type="pres">
      <dgm:prSet presAssocID="{392B2180-5C9E-40A6-9DB9-4624BA154196}" presName="spacing" presStyleCnt="0"/>
      <dgm:spPr/>
    </dgm:pt>
    <dgm:pt modelId="{F1E019B3-6240-4AB6-B2F1-C9B6BAEA5D7A}" type="pres">
      <dgm:prSet presAssocID="{607D4FB2-6998-497F-BAE1-B1023D24862E}" presName="composite" presStyleCnt="0"/>
      <dgm:spPr/>
    </dgm:pt>
    <dgm:pt modelId="{3D3A6289-3C0B-41E3-9335-B10E9C20904B}" type="pres">
      <dgm:prSet presAssocID="{607D4FB2-6998-497F-BAE1-B1023D24862E}" presName="imgShp" presStyleLbl="fgImgPlace1" presStyleIdx="3" presStyleCnt="6" custLinFactX="-114147" custLinFactNeighborX="-200000" custLinFactNeighborY="-2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E04C9C8C-3D9A-4298-9A26-F5B211AC4A39}" type="pres">
      <dgm:prSet presAssocID="{607D4FB2-6998-497F-BAE1-B1023D24862E}" presName="txShp" presStyleLbl="node1" presStyleIdx="3" presStyleCnt="6" custScaleX="13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A5C71-FC78-4FBB-B77D-2D52AEB48131}" type="pres">
      <dgm:prSet presAssocID="{29BDDD3C-CE41-4CD8-B8EE-7BF31BCF893D}" presName="spacing" presStyleCnt="0"/>
      <dgm:spPr/>
    </dgm:pt>
    <dgm:pt modelId="{BFD5543D-E983-4B59-8185-463CBD9A6F36}" type="pres">
      <dgm:prSet presAssocID="{4E16AA90-CBED-4C31-9BA9-6258385250C5}" presName="composite" presStyleCnt="0"/>
      <dgm:spPr/>
    </dgm:pt>
    <dgm:pt modelId="{3B2508CC-0D87-4129-BAD7-164D509BB3DD}" type="pres">
      <dgm:prSet presAssocID="{4E16AA90-CBED-4C31-9BA9-6258385250C5}" presName="imgShp" presStyleLbl="fgImgPlace1" presStyleIdx="4" presStyleCnt="6" custLinFactX="-106794" custLinFactNeighborX="-200000" custLinFactNeighborY="-1154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8E44C6E5-A924-4521-9C05-AC25DEDBEF65}" type="pres">
      <dgm:prSet presAssocID="{4E16AA90-CBED-4C31-9BA9-6258385250C5}" presName="txShp" presStyleLbl="node1" presStyleIdx="4" presStyleCnt="6" custScaleX="13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55516-98CA-46DC-BAD4-AE71A718307D}" type="pres">
      <dgm:prSet presAssocID="{16B96724-B4FD-4754-BBCB-A15911943170}" presName="spacing" presStyleCnt="0"/>
      <dgm:spPr/>
    </dgm:pt>
    <dgm:pt modelId="{0115CF14-E1FE-4E37-9E12-89372E943EBF}" type="pres">
      <dgm:prSet presAssocID="{AD8D3E7D-26FA-4989-A581-A597CA506DC8}" presName="composite" presStyleCnt="0"/>
      <dgm:spPr/>
    </dgm:pt>
    <dgm:pt modelId="{C4461921-B6C6-4655-B0B6-F732006C8647}" type="pres">
      <dgm:prSet presAssocID="{AD8D3E7D-26FA-4989-A581-A597CA506DC8}" presName="imgShp" presStyleLbl="fgImgPlace1" presStyleIdx="5" presStyleCnt="6" custLinFactX="-100641" custLinFactNeighborX="-200000" custLinFactNeighborY="-316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7177D230-2DE9-4DDE-B856-480D4D661561}" type="pres">
      <dgm:prSet presAssocID="{AD8D3E7D-26FA-4989-A581-A597CA506DC8}" presName="txShp" presStyleLbl="node1" presStyleIdx="5" presStyleCnt="6" custScaleX="135764" custLinFactNeighborX="188" custLinFactNeighborY="-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C9073-0DFD-446D-ABEE-EE0FA2DEDA27}" type="presOf" srcId="{4E16AA90-CBED-4C31-9BA9-6258385250C5}" destId="{8E44C6E5-A924-4521-9C05-AC25DEDBEF65}" srcOrd="0" destOrd="0" presId="urn:microsoft.com/office/officeart/2005/8/layout/vList3"/>
    <dgm:cxn modelId="{8F19339D-CB08-4CDA-A9DD-9BBAC6649253}" type="presOf" srcId="{5CA7BC6C-B0FE-4BC6-91C4-2D02526D16E2}" destId="{DF308CCB-EA26-4318-9E4D-C44E280F03E7}" srcOrd="0" destOrd="0" presId="urn:microsoft.com/office/officeart/2005/8/layout/vList3"/>
    <dgm:cxn modelId="{A410EFE7-6631-41EC-83FA-4BA6CA94E286}" srcId="{AF8A881C-2BC3-4C26-AD76-1B619819CF40}" destId="{2345AA62-831E-4995-AB0B-5D2A1B841A5F}" srcOrd="2" destOrd="0" parTransId="{A0EF4323-C686-4987-A008-21EE9FCC540B}" sibTransId="{392B2180-5C9E-40A6-9DB9-4624BA154196}"/>
    <dgm:cxn modelId="{7AC2B516-B5A6-46B6-BDA0-7710A2D21B05}" type="presOf" srcId="{2345AA62-831E-4995-AB0B-5D2A1B841A5F}" destId="{D2D86C7A-443C-4BD7-8FE4-F9927653209E}" srcOrd="0" destOrd="0" presId="urn:microsoft.com/office/officeart/2005/8/layout/vList3"/>
    <dgm:cxn modelId="{7A0AF6F7-5D34-4EBB-85B4-D1F67DA2DF52}" type="presOf" srcId="{E94B5899-D606-4FF6-A311-D010D69DDD39}" destId="{8730014E-2D01-4F1B-9BFB-C4C06559684D}" srcOrd="0" destOrd="0" presId="urn:microsoft.com/office/officeart/2005/8/layout/vList3"/>
    <dgm:cxn modelId="{16990F31-3238-4129-BDA3-22269F209CA9}" srcId="{AF8A881C-2BC3-4C26-AD76-1B619819CF40}" destId="{607D4FB2-6998-497F-BAE1-B1023D24862E}" srcOrd="3" destOrd="0" parTransId="{1E0E6419-96B8-4390-B5A1-A265D4EF6538}" sibTransId="{29BDDD3C-CE41-4CD8-B8EE-7BF31BCF893D}"/>
    <dgm:cxn modelId="{DF8277ED-D3D4-401D-91B9-3784816B028F}" srcId="{AF8A881C-2BC3-4C26-AD76-1B619819CF40}" destId="{AD8D3E7D-26FA-4989-A581-A597CA506DC8}" srcOrd="5" destOrd="0" parTransId="{2A3DCC83-752F-4C83-ACA0-F25F3E242AF7}" sibTransId="{A6EBADD5-569D-425D-B067-1EF38DC28CB7}"/>
    <dgm:cxn modelId="{0760E7F7-0A70-4AB6-8092-9D48D1077173}" srcId="{AF8A881C-2BC3-4C26-AD76-1B619819CF40}" destId="{E94B5899-D606-4FF6-A311-D010D69DDD39}" srcOrd="0" destOrd="0" parTransId="{0E1BC357-21CF-464A-9D87-745AA34E27B8}" sibTransId="{1D6C7352-ECA7-4B60-8196-1CA948567F50}"/>
    <dgm:cxn modelId="{BBBE1E89-5D66-4A9B-8944-3D20CE520BF3}" type="presOf" srcId="{607D4FB2-6998-497F-BAE1-B1023D24862E}" destId="{E04C9C8C-3D9A-4298-9A26-F5B211AC4A39}" srcOrd="0" destOrd="0" presId="urn:microsoft.com/office/officeart/2005/8/layout/vList3"/>
    <dgm:cxn modelId="{029D41C1-214A-47A4-A64C-E0F086518A44}" srcId="{AF8A881C-2BC3-4C26-AD76-1B619819CF40}" destId="{5CA7BC6C-B0FE-4BC6-91C4-2D02526D16E2}" srcOrd="1" destOrd="0" parTransId="{31609D61-1CA3-4851-9E53-0606710E7F9A}" sibTransId="{8D3CDF08-902A-4A42-8611-E8104F02A012}"/>
    <dgm:cxn modelId="{19240C70-F3B5-4DD5-B538-673A8FEF2559}" type="presOf" srcId="{AF8A881C-2BC3-4C26-AD76-1B619819CF40}" destId="{0866ADE1-944F-421E-8055-94088E9E9DEA}" srcOrd="0" destOrd="0" presId="urn:microsoft.com/office/officeart/2005/8/layout/vList3"/>
    <dgm:cxn modelId="{78362320-3015-4FA3-9624-8C6F862E6B2C}" srcId="{AF8A881C-2BC3-4C26-AD76-1B619819CF40}" destId="{4E16AA90-CBED-4C31-9BA9-6258385250C5}" srcOrd="4" destOrd="0" parTransId="{0A893150-B75E-42C0-9DBF-DDFE461AA1E6}" sibTransId="{16B96724-B4FD-4754-BBCB-A15911943170}"/>
    <dgm:cxn modelId="{163B5D79-DC38-4067-A0FA-20A0E28140A4}" type="presOf" srcId="{AD8D3E7D-26FA-4989-A581-A597CA506DC8}" destId="{7177D230-2DE9-4DDE-B856-480D4D661561}" srcOrd="0" destOrd="0" presId="urn:microsoft.com/office/officeart/2005/8/layout/vList3"/>
    <dgm:cxn modelId="{73B69500-B7F1-4E93-B98D-9247D6BDD0C1}" type="presParOf" srcId="{0866ADE1-944F-421E-8055-94088E9E9DEA}" destId="{96360691-0138-4BCB-8539-B95BCD2F124D}" srcOrd="0" destOrd="0" presId="urn:microsoft.com/office/officeart/2005/8/layout/vList3"/>
    <dgm:cxn modelId="{9B8291A1-FF3B-4F7C-93CD-617FBD26C40C}" type="presParOf" srcId="{96360691-0138-4BCB-8539-B95BCD2F124D}" destId="{95302258-0CD1-4C48-B3EF-0BEF8807F9DC}" srcOrd="0" destOrd="0" presId="urn:microsoft.com/office/officeart/2005/8/layout/vList3"/>
    <dgm:cxn modelId="{0B92B39A-9ECB-4C57-9B53-E6C0CB4B08F0}" type="presParOf" srcId="{96360691-0138-4BCB-8539-B95BCD2F124D}" destId="{8730014E-2D01-4F1B-9BFB-C4C06559684D}" srcOrd="1" destOrd="0" presId="urn:microsoft.com/office/officeart/2005/8/layout/vList3"/>
    <dgm:cxn modelId="{DA1B3DDA-2968-4E8A-B65D-03E0F1EEA420}" type="presParOf" srcId="{0866ADE1-944F-421E-8055-94088E9E9DEA}" destId="{E40F2DAC-1E4B-4A6A-92BB-6ED3017E810D}" srcOrd="1" destOrd="0" presId="urn:microsoft.com/office/officeart/2005/8/layout/vList3"/>
    <dgm:cxn modelId="{68ACD837-6308-4B2A-A7B9-FFE046E34F03}" type="presParOf" srcId="{0866ADE1-944F-421E-8055-94088E9E9DEA}" destId="{50DEA120-BE87-4809-9EE4-6E1B78A9A505}" srcOrd="2" destOrd="0" presId="urn:microsoft.com/office/officeart/2005/8/layout/vList3"/>
    <dgm:cxn modelId="{064D44B4-2B9F-421A-B19F-A30271FF31BF}" type="presParOf" srcId="{50DEA120-BE87-4809-9EE4-6E1B78A9A505}" destId="{9723CEF6-CF59-462B-9318-FCDB33506F56}" srcOrd="0" destOrd="0" presId="urn:microsoft.com/office/officeart/2005/8/layout/vList3"/>
    <dgm:cxn modelId="{BD0D489C-9436-4EFC-B040-DAFED22BDF80}" type="presParOf" srcId="{50DEA120-BE87-4809-9EE4-6E1B78A9A505}" destId="{DF308CCB-EA26-4318-9E4D-C44E280F03E7}" srcOrd="1" destOrd="0" presId="urn:microsoft.com/office/officeart/2005/8/layout/vList3"/>
    <dgm:cxn modelId="{4EF3EBE3-89A2-467B-835F-B5A501ECE271}" type="presParOf" srcId="{0866ADE1-944F-421E-8055-94088E9E9DEA}" destId="{2E58428C-326C-4700-ADBA-F750A9AF8D12}" srcOrd="3" destOrd="0" presId="urn:microsoft.com/office/officeart/2005/8/layout/vList3"/>
    <dgm:cxn modelId="{4CCAA58A-F992-4D40-807A-AA3B3CF8E029}" type="presParOf" srcId="{0866ADE1-944F-421E-8055-94088E9E9DEA}" destId="{7C25242F-1676-47C7-97D6-794E270ADA55}" srcOrd="4" destOrd="0" presId="urn:microsoft.com/office/officeart/2005/8/layout/vList3"/>
    <dgm:cxn modelId="{5CFA26CD-4ED7-4451-83C4-ADF77CF0A274}" type="presParOf" srcId="{7C25242F-1676-47C7-97D6-794E270ADA55}" destId="{B0C8487B-8DEE-4B71-979C-D6AE374B711A}" srcOrd="0" destOrd="0" presId="urn:microsoft.com/office/officeart/2005/8/layout/vList3"/>
    <dgm:cxn modelId="{A17B1D39-7761-49EF-8998-95E0F2CBF371}" type="presParOf" srcId="{7C25242F-1676-47C7-97D6-794E270ADA55}" destId="{D2D86C7A-443C-4BD7-8FE4-F9927653209E}" srcOrd="1" destOrd="0" presId="urn:microsoft.com/office/officeart/2005/8/layout/vList3"/>
    <dgm:cxn modelId="{29BA60B0-C3D6-487D-8819-987204B658B1}" type="presParOf" srcId="{0866ADE1-944F-421E-8055-94088E9E9DEA}" destId="{7BE83782-D7AD-4B5D-ADB1-359346468F17}" srcOrd="5" destOrd="0" presId="urn:microsoft.com/office/officeart/2005/8/layout/vList3"/>
    <dgm:cxn modelId="{381BC3BB-DE35-49B9-B068-3E32260632AE}" type="presParOf" srcId="{0866ADE1-944F-421E-8055-94088E9E9DEA}" destId="{F1E019B3-6240-4AB6-B2F1-C9B6BAEA5D7A}" srcOrd="6" destOrd="0" presId="urn:microsoft.com/office/officeart/2005/8/layout/vList3"/>
    <dgm:cxn modelId="{C297A88E-19F7-44C0-B2D8-66CC408E8080}" type="presParOf" srcId="{F1E019B3-6240-4AB6-B2F1-C9B6BAEA5D7A}" destId="{3D3A6289-3C0B-41E3-9335-B10E9C20904B}" srcOrd="0" destOrd="0" presId="urn:microsoft.com/office/officeart/2005/8/layout/vList3"/>
    <dgm:cxn modelId="{09A293A2-2DD0-44B5-A20A-BCE31A9901F4}" type="presParOf" srcId="{F1E019B3-6240-4AB6-B2F1-C9B6BAEA5D7A}" destId="{E04C9C8C-3D9A-4298-9A26-F5B211AC4A39}" srcOrd="1" destOrd="0" presId="urn:microsoft.com/office/officeart/2005/8/layout/vList3"/>
    <dgm:cxn modelId="{FBA0138D-0B7F-4F85-B10B-49E18CFA743A}" type="presParOf" srcId="{0866ADE1-944F-421E-8055-94088E9E9DEA}" destId="{D3FA5C71-FC78-4FBB-B77D-2D52AEB48131}" srcOrd="7" destOrd="0" presId="urn:microsoft.com/office/officeart/2005/8/layout/vList3"/>
    <dgm:cxn modelId="{B23ABFA9-0267-45E0-B115-AA4D7CBE14B2}" type="presParOf" srcId="{0866ADE1-944F-421E-8055-94088E9E9DEA}" destId="{BFD5543D-E983-4B59-8185-463CBD9A6F36}" srcOrd="8" destOrd="0" presId="urn:microsoft.com/office/officeart/2005/8/layout/vList3"/>
    <dgm:cxn modelId="{58EFB308-1139-44AA-850B-C565C20A4AAA}" type="presParOf" srcId="{BFD5543D-E983-4B59-8185-463CBD9A6F36}" destId="{3B2508CC-0D87-4129-BAD7-164D509BB3DD}" srcOrd="0" destOrd="0" presId="urn:microsoft.com/office/officeart/2005/8/layout/vList3"/>
    <dgm:cxn modelId="{37D07571-1C2D-427A-A59F-B5B31C91C1F2}" type="presParOf" srcId="{BFD5543D-E983-4B59-8185-463CBD9A6F36}" destId="{8E44C6E5-A924-4521-9C05-AC25DEDBEF65}" srcOrd="1" destOrd="0" presId="urn:microsoft.com/office/officeart/2005/8/layout/vList3"/>
    <dgm:cxn modelId="{377A057A-35C4-4C63-BE65-D8124D9067F5}" type="presParOf" srcId="{0866ADE1-944F-421E-8055-94088E9E9DEA}" destId="{9BC55516-98CA-46DC-BAD4-AE71A718307D}" srcOrd="9" destOrd="0" presId="urn:microsoft.com/office/officeart/2005/8/layout/vList3"/>
    <dgm:cxn modelId="{26FDC313-3E2E-42B0-B1C3-665118A946B6}" type="presParOf" srcId="{0866ADE1-944F-421E-8055-94088E9E9DEA}" destId="{0115CF14-E1FE-4E37-9E12-89372E943EBF}" srcOrd="10" destOrd="0" presId="urn:microsoft.com/office/officeart/2005/8/layout/vList3"/>
    <dgm:cxn modelId="{5BE511ED-659A-4D1B-984E-D8536298ABD5}" type="presParOf" srcId="{0115CF14-E1FE-4E37-9E12-89372E943EBF}" destId="{C4461921-B6C6-4655-B0B6-F732006C8647}" srcOrd="0" destOrd="0" presId="urn:microsoft.com/office/officeart/2005/8/layout/vList3"/>
    <dgm:cxn modelId="{A6E9A13A-5856-4EED-BFF8-BC0CFBEE3C93}" type="presParOf" srcId="{0115CF14-E1FE-4E37-9E12-89372E943EBF}" destId="{7177D230-2DE9-4DDE-B856-480D4D6615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09DFD-4FD8-4319-ACA6-0D62F67B87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E215A65-9118-4393-AC4D-98571B4B997D}">
      <dgm:prSet phldrT="[Текст]" custT="1"/>
      <dgm:spPr>
        <a:xfrm>
          <a:off x="591940" y="403729"/>
          <a:ext cx="8047086" cy="807879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 anchorCtr="0"/>
        <a:lstStyle/>
        <a:p>
          <a:pPr algn="ctr"/>
          <a:r>
            <a:rPr lang="ru-RU" sz="1400" b="1" dirty="0" smtClean="0">
              <a:solidFill>
                <a:srgbClr val="003300"/>
              </a:solidFill>
            </a:rPr>
            <a:t>С принятием закона № 353-ФЗ  не внесены изменения в ст. 105 «Лесного кодекса» от 04.12.2006 №200 и ст. 1 «Градостроительного кодекса»  Российской Федерации. </a:t>
          </a:r>
          <a:endParaRPr lang="ru-RU" sz="1400" b="1" i="1" dirty="0">
            <a:solidFill>
              <a:srgbClr val="003300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B2CE323E-EB58-4987-915B-03912CBFCCB5}" type="parTrans" cxnId="{CBA80210-DF8E-4B0E-88DF-DF623040E84B}">
      <dgm:prSet/>
      <dgm:spPr/>
      <dgm:t>
        <a:bodyPr/>
        <a:lstStyle/>
        <a:p>
          <a:pPr algn="just"/>
          <a:endParaRPr lang="ru-RU"/>
        </a:p>
      </dgm:t>
    </dgm:pt>
    <dgm:pt modelId="{79D2EEFB-A1A1-4F10-B419-868939F6FDFD}" type="sibTrans" cxnId="{CBA80210-DF8E-4B0E-88DF-DF623040E84B}">
      <dgm:prSet/>
      <dgm:spPr>
        <a:xfrm>
          <a:off x="-5937772" y="-908645"/>
          <a:ext cx="7068721" cy="7068721"/>
        </a:xfrm>
        <a:prstGeom prst="blockArc">
          <a:avLst>
            <a:gd name="adj1" fmla="val 18900000"/>
            <a:gd name="adj2" fmla="val 2700000"/>
            <a:gd name="adj3" fmla="val 306"/>
          </a:avLst>
        </a:prstGeom>
      </dgm:spPr>
      <dgm:t>
        <a:bodyPr/>
        <a:lstStyle/>
        <a:p>
          <a:pPr algn="just"/>
          <a:endParaRPr lang="ru-RU"/>
        </a:p>
      </dgm:t>
    </dgm:pt>
    <dgm:pt modelId="{3B710271-4CC2-45CD-9DBF-F06A57620CEA}">
      <dgm:prSet phldrT="[Текст]" custT="1"/>
      <dgm:spPr>
        <a:xfrm>
          <a:off x="1055116" y="1615759"/>
          <a:ext cx="7583910" cy="807879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 anchorCtr="0"/>
        <a:lstStyle/>
        <a:p>
          <a:pPr algn="ctr"/>
          <a:r>
            <a:rPr lang="ru-RU" sz="1400" b="1" i="0" dirty="0" smtClean="0">
              <a:solidFill>
                <a:srgbClr val="003300"/>
              </a:solidFill>
            </a:rPr>
            <a:t>Закон № 353-ФЗ   принят, но не разработаны и не приняты в установленном порядке подзаконные акты: порядок создания ЛЗП, порядок разработки и утверждения положения или других документов по функционированию ЛЗП.</a:t>
          </a:r>
          <a:endParaRPr lang="ru-RU" sz="1400" b="1" i="0" dirty="0">
            <a:solidFill>
              <a:srgbClr val="003300"/>
            </a:solidFill>
            <a:latin typeface="+mn-lt"/>
            <a:ea typeface="+mn-ea"/>
            <a:cs typeface="+mn-cs"/>
          </a:endParaRPr>
        </a:p>
      </dgm:t>
    </dgm:pt>
    <dgm:pt modelId="{8389C8E0-E54D-4D53-8F08-9FF7A2A7C916}" type="parTrans" cxnId="{85343A70-ECCB-4E09-B970-E0779A9CB9C3}">
      <dgm:prSet/>
      <dgm:spPr/>
      <dgm:t>
        <a:bodyPr/>
        <a:lstStyle/>
        <a:p>
          <a:pPr algn="just"/>
          <a:endParaRPr lang="ru-RU"/>
        </a:p>
      </dgm:t>
    </dgm:pt>
    <dgm:pt modelId="{1D6245A6-E90A-480C-BD48-B09C63079994}" type="sibTrans" cxnId="{85343A70-ECCB-4E09-B970-E0779A9CB9C3}">
      <dgm:prSet/>
      <dgm:spPr/>
      <dgm:t>
        <a:bodyPr/>
        <a:lstStyle/>
        <a:p>
          <a:pPr algn="just"/>
          <a:endParaRPr lang="ru-RU"/>
        </a:p>
      </dgm:t>
    </dgm:pt>
    <dgm:pt modelId="{BEB18C3E-F8E3-4595-A437-C054B3B5BE0E}">
      <dgm:prSet phldrT="[Текст]" custT="1"/>
      <dgm:spPr>
        <a:xfrm>
          <a:off x="591940" y="3944324"/>
          <a:ext cx="8047086" cy="99887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t" anchorCtr="0"/>
        <a:lstStyle/>
        <a:p>
          <a:pPr algn="ctr"/>
          <a:r>
            <a:rPr lang="ru-RU" sz="1300" b="1" i="0" dirty="0" smtClean="0">
              <a:solidFill>
                <a:srgbClr val="003300"/>
              </a:solidFill>
              <a:latin typeface="+mn-lt"/>
            </a:rPr>
            <a:t>Нет утвержденного в установленном порядке перечня сведений, которые должны содержаться в мотивированном ходатайстве с которым  в целях создания лесопаркового зеленого пояса некоммерческие организации, органы государственной власти или органы местного самоуправления обращаются в общественную палату соответствующего субъекта Российской Федерации, на территории которого планируется создание лесопаркового зеленого пояса</a:t>
          </a:r>
          <a:r>
            <a:rPr lang="ru-RU" sz="1300" b="1" i="0" dirty="0" smtClean="0">
              <a:solidFill>
                <a:srgbClr val="003300"/>
              </a:solidFill>
              <a:latin typeface="+mn-lt"/>
              <a:ea typeface="+mn-ea"/>
              <a:cs typeface="+mn-cs"/>
            </a:rPr>
            <a:t>.</a:t>
          </a:r>
          <a:endParaRPr lang="ru-RU" sz="1300" b="1" i="0" u="none" dirty="0">
            <a:solidFill>
              <a:srgbClr val="003300"/>
            </a:solidFill>
            <a:latin typeface="+mn-lt"/>
            <a:ea typeface="+mn-ea"/>
            <a:cs typeface="+mn-cs"/>
          </a:endParaRPr>
        </a:p>
      </dgm:t>
    </dgm:pt>
    <dgm:pt modelId="{9DD7A2C3-643E-42A7-BAAB-9A4815943D05}" type="parTrans" cxnId="{5C727B6A-9ABF-4D62-972B-BD42E2B32EDF}">
      <dgm:prSet/>
      <dgm:spPr/>
      <dgm:t>
        <a:bodyPr/>
        <a:lstStyle/>
        <a:p>
          <a:pPr algn="just"/>
          <a:endParaRPr lang="ru-RU"/>
        </a:p>
      </dgm:t>
    </dgm:pt>
    <dgm:pt modelId="{14F00468-D599-45D3-A31E-C49B6FCD4BB7}" type="sibTrans" cxnId="{5C727B6A-9ABF-4D62-972B-BD42E2B32EDF}">
      <dgm:prSet/>
      <dgm:spPr/>
      <dgm:t>
        <a:bodyPr/>
        <a:lstStyle/>
        <a:p>
          <a:pPr algn="just"/>
          <a:endParaRPr lang="ru-RU"/>
        </a:p>
      </dgm:t>
    </dgm:pt>
    <dgm:pt modelId="{994FF94E-0AAA-4110-B78F-1B348D8191D7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3300"/>
              </a:solidFill>
            </a:rPr>
            <a:t>Определять площадь, а самое  главное  границы ЛЗП  как показала практика,   следует   до   проведения публичных слушаний  Общественной палатой и принятия решения о создании ЛЗП областной Думой. </a:t>
          </a:r>
          <a:endParaRPr lang="ru-RU" sz="1400" b="1" i="1" dirty="0">
            <a:solidFill>
              <a:srgbClr val="003300"/>
            </a:solidFill>
            <a:latin typeface="+mn-lt"/>
          </a:endParaRPr>
        </a:p>
      </dgm:t>
    </dgm:pt>
    <dgm:pt modelId="{100A29BE-AD52-4ADE-9B23-3E313CD26BB7}" type="parTrans" cxnId="{0D796A72-175E-4755-8592-5E256F0FA0B6}">
      <dgm:prSet/>
      <dgm:spPr/>
      <dgm:t>
        <a:bodyPr/>
        <a:lstStyle/>
        <a:p>
          <a:endParaRPr lang="ru-RU"/>
        </a:p>
      </dgm:t>
    </dgm:pt>
    <dgm:pt modelId="{65B9DF3C-30D5-4D17-9DEC-8D3578DBD576}" type="sibTrans" cxnId="{0D796A72-175E-4755-8592-5E256F0FA0B6}">
      <dgm:prSet/>
      <dgm:spPr/>
      <dgm:t>
        <a:bodyPr/>
        <a:lstStyle/>
        <a:p>
          <a:endParaRPr lang="ru-RU"/>
        </a:p>
      </dgm:t>
    </dgm:pt>
    <dgm:pt modelId="{40385239-6CB5-4663-BB8D-9806EC4BD5AF}">
      <dgm:prSet phldrT="[Текст]" custT="1"/>
      <dgm:spPr>
        <a:xfrm>
          <a:off x="1055116" y="2827790"/>
          <a:ext cx="7583910" cy="807879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003300"/>
              </a:solidFill>
            </a:rPr>
            <a:t>Ст. 62.2 закона № 353-ФЗ по созданию ЛЗП не предусмотрен подготовительный  этап  работы, который  заключается в создании картографических материалов,  согласованию проектов создания ЛЗП с ведомствами и организациями.</a:t>
          </a:r>
          <a:endParaRPr lang="ru-RU" sz="1400" b="1" i="1" dirty="0">
            <a:solidFill>
              <a:srgbClr val="003300"/>
            </a:solidFill>
            <a:latin typeface="+mn-lt"/>
            <a:ea typeface="+mn-ea"/>
            <a:cs typeface="+mn-cs"/>
          </a:endParaRPr>
        </a:p>
      </dgm:t>
    </dgm:pt>
    <dgm:pt modelId="{ACD26AAB-21E1-4C39-874A-F389BFC01188}" type="sibTrans" cxnId="{21D37419-AB22-482F-BE8C-8D7F5383231D}">
      <dgm:prSet/>
      <dgm:spPr/>
      <dgm:t>
        <a:bodyPr/>
        <a:lstStyle/>
        <a:p>
          <a:pPr algn="just"/>
          <a:endParaRPr lang="ru-RU"/>
        </a:p>
      </dgm:t>
    </dgm:pt>
    <dgm:pt modelId="{FB92BCEF-B3AE-4220-A976-EAC5C8DA2719}" type="parTrans" cxnId="{21D37419-AB22-482F-BE8C-8D7F5383231D}">
      <dgm:prSet/>
      <dgm:spPr/>
      <dgm:t>
        <a:bodyPr/>
        <a:lstStyle/>
        <a:p>
          <a:pPr algn="just"/>
          <a:endParaRPr lang="ru-RU"/>
        </a:p>
      </dgm:t>
    </dgm:pt>
    <dgm:pt modelId="{1352E1C5-F3F3-42ED-96D6-35EF488FC504}" type="pres">
      <dgm:prSet presAssocID="{91609DFD-4FD8-4319-ACA6-0D62F67B87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9BB1D9-BC4F-4592-BD9F-DAD8E342D33B}" type="pres">
      <dgm:prSet presAssocID="{91609DFD-4FD8-4319-ACA6-0D62F67B87E6}" presName="Name1" presStyleCnt="0"/>
      <dgm:spPr/>
      <dgm:t>
        <a:bodyPr/>
        <a:lstStyle/>
        <a:p>
          <a:endParaRPr lang="ru-RU"/>
        </a:p>
      </dgm:t>
    </dgm:pt>
    <dgm:pt modelId="{C03EFAB8-4482-4B1D-ACF7-EBA3DA067FEA}" type="pres">
      <dgm:prSet presAssocID="{91609DFD-4FD8-4319-ACA6-0D62F67B87E6}" presName="cycle" presStyleCnt="0"/>
      <dgm:spPr/>
      <dgm:t>
        <a:bodyPr/>
        <a:lstStyle/>
        <a:p>
          <a:endParaRPr lang="ru-RU"/>
        </a:p>
      </dgm:t>
    </dgm:pt>
    <dgm:pt modelId="{7891BDF3-E9D0-4F94-8C04-B9DB1E8327D3}" type="pres">
      <dgm:prSet presAssocID="{91609DFD-4FD8-4319-ACA6-0D62F67B87E6}" presName="srcNode" presStyleLbl="node1" presStyleIdx="0" presStyleCnt="5"/>
      <dgm:spPr/>
      <dgm:t>
        <a:bodyPr/>
        <a:lstStyle/>
        <a:p>
          <a:endParaRPr lang="ru-RU"/>
        </a:p>
      </dgm:t>
    </dgm:pt>
    <dgm:pt modelId="{396D8E43-709E-47FD-AAEE-C309FF55D0AA}" type="pres">
      <dgm:prSet presAssocID="{91609DFD-4FD8-4319-ACA6-0D62F67B87E6}" presName="conn" presStyleLbl="parChTrans1D2" presStyleIdx="0" presStyleCnt="1" custLinFactNeighborX="-1261" custLinFactNeighborY="-527"/>
      <dgm:spPr/>
      <dgm:t>
        <a:bodyPr/>
        <a:lstStyle/>
        <a:p>
          <a:endParaRPr lang="ru-RU"/>
        </a:p>
      </dgm:t>
    </dgm:pt>
    <dgm:pt modelId="{C444E984-0D85-47A6-A2EC-E0DC91048C1B}" type="pres">
      <dgm:prSet presAssocID="{91609DFD-4FD8-4319-ACA6-0D62F67B87E6}" presName="extraNode" presStyleLbl="node1" presStyleIdx="0" presStyleCnt="5"/>
      <dgm:spPr/>
      <dgm:t>
        <a:bodyPr/>
        <a:lstStyle/>
        <a:p>
          <a:endParaRPr lang="ru-RU"/>
        </a:p>
      </dgm:t>
    </dgm:pt>
    <dgm:pt modelId="{B38BD2CD-8E26-4CB1-A253-A676D89A77F8}" type="pres">
      <dgm:prSet presAssocID="{91609DFD-4FD8-4319-ACA6-0D62F67B87E6}" presName="dstNode" presStyleLbl="node1" presStyleIdx="0" presStyleCnt="5"/>
      <dgm:spPr/>
      <dgm:t>
        <a:bodyPr/>
        <a:lstStyle/>
        <a:p>
          <a:endParaRPr lang="ru-RU"/>
        </a:p>
      </dgm:t>
    </dgm:pt>
    <dgm:pt modelId="{F163D912-CF89-4DE6-BBFA-1FC4E9A9DF32}" type="pres">
      <dgm:prSet presAssocID="{8E215A65-9118-4393-AC4D-98571B4B997D}" presName="text_1" presStyleLbl="node1" presStyleIdx="0" presStyleCnt="5" custScaleX="101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F127E-1D6F-4BA0-9DF8-5CF2B2540357}" type="pres">
      <dgm:prSet presAssocID="{8E215A65-9118-4393-AC4D-98571B4B997D}" presName="accent_1" presStyleCnt="0"/>
      <dgm:spPr/>
      <dgm:t>
        <a:bodyPr/>
        <a:lstStyle/>
        <a:p>
          <a:endParaRPr lang="ru-RU"/>
        </a:p>
      </dgm:t>
    </dgm:pt>
    <dgm:pt modelId="{58BE1117-19F3-466A-A4D1-3BD3D34DA4C0}" type="pres">
      <dgm:prSet presAssocID="{8E215A65-9118-4393-AC4D-98571B4B997D}" presName="accentRepeatNode" presStyleLbl="solidFgAcc1" presStyleIdx="0" presStyleCnt="5" custScaleX="109882" custScaleY="91774"/>
      <dgm:spPr>
        <a:xfrm>
          <a:off x="87015" y="302744"/>
          <a:ext cx="1009849" cy="100984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13415B12-45EE-440D-867D-815C4610A36E}" type="pres">
      <dgm:prSet presAssocID="{3B710271-4CC2-45CD-9DBF-F06A57620CEA}" presName="text_2" presStyleLbl="node1" presStyleIdx="1" presStyleCnt="5" custLinFactNeighborX="763" custLinFactNeighborY="-16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4783-632C-4DB4-82EF-AD34EA039B27}" type="pres">
      <dgm:prSet presAssocID="{3B710271-4CC2-45CD-9DBF-F06A57620CEA}" presName="accent_2" presStyleCnt="0"/>
      <dgm:spPr/>
      <dgm:t>
        <a:bodyPr/>
        <a:lstStyle/>
        <a:p>
          <a:endParaRPr lang="ru-RU"/>
        </a:p>
      </dgm:t>
    </dgm:pt>
    <dgm:pt modelId="{CB481FD1-BB8E-479F-A924-967578AFE3DC}" type="pres">
      <dgm:prSet presAssocID="{3B710271-4CC2-45CD-9DBF-F06A57620CEA}" presName="accentRepeatNode" presStyleLbl="solidFgAcc1" presStyleIdx="1" presStyleCnt="5" custScaleX="106466" custScaleY="88792" custLinFactNeighborX="-4827" custLinFactNeighborY="-13586"/>
      <dgm:spPr>
        <a:xfrm>
          <a:off x="550191" y="1514774"/>
          <a:ext cx="1009849" cy="100984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168F8DBB-3758-4B1E-921F-632F2D902659}" type="pres">
      <dgm:prSet presAssocID="{40385239-6CB5-4663-BB8D-9806EC4BD5AF}" presName="text_3" presStyleLbl="node1" presStyleIdx="2" presStyleCnt="5" custLinFactNeighborX="923" custLinFactNeighborY="-2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5348F-367D-416B-867E-8F85AC8F8F14}" type="pres">
      <dgm:prSet presAssocID="{40385239-6CB5-4663-BB8D-9806EC4BD5AF}" presName="accent_3" presStyleCnt="0"/>
      <dgm:spPr/>
      <dgm:t>
        <a:bodyPr/>
        <a:lstStyle/>
        <a:p>
          <a:endParaRPr lang="ru-RU"/>
        </a:p>
      </dgm:t>
    </dgm:pt>
    <dgm:pt modelId="{BA4E7D59-8A18-464D-8C51-C82CFD440F53}" type="pres">
      <dgm:prSet presAssocID="{40385239-6CB5-4663-BB8D-9806EC4BD5AF}" presName="accentRepeatNode" presStyleLbl="solidFgAcc1" presStyleIdx="2" presStyleCnt="5" custScaleX="103304" custScaleY="88793" custLinFactNeighborX="-1444" custLinFactNeighborY="-18175"/>
      <dgm:spPr>
        <a:xfrm>
          <a:off x="550191" y="2726805"/>
          <a:ext cx="1009849" cy="100984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935375EE-1AC9-4F7D-A045-A80EA2D4E93E}" type="pres">
      <dgm:prSet presAssocID="{994FF94E-0AAA-4110-B78F-1B348D8191D7}" presName="text_4" presStyleLbl="node1" presStyleIdx="3" presStyleCnt="5" custLinFactNeighborX="593" custLinFactNeighborY="-35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3D23B-9F75-41C5-A7AD-C6DD90FE6C4D}" type="pres">
      <dgm:prSet presAssocID="{994FF94E-0AAA-4110-B78F-1B348D8191D7}" presName="accent_4" presStyleCnt="0"/>
      <dgm:spPr/>
      <dgm:t>
        <a:bodyPr/>
        <a:lstStyle/>
        <a:p>
          <a:endParaRPr lang="ru-RU"/>
        </a:p>
      </dgm:t>
    </dgm:pt>
    <dgm:pt modelId="{AA94278F-13FA-4A02-ABCD-722E3280C3E0}" type="pres">
      <dgm:prSet presAssocID="{994FF94E-0AAA-4110-B78F-1B348D8191D7}" presName="accentRepeatNode" presStyleLbl="solidFgAcc1" presStyleIdx="3" presStyleCnt="5" custScaleX="106465" custScaleY="88793" custLinFactNeighborX="17731" custLinFactNeighborY="-34526"/>
      <dgm:spPr/>
      <dgm:t>
        <a:bodyPr/>
        <a:lstStyle/>
        <a:p>
          <a:endParaRPr lang="ru-RU"/>
        </a:p>
      </dgm:t>
    </dgm:pt>
    <dgm:pt modelId="{ABA42FEC-F9B4-4900-B74A-9C6178859D64}" type="pres">
      <dgm:prSet presAssocID="{BEB18C3E-F8E3-4595-A437-C054B3B5BE0E}" presName="text_5" presStyleLbl="node1" presStyleIdx="4" presStyleCnt="5" custScaleX="99999" custScaleY="188432" custLinFactNeighborX="727" custLinFactNeighborY="-204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DD0E47-86B4-4637-807D-3A922C31116C}" type="pres">
      <dgm:prSet presAssocID="{BEB18C3E-F8E3-4595-A437-C054B3B5BE0E}" presName="accent_5" presStyleCnt="0"/>
      <dgm:spPr/>
      <dgm:t>
        <a:bodyPr/>
        <a:lstStyle/>
        <a:p>
          <a:endParaRPr lang="ru-RU"/>
        </a:p>
      </dgm:t>
    </dgm:pt>
    <dgm:pt modelId="{5FDA6737-5536-4907-92ED-647D03BB4239}" type="pres">
      <dgm:prSet presAssocID="{BEB18C3E-F8E3-4595-A437-C054B3B5BE0E}" presName="accentRepeatNode" presStyleLbl="solidFgAcc1" presStyleIdx="4" presStyleCnt="5" custScaleX="106466" custScaleY="109770" custLinFactNeighborX="6956" custLinFactNeighborY="-11979"/>
      <dgm:spPr>
        <a:xfrm>
          <a:off x="87015" y="3938835"/>
          <a:ext cx="1009849" cy="1009849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85343A70-ECCB-4E09-B970-E0779A9CB9C3}" srcId="{91609DFD-4FD8-4319-ACA6-0D62F67B87E6}" destId="{3B710271-4CC2-45CD-9DBF-F06A57620CEA}" srcOrd="1" destOrd="0" parTransId="{8389C8E0-E54D-4D53-8F08-9FF7A2A7C916}" sibTransId="{1D6245A6-E90A-480C-BD48-B09C63079994}"/>
    <dgm:cxn modelId="{14A461AF-CC5F-445A-85D4-DA8296A385D2}" type="presOf" srcId="{994FF94E-0AAA-4110-B78F-1B348D8191D7}" destId="{935375EE-1AC9-4F7D-A045-A80EA2D4E93E}" srcOrd="0" destOrd="0" presId="urn:microsoft.com/office/officeart/2008/layout/VerticalCurvedList"/>
    <dgm:cxn modelId="{CBA80210-DF8E-4B0E-88DF-DF623040E84B}" srcId="{91609DFD-4FD8-4319-ACA6-0D62F67B87E6}" destId="{8E215A65-9118-4393-AC4D-98571B4B997D}" srcOrd="0" destOrd="0" parTransId="{B2CE323E-EB58-4987-915B-03912CBFCCB5}" sibTransId="{79D2EEFB-A1A1-4F10-B419-868939F6FDFD}"/>
    <dgm:cxn modelId="{5C727B6A-9ABF-4D62-972B-BD42E2B32EDF}" srcId="{91609DFD-4FD8-4319-ACA6-0D62F67B87E6}" destId="{BEB18C3E-F8E3-4595-A437-C054B3B5BE0E}" srcOrd="4" destOrd="0" parTransId="{9DD7A2C3-643E-42A7-BAAB-9A4815943D05}" sibTransId="{14F00468-D599-45D3-A31E-C49B6FCD4BB7}"/>
    <dgm:cxn modelId="{3EC30F0F-BA56-410D-91FF-5723F9C58F69}" type="presOf" srcId="{3B710271-4CC2-45CD-9DBF-F06A57620CEA}" destId="{13415B12-45EE-440D-867D-815C4610A36E}" srcOrd="0" destOrd="0" presId="urn:microsoft.com/office/officeart/2008/layout/VerticalCurvedList"/>
    <dgm:cxn modelId="{1DB47BC7-F1C0-453E-A364-B8FE7BDB80EE}" type="presOf" srcId="{40385239-6CB5-4663-BB8D-9806EC4BD5AF}" destId="{168F8DBB-3758-4B1E-921F-632F2D902659}" srcOrd="0" destOrd="0" presId="urn:microsoft.com/office/officeart/2008/layout/VerticalCurvedList"/>
    <dgm:cxn modelId="{1608EAC7-110E-4C94-8A5D-82D6DCA02054}" type="presOf" srcId="{79D2EEFB-A1A1-4F10-B419-868939F6FDFD}" destId="{396D8E43-709E-47FD-AAEE-C309FF55D0AA}" srcOrd="0" destOrd="0" presId="urn:microsoft.com/office/officeart/2008/layout/VerticalCurvedList"/>
    <dgm:cxn modelId="{FA524D7D-4D5A-4D4D-BE3B-BA543F3AC2D8}" type="presOf" srcId="{91609DFD-4FD8-4319-ACA6-0D62F67B87E6}" destId="{1352E1C5-F3F3-42ED-96D6-35EF488FC504}" srcOrd="0" destOrd="0" presId="urn:microsoft.com/office/officeart/2008/layout/VerticalCurvedList"/>
    <dgm:cxn modelId="{28116456-C068-43CE-8237-9500FD07A790}" type="presOf" srcId="{8E215A65-9118-4393-AC4D-98571B4B997D}" destId="{F163D912-CF89-4DE6-BBFA-1FC4E9A9DF32}" srcOrd="0" destOrd="0" presId="urn:microsoft.com/office/officeart/2008/layout/VerticalCurvedList"/>
    <dgm:cxn modelId="{326C4601-93FD-465B-84B9-2B3D8D7DB1B7}" type="presOf" srcId="{BEB18C3E-F8E3-4595-A437-C054B3B5BE0E}" destId="{ABA42FEC-F9B4-4900-B74A-9C6178859D64}" srcOrd="0" destOrd="0" presId="urn:microsoft.com/office/officeart/2008/layout/VerticalCurvedList"/>
    <dgm:cxn modelId="{0D796A72-175E-4755-8592-5E256F0FA0B6}" srcId="{91609DFD-4FD8-4319-ACA6-0D62F67B87E6}" destId="{994FF94E-0AAA-4110-B78F-1B348D8191D7}" srcOrd="3" destOrd="0" parTransId="{100A29BE-AD52-4ADE-9B23-3E313CD26BB7}" sibTransId="{65B9DF3C-30D5-4D17-9DEC-8D3578DBD576}"/>
    <dgm:cxn modelId="{21D37419-AB22-482F-BE8C-8D7F5383231D}" srcId="{91609DFD-4FD8-4319-ACA6-0D62F67B87E6}" destId="{40385239-6CB5-4663-BB8D-9806EC4BD5AF}" srcOrd="2" destOrd="0" parTransId="{FB92BCEF-B3AE-4220-A976-EAC5C8DA2719}" sibTransId="{ACD26AAB-21E1-4C39-874A-F389BFC01188}"/>
    <dgm:cxn modelId="{91B7A30E-0329-46AB-ADCD-25C034B01F61}" type="presParOf" srcId="{1352E1C5-F3F3-42ED-96D6-35EF488FC504}" destId="{659BB1D9-BC4F-4592-BD9F-DAD8E342D33B}" srcOrd="0" destOrd="0" presId="urn:microsoft.com/office/officeart/2008/layout/VerticalCurvedList"/>
    <dgm:cxn modelId="{1639784A-89D8-459B-9CB3-24EBFF2F569B}" type="presParOf" srcId="{659BB1D9-BC4F-4592-BD9F-DAD8E342D33B}" destId="{C03EFAB8-4482-4B1D-ACF7-EBA3DA067FEA}" srcOrd="0" destOrd="0" presId="urn:microsoft.com/office/officeart/2008/layout/VerticalCurvedList"/>
    <dgm:cxn modelId="{58A2C6DE-DE6D-46AD-BC9F-0F6F3D095E11}" type="presParOf" srcId="{C03EFAB8-4482-4B1D-ACF7-EBA3DA067FEA}" destId="{7891BDF3-E9D0-4F94-8C04-B9DB1E8327D3}" srcOrd="0" destOrd="0" presId="urn:microsoft.com/office/officeart/2008/layout/VerticalCurvedList"/>
    <dgm:cxn modelId="{E78EDA24-B5C6-4480-8262-23B2799EB5AA}" type="presParOf" srcId="{C03EFAB8-4482-4B1D-ACF7-EBA3DA067FEA}" destId="{396D8E43-709E-47FD-AAEE-C309FF55D0AA}" srcOrd="1" destOrd="0" presId="urn:microsoft.com/office/officeart/2008/layout/VerticalCurvedList"/>
    <dgm:cxn modelId="{5126D4B5-2F77-40D8-9F97-159965A985A4}" type="presParOf" srcId="{C03EFAB8-4482-4B1D-ACF7-EBA3DA067FEA}" destId="{C444E984-0D85-47A6-A2EC-E0DC91048C1B}" srcOrd="2" destOrd="0" presId="urn:microsoft.com/office/officeart/2008/layout/VerticalCurvedList"/>
    <dgm:cxn modelId="{578E0673-D207-4299-96A2-C4312939E42D}" type="presParOf" srcId="{C03EFAB8-4482-4B1D-ACF7-EBA3DA067FEA}" destId="{B38BD2CD-8E26-4CB1-A253-A676D89A77F8}" srcOrd="3" destOrd="0" presId="urn:microsoft.com/office/officeart/2008/layout/VerticalCurvedList"/>
    <dgm:cxn modelId="{D1DFF92D-85BF-4280-8EAC-498E582BCEC4}" type="presParOf" srcId="{659BB1D9-BC4F-4592-BD9F-DAD8E342D33B}" destId="{F163D912-CF89-4DE6-BBFA-1FC4E9A9DF32}" srcOrd="1" destOrd="0" presId="urn:microsoft.com/office/officeart/2008/layout/VerticalCurvedList"/>
    <dgm:cxn modelId="{35C9A12E-232C-45A3-885C-7264AC80A312}" type="presParOf" srcId="{659BB1D9-BC4F-4592-BD9F-DAD8E342D33B}" destId="{A1AF127E-1D6F-4BA0-9DF8-5CF2B2540357}" srcOrd="2" destOrd="0" presId="urn:microsoft.com/office/officeart/2008/layout/VerticalCurvedList"/>
    <dgm:cxn modelId="{CA8083F1-4343-41A7-B913-1046EB168FDD}" type="presParOf" srcId="{A1AF127E-1D6F-4BA0-9DF8-5CF2B2540357}" destId="{58BE1117-19F3-466A-A4D1-3BD3D34DA4C0}" srcOrd="0" destOrd="0" presId="urn:microsoft.com/office/officeart/2008/layout/VerticalCurvedList"/>
    <dgm:cxn modelId="{5E1A4124-0BA6-4745-AD37-98539A5AC3B3}" type="presParOf" srcId="{659BB1D9-BC4F-4592-BD9F-DAD8E342D33B}" destId="{13415B12-45EE-440D-867D-815C4610A36E}" srcOrd="3" destOrd="0" presId="urn:microsoft.com/office/officeart/2008/layout/VerticalCurvedList"/>
    <dgm:cxn modelId="{186BAFF1-7A56-4CB2-91CF-5ACE16E8EFCF}" type="presParOf" srcId="{659BB1D9-BC4F-4592-BD9F-DAD8E342D33B}" destId="{24AB4783-632C-4DB4-82EF-AD34EA039B27}" srcOrd="4" destOrd="0" presId="urn:microsoft.com/office/officeart/2008/layout/VerticalCurvedList"/>
    <dgm:cxn modelId="{EFF7BC6F-3307-4F9D-91C0-CB7199D4F1D1}" type="presParOf" srcId="{24AB4783-632C-4DB4-82EF-AD34EA039B27}" destId="{CB481FD1-BB8E-479F-A924-967578AFE3DC}" srcOrd="0" destOrd="0" presId="urn:microsoft.com/office/officeart/2008/layout/VerticalCurvedList"/>
    <dgm:cxn modelId="{6B4A3148-85EA-494D-8FFE-CD34BAB2E9A2}" type="presParOf" srcId="{659BB1D9-BC4F-4592-BD9F-DAD8E342D33B}" destId="{168F8DBB-3758-4B1E-921F-632F2D902659}" srcOrd="5" destOrd="0" presId="urn:microsoft.com/office/officeart/2008/layout/VerticalCurvedList"/>
    <dgm:cxn modelId="{D63BF7A7-27F5-483C-92A1-172AB123806A}" type="presParOf" srcId="{659BB1D9-BC4F-4592-BD9F-DAD8E342D33B}" destId="{C965348F-367D-416B-867E-8F85AC8F8F14}" srcOrd="6" destOrd="0" presId="urn:microsoft.com/office/officeart/2008/layout/VerticalCurvedList"/>
    <dgm:cxn modelId="{95EE41FF-607C-4931-8F00-A2EA63AD111D}" type="presParOf" srcId="{C965348F-367D-416B-867E-8F85AC8F8F14}" destId="{BA4E7D59-8A18-464D-8C51-C82CFD440F53}" srcOrd="0" destOrd="0" presId="urn:microsoft.com/office/officeart/2008/layout/VerticalCurvedList"/>
    <dgm:cxn modelId="{C8F95533-E2C0-4819-A24E-D54292A1C3FF}" type="presParOf" srcId="{659BB1D9-BC4F-4592-BD9F-DAD8E342D33B}" destId="{935375EE-1AC9-4F7D-A045-A80EA2D4E93E}" srcOrd="7" destOrd="0" presId="urn:microsoft.com/office/officeart/2008/layout/VerticalCurvedList"/>
    <dgm:cxn modelId="{2F62D9DF-BC34-43CA-A19F-E32664A343FA}" type="presParOf" srcId="{659BB1D9-BC4F-4592-BD9F-DAD8E342D33B}" destId="{4813D23B-9F75-41C5-A7AD-C6DD90FE6C4D}" srcOrd="8" destOrd="0" presId="urn:microsoft.com/office/officeart/2008/layout/VerticalCurvedList"/>
    <dgm:cxn modelId="{C77D383B-EEA1-43E8-95F2-670FE90255D4}" type="presParOf" srcId="{4813D23B-9F75-41C5-A7AD-C6DD90FE6C4D}" destId="{AA94278F-13FA-4A02-ABCD-722E3280C3E0}" srcOrd="0" destOrd="0" presId="urn:microsoft.com/office/officeart/2008/layout/VerticalCurvedList"/>
    <dgm:cxn modelId="{49C63E7D-4C42-4DB9-94E1-8A9848A6903E}" type="presParOf" srcId="{659BB1D9-BC4F-4592-BD9F-DAD8E342D33B}" destId="{ABA42FEC-F9B4-4900-B74A-9C6178859D64}" srcOrd="9" destOrd="0" presId="urn:microsoft.com/office/officeart/2008/layout/VerticalCurvedList"/>
    <dgm:cxn modelId="{04C49CA4-063B-4250-AA07-7A756B8050DE}" type="presParOf" srcId="{659BB1D9-BC4F-4592-BD9F-DAD8E342D33B}" destId="{13DD0E47-86B4-4637-807D-3A922C31116C}" srcOrd="10" destOrd="0" presId="urn:microsoft.com/office/officeart/2008/layout/VerticalCurvedList"/>
    <dgm:cxn modelId="{BE245731-A323-4D60-B005-D7B4DD542CC3}" type="presParOf" srcId="{13DD0E47-86B4-4637-807D-3A922C31116C}" destId="{5FDA6737-5536-4907-92ED-647D03BB42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DEA4D-DF60-4C5F-B985-7209D4537AD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C9127C-EA37-491A-A873-EF771F06BFBF}">
      <dgm:prSet custT="1"/>
      <dgm:spPr/>
      <dgm:t>
        <a:bodyPr/>
        <a:lstStyle/>
        <a:p>
          <a:pPr algn="ctr"/>
          <a:r>
            <a:rPr lang="ru-RU" sz="1400" b="1" i="0" dirty="0" smtClean="0">
              <a:solidFill>
                <a:srgbClr val="003300"/>
              </a:solidFill>
            </a:rPr>
            <a:t>Создание ЛЗП полностью соответствует задачам  пространственного развития территорий Российской  Федерации, включающего в себя создания современной среды для жизни и благополучия населения.</a:t>
          </a:r>
          <a:endParaRPr lang="ru-RU" sz="1400" b="1" i="0" dirty="0">
            <a:solidFill>
              <a:srgbClr val="003300"/>
            </a:solidFill>
          </a:endParaRPr>
        </a:p>
      </dgm:t>
    </dgm:pt>
    <dgm:pt modelId="{4ABC8074-5488-477A-B7D5-911D21199204}" type="parTrans" cxnId="{E957DC3B-A691-49F7-A3AD-3D8A89CD2E64}">
      <dgm:prSet/>
      <dgm:spPr/>
      <dgm:t>
        <a:bodyPr/>
        <a:lstStyle/>
        <a:p>
          <a:endParaRPr lang="ru-RU"/>
        </a:p>
      </dgm:t>
    </dgm:pt>
    <dgm:pt modelId="{665B4243-BDE0-4E80-BDA7-436DA02D144F}" type="sibTrans" cxnId="{E957DC3B-A691-49F7-A3AD-3D8A89CD2E64}">
      <dgm:prSet/>
      <dgm:spPr/>
      <dgm:t>
        <a:bodyPr/>
        <a:lstStyle/>
        <a:p>
          <a:endParaRPr lang="ru-RU"/>
        </a:p>
      </dgm:t>
    </dgm:pt>
    <dgm:pt modelId="{9C9E7035-4507-4E5F-A596-6B944A63773D}">
      <dgm:prSet custT="1"/>
      <dgm:spPr/>
      <dgm:t>
        <a:bodyPr/>
        <a:lstStyle/>
        <a:p>
          <a:pPr algn="l"/>
          <a:endParaRPr lang="ru-RU" sz="1400" b="1" i="1" dirty="0" smtClean="0">
            <a:latin typeface="+mn-lt"/>
          </a:endParaRPr>
        </a:p>
        <a:p>
          <a:pPr algn="ctr"/>
          <a:r>
            <a:rPr lang="ru-RU" sz="1400" b="1" i="0" dirty="0" smtClean="0">
              <a:solidFill>
                <a:srgbClr val="003300"/>
              </a:solidFill>
              <a:latin typeface="+mn-lt"/>
            </a:rPr>
            <a:t>Созданию ЛЗП должна предшествовать большая подготовительная работа, сопровождающаяся эколого-экономическими изысканиями, обоснованиями  и территориальным планированием, с учетом интересов населения и граждан  уже проживающих в районе создания ЛЗП.</a:t>
          </a:r>
          <a:endParaRPr lang="ru-RU" sz="1400" b="1" i="0" dirty="0">
            <a:solidFill>
              <a:srgbClr val="003300"/>
            </a:solidFill>
            <a:latin typeface="+mn-lt"/>
          </a:endParaRPr>
        </a:p>
      </dgm:t>
    </dgm:pt>
    <dgm:pt modelId="{7B313113-96E2-4D30-B674-2A751CD9321C}" type="parTrans" cxnId="{E92EDFF7-EA1D-483D-99D0-4E00219D952D}">
      <dgm:prSet/>
      <dgm:spPr/>
      <dgm:t>
        <a:bodyPr/>
        <a:lstStyle/>
        <a:p>
          <a:endParaRPr lang="ru-RU"/>
        </a:p>
      </dgm:t>
    </dgm:pt>
    <dgm:pt modelId="{FE2F4982-A6B2-4A4A-914A-2834E14B82D6}" type="sibTrans" cxnId="{E92EDFF7-EA1D-483D-99D0-4E00219D952D}">
      <dgm:prSet/>
      <dgm:spPr/>
      <dgm:t>
        <a:bodyPr/>
        <a:lstStyle/>
        <a:p>
          <a:endParaRPr lang="ru-RU"/>
        </a:p>
      </dgm:t>
    </dgm:pt>
    <dgm:pt modelId="{608BE513-2413-4729-AD29-062619C5FC41}">
      <dgm:prSet custT="1"/>
      <dgm:spPr/>
      <dgm:t>
        <a:bodyPr/>
        <a:lstStyle/>
        <a:p>
          <a:pPr algn="ctr"/>
          <a:r>
            <a:rPr lang="ru-RU" sz="1400" b="1" i="0" dirty="0" smtClean="0">
              <a:solidFill>
                <a:srgbClr val="003300"/>
              </a:solidFill>
            </a:rPr>
            <a:t>Создание ЛЗП соответствует взятому президентом Российской Федерации Владимир Владимировичем Путиным курсу на устойчивое развитие страны и улучшение экологической обстановки.</a:t>
          </a:r>
          <a:endParaRPr lang="ru-RU" sz="1400" b="1" i="0" dirty="0">
            <a:solidFill>
              <a:srgbClr val="003300"/>
            </a:solidFill>
          </a:endParaRPr>
        </a:p>
      </dgm:t>
    </dgm:pt>
    <dgm:pt modelId="{1BC3A30D-8EBB-42D7-86FC-A08DE9F329C9}" type="sibTrans" cxnId="{F84E5E23-4C28-4F33-826E-0DC1559E2EF0}">
      <dgm:prSet/>
      <dgm:spPr/>
      <dgm:t>
        <a:bodyPr/>
        <a:lstStyle/>
        <a:p>
          <a:endParaRPr lang="ru-RU"/>
        </a:p>
      </dgm:t>
    </dgm:pt>
    <dgm:pt modelId="{87E67122-BC1C-4798-94C0-48071FBE57AF}" type="parTrans" cxnId="{F84E5E23-4C28-4F33-826E-0DC1559E2EF0}">
      <dgm:prSet/>
      <dgm:spPr/>
      <dgm:t>
        <a:bodyPr/>
        <a:lstStyle/>
        <a:p>
          <a:endParaRPr lang="ru-RU"/>
        </a:p>
      </dgm:t>
    </dgm:pt>
    <dgm:pt modelId="{A4266AF4-4C16-443D-B966-FA7FA4126856}">
      <dgm:prSet custT="1"/>
      <dgm:spPr/>
      <dgm:t>
        <a:bodyPr/>
        <a:lstStyle/>
        <a:p>
          <a:pPr algn="ctr"/>
          <a:r>
            <a:rPr lang="ru-RU" sz="1400" b="1" i="0" u="none" dirty="0" smtClean="0">
              <a:solidFill>
                <a:srgbClr val="003300"/>
              </a:solidFill>
            </a:rPr>
            <a:t>Создание ЛЗП следует осуществлять с учетом экологической обстановки территорий, но еще  и это в современных условиях самое важное с учетом экономического развития и территориального планирования городов.</a:t>
          </a:r>
          <a:endParaRPr lang="ru-RU" sz="1400" b="1" i="0" u="none" dirty="0">
            <a:solidFill>
              <a:srgbClr val="003300"/>
            </a:solidFill>
            <a:latin typeface="+mn-lt"/>
          </a:endParaRPr>
        </a:p>
      </dgm:t>
    </dgm:pt>
    <dgm:pt modelId="{2BE6E005-A52F-4382-AC6D-F72D6323CB4A}" type="sibTrans" cxnId="{62D1E029-2D8F-4A68-8E58-D22790C39CEA}">
      <dgm:prSet/>
      <dgm:spPr/>
      <dgm:t>
        <a:bodyPr/>
        <a:lstStyle/>
        <a:p>
          <a:endParaRPr lang="ru-RU"/>
        </a:p>
      </dgm:t>
    </dgm:pt>
    <dgm:pt modelId="{6A39188C-D3B0-4B8F-BC7D-48092F8DEBA4}" type="parTrans" cxnId="{62D1E029-2D8F-4A68-8E58-D22790C39CEA}">
      <dgm:prSet/>
      <dgm:spPr/>
      <dgm:t>
        <a:bodyPr/>
        <a:lstStyle/>
        <a:p>
          <a:endParaRPr lang="ru-RU"/>
        </a:p>
      </dgm:t>
    </dgm:pt>
    <dgm:pt modelId="{728E4029-C861-46AC-A17D-64DCA300E926}">
      <dgm:prSet phldrT="[Текст]" custT="1"/>
      <dgm:spPr/>
      <dgm:t>
        <a:bodyPr/>
        <a:lstStyle/>
        <a:p>
          <a:pPr algn="ctr"/>
          <a:r>
            <a:rPr lang="ru-RU" sz="1400" b="1" i="0" dirty="0" smtClean="0">
              <a:solidFill>
                <a:srgbClr val="003300"/>
              </a:solidFill>
              <a:latin typeface="+mn-lt"/>
            </a:rPr>
            <a:t>Создание ЛЗП в целях улучшения экологической ситуации и  рекреационных условий для жителей промышленных городов  бесспорно необходимо и этот процесс требует ускорения.</a:t>
          </a:r>
          <a:endParaRPr lang="ru-RU" sz="1400" b="1" i="0" dirty="0">
            <a:solidFill>
              <a:srgbClr val="003300"/>
            </a:solidFill>
            <a:latin typeface="+mn-lt"/>
          </a:endParaRPr>
        </a:p>
      </dgm:t>
    </dgm:pt>
    <dgm:pt modelId="{758F7C00-6E15-4A1D-84D7-7EA3CCA791A3}" type="sibTrans" cxnId="{0B9A17DF-B69C-45C0-AC78-76878C147310}">
      <dgm:prSet/>
      <dgm:spPr/>
      <dgm:t>
        <a:bodyPr/>
        <a:lstStyle/>
        <a:p>
          <a:endParaRPr lang="ru-RU"/>
        </a:p>
      </dgm:t>
    </dgm:pt>
    <dgm:pt modelId="{1D2247DA-06F8-4D7C-8D63-3AEF250BFF74}" type="parTrans" cxnId="{0B9A17DF-B69C-45C0-AC78-76878C147310}">
      <dgm:prSet/>
      <dgm:spPr/>
      <dgm:t>
        <a:bodyPr/>
        <a:lstStyle/>
        <a:p>
          <a:endParaRPr lang="ru-RU"/>
        </a:p>
      </dgm:t>
    </dgm:pt>
    <dgm:pt modelId="{59830636-D927-48C1-ACBD-3CB819675452}" type="pres">
      <dgm:prSet presAssocID="{BFCDEA4D-DF60-4C5F-B985-7209D4537A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E07BF6-AEBD-461D-A901-278F4DC5A8E2}" type="pres">
      <dgm:prSet presAssocID="{728E4029-C861-46AC-A17D-64DCA300E926}" presName="circle1" presStyleLbl="node1" presStyleIdx="0" presStyleCnt="5"/>
      <dgm:spPr/>
    </dgm:pt>
    <dgm:pt modelId="{A4C1BA86-0522-4B72-A6D3-B36ECE411233}" type="pres">
      <dgm:prSet presAssocID="{728E4029-C861-46AC-A17D-64DCA300E926}" presName="space" presStyleCnt="0"/>
      <dgm:spPr/>
    </dgm:pt>
    <dgm:pt modelId="{3AB58D9E-0862-42F3-9482-5D428FECFAFA}" type="pres">
      <dgm:prSet presAssocID="{728E4029-C861-46AC-A17D-64DCA300E926}" presName="rect1" presStyleLbl="alignAcc1" presStyleIdx="0" presStyleCnt="5"/>
      <dgm:spPr/>
      <dgm:t>
        <a:bodyPr/>
        <a:lstStyle/>
        <a:p>
          <a:endParaRPr lang="ru-RU"/>
        </a:p>
      </dgm:t>
    </dgm:pt>
    <dgm:pt modelId="{3DDFABE3-AEAD-487D-A142-966902FC1365}" type="pres">
      <dgm:prSet presAssocID="{A4266AF4-4C16-443D-B966-FA7FA4126856}" presName="vertSpace2" presStyleLbl="node1" presStyleIdx="0" presStyleCnt="5"/>
      <dgm:spPr/>
    </dgm:pt>
    <dgm:pt modelId="{68F09E0E-BE89-4019-9066-23DF4B8EA116}" type="pres">
      <dgm:prSet presAssocID="{A4266AF4-4C16-443D-B966-FA7FA4126856}" presName="circle2" presStyleLbl="node1" presStyleIdx="1" presStyleCnt="5"/>
      <dgm:spPr/>
    </dgm:pt>
    <dgm:pt modelId="{A87743FF-CF07-4A0D-A361-CC3CF560D2EF}" type="pres">
      <dgm:prSet presAssocID="{A4266AF4-4C16-443D-B966-FA7FA4126856}" presName="rect2" presStyleLbl="alignAcc1" presStyleIdx="1" presStyleCnt="5"/>
      <dgm:spPr/>
      <dgm:t>
        <a:bodyPr/>
        <a:lstStyle/>
        <a:p>
          <a:endParaRPr lang="ru-RU"/>
        </a:p>
      </dgm:t>
    </dgm:pt>
    <dgm:pt modelId="{FA6E3795-70BA-4E45-88A5-5FE330138E3B}" type="pres">
      <dgm:prSet presAssocID="{9C9E7035-4507-4E5F-A596-6B944A63773D}" presName="vertSpace3" presStyleLbl="node1" presStyleIdx="1" presStyleCnt="5"/>
      <dgm:spPr/>
    </dgm:pt>
    <dgm:pt modelId="{B173E890-0CAE-4433-B47D-8A752E6E4473}" type="pres">
      <dgm:prSet presAssocID="{9C9E7035-4507-4E5F-A596-6B944A63773D}" presName="circle3" presStyleLbl="node1" presStyleIdx="2" presStyleCnt="5"/>
      <dgm:spPr/>
    </dgm:pt>
    <dgm:pt modelId="{F1B35E5D-8356-4AA0-9516-99F7B1E3158C}" type="pres">
      <dgm:prSet presAssocID="{9C9E7035-4507-4E5F-A596-6B944A63773D}" presName="rect3" presStyleLbl="alignAcc1" presStyleIdx="2" presStyleCnt="5" custScaleY="113020" custLinFactNeighborX="-7" custLinFactNeighborY="13793"/>
      <dgm:spPr/>
      <dgm:t>
        <a:bodyPr/>
        <a:lstStyle/>
        <a:p>
          <a:endParaRPr lang="ru-RU"/>
        </a:p>
      </dgm:t>
    </dgm:pt>
    <dgm:pt modelId="{40875338-4B02-4448-8627-165834F41DE5}" type="pres">
      <dgm:prSet presAssocID="{608BE513-2413-4729-AD29-062619C5FC41}" presName="vertSpace4" presStyleLbl="node1" presStyleIdx="2" presStyleCnt="5"/>
      <dgm:spPr/>
    </dgm:pt>
    <dgm:pt modelId="{59519E9A-C6F3-4A1A-8F79-91A4D7F73103}" type="pres">
      <dgm:prSet presAssocID="{608BE513-2413-4729-AD29-062619C5FC41}" presName="circle4" presStyleLbl="node1" presStyleIdx="3" presStyleCnt="5"/>
      <dgm:spPr/>
    </dgm:pt>
    <dgm:pt modelId="{A55FF231-8921-4339-A62B-E0B55CC26A94}" type="pres">
      <dgm:prSet presAssocID="{608BE513-2413-4729-AD29-062619C5FC41}" presName="rect4" presStyleLbl="alignAcc1" presStyleIdx="3" presStyleCnt="5" custScaleY="103864" custLinFactNeighborX="-7" custLinFactNeighborY="29450"/>
      <dgm:spPr/>
      <dgm:t>
        <a:bodyPr/>
        <a:lstStyle/>
        <a:p>
          <a:endParaRPr lang="ru-RU"/>
        </a:p>
      </dgm:t>
    </dgm:pt>
    <dgm:pt modelId="{CF1E7911-D86F-42D3-BF18-5DDE47721EA9}" type="pres">
      <dgm:prSet presAssocID="{5AC9127C-EA37-491A-A873-EF771F06BFBF}" presName="vertSpace5" presStyleLbl="node1" presStyleIdx="3" presStyleCnt="5"/>
      <dgm:spPr/>
    </dgm:pt>
    <dgm:pt modelId="{09037491-212B-4F2C-AF3B-1F5FA78324FF}" type="pres">
      <dgm:prSet presAssocID="{5AC9127C-EA37-491A-A873-EF771F06BFBF}" presName="circle5" presStyleLbl="node1" presStyleIdx="4" presStyleCnt="5"/>
      <dgm:spPr/>
    </dgm:pt>
    <dgm:pt modelId="{8B5C314F-B67B-4C66-9B82-6F14292AF607}" type="pres">
      <dgm:prSet presAssocID="{5AC9127C-EA37-491A-A873-EF771F06BFBF}" presName="rect5" presStyleLbl="alignAcc1" presStyleIdx="4" presStyleCnt="5" custScaleX="100000" custScaleY="134546" custLinFactNeighborX="-7" custLinFactNeighborY="83182"/>
      <dgm:spPr/>
      <dgm:t>
        <a:bodyPr/>
        <a:lstStyle/>
        <a:p>
          <a:endParaRPr lang="ru-RU"/>
        </a:p>
      </dgm:t>
    </dgm:pt>
    <dgm:pt modelId="{35DB3BB6-5927-4421-8001-088133E0E140}" type="pres">
      <dgm:prSet presAssocID="{728E4029-C861-46AC-A17D-64DCA300E92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AFA5A-00AD-4A62-9677-62B763C9F09B}" type="pres">
      <dgm:prSet presAssocID="{A4266AF4-4C16-443D-B966-FA7FA412685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833B3-1699-40EE-80AD-C73EAC6C08C9}" type="pres">
      <dgm:prSet presAssocID="{9C9E7035-4507-4E5F-A596-6B944A63773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C76DA-0944-48A7-838E-C978915AC491}" type="pres">
      <dgm:prSet presAssocID="{608BE513-2413-4729-AD29-062619C5FC4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EDC3A-F651-42F5-9453-B12751928C4C}" type="pres">
      <dgm:prSet presAssocID="{5AC9127C-EA37-491A-A873-EF771F06BFBF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CA272-3875-4C56-BFAD-8B9FD1F493D5}" type="presOf" srcId="{A4266AF4-4C16-443D-B966-FA7FA4126856}" destId="{A87743FF-CF07-4A0D-A361-CC3CF560D2EF}" srcOrd="0" destOrd="0" presId="urn:microsoft.com/office/officeart/2005/8/layout/target3"/>
    <dgm:cxn modelId="{EEAF9052-C18F-46FB-80E3-F52318F84153}" type="presOf" srcId="{608BE513-2413-4729-AD29-062619C5FC41}" destId="{246C76DA-0944-48A7-838E-C978915AC491}" srcOrd="1" destOrd="0" presId="urn:microsoft.com/office/officeart/2005/8/layout/target3"/>
    <dgm:cxn modelId="{B4295320-FB6D-4196-91B7-B1E697E235B2}" type="presOf" srcId="{5AC9127C-EA37-491A-A873-EF771F06BFBF}" destId="{DCCEDC3A-F651-42F5-9453-B12751928C4C}" srcOrd="1" destOrd="0" presId="urn:microsoft.com/office/officeart/2005/8/layout/target3"/>
    <dgm:cxn modelId="{E92EDFF7-EA1D-483D-99D0-4E00219D952D}" srcId="{BFCDEA4D-DF60-4C5F-B985-7209D4537AD3}" destId="{9C9E7035-4507-4E5F-A596-6B944A63773D}" srcOrd="2" destOrd="0" parTransId="{7B313113-96E2-4D30-B674-2A751CD9321C}" sibTransId="{FE2F4982-A6B2-4A4A-914A-2834E14B82D6}"/>
    <dgm:cxn modelId="{0B9A17DF-B69C-45C0-AC78-76878C147310}" srcId="{BFCDEA4D-DF60-4C5F-B985-7209D4537AD3}" destId="{728E4029-C861-46AC-A17D-64DCA300E926}" srcOrd="0" destOrd="0" parTransId="{1D2247DA-06F8-4D7C-8D63-3AEF250BFF74}" sibTransId="{758F7C00-6E15-4A1D-84D7-7EA3CCA791A3}"/>
    <dgm:cxn modelId="{D5005EE8-3950-425E-B57C-5BCCB0C3FA72}" type="presOf" srcId="{5AC9127C-EA37-491A-A873-EF771F06BFBF}" destId="{8B5C314F-B67B-4C66-9B82-6F14292AF607}" srcOrd="0" destOrd="0" presId="urn:microsoft.com/office/officeart/2005/8/layout/target3"/>
    <dgm:cxn modelId="{81E3CA77-0671-40D3-B3D1-00442CB6475B}" type="presOf" srcId="{608BE513-2413-4729-AD29-062619C5FC41}" destId="{A55FF231-8921-4339-A62B-E0B55CC26A94}" srcOrd="0" destOrd="0" presId="urn:microsoft.com/office/officeart/2005/8/layout/target3"/>
    <dgm:cxn modelId="{5520F39D-6CF3-47A2-9656-653DD4096E39}" type="presOf" srcId="{728E4029-C861-46AC-A17D-64DCA300E926}" destId="{3AB58D9E-0862-42F3-9482-5D428FECFAFA}" srcOrd="0" destOrd="0" presId="urn:microsoft.com/office/officeart/2005/8/layout/target3"/>
    <dgm:cxn modelId="{41C2FBE2-5DFD-4EC8-8EE9-E365FE3D4741}" type="presOf" srcId="{BFCDEA4D-DF60-4C5F-B985-7209D4537AD3}" destId="{59830636-D927-48C1-ACBD-3CB819675452}" srcOrd="0" destOrd="0" presId="urn:microsoft.com/office/officeart/2005/8/layout/target3"/>
    <dgm:cxn modelId="{F84E5E23-4C28-4F33-826E-0DC1559E2EF0}" srcId="{BFCDEA4D-DF60-4C5F-B985-7209D4537AD3}" destId="{608BE513-2413-4729-AD29-062619C5FC41}" srcOrd="3" destOrd="0" parTransId="{87E67122-BC1C-4798-94C0-48071FBE57AF}" sibTransId="{1BC3A30D-8EBB-42D7-86FC-A08DE9F329C9}"/>
    <dgm:cxn modelId="{CFBBA798-5A25-460B-A406-9499ADFE4C05}" type="presOf" srcId="{9C9E7035-4507-4E5F-A596-6B944A63773D}" destId="{F1B35E5D-8356-4AA0-9516-99F7B1E3158C}" srcOrd="0" destOrd="0" presId="urn:microsoft.com/office/officeart/2005/8/layout/target3"/>
    <dgm:cxn modelId="{913873CF-3016-4350-9A9C-29F88341A8C5}" type="presOf" srcId="{728E4029-C861-46AC-A17D-64DCA300E926}" destId="{35DB3BB6-5927-4421-8001-088133E0E140}" srcOrd="1" destOrd="0" presId="urn:microsoft.com/office/officeart/2005/8/layout/target3"/>
    <dgm:cxn modelId="{62D1E029-2D8F-4A68-8E58-D22790C39CEA}" srcId="{BFCDEA4D-DF60-4C5F-B985-7209D4537AD3}" destId="{A4266AF4-4C16-443D-B966-FA7FA4126856}" srcOrd="1" destOrd="0" parTransId="{6A39188C-D3B0-4B8F-BC7D-48092F8DEBA4}" sibTransId="{2BE6E005-A52F-4382-AC6D-F72D6323CB4A}"/>
    <dgm:cxn modelId="{9FE18B7C-EF5E-4BAE-9EEC-80F9DE4C17A6}" type="presOf" srcId="{A4266AF4-4C16-443D-B966-FA7FA4126856}" destId="{A73AFA5A-00AD-4A62-9677-62B763C9F09B}" srcOrd="1" destOrd="0" presId="urn:microsoft.com/office/officeart/2005/8/layout/target3"/>
    <dgm:cxn modelId="{E957DC3B-A691-49F7-A3AD-3D8A89CD2E64}" srcId="{BFCDEA4D-DF60-4C5F-B985-7209D4537AD3}" destId="{5AC9127C-EA37-491A-A873-EF771F06BFBF}" srcOrd="4" destOrd="0" parTransId="{4ABC8074-5488-477A-B7D5-911D21199204}" sibTransId="{665B4243-BDE0-4E80-BDA7-436DA02D144F}"/>
    <dgm:cxn modelId="{1BE7973E-3628-44C1-9204-AF556F5EA5A8}" type="presOf" srcId="{9C9E7035-4507-4E5F-A596-6B944A63773D}" destId="{BCB833B3-1699-40EE-80AD-C73EAC6C08C9}" srcOrd="1" destOrd="0" presId="urn:microsoft.com/office/officeart/2005/8/layout/target3"/>
    <dgm:cxn modelId="{3C40E4ED-BD7E-4B01-B40C-F49022C2B2AD}" type="presParOf" srcId="{59830636-D927-48C1-ACBD-3CB819675452}" destId="{A9E07BF6-AEBD-461D-A901-278F4DC5A8E2}" srcOrd="0" destOrd="0" presId="urn:microsoft.com/office/officeart/2005/8/layout/target3"/>
    <dgm:cxn modelId="{1CCA4DF5-175D-4DE1-AB1D-D57B1094D274}" type="presParOf" srcId="{59830636-D927-48C1-ACBD-3CB819675452}" destId="{A4C1BA86-0522-4B72-A6D3-B36ECE411233}" srcOrd="1" destOrd="0" presId="urn:microsoft.com/office/officeart/2005/8/layout/target3"/>
    <dgm:cxn modelId="{35ED5A91-1DBC-442A-8CC0-00042014C22E}" type="presParOf" srcId="{59830636-D927-48C1-ACBD-3CB819675452}" destId="{3AB58D9E-0862-42F3-9482-5D428FECFAFA}" srcOrd="2" destOrd="0" presId="urn:microsoft.com/office/officeart/2005/8/layout/target3"/>
    <dgm:cxn modelId="{D9C931A4-B46B-45FF-8859-A6057B7E9161}" type="presParOf" srcId="{59830636-D927-48C1-ACBD-3CB819675452}" destId="{3DDFABE3-AEAD-487D-A142-966902FC1365}" srcOrd="3" destOrd="0" presId="urn:microsoft.com/office/officeart/2005/8/layout/target3"/>
    <dgm:cxn modelId="{973D4D22-64ED-4475-A8DD-C834420C1872}" type="presParOf" srcId="{59830636-D927-48C1-ACBD-3CB819675452}" destId="{68F09E0E-BE89-4019-9066-23DF4B8EA116}" srcOrd="4" destOrd="0" presId="urn:microsoft.com/office/officeart/2005/8/layout/target3"/>
    <dgm:cxn modelId="{AEF2EBF5-FA1B-4C21-A1F0-893B54D51DCD}" type="presParOf" srcId="{59830636-D927-48C1-ACBD-3CB819675452}" destId="{A87743FF-CF07-4A0D-A361-CC3CF560D2EF}" srcOrd="5" destOrd="0" presId="urn:microsoft.com/office/officeart/2005/8/layout/target3"/>
    <dgm:cxn modelId="{B39D33EF-ABF6-4CD0-ACC6-29E96C9DDCE6}" type="presParOf" srcId="{59830636-D927-48C1-ACBD-3CB819675452}" destId="{FA6E3795-70BA-4E45-88A5-5FE330138E3B}" srcOrd="6" destOrd="0" presId="urn:microsoft.com/office/officeart/2005/8/layout/target3"/>
    <dgm:cxn modelId="{57E2D591-7792-4541-ACA4-C5C779B4C99B}" type="presParOf" srcId="{59830636-D927-48C1-ACBD-3CB819675452}" destId="{B173E890-0CAE-4433-B47D-8A752E6E4473}" srcOrd="7" destOrd="0" presId="urn:microsoft.com/office/officeart/2005/8/layout/target3"/>
    <dgm:cxn modelId="{036109AA-4B7C-4FC5-A227-BE171D06D84D}" type="presParOf" srcId="{59830636-D927-48C1-ACBD-3CB819675452}" destId="{F1B35E5D-8356-4AA0-9516-99F7B1E3158C}" srcOrd="8" destOrd="0" presId="urn:microsoft.com/office/officeart/2005/8/layout/target3"/>
    <dgm:cxn modelId="{E519FD22-71F5-4694-943F-FEED501D801F}" type="presParOf" srcId="{59830636-D927-48C1-ACBD-3CB819675452}" destId="{40875338-4B02-4448-8627-165834F41DE5}" srcOrd="9" destOrd="0" presId="urn:microsoft.com/office/officeart/2005/8/layout/target3"/>
    <dgm:cxn modelId="{C42B4A40-831D-45BF-BBD8-6798F5DF72C1}" type="presParOf" srcId="{59830636-D927-48C1-ACBD-3CB819675452}" destId="{59519E9A-C6F3-4A1A-8F79-91A4D7F73103}" srcOrd="10" destOrd="0" presId="urn:microsoft.com/office/officeart/2005/8/layout/target3"/>
    <dgm:cxn modelId="{C7E1EB51-3109-41F9-9B3B-F46392C360BA}" type="presParOf" srcId="{59830636-D927-48C1-ACBD-3CB819675452}" destId="{A55FF231-8921-4339-A62B-E0B55CC26A94}" srcOrd="11" destOrd="0" presId="urn:microsoft.com/office/officeart/2005/8/layout/target3"/>
    <dgm:cxn modelId="{830EE4B0-F4CC-410D-B796-C1EA2AB9CAC4}" type="presParOf" srcId="{59830636-D927-48C1-ACBD-3CB819675452}" destId="{CF1E7911-D86F-42D3-BF18-5DDE47721EA9}" srcOrd="12" destOrd="0" presId="urn:microsoft.com/office/officeart/2005/8/layout/target3"/>
    <dgm:cxn modelId="{5F3C59A7-C2A0-4553-93EA-20AFA13FF250}" type="presParOf" srcId="{59830636-D927-48C1-ACBD-3CB819675452}" destId="{09037491-212B-4F2C-AF3B-1F5FA78324FF}" srcOrd="13" destOrd="0" presId="urn:microsoft.com/office/officeart/2005/8/layout/target3"/>
    <dgm:cxn modelId="{1FFB9C32-C8B1-4809-8203-7F8CBD5BB694}" type="presParOf" srcId="{59830636-D927-48C1-ACBD-3CB819675452}" destId="{8B5C314F-B67B-4C66-9B82-6F14292AF607}" srcOrd="14" destOrd="0" presId="urn:microsoft.com/office/officeart/2005/8/layout/target3"/>
    <dgm:cxn modelId="{76ED9D6B-5C2D-4603-B73C-66FBCADC7480}" type="presParOf" srcId="{59830636-D927-48C1-ACBD-3CB819675452}" destId="{35DB3BB6-5927-4421-8001-088133E0E140}" srcOrd="15" destOrd="0" presId="urn:microsoft.com/office/officeart/2005/8/layout/target3"/>
    <dgm:cxn modelId="{F6E26247-7E33-42C4-94FD-FBDAB38407F8}" type="presParOf" srcId="{59830636-D927-48C1-ACBD-3CB819675452}" destId="{A73AFA5A-00AD-4A62-9677-62B763C9F09B}" srcOrd="16" destOrd="0" presId="urn:microsoft.com/office/officeart/2005/8/layout/target3"/>
    <dgm:cxn modelId="{DF9E682F-9C7A-4992-B257-F8F297129A82}" type="presParOf" srcId="{59830636-D927-48C1-ACBD-3CB819675452}" destId="{BCB833B3-1699-40EE-80AD-C73EAC6C08C9}" srcOrd="17" destOrd="0" presId="urn:microsoft.com/office/officeart/2005/8/layout/target3"/>
    <dgm:cxn modelId="{A9A26458-6896-4477-B416-E4F07B8FED4A}" type="presParOf" srcId="{59830636-D927-48C1-ACBD-3CB819675452}" destId="{246C76DA-0944-48A7-838E-C978915AC491}" srcOrd="18" destOrd="0" presId="urn:microsoft.com/office/officeart/2005/8/layout/target3"/>
    <dgm:cxn modelId="{EB6EEE2A-3893-4866-808E-8CB07CE432B9}" type="presParOf" srcId="{59830636-D927-48C1-ACBD-3CB819675452}" destId="{DCCEDC3A-F651-42F5-9453-B12751928C4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0014E-2D01-4F1B-9BFB-C4C06559684D}">
      <dsp:nvSpPr>
        <dsp:cNvPr id="0" name=""/>
        <dsp:cNvSpPr/>
      </dsp:nvSpPr>
      <dsp:spPr>
        <a:xfrm rot="10800000">
          <a:off x="432038" y="1389"/>
          <a:ext cx="8028403" cy="41746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  <a:latin typeface="+mn-lt"/>
            </a:rPr>
            <a:t>Послание  В.В. Путина  Федеральному Собранию Российской Федерации 1 марта 2018 года </a:t>
          </a:r>
          <a:endParaRPr lang="ru-RU" sz="1400" b="1" kern="1200" dirty="0">
            <a:solidFill>
              <a:srgbClr val="003300"/>
            </a:solidFill>
            <a:latin typeface="+mn-lt"/>
          </a:endParaRPr>
        </a:p>
      </dsp:txBody>
      <dsp:txXfrm rot="10800000">
        <a:off x="536404" y="1389"/>
        <a:ext cx="7924037" cy="417464"/>
      </dsp:txXfrm>
    </dsp:sp>
    <dsp:sp modelId="{95302258-0CD1-4C48-B3EF-0BEF8807F9DC}">
      <dsp:nvSpPr>
        <dsp:cNvPr id="0" name=""/>
        <dsp:cNvSpPr/>
      </dsp:nvSpPr>
      <dsp:spPr>
        <a:xfrm>
          <a:off x="0" y="2500"/>
          <a:ext cx="417464" cy="4174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08CCB-EA26-4318-9E4D-C44E280F03E7}">
      <dsp:nvSpPr>
        <dsp:cNvPr id="0" name=""/>
        <dsp:cNvSpPr/>
      </dsp:nvSpPr>
      <dsp:spPr>
        <a:xfrm rot="10800000">
          <a:off x="432038" y="542468"/>
          <a:ext cx="8028403" cy="41746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Перечень поручений Президента Российской Федерации от 28.12.2016 № Пр-2563 по итогам пленарного заседания Общероссийского народного фронта «Форум Действий»</a:t>
          </a:r>
          <a:endParaRPr lang="ru-RU" sz="1400" b="1" kern="1200" dirty="0">
            <a:solidFill>
              <a:srgbClr val="003300"/>
            </a:solidFill>
          </a:endParaRPr>
        </a:p>
      </dsp:txBody>
      <dsp:txXfrm rot="10800000">
        <a:off x="536404" y="542468"/>
        <a:ext cx="7924037" cy="417464"/>
      </dsp:txXfrm>
    </dsp:sp>
    <dsp:sp modelId="{9723CEF6-CF59-462B-9318-FCDB33506F56}">
      <dsp:nvSpPr>
        <dsp:cNvPr id="0" name=""/>
        <dsp:cNvSpPr/>
      </dsp:nvSpPr>
      <dsp:spPr>
        <a:xfrm>
          <a:off x="7069" y="583593"/>
          <a:ext cx="417464" cy="4174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86C7A-443C-4BD7-8FE4-F9927653209E}">
      <dsp:nvSpPr>
        <dsp:cNvPr id="0" name=""/>
        <dsp:cNvSpPr/>
      </dsp:nvSpPr>
      <dsp:spPr>
        <a:xfrm rot="10800000">
          <a:off x="432038" y="1083547"/>
          <a:ext cx="8028403" cy="8202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Федеральный   закон № 353-ФЗ «О внесении изменений в Федеральный закон «Об охране окружающей среды» и отдельные законодательные акты Российской Федерации в части создания лесопарковых зеленых поясов (далее - закон № 353-ФЗ)</a:t>
          </a:r>
          <a:endParaRPr lang="ru-RU" sz="1400" b="1" kern="1200" dirty="0">
            <a:solidFill>
              <a:srgbClr val="003300"/>
            </a:solidFill>
          </a:endParaRPr>
        </a:p>
      </dsp:txBody>
      <dsp:txXfrm rot="10800000">
        <a:off x="637092" y="1083547"/>
        <a:ext cx="7823349" cy="820217"/>
      </dsp:txXfrm>
    </dsp:sp>
    <dsp:sp modelId="{B0C8487B-8DEE-4B71-979C-D6AE374B711A}">
      <dsp:nvSpPr>
        <dsp:cNvPr id="0" name=""/>
        <dsp:cNvSpPr/>
      </dsp:nvSpPr>
      <dsp:spPr>
        <a:xfrm>
          <a:off x="1" y="1296145"/>
          <a:ext cx="417464" cy="4174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C9C8C-3D9A-4298-9A26-F5B211AC4A39}">
      <dsp:nvSpPr>
        <dsp:cNvPr id="0" name=""/>
        <dsp:cNvSpPr/>
      </dsp:nvSpPr>
      <dsp:spPr>
        <a:xfrm rot="10800000">
          <a:off x="432038" y="2027379"/>
          <a:ext cx="8028403" cy="41746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«Градостроительный кодекс Российской Федерации» от 29.12.2004 № 190-ФЗ (ред. от  31.12.2017)</a:t>
          </a:r>
          <a:endParaRPr lang="ru-RU" sz="1400" kern="1200" dirty="0">
            <a:solidFill>
              <a:srgbClr val="003300"/>
            </a:solidFill>
          </a:endParaRPr>
        </a:p>
      </dsp:txBody>
      <dsp:txXfrm rot="10800000">
        <a:off x="536404" y="2027379"/>
        <a:ext cx="7924037" cy="417464"/>
      </dsp:txXfrm>
    </dsp:sp>
    <dsp:sp modelId="{3D3A6289-3C0B-41E3-9335-B10E9C20904B}">
      <dsp:nvSpPr>
        <dsp:cNvPr id="0" name=""/>
        <dsp:cNvSpPr/>
      </dsp:nvSpPr>
      <dsp:spPr>
        <a:xfrm>
          <a:off x="0" y="2016225"/>
          <a:ext cx="417464" cy="41746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4C6E5-A924-4521-9C05-AC25DEDBEF65}">
      <dsp:nvSpPr>
        <dsp:cNvPr id="0" name=""/>
        <dsp:cNvSpPr/>
      </dsp:nvSpPr>
      <dsp:spPr>
        <a:xfrm rot="10800000">
          <a:off x="432038" y="2568458"/>
          <a:ext cx="8028403" cy="41746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«Лесной кодекс Российской Федерации» от 04.12.2006 № 200-ФЗ (ред. от 29.12.2017)</a:t>
          </a:r>
          <a:endParaRPr lang="ru-RU" sz="1400" kern="1200" dirty="0">
            <a:solidFill>
              <a:srgbClr val="003300"/>
            </a:solidFill>
          </a:endParaRPr>
        </a:p>
      </dsp:txBody>
      <dsp:txXfrm rot="10800000">
        <a:off x="536404" y="2568458"/>
        <a:ext cx="7924037" cy="417464"/>
      </dsp:txXfrm>
    </dsp:sp>
    <dsp:sp modelId="{3B2508CC-0D87-4129-BAD7-164D509BB3DD}">
      <dsp:nvSpPr>
        <dsp:cNvPr id="0" name=""/>
        <dsp:cNvSpPr/>
      </dsp:nvSpPr>
      <dsp:spPr>
        <a:xfrm>
          <a:off x="1" y="2520279"/>
          <a:ext cx="417464" cy="41746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7D230-2DE9-4DDE-B856-480D4D661561}">
      <dsp:nvSpPr>
        <dsp:cNvPr id="0" name=""/>
        <dsp:cNvSpPr/>
      </dsp:nvSpPr>
      <dsp:spPr>
        <a:xfrm rot="10800000">
          <a:off x="443155" y="3096345"/>
          <a:ext cx="8028403" cy="41746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</a:t>
          </a:r>
          <a:r>
            <a:rPr lang="ru-RU" sz="1400" b="1" kern="1200" dirty="0" smtClean="0">
              <a:solidFill>
                <a:srgbClr val="003300"/>
              </a:solidFill>
            </a:rPr>
            <a:t>Постановление Смоленской областной  Думы от 23 марта 2017 № 138 о создании лесопаркового зелененого пояса города Смоленска</a:t>
          </a:r>
          <a:endParaRPr lang="ru-RU" sz="1400" b="1" kern="1200" dirty="0">
            <a:solidFill>
              <a:srgbClr val="003300"/>
            </a:solidFill>
          </a:endParaRPr>
        </a:p>
      </dsp:txBody>
      <dsp:txXfrm rot="10800000">
        <a:off x="547521" y="3096345"/>
        <a:ext cx="7924037" cy="417464"/>
      </dsp:txXfrm>
    </dsp:sp>
    <dsp:sp modelId="{C4461921-B6C6-4655-B0B6-F732006C8647}">
      <dsp:nvSpPr>
        <dsp:cNvPr id="0" name=""/>
        <dsp:cNvSpPr/>
      </dsp:nvSpPr>
      <dsp:spPr>
        <a:xfrm>
          <a:off x="25688" y="3096345"/>
          <a:ext cx="417464" cy="41746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D8E43-709E-47FD-AAEE-C309FF55D0AA}">
      <dsp:nvSpPr>
        <dsp:cNvPr id="0" name=""/>
        <dsp:cNvSpPr/>
      </dsp:nvSpPr>
      <dsp:spPr>
        <a:xfrm>
          <a:off x="-4979156" y="-821800"/>
          <a:ext cx="5914303" cy="591430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3D912-CF89-4DE6-BBFA-1FC4E9A9DF32}">
      <dsp:nvSpPr>
        <dsp:cNvPr id="0" name=""/>
        <dsp:cNvSpPr/>
      </dsp:nvSpPr>
      <dsp:spPr>
        <a:xfrm>
          <a:off x="352690" y="244718"/>
          <a:ext cx="8767803" cy="5492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957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С принятием закона № 353-ФЗ  не внесены изменения в ст. 105 «Лесного кодекса» от 04.12.2006 №200 и ст. 1 «Градостроительного кодекса»  Российской Федерации. </a:t>
          </a:r>
          <a:endParaRPr lang="ru-RU" sz="1400" b="1" i="1" kern="1200" dirty="0">
            <a:solidFill>
              <a:srgbClr val="003300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52690" y="244718"/>
        <a:ext cx="8767803" cy="549236"/>
      </dsp:txXfrm>
    </dsp:sp>
    <dsp:sp modelId="{58BE1117-19F3-466A-A4D1-3BD3D34DA4C0}">
      <dsp:nvSpPr>
        <dsp:cNvPr id="0" name=""/>
        <dsp:cNvSpPr/>
      </dsp:nvSpPr>
      <dsp:spPr>
        <a:xfrm>
          <a:off x="24522" y="204301"/>
          <a:ext cx="754390" cy="6300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415B12-45EE-440D-867D-815C4610A36E}">
      <dsp:nvSpPr>
        <dsp:cNvPr id="0" name=""/>
        <dsp:cNvSpPr/>
      </dsp:nvSpPr>
      <dsp:spPr>
        <a:xfrm>
          <a:off x="858431" y="978389"/>
          <a:ext cx="8276181" cy="5492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957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3300"/>
              </a:solidFill>
            </a:rPr>
            <a:t>Закон № 353-ФЗ   принят, но не разработаны и не приняты в установленном порядке подзаконные акты: порядок создания ЛЗП, порядок разработки и утверждения положения или других документов по функционированию ЛЗП.</a:t>
          </a:r>
          <a:endParaRPr lang="ru-RU" sz="1400" b="1" i="0" kern="1200" dirty="0">
            <a:solidFill>
              <a:srgbClr val="003300"/>
            </a:solidFill>
            <a:latin typeface="+mn-lt"/>
            <a:ea typeface="+mn-ea"/>
            <a:cs typeface="+mn-cs"/>
          </a:endParaRPr>
        </a:p>
      </dsp:txBody>
      <dsp:txXfrm>
        <a:off x="858431" y="978389"/>
        <a:ext cx="8276181" cy="549236"/>
      </dsp:txXfrm>
    </dsp:sp>
    <dsp:sp modelId="{CB481FD1-BB8E-479F-A924-967578AFE3DC}">
      <dsp:nvSpPr>
        <dsp:cNvPr id="0" name=""/>
        <dsp:cNvSpPr/>
      </dsp:nvSpPr>
      <dsp:spPr>
        <a:xfrm>
          <a:off x="396675" y="944855"/>
          <a:ext cx="730937" cy="609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8F8DBB-3758-4B1E-921F-632F2D902659}">
      <dsp:nvSpPr>
        <dsp:cNvPr id="0" name=""/>
        <dsp:cNvSpPr/>
      </dsp:nvSpPr>
      <dsp:spPr>
        <a:xfrm>
          <a:off x="989627" y="1770476"/>
          <a:ext cx="8155388" cy="5492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957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Ст. 62.2 закона № 353-ФЗ по созданию ЛЗП не предусмотрен подготовительный  этап  работы, который  заключается в создании картографических материалов,  согласованию проектов создания ЛЗП с ведомствами и организациями.</a:t>
          </a:r>
          <a:endParaRPr lang="ru-RU" sz="1400" b="1" i="1" kern="1200" dirty="0">
            <a:solidFill>
              <a:srgbClr val="003300"/>
            </a:solidFill>
            <a:latin typeface="+mn-lt"/>
            <a:ea typeface="+mn-ea"/>
            <a:cs typeface="+mn-cs"/>
          </a:endParaRPr>
        </a:p>
      </dsp:txBody>
      <dsp:txXfrm>
        <a:off x="989627" y="1770476"/>
        <a:ext cx="8155388" cy="549236"/>
      </dsp:txXfrm>
    </dsp:sp>
    <dsp:sp modelId="{BA4E7D59-8A18-464D-8C51-C82CFD440F53}">
      <dsp:nvSpPr>
        <dsp:cNvPr id="0" name=""/>
        <dsp:cNvSpPr/>
      </dsp:nvSpPr>
      <dsp:spPr>
        <a:xfrm>
          <a:off x="551549" y="1736937"/>
          <a:ext cx="709229" cy="609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5375EE-1AC9-4F7D-A045-A80EA2D4E93E}">
      <dsp:nvSpPr>
        <dsp:cNvPr id="0" name=""/>
        <dsp:cNvSpPr/>
      </dsp:nvSpPr>
      <dsp:spPr>
        <a:xfrm>
          <a:off x="844362" y="2520283"/>
          <a:ext cx="8276181" cy="5492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957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00"/>
              </a:solidFill>
            </a:rPr>
            <a:t>Определять площадь, а самое  главное  границы ЛЗП  как показала практика,   следует   до   проведения публичных слушаний  Общественной палатой и принятия решения о создании ЛЗП областной Думой. </a:t>
          </a:r>
          <a:endParaRPr lang="ru-RU" sz="1400" b="1" i="1" kern="1200" dirty="0">
            <a:solidFill>
              <a:srgbClr val="003300"/>
            </a:solidFill>
            <a:latin typeface="+mn-lt"/>
          </a:endParaRPr>
        </a:p>
      </dsp:txBody>
      <dsp:txXfrm>
        <a:off x="844362" y="2520283"/>
        <a:ext cx="8276181" cy="549236"/>
      </dsp:txXfrm>
    </dsp:sp>
    <dsp:sp modelId="{AA94278F-13FA-4A02-ABCD-722E3280C3E0}">
      <dsp:nvSpPr>
        <dsp:cNvPr id="0" name=""/>
        <dsp:cNvSpPr/>
      </dsp:nvSpPr>
      <dsp:spPr>
        <a:xfrm>
          <a:off x="551550" y="2448272"/>
          <a:ext cx="730931" cy="609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BA42FEC-F9B4-4900-B74A-9C6178859D64}">
      <dsp:nvSpPr>
        <dsp:cNvPr id="0" name=""/>
        <dsp:cNvSpPr/>
      </dsp:nvSpPr>
      <dsp:spPr>
        <a:xfrm>
          <a:off x="464789" y="3183810"/>
          <a:ext cx="8669662" cy="1034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957" tIns="33020" rIns="33020" bIns="3302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rgbClr val="003300"/>
              </a:solidFill>
              <a:latin typeface="+mn-lt"/>
            </a:rPr>
            <a:t>Нет утвержденного в установленном порядке перечня сведений, которые должны содержаться в мотивированном ходатайстве с которым  в целях создания лесопаркового зеленого пояса некоммерческие организации, органы государственной власти или органы местного самоуправления обращаются в общественную палату соответствующего субъекта Российской Федерации, на территории которого планируется создание лесопаркового зеленого пояса</a:t>
          </a:r>
          <a:r>
            <a:rPr lang="ru-RU" sz="1300" b="1" i="0" kern="1200" dirty="0" smtClean="0">
              <a:solidFill>
                <a:srgbClr val="003300"/>
              </a:solidFill>
              <a:latin typeface="+mn-lt"/>
              <a:ea typeface="+mn-ea"/>
              <a:cs typeface="+mn-cs"/>
            </a:rPr>
            <a:t>.</a:t>
          </a:r>
          <a:endParaRPr lang="ru-RU" sz="1300" b="1" i="0" u="none" kern="1200" dirty="0">
            <a:solidFill>
              <a:srgbClr val="003300"/>
            </a:solidFill>
            <a:latin typeface="+mn-lt"/>
            <a:ea typeface="+mn-ea"/>
            <a:cs typeface="+mn-cs"/>
          </a:endParaRPr>
        </a:p>
      </dsp:txBody>
      <dsp:txXfrm>
        <a:off x="464789" y="3183810"/>
        <a:ext cx="8669662" cy="1034937"/>
      </dsp:txXfrm>
    </dsp:sp>
    <dsp:sp modelId="{5FDA6737-5536-4907-92ED-647D03BB4239}">
      <dsp:nvSpPr>
        <dsp:cNvPr id="0" name=""/>
        <dsp:cNvSpPr/>
      </dsp:nvSpPr>
      <dsp:spPr>
        <a:xfrm>
          <a:off x="84004" y="3354650"/>
          <a:ext cx="730937" cy="7536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7BF6-AEBD-461D-A901-278F4DC5A8E2}">
      <dsp:nvSpPr>
        <dsp:cNvPr id="0" name=""/>
        <dsp:cNvSpPr/>
      </dsp:nvSpPr>
      <dsp:spPr>
        <a:xfrm>
          <a:off x="0" y="0"/>
          <a:ext cx="3888432" cy="388843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58D9E-0862-42F3-9482-5D428FECFAFA}">
      <dsp:nvSpPr>
        <dsp:cNvPr id="0" name=""/>
        <dsp:cNvSpPr/>
      </dsp:nvSpPr>
      <dsp:spPr>
        <a:xfrm>
          <a:off x="1944216" y="0"/>
          <a:ext cx="6912768" cy="3888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3300"/>
              </a:solidFill>
              <a:latin typeface="+mn-lt"/>
            </a:rPr>
            <a:t>Создание ЛЗП в целях улучшения экологической ситуации и  рекреационных условий для жителей промышленных городов  бесспорно необходимо и этот процесс требует ускорения.</a:t>
          </a:r>
          <a:endParaRPr lang="ru-RU" sz="1400" b="1" i="0" kern="1200" dirty="0">
            <a:solidFill>
              <a:srgbClr val="003300"/>
            </a:solidFill>
            <a:latin typeface="+mn-lt"/>
          </a:endParaRPr>
        </a:p>
      </dsp:txBody>
      <dsp:txXfrm>
        <a:off x="1944216" y="0"/>
        <a:ext cx="6912768" cy="622149"/>
      </dsp:txXfrm>
    </dsp:sp>
    <dsp:sp modelId="{68F09E0E-BE89-4019-9066-23DF4B8EA116}">
      <dsp:nvSpPr>
        <dsp:cNvPr id="0" name=""/>
        <dsp:cNvSpPr/>
      </dsp:nvSpPr>
      <dsp:spPr>
        <a:xfrm>
          <a:off x="408285" y="622149"/>
          <a:ext cx="3071861" cy="307186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43FF-CF07-4A0D-A361-CC3CF560D2EF}">
      <dsp:nvSpPr>
        <dsp:cNvPr id="0" name=""/>
        <dsp:cNvSpPr/>
      </dsp:nvSpPr>
      <dsp:spPr>
        <a:xfrm>
          <a:off x="1944216" y="622149"/>
          <a:ext cx="6912768" cy="3071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003300"/>
              </a:solidFill>
            </a:rPr>
            <a:t>Создание ЛЗП следует осуществлять с учетом экологической обстановки территорий, но еще  и это в современных условиях самое важное с учетом экономического развития и территориального планирования городов.</a:t>
          </a:r>
          <a:endParaRPr lang="ru-RU" sz="1400" b="1" i="0" u="none" kern="1200" dirty="0">
            <a:solidFill>
              <a:srgbClr val="003300"/>
            </a:solidFill>
            <a:latin typeface="+mn-lt"/>
          </a:endParaRPr>
        </a:p>
      </dsp:txBody>
      <dsp:txXfrm>
        <a:off x="1944216" y="622149"/>
        <a:ext cx="6912768" cy="622149"/>
      </dsp:txXfrm>
    </dsp:sp>
    <dsp:sp modelId="{B173E890-0CAE-4433-B47D-8A752E6E4473}">
      <dsp:nvSpPr>
        <dsp:cNvPr id="0" name=""/>
        <dsp:cNvSpPr/>
      </dsp:nvSpPr>
      <dsp:spPr>
        <a:xfrm>
          <a:off x="816570" y="1244298"/>
          <a:ext cx="2255290" cy="22552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5E5D-8356-4AA0-9516-99F7B1E3158C}">
      <dsp:nvSpPr>
        <dsp:cNvPr id="0" name=""/>
        <dsp:cNvSpPr/>
      </dsp:nvSpPr>
      <dsp:spPr>
        <a:xfrm>
          <a:off x="1943732" y="1339502"/>
          <a:ext cx="6912768" cy="2548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3300"/>
              </a:solidFill>
              <a:latin typeface="+mn-lt"/>
            </a:rPr>
            <a:t>Созданию ЛЗП должна предшествовать большая подготовительная работа, сопровождающаяся эколого-экономическими изысканиями, обоснованиями  и территориальным планированием, с учетом интересов населения и граждан  уже проживающих в районе создания ЛЗП.</a:t>
          </a:r>
          <a:endParaRPr lang="ru-RU" sz="1400" b="1" i="0" kern="1200" dirty="0">
            <a:solidFill>
              <a:srgbClr val="003300"/>
            </a:solidFill>
            <a:latin typeface="+mn-lt"/>
          </a:endParaRPr>
        </a:p>
      </dsp:txBody>
      <dsp:txXfrm>
        <a:off x="1943732" y="1339502"/>
        <a:ext cx="6912768" cy="703152"/>
      </dsp:txXfrm>
    </dsp:sp>
    <dsp:sp modelId="{59519E9A-C6F3-4A1A-8F79-91A4D7F73103}">
      <dsp:nvSpPr>
        <dsp:cNvPr id="0" name=""/>
        <dsp:cNvSpPr/>
      </dsp:nvSpPr>
      <dsp:spPr>
        <a:xfrm>
          <a:off x="1224856" y="1866447"/>
          <a:ext cx="1438719" cy="143871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F231-8921-4339-A62B-E0B55CC26A94}">
      <dsp:nvSpPr>
        <dsp:cNvPr id="0" name=""/>
        <dsp:cNvSpPr/>
      </dsp:nvSpPr>
      <dsp:spPr>
        <a:xfrm>
          <a:off x="1943732" y="2262354"/>
          <a:ext cx="6912768" cy="1494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3300"/>
              </a:solidFill>
            </a:rPr>
            <a:t>Создание ЛЗП соответствует взятому президентом Российской Федерации Владимир Владимировичем Путиным курсу на устойчивое развитие страны и улучшение экологической обстановки.</a:t>
          </a:r>
          <a:endParaRPr lang="ru-RU" sz="1400" b="1" i="0" kern="1200" dirty="0">
            <a:solidFill>
              <a:srgbClr val="003300"/>
            </a:solidFill>
          </a:endParaRPr>
        </a:p>
      </dsp:txBody>
      <dsp:txXfrm>
        <a:off x="1943732" y="2262354"/>
        <a:ext cx="6912768" cy="646188"/>
      </dsp:txXfrm>
    </dsp:sp>
    <dsp:sp modelId="{09037491-212B-4F2C-AF3B-1F5FA78324FF}">
      <dsp:nvSpPr>
        <dsp:cNvPr id="0" name=""/>
        <dsp:cNvSpPr/>
      </dsp:nvSpPr>
      <dsp:spPr>
        <a:xfrm>
          <a:off x="1633141" y="2488596"/>
          <a:ext cx="622149" cy="62214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C314F-B67B-4C66-9B82-6F14292AF607}">
      <dsp:nvSpPr>
        <dsp:cNvPr id="0" name=""/>
        <dsp:cNvSpPr/>
      </dsp:nvSpPr>
      <dsp:spPr>
        <a:xfrm>
          <a:off x="1943732" y="2898648"/>
          <a:ext cx="6912768" cy="837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3300"/>
              </a:solidFill>
            </a:rPr>
            <a:t>Создание ЛЗП полностью соответствует задачам  пространственного развития территорий Российской  Федерации, включающего в себя создания современной среды для жизни и благополучия населения.</a:t>
          </a:r>
          <a:endParaRPr lang="ru-RU" sz="1400" b="1" i="0" kern="1200" dirty="0">
            <a:solidFill>
              <a:srgbClr val="003300"/>
            </a:solidFill>
          </a:endParaRPr>
        </a:p>
      </dsp:txBody>
      <dsp:txXfrm>
        <a:off x="1943732" y="2898648"/>
        <a:ext cx="6912768" cy="83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753B-D08A-424C-9922-3022F39C367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54EF-0909-4800-AF92-927B79FB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354EF-0909-4800-AF92-927B79FB84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5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354EF-0909-4800-AF92-927B79FB84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421" y="1727178"/>
            <a:ext cx="5472608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3175">
                  <a:solidFill>
                    <a:srgbClr val="003300"/>
                  </a:solidFill>
                </a:ln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spc="50" dirty="0" smtClean="0">
                <a:ln w="3175">
                  <a:solidFill>
                    <a:srgbClr val="003300"/>
                  </a:solidFill>
                </a:ln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Ушкова Наталья Михайловна</a:t>
            </a:r>
          </a:p>
          <a:p>
            <a:pPr algn="ctr"/>
            <a:endParaRPr lang="ru-RU" sz="2000" b="1" spc="50" dirty="0" smtClean="0">
              <a:ln w="3175">
                <a:solidFill>
                  <a:srgbClr val="003300"/>
                </a:solidFill>
              </a:ln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pc="50" dirty="0" smtClean="0">
                <a:ln w="3175">
                  <a:solidFill>
                    <a:srgbClr val="003300"/>
                  </a:solidFill>
                </a:ln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smtClean="0">
                <a:ln w="3175">
                  <a:solidFill>
                    <a:srgbClr val="003300"/>
                  </a:solidFill>
                </a:ln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«ПРОБЛЕМЫ И ОПЫТ</a:t>
            </a:r>
          </a:p>
          <a:p>
            <a:pPr algn="ctr"/>
            <a:r>
              <a:rPr lang="ru-RU" sz="1600" b="1" spc="50" dirty="0" smtClean="0">
                <a:ln w="3175">
                  <a:solidFill>
                    <a:srgbClr val="003300"/>
                  </a:solidFill>
                </a:ln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СОЗДАНИЯ ПЕРВОГО СРЕДИ СУБЪЕКТОВ РФ ЛЕСОПАРКОВОГО ЗЕЛЕНОГО ПОЯСА </a:t>
            </a:r>
          </a:p>
          <a:p>
            <a:pPr algn="ctr"/>
            <a:r>
              <a:rPr lang="ru-RU" sz="1600" b="1" spc="50" dirty="0" smtClean="0">
                <a:ln w="3175">
                  <a:solidFill>
                    <a:srgbClr val="003300"/>
                  </a:solidFill>
                </a:ln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Г. СМОЛЕНСКА В СОСТАВЕ НОВОЙ ОСОБО ОХРАНЯЕМОЙ ПРИРОДНОЙ ТЕРРИТОРИИ РЕГИОНАЛЬНОГО ЗНАЧЕНИЯ </a:t>
            </a:r>
          </a:p>
          <a:p>
            <a:pPr algn="ctr"/>
            <a:r>
              <a:rPr lang="ru-RU" sz="2000" b="1" spc="5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«КРАСНЫЙ БОР»</a:t>
            </a:r>
          </a:p>
          <a:p>
            <a:r>
              <a:rPr lang="ru-RU" sz="2800" b="1" spc="50" dirty="0">
                <a:ln w="11430"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1872208" cy="1122680"/>
          </a:xfrm>
        </p:spPr>
      </p:pic>
      <p:pic>
        <p:nvPicPr>
          <p:cNvPr id="2050" name="Picture 2" descr="I:\Маменька работа\Маменька\эколята для кристины\фото\дирекция лейбо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61" y="3"/>
            <a:ext cx="1668039" cy="11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830" y="1346561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00" y="3"/>
            <a:ext cx="2030562" cy="11362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458" y="1787190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305012898"/>
              </p:ext>
            </p:extLst>
          </p:nvPr>
        </p:nvGraphicFramePr>
        <p:xfrm>
          <a:off x="198306" y="1203598"/>
          <a:ext cx="8892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873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6913233"/>
              </p:ext>
            </p:extLst>
          </p:nvPr>
        </p:nvGraphicFramePr>
        <p:xfrm>
          <a:off x="-53435" y="627534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0"/>
            <a:ext cx="63367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>
                <a:ln w="11430"/>
                <a:solidFill>
                  <a:srgbClr val="008E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Проблемные </a:t>
            </a:r>
            <a:r>
              <a:rPr lang="ru-RU" sz="2000" b="1" i="1" spc="50" dirty="0" smtClean="0">
                <a:ln w="11430"/>
                <a:solidFill>
                  <a:srgbClr val="008E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вопросы при создании лесопаркового зеленого пояса</a:t>
            </a:r>
            <a:endParaRPr lang="ru-RU" sz="2000" b="1" i="1" spc="50" dirty="0">
              <a:ln w="11430"/>
              <a:solidFill>
                <a:srgbClr val="008E4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796" y="936400"/>
            <a:ext cx="38546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endParaRPr lang="ru-RU" sz="2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385" y="1679198"/>
            <a:ext cx="66492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endParaRPr lang="ru-RU" sz="2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258" y="2427734"/>
            <a:ext cx="49805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258" y="3147814"/>
            <a:ext cx="49805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i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55926"/>
            <a:ext cx="33374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9542"/>
            <a:ext cx="4176464" cy="40200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+mj-lt"/>
              </a:rPr>
              <a:t>Подготовительный </a:t>
            </a:r>
            <a:r>
              <a:rPr lang="ru-RU" sz="1600" b="1" dirty="0">
                <a:solidFill>
                  <a:srgbClr val="003300"/>
                </a:solidFill>
                <a:latin typeface="+mj-lt"/>
              </a:rPr>
              <a:t>этап работы </a:t>
            </a:r>
            <a:endParaRPr lang="ru-RU" sz="1600" b="1" dirty="0" smtClean="0">
              <a:solidFill>
                <a:srgbClr val="003300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  <a:latin typeface="+mj-lt"/>
              </a:rPr>
              <a:t>      по </a:t>
            </a:r>
            <a:r>
              <a:rPr lang="ru-RU" sz="1600" b="1" dirty="0">
                <a:solidFill>
                  <a:srgbClr val="003300"/>
                </a:solidFill>
                <a:latin typeface="+mj-lt"/>
              </a:rPr>
              <a:t>созданию ЛЗП г. Смоленска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  <a:latin typeface="+mj-lt"/>
              </a:rPr>
              <a:t>проведен во второй половине 2016 г.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1. </a:t>
            </a:r>
            <a:r>
              <a:rPr lang="ru-RU" sz="1000" dirty="0" smtClean="0">
                <a:solidFill>
                  <a:srgbClr val="003300"/>
                </a:solidFill>
              </a:rPr>
              <a:t>В </a:t>
            </a:r>
            <a:r>
              <a:rPr lang="ru-RU" sz="1000" dirty="0">
                <a:solidFill>
                  <a:srgbClr val="003300"/>
                </a:solidFill>
              </a:rPr>
              <a:t>соответствии с техническим заданием, из предложенных администрацией г. Смоленска территорий,  специализированной организацией исключены земельные участки: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3300"/>
                </a:solidFill>
              </a:rPr>
              <a:t>предоставленные </a:t>
            </a:r>
            <a:r>
              <a:rPr lang="ru-RU" sz="1000" dirty="0">
                <a:solidFill>
                  <a:srgbClr val="003300"/>
                </a:solidFill>
              </a:rPr>
              <a:t>для размещения объектов капитального строительства, либо земельные участки, на которых находятся объекты капитального строительства (в том числе объекты незавершенного строительства);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3300"/>
                </a:solidFill>
              </a:rPr>
              <a:t> </a:t>
            </a:r>
            <a:r>
              <a:rPr lang="ru-RU" sz="1000" dirty="0" smtClean="0">
                <a:solidFill>
                  <a:srgbClr val="003300"/>
                </a:solidFill>
              </a:rPr>
              <a:t>зарезервированные </a:t>
            </a:r>
            <a:r>
              <a:rPr lang="ru-RU" sz="1000" dirty="0">
                <a:solidFill>
                  <a:srgbClr val="003300"/>
                </a:solidFill>
              </a:rPr>
              <a:t>для государственных и муниципальных нужд;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3300"/>
                </a:solidFill>
              </a:rPr>
              <a:t>указанные </a:t>
            </a:r>
            <a:r>
              <a:rPr lang="ru-RU" sz="1000" dirty="0">
                <a:solidFill>
                  <a:srgbClr val="003300"/>
                </a:solidFill>
              </a:rPr>
              <a:t>в лицензиях на пользование недрами и участки недр, включенные в перечень участков недр федерального или местного значения и др.</a:t>
            </a:r>
          </a:p>
          <a:p>
            <a:pPr algn="just"/>
            <a:r>
              <a:rPr lang="ru-RU" sz="1000" b="1" dirty="0">
                <a:solidFill>
                  <a:srgbClr val="003300"/>
                </a:solidFill>
              </a:rPr>
              <a:t>2</a:t>
            </a:r>
            <a:r>
              <a:rPr lang="ru-RU" sz="1000" b="1" dirty="0" smtClean="0">
                <a:solidFill>
                  <a:srgbClr val="003300"/>
                </a:solidFill>
              </a:rPr>
              <a:t>. </a:t>
            </a:r>
            <a:r>
              <a:rPr lang="ru-RU" sz="1000" dirty="0" smtClean="0">
                <a:solidFill>
                  <a:srgbClr val="003300"/>
                </a:solidFill>
              </a:rPr>
              <a:t>С </a:t>
            </a:r>
            <a:r>
              <a:rPr lang="ru-RU" sz="1000" dirty="0">
                <a:solidFill>
                  <a:srgbClr val="003300"/>
                </a:solidFill>
              </a:rPr>
              <a:t>учетом исключенных земельных участков,  определены: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3300"/>
                </a:solidFill>
              </a:rPr>
              <a:t>- площадь;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3300"/>
                </a:solidFill>
              </a:rPr>
              <a:t>- поворотные точки границ  ЛЗП г. Смоленска.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3. </a:t>
            </a:r>
            <a:r>
              <a:rPr lang="ru-RU" sz="1000" dirty="0" smtClean="0">
                <a:solidFill>
                  <a:srgbClr val="003300"/>
                </a:solidFill>
              </a:rPr>
              <a:t>Специализированная </a:t>
            </a:r>
            <a:r>
              <a:rPr lang="ru-RU" sz="1000" dirty="0">
                <a:solidFill>
                  <a:srgbClr val="003300"/>
                </a:solidFill>
              </a:rPr>
              <a:t>лаборатория выполнила лесопатологическое обследование насаждений лесопарка и определила видовой состав, возраст и состояние зеленых насаждений.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4. </a:t>
            </a:r>
            <a:r>
              <a:rPr lang="ru-RU" sz="1000" dirty="0" smtClean="0">
                <a:solidFill>
                  <a:srgbClr val="003300"/>
                </a:solidFill>
              </a:rPr>
              <a:t>Департамент </a:t>
            </a:r>
            <a:r>
              <a:rPr lang="ru-RU" sz="1000" dirty="0">
                <a:solidFill>
                  <a:srgbClr val="003300"/>
                </a:solidFill>
              </a:rPr>
              <a:t>Смоленской области по природным ресурсам и экологии материалы по обоснованию создания ЛЗП г. Смоленска согласовал с </a:t>
            </a:r>
            <a:r>
              <a:rPr lang="ru-RU" sz="1000" dirty="0" smtClean="0">
                <a:solidFill>
                  <a:srgbClr val="003300"/>
                </a:solidFill>
              </a:rPr>
              <a:t>организациями </a:t>
            </a:r>
            <a:r>
              <a:rPr lang="ru-RU" sz="1000" dirty="0">
                <a:solidFill>
                  <a:srgbClr val="003300"/>
                </a:solidFill>
              </a:rPr>
              <a:t>и ведомствами.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9543"/>
            <a:ext cx="4536504" cy="402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699543"/>
            <a:ext cx="4536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Этап </a:t>
            </a:r>
            <a:r>
              <a:rPr lang="ru-RU" sz="1600" b="1" dirty="0">
                <a:solidFill>
                  <a:srgbClr val="003300"/>
                </a:solidFill>
              </a:rPr>
              <a:t>работы  по создание ЛЗП г. Смоленска 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</a:rPr>
              <a:t> в соответствии с требованиями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</a:rPr>
              <a:t> ст</a:t>
            </a:r>
            <a:r>
              <a:rPr lang="ru-RU" sz="1600" b="1" dirty="0" smtClean="0">
                <a:solidFill>
                  <a:srgbClr val="003300"/>
                </a:solidFill>
              </a:rPr>
              <a:t>. 62.2 </a:t>
            </a:r>
            <a:r>
              <a:rPr lang="ru-RU" sz="1600" b="1" dirty="0">
                <a:solidFill>
                  <a:srgbClr val="003300"/>
                </a:solidFill>
              </a:rPr>
              <a:t>закона № </a:t>
            </a:r>
            <a:r>
              <a:rPr lang="ru-RU" sz="1600" b="1" dirty="0" smtClean="0">
                <a:solidFill>
                  <a:srgbClr val="003300"/>
                </a:solidFill>
              </a:rPr>
              <a:t>353-ФЗ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1. </a:t>
            </a:r>
            <a:r>
              <a:rPr lang="ru-RU" sz="1000" dirty="0" smtClean="0">
                <a:solidFill>
                  <a:srgbClr val="003300"/>
                </a:solidFill>
              </a:rPr>
              <a:t>24.01.2017 Департамент Смоленской области по природным ресурсам и экологии направил в Общественную палату Смоленской области мотивированное  ходатайство   о   создания  лесопаркового   зеленого   пояса   г. Смоленска, с указанием точной площади и картографического материала границ  ЛЗП</a:t>
            </a:r>
            <a:r>
              <a:rPr lang="ru-RU" sz="1000" dirty="0">
                <a:solidFill>
                  <a:srgbClr val="003300"/>
                </a:solidFill>
              </a:rPr>
              <a:t>.</a:t>
            </a:r>
            <a:endParaRPr lang="ru-RU" sz="1000" dirty="0" smtClean="0">
              <a:solidFill>
                <a:srgbClr val="003300"/>
              </a:solidFill>
            </a:endParaRP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2. </a:t>
            </a:r>
            <a:r>
              <a:rPr lang="ru-RU" sz="1000" dirty="0" smtClean="0">
                <a:solidFill>
                  <a:srgbClr val="003300"/>
                </a:solidFill>
              </a:rPr>
              <a:t>25.01.2017 г.   Общественная палата Смоленской области приняла ходатайство и опубликовала в областной газете «Смоленские новости» объявление с информацией о проведении общественных (публичных) слушаний по вопросу создания лесопаркового зеленого пояса г. Смоленска. 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3. </a:t>
            </a:r>
            <a:r>
              <a:rPr lang="ru-RU" sz="1000" dirty="0" smtClean="0">
                <a:solidFill>
                  <a:srgbClr val="003300"/>
                </a:solidFill>
              </a:rPr>
              <a:t>28.02.2017 в здании Областной администрации состоялись Общественные    (публичные)   слушания.   Результаты проведения слушаний: </a:t>
            </a:r>
          </a:p>
          <a:p>
            <a:pPr algn="just"/>
            <a:r>
              <a:rPr lang="ru-RU" sz="1000" dirty="0" smtClean="0">
                <a:solidFill>
                  <a:srgbClr val="003300"/>
                </a:solidFill>
              </a:rPr>
              <a:t>- протокол  с принятым единогласно решением создать лесопарковый зеленый пояс  направлен в Смоленскую областную Думу. 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4. </a:t>
            </a:r>
            <a:r>
              <a:rPr lang="ru-RU" sz="1000" dirty="0" smtClean="0">
                <a:solidFill>
                  <a:srgbClr val="003300"/>
                </a:solidFill>
              </a:rPr>
              <a:t>23.03.2017 Постановлением № 138  Смоленская областная Дума   создала лесопарковый зеленый пояс г. Смоленска площадью  3 886 559 кв. м. 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5. </a:t>
            </a:r>
            <a:r>
              <a:rPr lang="ru-RU" sz="1000" dirty="0" smtClean="0">
                <a:solidFill>
                  <a:srgbClr val="003300"/>
                </a:solidFill>
              </a:rPr>
              <a:t>21.08.2017 в единый государственный реестр недвижимости внесены сведения о границах «Лесопаркового зеленого пояса города Смоленска». </a:t>
            </a:r>
          </a:p>
          <a:p>
            <a:pPr algn="just"/>
            <a:r>
              <a:rPr lang="ru-RU" sz="1000" b="1" dirty="0" smtClean="0">
                <a:solidFill>
                  <a:srgbClr val="003300"/>
                </a:solidFill>
              </a:rPr>
              <a:t>6. </a:t>
            </a:r>
            <a:r>
              <a:rPr lang="ru-RU" sz="1000" dirty="0" smtClean="0">
                <a:solidFill>
                  <a:srgbClr val="003300"/>
                </a:solidFill>
              </a:rPr>
              <a:t>В сети интернет на сайте Департамента Смоленской области по природным ресурсам и экологии размещается   информация о состоянии и ведении мониторинга ЛЗП.</a:t>
            </a:r>
          </a:p>
          <a:p>
            <a:r>
              <a:rPr lang="ru-RU" sz="800" dirty="0" smtClean="0">
                <a:solidFill>
                  <a:srgbClr val="003300"/>
                </a:solidFill>
              </a:rPr>
              <a:t> </a:t>
            </a:r>
            <a:endParaRPr lang="ru-RU" sz="800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731416"/>
            <a:ext cx="75608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3300"/>
                </a:solidFill>
              </a:rPr>
              <a:t>Регламент по созданию ЛПЗ г. Смоленска, установленный  законом № 353-ФЗ полностью соблюден.</a:t>
            </a:r>
          </a:p>
        </p:txBody>
      </p:sp>
    </p:spTree>
    <p:extLst>
      <p:ext uri="{BB962C8B-B14F-4D97-AF65-F5344CB8AC3E}">
        <p14:creationId xmlns:p14="http://schemas.microsoft.com/office/powerpoint/2010/main" val="16193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8424936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0"/>
            <a:ext cx="6624736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  <a:solidFill>
                  <a:srgbClr val="008E40"/>
                </a:solidFill>
                <a:latin typeface="Arial Black" panose="020B0A04020102020204" pitchFamily="34" charset="0"/>
              </a:rPr>
              <a:t>Схема функциональных зон особо охраняемой природной территории </a:t>
            </a:r>
            <a:r>
              <a:rPr lang="ru-RU" sz="1400" b="1" spc="50" dirty="0" smtClean="0">
                <a:ln w="11430"/>
                <a:solidFill>
                  <a:srgbClr val="008E40"/>
                </a:solidFill>
                <a:latin typeface="Arial Black" panose="020B0A04020102020204" pitchFamily="34" charset="0"/>
              </a:rPr>
              <a:t>памятника </a:t>
            </a:r>
            <a:r>
              <a:rPr lang="ru-RU" sz="1400" b="1" spc="50" dirty="0">
                <a:ln w="11430"/>
                <a:solidFill>
                  <a:srgbClr val="008E40"/>
                </a:solidFill>
                <a:latin typeface="Arial Black" panose="020B0A04020102020204" pitchFamily="34" charset="0"/>
              </a:rPr>
              <a:t>природы регионального значения </a:t>
            </a:r>
            <a:r>
              <a:rPr lang="ru-RU" sz="14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«Красный Бор»</a:t>
            </a:r>
          </a:p>
        </p:txBody>
      </p:sp>
    </p:spTree>
    <p:extLst>
      <p:ext uri="{BB962C8B-B14F-4D97-AF65-F5344CB8AC3E}">
        <p14:creationId xmlns:p14="http://schemas.microsoft.com/office/powerpoint/2010/main" val="2938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033686"/>
            <a:ext cx="7056784" cy="98488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  <a:p>
            <a:pPr algn="ctr"/>
            <a:r>
              <a:rPr lang="ru-RU" b="1" cap="none" spc="50" dirty="0" smtClean="0">
                <a:ln w="11430"/>
                <a:solidFill>
                  <a:srgbClr val="008E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Особо охраняемая природная территория </a:t>
            </a:r>
          </a:p>
          <a:p>
            <a:pPr algn="ctr"/>
            <a:r>
              <a:rPr lang="ru-RU" b="1" cap="none" spc="50" dirty="0" smtClean="0">
                <a:ln w="11430"/>
                <a:solidFill>
                  <a:srgbClr val="008E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Красный Бор»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2016224" cy="388843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10" y="2355726"/>
            <a:ext cx="4195514" cy="20409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0053"/>
            <a:ext cx="2945110" cy="20716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10" y="140052"/>
            <a:ext cx="3456384" cy="20716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55726"/>
            <a:ext cx="2040780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76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5191432"/>
              </p:ext>
            </p:extLst>
          </p:nvPr>
        </p:nvGraphicFramePr>
        <p:xfrm>
          <a:off x="179512" y="843558"/>
          <a:ext cx="885698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707654"/>
            <a:ext cx="7416824" cy="1372507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64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836</Words>
  <Application>Microsoft Office PowerPoint</Application>
  <PresentationFormat>Экран (16:9)</PresentationFormat>
  <Paragraphs>61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User</cp:lastModifiedBy>
  <cp:revision>60</cp:revision>
  <dcterms:created xsi:type="dcterms:W3CDTF">2018-01-26T09:47:51Z</dcterms:created>
  <dcterms:modified xsi:type="dcterms:W3CDTF">2018-03-21T11:48:51Z</dcterms:modified>
</cp:coreProperties>
</file>