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3B7FF"/>
    <a:srgbClr val="6699FF"/>
    <a:srgbClr val="53D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78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Изъято ВБР, тонн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3025648114448896"/>
          <c:y val="0.11017645548961995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3426138166428703"/>
          <c:y val="0.44385202410460145"/>
          <c:w val="0.40559616963894107"/>
          <c:h val="0.402679891347883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3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2657756259507082E-2"/>
                  <c:y val="-2.50527719142317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217903986673942E-2"/>
                  <c:y val="-3.90155804816188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157832082831733"/>
                  <c:y val="-5.419630520798433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2248254897020275E-2"/>
                  <c:y val="-8.550390952729393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756756441483057"/>
                  <c:y val="8.093497274249225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7039335391061714E-2"/>
                  <c:y val="-9.123986223752917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Осетровые</c:v>
                </c:pt>
                <c:pt idx="1">
                  <c:v>Лососевые</c:v>
                </c:pt>
                <c:pt idx="2">
                  <c:v>Сиговые</c:v>
                </c:pt>
                <c:pt idx="3">
                  <c:v>Разнорыбица</c:v>
                </c:pt>
                <c:pt idx="4">
                  <c:v>Икра особо ценных и ценных видов</c:v>
                </c:pt>
                <c:pt idx="5">
                  <c:v>Цисты артемии </c:v>
                </c:pt>
                <c:pt idx="6">
                  <c:v>Прочее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27.7</c:v>
                </c:pt>
                <c:pt idx="1">
                  <c:v>66.2</c:v>
                </c:pt>
                <c:pt idx="2">
                  <c:v>26.9</c:v>
                </c:pt>
                <c:pt idx="3">
                  <c:v>188.8</c:v>
                </c:pt>
                <c:pt idx="4">
                  <c:v>9.9</c:v>
                </c:pt>
                <c:pt idx="5">
                  <c:v>3.6</c:v>
                </c:pt>
                <c:pt idx="6">
                  <c:v>6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4458210266244842"/>
          <c:y val="0.13644221523279026"/>
          <c:w val="0.34430686399395294"/>
          <c:h val="0.82930967440399361"/>
        </c:manualLayout>
      </c:layout>
      <c:txPr>
        <a:bodyPr/>
        <a:lstStyle/>
        <a:p>
          <a:pPr>
            <a:defRPr sz="105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9706A0-27EC-4C87-89FF-52F6BD2D3376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4285FB-9CB9-43F0-9432-C6584824164C}">
      <dgm:prSet phldrT="[Текст]" custT="1"/>
      <dgm:spPr/>
      <dgm:t>
        <a:bodyPr/>
        <a:lstStyle/>
        <a:p>
          <a:pPr algn="l"/>
          <a:r>
            <a:rPr lang="ru-RU" sz="1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создание условий для развития рыбоводства и рыболовства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35623BB-607D-49F8-AAD0-79B9F19A2075}" type="parTrans" cxnId="{BB9B77BF-5383-4CEA-BFDB-2193BC05858B}">
      <dgm:prSet/>
      <dgm:spPr/>
      <dgm:t>
        <a:bodyPr/>
        <a:lstStyle/>
        <a:p>
          <a:endParaRPr lang="ru-RU"/>
        </a:p>
      </dgm:t>
    </dgm:pt>
    <dgm:pt modelId="{17271F5E-D59A-489A-AD7A-62B3881D6359}" type="sibTrans" cxnId="{BB9B77BF-5383-4CEA-BFDB-2193BC05858B}">
      <dgm:prSet/>
      <dgm:spPr/>
      <dgm:t>
        <a:bodyPr/>
        <a:lstStyle/>
        <a:p>
          <a:endParaRPr lang="ru-RU"/>
        </a:p>
      </dgm:t>
    </dgm:pt>
    <dgm:pt modelId="{ED3366F2-A4B7-4319-BAE5-B50678872925}">
      <dgm:prSet phldrT="[Текст]" custT="1"/>
      <dgm:spPr/>
      <dgm:t>
        <a:bodyPr/>
        <a:lstStyle/>
        <a:p>
          <a:pPr algn="l"/>
          <a:r>
            <a:rPr lang="ru-RU" sz="18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установление особого режима хозяйственной деятельности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D5A2B43-E0CC-403F-917B-DC2F06A2642F}" type="parTrans" cxnId="{C161A029-C7C3-485C-917A-3EF971BC6C26}">
      <dgm:prSet/>
      <dgm:spPr/>
      <dgm:t>
        <a:bodyPr/>
        <a:lstStyle/>
        <a:p>
          <a:endParaRPr lang="ru-RU"/>
        </a:p>
      </dgm:t>
    </dgm:pt>
    <dgm:pt modelId="{14ACE35C-BEC0-44A6-86DA-97CD484B41D0}" type="sibTrans" cxnId="{C161A029-C7C3-485C-917A-3EF971BC6C26}">
      <dgm:prSet/>
      <dgm:spPr/>
      <dgm:t>
        <a:bodyPr/>
        <a:lstStyle/>
        <a:p>
          <a:endParaRPr lang="ru-RU"/>
        </a:p>
      </dgm:t>
    </dgm:pt>
    <dgm:pt modelId="{10762A2B-1B24-401B-996F-EAD2B7A22BBE}">
      <dgm:prSet phldrT="[Текст]" custT="1"/>
      <dgm:spPr/>
      <dgm:t>
        <a:bodyPr/>
        <a:lstStyle/>
        <a:p>
          <a:pPr algn="l"/>
          <a:r>
            <a:rPr lang="ru-RU" sz="18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введение ограничений и запретов для активного антропогенного воздействия на водные экосистемы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A25A824-47CC-481C-8879-653F1125D3DA}" type="parTrans" cxnId="{8F2B599C-494A-4375-B299-F980ABAE1002}">
      <dgm:prSet/>
      <dgm:spPr/>
      <dgm:t>
        <a:bodyPr/>
        <a:lstStyle/>
        <a:p>
          <a:endParaRPr lang="ru-RU"/>
        </a:p>
      </dgm:t>
    </dgm:pt>
    <dgm:pt modelId="{41F3CE8B-1AB6-49A5-AC3A-F24B16FA3FFC}" type="sibTrans" cxnId="{8F2B599C-494A-4375-B299-F980ABAE1002}">
      <dgm:prSet/>
      <dgm:spPr/>
      <dgm:t>
        <a:bodyPr/>
        <a:lstStyle/>
        <a:p>
          <a:endParaRPr lang="ru-RU"/>
        </a:p>
      </dgm:t>
    </dgm:pt>
    <dgm:pt modelId="{DA62498A-BA80-402A-A548-D85A9CD033BC}" type="pres">
      <dgm:prSet presAssocID="{E09706A0-27EC-4C87-89FF-52F6BD2D337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89976A-A28D-4850-B431-0CA09801F04C}" type="pres">
      <dgm:prSet presAssocID="{D04285FB-9CB9-43F0-9432-C6584824164C}" presName="circle1" presStyleLbl="node1" presStyleIdx="0" presStyleCnt="3"/>
      <dgm:spPr/>
    </dgm:pt>
    <dgm:pt modelId="{6FD5EBA0-7187-4581-AEF5-655231F0FB07}" type="pres">
      <dgm:prSet presAssocID="{D04285FB-9CB9-43F0-9432-C6584824164C}" presName="space" presStyleCnt="0"/>
      <dgm:spPr/>
    </dgm:pt>
    <dgm:pt modelId="{659DF99E-5C9D-42A4-B082-F88AE3E82311}" type="pres">
      <dgm:prSet presAssocID="{D04285FB-9CB9-43F0-9432-C6584824164C}" presName="rect1" presStyleLbl="alignAcc1" presStyleIdx="0" presStyleCnt="3"/>
      <dgm:spPr/>
      <dgm:t>
        <a:bodyPr/>
        <a:lstStyle/>
        <a:p>
          <a:endParaRPr lang="ru-RU"/>
        </a:p>
      </dgm:t>
    </dgm:pt>
    <dgm:pt modelId="{20DE86B9-03A7-4BE9-8FE5-2744AA9D3776}" type="pres">
      <dgm:prSet presAssocID="{ED3366F2-A4B7-4319-BAE5-B50678872925}" presName="vertSpace2" presStyleLbl="node1" presStyleIdx="0" presStyleCnt="3"/>
      <dgm:spPr/>
    </dgm:pt>
    <dgm:pt modelId="{9C2D2419-89BA-470E-B872-34A01440B7A9}" type="pres">
      <dgm:prSet presAssocID="{ED3366F2-A4B7-4319-BAE5-B50678872925}" presName="circle2" presStyleLbl="node1" presStyleIdx="1" presStyleCnt="3"/>
      <dgm:spPr/>
    </dgm:pt>
    <dgm:pt modelId="{A7A8B879-2123-49C9-AAB6-234BF9457932}" type="pres">
      <dgm:prSet presAssocID="{ED3366F2-A4B7-4319-BAE5-B50678872925}" presName="rect2" presStyleLbl="alignAcc1" presStyleIdx="1" presStyleCnt="3"/>
      <dgm:spPr/>
      <dgm:t>
        <a:bodyPr/>
        <a:lstStyle/>
        <a:p>
          <a:endParaRPr lang="ru-RU"/>
        </a:p>
      </dgm:t>
    </dgm:pt>
    <dgm:pt modelId="{889EC6D4-9525-424A-91BF-4982D962AB7C}" type="pres">
      <dgm:prSet presAssocID="{10762A2B-1B24-401B-996F-EAD2B7A22BBE}" presName="vertSpace3" presStyleLbl="node1" presStyleIdx="1" presStyleCnt="3"/>
      <dgm:spPr/>
    </dgm:pt>
    <dgm:pt modelId="{EA7B3D5A-44C7-4E13-A2BF-8752A056EC5D}" type="pres">
      <dgm:prSet presAssocID="{10762A2B-1B24-401B-996F-EAD2B7A22BBE}" presName="circle3" presStyleLbl="node1" presStyleIdx="2" presStyleCnt="3"/>
      <dgm:spPr/>
    </dgm:pt>
    <dgm:pt modelId="{699BE285-A74E-48A2-9109-9D31E5BA51E4}" type="pres">
      <dgm:prSet presAssocID="{10762A2B-1B24-401B-996F-EAD2B7A22BBE}" presName="rect3" presStyleLbl="alignAcc1" presStyleIdx="2" presStyleCnt="3"/>
      <dgm:spPr/>
      <dgm:t>
        <a:bodyPr/>
        <a:lstStyle/>
        <a:p>
          <a:endParaRPr lang="ru-RU"/>
        </a:p>
      </dgm:t>
    </dgm:pt>
    <dgm:pt modelId="{6E6B97CB-8B1C-4FE8-A9B0-00BF53D46284}" type="pres">
      <dgm:prSet presAssocID="{D04285FB-9CB9-43F0-9432-C6584824164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EB322-FB44-4E24-AEFF-8EA0E9DD2BF2}" type="pres">
      <dgm:prSet presAssocID="{ED3366F2-A4B7-4319-BAE5-B5067887292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CCBA1-012B-4422-85AF-11ED68F8F9E1}" type="pres">
      <dgm:prSet presAssocID="{10762A2B-1B24-401B-996F-EAD2B7A22BB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9B77BF-5383-4CEA-BFDB-2193BC05858B}" srcId="{E09706A0-27EC-4C87-89FF-52F6BD2D3376}" destId="{D04285FB-9CB9-43F0-9432-C6584824164C}" srcOrd="0" destOrd="0" parTransId="{135623BB-607D-49F8-AAD0-79B9F19A2075}" sibTransId="{17271F5E-D59A-489A-AD7A-62B3881D6359}"/>
    <dgm:cxn modelId="{940DFE8C-A032-457A-8AD8-AAE7546065F9}" type="presOf" srcId="{ED3366F2-A4B7-4319-BAE5-B50678872925}" destId="{1BAEB322-FB44-4E24-AEFF-8EA0E9DD2BF2}" srcOrd="1" destOrd="0" presId="urn:microsoft.com/office/officeart/2005/8/layout/target3"/>
    <dgm:cxn modelId="{8F2B599C-494A-4375-B299-F980ABAE1002}" srcId="{E09706A0-27EC-4C87-89FF-52F6BD2D3376}" destId="{10762A2B-1B24-401B-996F-EAD2B7A22BBE}" srcOrd="2" destOrd="0" parTransId="{CA25A824-47CC-481C-8879-653F1125D3DA}" sibTransId="{41F3CE8B-1AB6-49A5-AC3A-F24B16FA3FFC}"/>
    <dgm:cxn modelId="{C161A029-C7C3-485C-917A-3EF971BC6C26}" srcId="{E09706A0-27EC-4C87-89FF-52F6BD2D3376}" destId="{ED3366F2-A4B7-4319-BAE5-B50678872925}" srcOrd="1" destOrd="0" parTransId="{ED5A2B43-E0CC-403F-917B-DC2F06A2642F}" sibTransId="{14ACE35C-BEC0-44A6-86DA-97CD484B41D0}"/>
    <dgm:cxn modelId="{A48C2A66-97D4-4D06-8B65-1EC4D81F349B}" type="presOf" srcId="{10762A2B-1B24-401B-996F-EAD2B7A22BBE}" destId="{699BE285-A74E-48A2-9109-9D31E5BA51E4}" srcOrd="0" destOrd="0" presId="urn:microsoft.com/office/officeart/2005/8/layout/target3"/>
    <dgm:cxn modelId="{91A96FC9-9FAB-4AB4-A230-5759995FE964}" type="presOf" srcId="{E09706A0-27EC-4C87-89FF-52F6BD2D3376}" destId="{DA62498A-BA80-402A-A548-D85A9CD033BC}" srcOrd="0" destOrd="0" presId="urn:microsoft.com/office/officeart/2005/8/layout/target3"/>
    <dgm:cxn modelId="{6911DFF4-807C-479B-90CC-23D757155A61}" type="presOf" srcId="{10762A2B-1B24-401B-996F-EAD2B7A22BBE}" destId="{6BBCCBA1-012B-4422-85AF-11ED68F8F9E1}" srcOrd="1" destOrd="0" presId="urn:microsoft.com/office/officeart/2005/8/layout/target3"/>
    <dgm:cxn modelId="{5F218CE6-6068-4926-A932-E3DE1DD25170}" type="presOf" srcId="{ED3366F2-A4B7-4319-BAE5-B50678872925}" destId="{A7A8B879-2123-49C9-AAB6-234BF9457932}" srcOrd="0" destOrd="0" presId="urn:microsoft.com/office/officeart/2005/8/layout/target3"/>
    <dgm:cxn modelId="{1C28F65E-4B8E-481B-A072-685071A5FBD1}" type="presOf" srcId="{D04285FB-9CB9-43F0-9432-C6584824164C}" destId="{659DF99E-5C9D-42A4-B082-F88AE3E82311}" srcOrd="0" destOrd="0" presId="urn:microsoft.com/office/officeart/2005/8/layout/target3"/>
    <dgm:cxn modelId="{3AF0BC79-082F-4304-806B-59D2428ECC0B}" type="presOf" srcId="{D04285FB-9CB9-43F0-9432-C6584824164C}" destId="{6E6B97CB-8B1C-4FE8-A9B0-00BF53D46284}" srcOrd="1" destOrd="0" presId="urn:microsoft.com/office/officeart/2005/8/layout/target3"/>
    <dgm:cxn modelId="{0BB6D4CE-9D6F-4D29-94AA-9A493BFCA705}" type="presParOf" srcId="{DA62498A-BA80-402A-A548-D85A9CD033BC}" destId="{AC89976A-A28D-4850-B431-0CA09801F04C}" srcOrd="0" destOrd="0" presId="urn:microsoft.com/office/officeart/2005/8/layout/target3"/>
    <dgm:cxn modelId="{50FA6ED9-A35D-438B-908E-252D05518922}" type="presParOf" srcId="{DA62498A-BA80-402A-A548-D85A9CD033BC}" destId="{6FD5EBA0-7187-4581-AEF5-655231F0FB07}" srcOrd="1" destOrd="0" presId="urn:microsoft.com/office/officeart/2005/8/layout/target3"/>
    <dgm:cxn modelId="{5C7F0D72-8771-446A-AC56-7539BB35B22E}" type="presParOf" srcId="{DA62498A-BA80-402A-A548-D85A9CD033BC}" destId="{659DF99E-5C9D-42A4-B082-F88AE3E82311}" srcOrd="2" destOrd="0" presId="urn:microsoft.com/office/officeart/2005/8/layout/target3"/>
    <dgm:cxn modelId="{F249C742-B8DC-424E-81F5-941A078C7E2F}" type="presParOf" srcId="{DA62498A-BA80-402A-A548-D85A9CD033BC}" destId="{20DE86B9-03A7-4BE9-8FE5-2744AA9D3776}" srcOrd="3" destOrd="0" presId="urn:microsoft.com/office/officeart/2005/8/layout/target3"/>
    <dgm:cxn modelId="{6A6517C4-DCC8-422A-81E7-FFDD12D91ECE}" type="presParOf" srcId="{DA62498A-BA80-402A-A548-D85A9CD033BC}" destId="{9C2D2419-89BA-470E-B872-34A01440B7A9}" srcOrd="4" destOrd="0" presId="urn:microsoft.com/office/officeart/2005/8/layout/target3"/>
    <dgm:cxn modelId="{4FE2D7EC-7C77-4411-A138-1C1CABD69F95}" type="presParOf" srcId="{DA62498A-BA80-402A-A548-D85A9CD033BC}" destId="{A7A8B879-2123-49C9-AAB6-234BF9457932}" srcOrd="5" destOrd="0" presId="urn:microsoft.com/office/officeart/2005/8/layout/target3"/>
    <dgm:cxn modelId="{B6079A9C-B842-48C0-BD5A-0C5727412FF1}" type="presParOf" srcId="{DA62498A-BA80-402A-A548-D85A9CD033BC}" destId="{889EC6D4-9525-424A-91BF-4982D962AB7C}" srcOrd="6" destOrd="0" presId="urn:microsoft.com/office/officeart/2005/8/layout/target3"/>
    <dgm:cxn modelId="{350D7BEF-E0EA-46F2-A408-65AA04CA7604}" type="presParOf" srcId="{DA62498A-BA80-402A-A548-D85A9CD033BC}" destId="{EA7B3D5A-44C7-4E13-A2BF-8752A056EC5D}" srcOrd="7" destOrd="0" presId="urn:microsoft.com/office/officeart/2005/8/layout/target3"/>
    <dgm:cxn modelId="{170ACA6C-78D8-4A3D-84C5-2C62F73EFAE8}" type="presParOf" srcId="{DA62498A-BA80-402A-A548-D85A9CD033BC}" destId="{699BE285-A74E-48A2-9109-9D31E5BA51E4}" srcOrd="8" destOrd="0" presId="urn:microsoft.com/office/officeart/2005/8/layout/target3"/>
    <dgm:cxn modelId="{0D5B345F-49E1-4DFA-862F-7690143CD63C}" type="presParOf" srcId="{DA62498A-BA80-402A-A548-D85A9CD033BC}" destId="{6E6B97CB-8B1C-4FE8-A9B0-00BF53D46284}" srcOrd="9" destOrd="0" presId="urn:microsoft.com/office/officeart/2005/8/layout/target3"/>
    <dgm:cxn modelId="{4C2471CD-086C-4C76-98BD-35C4F5DC45C1}" type="presParOf" srcId="{DA62498A-BA80-402A-A548-D85A9CD033BC}" destId="{1BAEB322-FB44-4E24-AEFF-8EA0E9DD2BF2}" srcOrd="10" destOrd="0" presId="urn:microsoft.com/office/officeart/2005/8/layout/target3"/>
    <dgm:cxn modelId="{F30DBAED-A0DC-4DE2-B6B7-04EABB069682}" type="presParOf" srcId="{DA62498A-BA80-402A-A548-D85A9CD033BC}" destId="{6BBCCBA1-012B-4422-85AF-11ED68F8F9E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DF1AF1-EC08-46DB-9F63-BD623793EDF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BA08FC4-D80C-4C8E-9081-0D457613CC8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0214F08-98A2-49AA-92D7-8BD8486ECC8C}" type="parTrans" cxnId="{5FC954E2-7DD4-4D04-9F0F-F7540C31C8C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02391B1-0FC5-406E-A55A-069B9464BD4C}" type="sibTrans" cxnId="{5FC954E2-7DD4-4D04-9F0F-F7540C31C8C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DF86D1-B409-4C0F-A565-CBB3D8F2AE55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Определение потенциальных акваторий водных объектов, пригодных для образования рыбоводных участков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B8FA7CE-9191-4AB6-81AC-C0081A32B69E}" type="parTrans" cxnId="{CC2A7563-01C9-4659-83B6-12C994EDEF5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770F436-A1BA-4EB1-A3F3-38437B64D2EF}" type="sibTrans" cxnId="{CC2A7563-01C9-4659-83B6-12C994EDEF5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F34D272-1F46-4E06-8C59-9297FB2B754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07ABE14-5825-43C5-9BE8-C00508E87F86}" type="parTrans" cxnId="{FEBE90E3-24AE-4051-BB6D-06B67BF534B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FBE6E50-93C6-4108-8743-AC89050347A8}" type="sibTrans" cxnId="{FEBE90E3-24AE-4051-BB6D-06B67BF534B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A074186-E5A5-4E4B-A6EF-3138FC83F31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Определение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границ рыбоводных участков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A6BDBD6-29F7-4502-85D0-C18730B243F8}" type="parTrans" cxnId="{8FF9248B-F4C3-44C2-9F98-0279611644E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74F5043-41E5-4DF8-B8AA-56D7303820BA}" type="sibTrans" cxnId="{8FF9248B-F4C3-44C2-9F98-0279611644E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48B22DE-C05A-43B3-B3D0-BE7FAD32D8F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A323D4B-463E-4D67-8270-EA9624233CAF}" type="parTrans" cxnId="{A9664774-FA0D-4DC3-94ED-1814E75DE3D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9B1A933-E916-460F-9446-02002DDFDC47}" type="sibTrans" cxnId="{A9664774-FA0D-4DC3-94ED-1814E75DE3D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ADACC4B-0AF0-496E-9B62-9AF2A590BF0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Осуществление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аквакультуры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608A1BA-7C41-4694-B523-46907C425819}" type="parTrans" cxnId="{9066BF67-8D28-4925-92AD-EBD054FFBB2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61BD7CC-AD16-4BF8-BF49-15B871F43BB5}" type="sibTrans" cxnId="{9066BF67-8D28-4925-92AD-EBD054FFBB2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A5B2A45-3602-411D-8C91-73A788B6A15E}" type="pres">
      <dgm:prSet presAssocID="{A1DF1AF1-EC08-46DB-9F63-BD623793EDF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EFE8983-F156-4BF2-8CF2-3B2E18470625}" type="pres">
      <dgm:prSet presAssocID="{8BA08FC4-D80C-4C8E-9081-0D457613CC8F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45BF6-A88B-4992-8A23-4E56AD10D30B}" type="pres">
      <dgm:prSet presAssocID="{8BA08FC4-D80C-4C8E-9081-0D457613CC8F}" presName="childText1" presStyleLbl="solidAlignAcc1" presStyleIdx="0" presStyleCnt="3" custScaleX="92984" custScaleY="1109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F439A-0D59-4669-8D75-B10420D19334}" type="pres">
      <dgm:prSet presAssocID="{DF34D272-1F46-4E06-8C59-9297FB2B754D}" presName="parentText2" presStyleLbl="node1" presStyleIdx="1" presStyleCnt="3" custLinFactNeighborX="-1403" custLinFactNeighborY="465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DAEDD-2A79-4EC0-A501-24102EABB63B}" type="pres">
      <dgm:prSet presAssocID="{DF34D272-1F46-4E06-8C59-9297FB2B754D}" presName="childText2" presStyleLbl="solidAlignAcc1" presStyleIdx="1" presStyleCnt="3" custScaleX="107730" custScaleY="57236" custLinFactNeighborX="714" custLinFactNeighborY="-20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2B1FA-ACBD-4DA3-A2A0-BD537ABE5AE3}" type="pres">
      <dgm:prSet presAssocID="{048B22DE-C05A-43B3-B3D0-BE7FAD32D8F5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2ECDC-7B62-47DD-A6B4-23982BCBAA29}" type="pres">
      <dgm:prSet presAssocID="{048B22DE-C05A-43B3-B3D0-BE7FAD32D8F5}" presName="childText3" presStyleLbl="solidAlignAcc1" presStyleIdx="2" presStyleCnt="3" custScaleX="87233" custScaleY="46416" custLinFactNeighborX="-1309" custLinFactNeighborY="-308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F9248B-F4C3-44C2-9F98-0279611644E6}" srcId="{DF34D272-1F46-4E06-8C59-9297FB2B754D}" destId="{0A074186-E5A5-4E4B-A6EF-3138FC83F31F}" srcOrd="0" destOrd="0" parTransId="{4A6BDBD6-29F7-4502-85D0-C18730B243F8}" sibTransId="{074F5043-41E5-4DF8-B8AA-56D7303820BA}"/>
    <dgm:cxn modelId="{68BB0058-3BCF-4763-A683-0EB95A557A99}" type="presOf" srcId="{DF34D272-1F46-4E06-8C59-9297FB2B754D}" destId="{5CCF439A-0D59-4669-8D75-B10420D19334}" srcOrd="0" destOrd="0" presId="urn:microsoft.com/office/officeart/2009/3/layout/IncreasingArrowsProcess"/>
    <dgm:cxn modelId="{39FBA971-4C84-40E8-AEAB-1D1D6DAAA4FC}" type="presOf" srcId="{8BA08FC4-D80C-4C8E-9081-0D457613CC8F}" destId="{7EFE8983-F156-4BF2-8CF2-3B2E18470625}" srcOrd="0" destOrd="0" presId="urn:microsoft.com/office/officeart/2009/3/layout/IncreasingArrowsProcess"/>
    <dgm:cxn modelId="{FEBE90E3-24AE-4051-BB6D-06B67BF534BC}" srcId="{A1DF1AF1-EC08-46DB-9F63-BD623793EDF3}" destId="{DF34D272-1F46-4E06-8C59-9297FB2B754D}" srcOrd="1" destOrd="0" parTransId="{407ABE14-5825-43C5-9BE8-C00508E87F86}" sibTransId="{3FBE6E50-93C6-4108-8743-AC89050347A8}"/>
    <dgm:cxn modelId="{9066BF67-8D28-4925-92AD-EBD054FFBB29}" srcId="{048B22DE-C05A-43B3-B3D0-BE7FAD32D8F5}" destId="{AADACC4B-0AF0-496E-9B62-9AF2A590BF0A}" srcOrd="0" destOrd="0" parTransId="{D608A1BA-7C41-4694-B523-46907C425819}" sibTransId="{461BD7CC-AD16-4BF8-BF49-15B871F43BB5}"/>
    <dgm:cxn modelId="{ED11F67F-70B9-4D84-B16A-41393350265B}" type="presOf" srcId="{A1DF1AF1-EC08-46DB-9F63-BD623793EDF3}" destId="{0A5B2A45-3602-411D-8C91-73A788B6A15E}" srcOrd="0" destOrd="0" presId="urn:microsoft.com/office/officeart/2009/3/layout/IncreasingArrowsProcess"/>
    <dgm:cxn modelId="{CC2A7563-01C9-4659-83B6-12C994EDEF5E}" srcId="{8BA08FC4-D80C-4C8E-9081-0D457613CC8F}" destId="{2ADF86D1-B409-4C0F-A565-CBB3D8F2AE55}" srcOrd="0" destOrd="0" parTransId="{EB8FA7CE-9191-4AB6-81AC-C0081A32B69E}" sibTransId="{C770F436-A1BA-4EB1-A3F3-38437B64D2EF}"/>
    <dgm:cxn modelId="{A9664774-FA0D-4DC3-94ED-1814E75DE3DC}" srcId="{A1DF1AF1-EC08-46DB-9F63-BD623793EDF3}" destId="{048B22DE-C05A-43B3-B3D0-BE7FAD32D8F5}" srcOrd="2" destOrd="0" parTransId="{DA323D4B-463E-4D67-8270-EA9624233CAF}" sibTransId="{C9B1A933-E916-460F-9446-02002DDFDC47}"/>
    <dgm:cxn modelId="{216021B8-DEFB-40C0-9E94-4F892685BC54}" type="presOf" srcId="{2ADF86D1-B409-4C0F-A565-CBB3D8F2AE55}" destId="{8A645BF6-A88B-4992-8A23-4E56AD10D30B}" srcOrd="0" destOrd="0" presId="urn:microsoft.com/office/officeart/2009/3/layout/IncreasingArrowsProcess"/>
    <dgm:cxn modelId="{58B0BDB4-5B0E-4D17-AA28-AE7D363124A4}" type="presOf" srcId="{048B22DE-C05A-43B3-B3D0-BE7FAD32D8F5}" destId="{2C12B1FA-ACBD-4DA3-A2A0-BD537ABE5AE3}" srcOrd="0" destOrd="0" presId="urn:microsoft.com/office/officeart/2009/3/layout/IncreasingArrowsProcess"/>
    <dgm:cxn modelId="{1C8061A5-D979-4FA5-A7F3-715D947D5042}" type="presOf" srcId="{0A074186-E5A5-4E4B-A6EF-3138FC83F31F}" destId="{6A1DAEDD-2A79-4EC0-A501-24102EABB63B}" srcOrd="0" destOrd="0" presId="urn:microsoft.com/office/officeart/2009/3/layout/IncreasingArrowsProcess"/>
    <dgm:cxn modelId="{7F24844E-119B-47FC-ADC8-1FE6D26AA835}" type="presOf" srcId="{AADACC4B-0AF0-496E-9B62-9AF2A590BF0A}" destId="{3B62ECDC-7B62-47DD-A6B4-23982BCBAA29}" srcOrd="0" destOrd="0" presId="urn:microsoft.com/office/officeart/2009/3/layout/IncreasingArrowsProcess"/>
    <dgm:cxn modelId="{5FC954E2-7DD4-4D04-9F0F-F7540C31C8C2}" srcId="{A1DF1AF1-EC08-46DB-9F63-BD623793EDF3}" destId="{8BA08FC4-D80C-4C8E-9081-0D457613CC8F}" srcOrd="0" destOrd="0" parTransId="{90214F08-98A2-49AA-92D7-8BD8486ECC8C}" sibTransId="{D02391B1-0FC5-406E-A55A-069B9464BD4C}"/>
    <dgm:cxn modelId="{A01F37EA-7654-4AF4-92B9-29D26F2C7A30}" type="presParOf" srcId="{0A5B2A45-3602-411D-8C91-73A788B6A15E}" destId="{7EFE8983-F156-4BF2-8CF2-3B2E18470625}" srcOrd="0" destOrd="0" presId="urn:microsoft.com/office/officeart/2009/3/layout/IncreasingArrowsProcess"/>
    <dgm:cxn modelId="{A040463E-070C-4908-B782-BBA6B29AB03B}" type="presParOf" srcId="{0A5B2A45-3602-411D-8C91-73A788B6A15E}" destId="{8A645BF6-A88B-4992-8A23-4E56AD10D30B}" srcOrd="1" destOrd="0" presId="urn:microsoft.com/office/officeart/2009/3/layout/IncreasingArrowsProcess"/>
    <dgm:cxn modelId="{7BEF86F1-F20F-4891-AF1C-BC4C7809B229}" type="presParOf" srcId="{0A5B2A45-3602-411D-8C91-73A788B6A15E}" destId="{5CCF439A-0D59-4669-8D75-B10420D19334}" srcOrd="2" destOrd="0" presId="urn:microsoft.com/office/officeart/2009/3/layout/IncreasingArrowsProcess"/>
    <dgm:cxn modelId="{44867644-58C2-4FEF-8319-3D4526CA2399}" type="presParOf" srcId="{0A5B2A45-3602-411D-8C91-73A788B6A15E}" destId="{6A1DAEDD-2A79-4EC0-A501-24102EABB63B}" srcOrd="3" destOrd="0" presId="urn:microsoft.com/office/officeart/2009/3/layout/IncreasingArrowsProcess"/>
    <dgm:cxn modelId="{AC1167CF-10C0-4D6E-81FB-2135863AF93A}" type="presParOf" srcId="{0A5B2A45-3602-411D-8C91-73A788B6A15E}" destId="{2C12B1FA-ACBD-4DA3-A2A0-BD537ABE5AE3}" srcOrd="4" destOrd="0" presId="urn:microsoft.com/office/officeart/2009/3/layout/IncreasingArrowsProcess"/>
    <dgm:cxn modelId="{7368ACFD-AB3C-4FCD-B21D-A8C59D33E2E3}" type="presParOf" srcId="{0A5B2A45-3602-411D-8C91-73A788B6A15E}" destId="{3B62ECDC-7B62-47DD-A6B4-23982BCBAA2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AA33D2-F5F3-4D73-A3BC-6F7C048E82E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</dgm:pt>
    <dgm:pt modelId="{CF9AF558-3753-4C95-8E3E-9DACCA03FDB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1. поддержание здоровой среды для жизни людей и создания условий для развития регулируемого туризма и рекреации;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2.  интегрирование особо охраняемых природных территорий в сферу социально-экономического развития регионов.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D495EA5-C445-4F2D-9F88-605FA508C8BE}" type="parTrans" cxnId="{FA07BAFB-598F-4B4F-A454-3B671CD250E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1DE8C51-C9BB-46A4-B880-BD0DE03C0C9C}" type="sibTrans" cxnId="{FA07BAFB-598F-4B4F-A454-3B671CD250E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8F3B8FF-7A68-4766-93E7-27A97E842A9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Развитие аквакультуры и рыболовства в границах особо охраняемых природных территориях 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2F65189-DE43-413D-9DAF-5624A8ED744C}" type="parTrans" cxnId="{CC25E042-B421-4018-945E-F52485A7CDC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A1E4870-5B67-4A55-978B-A6D90E68A4C4}" type="sibTrans" cxnId="{CC25E042-B421-4018-945E-F52485A7CDC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7C1DC8-2A83-4867-9525-433740BF03F0}">
      <dgm:prSet phldrT="[Текст]"/>
      <dgm:spPr/>
      <dgm:t>
        <a:bodyPr/>
        <a:lstStyle/>
        <a:p>
          <a:r>
            <a:rPr lang="ru-RU" i="0" dirty="0" smtClean="0">
              <a:latin typeface="Times New Roman" pitchFamily="18" charset="0"/>
              <a:cs typeface="Times New Roman" pitchFamily="18" charset="0"/>
            </a:rPr>
            <a:t>Концепция развития системы особо охраняемых природных территорий федерального значения на период до 2020 г.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7C45F5CD-B1B4-429E-94B3-D9DEE73CC48F}" type="parTrans" cxnId="{14719902-7415-4F5B-8C2A-0D7D1DBD8A9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75C650E-7E4B-4B5B-BB0F-F4D76960299C}" type="sibTrans" cxnId="{14719902-7415-4F5B-8C2A-0D7D1DBD8A9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7AA70D8-39E3-45E8-A6B3-A396C81138BB}" type="pres">
      <dgm:prSet presAssocID="{DDAA33D2-F5F3-4D73-A3BC-6F7C048E82E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8B9FC63-88DE-44CD-86C1-6FF3D4E4E770}" type="pres">
      <dgm:prSet presAssocID="{CF9AF558-3753-4C95-8E3E-9DACCA03FDB0}" presName="centerShape" presStyleLbl="node0" presStyleIdx="0" presStyleCnt="1" custScaleX="158730" custLinFactNeighborX="0" custLinFactNeighborY="288"/>
      <dgm:spPr/>
      <dgm:t>
        <a:bodyPr/>
        <a:lstStyle/>
        <a:p>
          <a:endParaRPr lang="ru-RU"/>
        </a:p>
      </dgm:t>
    </dgm:pt>
    <dgm:pt modelId="{1AF54B51-5D22-48AB-A3E7-EF30F94EA371}" type="pres">
      <dgm:prSet presAssocID="{7C45F5CD-B1B4-429E-94B3-D9DEE73CC48F}" presName="parTrans" presStyleLbl="bgSibTrans2D1" presStyleIdx="0" presStyleCnt="2" custLinFactNeighborX="4382" custLinFactNeighborY="11758"/>
      <dgm:spPr/>
      <dgm:t>
        <a:bodyPr/>
        <a:lstStyle/>
        <a:p>
          <a:endParaRPr lang="ru-RU"/>
        </a:p>
      </dgm:t>
    </dgm:pt>
    <dgm:pt modelId="{56F1176E-C616-4715-830D-DCDE80C49D7F}" type="pres">
      <dgm:prSet presAssocID="{947C1DC8-2A83-4867-9525-433740BF03F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DEF4B-E12C-4043-8B0D-7B1FFAEB479C}" type="pres">
      <dgm:prSet presAssocID="{A2F65189-DE43-413D-9DAF-5624A8ED744C}" presName="parTrans" presStyleLbl="bgSibTrans2D1" presStyleIdx="1" presStyleCnt="2" custLinFactNeighborX="-3044" custLinFactNeighborY="11758"/>
      <dgm:spPr/>
      <dgm:t>
        <a:bodyPr/>
        <a:lstStyle/>
        <a:p>
          <a:endParaRPr lang="ru-RU"/>
        </a:p>
      </dgm:t>
    </dgm:pt>
    <dgm:pt modelId="{8A552151-3A9F-4EF3-B0A5-2D26D45051EA}" type="pres">
      <dgm:prSet presAssocID="{98F3B8FF-7A68-4766-93E7-27A97E842A9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5E042-B421-4018-945E-F52485A7CDC4}" srcId="{CF9AF558-3753-4C95-8E3E-9DACCA03FDB0}" destId="{98F3B8FF-7A68-4766-93E7-27A97E842A90}" srcOrd="1" destOrd="0" parTransId="{A2F65189-DE43-413D-9DAF-5624A8ED744C}" sibTransId="{8A1E4870-5B67-4A55-978B-A6D90E68A4C4}"/>
    <dgm:cxn modelId="{0F11A849-9670-42DC-8402-086477A854CD}" type="presOf" srcId="{A2F65189-DE43-413D-9DAF-5624A8ED744C}" destId="{C85DEF4B-E12C-4043-8B0D-7B1FFAEB479C}" srcOrd="0" destOrd="0" presId="urn:microsoft.com/office/officeart/2005/8/layout/radial4"/>
    <dgm:cxn modelId="{FA07BAFB-598F-4B4F-A454-3B671CD250EA}" srcId="{DDAA33D2-F5F3-4D73-A3BC-6F7C048E82E4}" destId="{CF9AF558-3753-4C95-8E3E-9DACCA03FDB0}" srcOrd="0" destOrd="0" parTransId="{FD495EA5-C445-4F2D-9F88-605FA508C8BE}" sibTransId="{21DE8C51-C9BB-46A4-B880-BD0DE03C0C9C}"/>
    <dgm:cxn modelId="{B697020A-0BDE-4571-ADA5-D811F489AC22}" type="presOf" srcId="{CF9AF558-3753-4C95-8E3E-9DACCA03FDB0}" destId="{88B9FC63-88DE-44CD-86C1-6FF3D4E4E770}" srcOrd="0" destOrd="0" presId="urn:microsoft.com/office/officeart/2005/8/layout/radial4"/>
    <dgm:cxn modelId="{90B8FFEA-782E-4F66-AEB3-22A79072A0A2}" type="presOf" srcId="{98F3B8FF-7A68-4766-93E7-27A97E842A90}" destId="{8A552151-3A9F-4EF3-B0A5-2D26D45051EA}" srcOrd="0" destOrd="0" presId="urn:microsoft.com/office/officeart/2005/8/layout/radial4"/>
    <dgm:cxn modelId="{E5747882-AAFD-4546-AA04-9CEF0C461FCD}" type="presOf" srcId="{947C1DC8-2A83-4867-9525-433740BF03F0}" destId="{56F1176E-C616-4715-830D-DCDE80C49D7F}" srcOrd="0" destOrd="0" presId="urn:microsoft.com/office/officeart/2005/8/layout/radial4"/>
    <dgm:cxn modelId="{9BFBB249-4B17-4656-917A-77FF69C6D09E}" type="presOf" srcId="{7C45F5CD-B1B4-429E-94B3-D9DEE73CC48F}" destId="{1AF54B51-5D22-48AB-A3E7-EF30F94EA371}" srcOrd="0" destOrd="0" presId="urn:microsoft.com/office/officeart/2005/8/layout/radial4"/>
    <dgm:cxn modelId="{14719902-7415-4F5B-8C2A-0D7D1DBD8A9C}" srcId="{CF9AF558-3753-4C95-8E3E-9DACCA03FDB0}" destId="{947C1DC8-2A83-4867-9525-433740BF03F0}" srcOrd="0" destOrd="0" parTransId="{7C45F5CD-B1B4-429E-94B3-D9DEE73CC48F}" sibTransId="{575C650E-7E4B-4B5B-BB0F-F4D76960299C}"/>
    <dgm:cxn modelId="{89BD93E4-B229-4149-8CEE-90D8F91DC0B7}" type="presOf" srcId="{DDAA33D2-F5F3-4D73-A3BC-6F7C048E82E4}" destId="{F7AA70D8-39E3-45E8-A6B3-A396C81138BB}" srcOrd="0" destOrd="0" presId="urn:microsoft.com/office/officeart/2005/8/layout/radial4"/>
    <dgm:cxn modelId="{197C5010-3FDF-445A-830B-B63D114EA4AF}" type="presParOf" srcId="{F7AA70D8-39E3-45E8-A6B3-A396C81138BB}" destId="{88B9FC63-88DE-44CD-86C1-6FF3D4E4E770}" srcOrd="0" destOrd="0" presId="urn:microsoft.com/office/officeart/2005/8/layout/radial4"/>
    <dgm:cxn modelId="{444A70CD-3FEA-42E8-97B5-BA9CCC7658DB}" type="presParOf" srcId="{F7AA70D8-39E3-45E8-A6B3-A396C81138BB}" destId="{1AF54B51-5D22-48AB-A3E7-EF30F94EA371}" srcOrd="1" destOrd="0" presId="urn:microsoft.com/office/officeart/2005/8/layout/radial4"/>
    <dgm:cxn modelId="{AA872A5C-3921-4519-B082-1FADDA2B4939}" type="presParOf" srcId="{F7AA70D8-39E3-45E8-A6B3-A396C81138BB}" destId="{56F1176E-C616-4715-830D-DCDE80C49D7F}" srcOrd="2" destOrd="0" presId="urn:microsoft.com/office/officeart/2005/8/layout/radial4"/>
    <dgm:cxn modelId="{24963DDD-51A2-4C27-91A8-716F195D5D4C}" type="presParOf" srcId="{F7AA70D8-39E3-45E8-A6B3-A396C81138BB}" destId="{C85DEF4B-E12C-4043-8B0D-7B1FFAEB479C}" srcOrd="3" destOrd="0" presId="urn:microsoft.com/office/officeart/2005/8/layout/radial4"/>
    <dgm:cxn modelId="{17F886A6-E5A2-4DE7-AA74-B5E81853CBD1}" type="presParOf" srcId="{F7AA70D8-39E3-45E8-A6B3-A396C81138BB}" destId="{8A552151-3A9F-4EF3-B0A5-2D26D45051EA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89976A-A28D-4850-B431-0CA09801F04C}">
      <dsp:nvSpPr>
        <dsp:cNvPr id="0" name=""/>
        <dsp:cNvSpPr/>
      </dsp:nvSpPr>
      <dsp:spPr>
        <a:xfrm>
          <a:off x="0" y="0"/>
          <a:ext cx="3096343" cy="309634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DF99E-5C9D-42A4-B082-F88AE3E82311}">
      <dsp:nvSpPr>
        <dsp:cNvPr id="0" name=""/>
        <dsp:cNvSpPr/>
      </dsp:nvSpPr>
      <dsp:spPr>
        <a:xfrm>
          <a:off x="1548171" y="0"/>
          <a:ext cx="7036924" cy="30963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создание условий для развития рыбоводства и рыболовства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548171" y="0"/>
        <a:ext cx="7036924" cy="928905"/>
      </dsp:txXfrm>
    </dsp:sp>
    <dsp:sp modelId="{9C2D2419-89BA-470E-B872-34A01440B7A9}">
      <dsp:nvSpPr>
        <dsp:cNvPr id="0" name=""/>
        <dsp:cNvSpPr/>
      </dsp:nvSpPr>
      <dsp:spPr>
        <a:xfrm>
          <a:off x="541861" y="928905"/>
          <a:ext cx="2012621" cy="201262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8B879-2123-49C9-AAB6-234BF9457932}">
      <dsp:nvSpPr>
        <dsp:cNvPr id="0" name=""/>
        <dsp:cNvSpPr/>
      </dsp:nvSpPr>
      <dsp:spPr>
        <a:xfrm>
          <a:off x="1548171" y="928905"/>
          <a:ext cx="7036924" cy="20126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установление особого режима хозяйственной деятельности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548171" y="928905"/>
        <a:ext cx="7036924" cy="928902"/>
      </dsp:txXfrm>
    </dsp:sp>
    <dsp:sp modelId="{EA7B3D5A-44C7-4E13-A2BF-8752A056EC5D}">
      <dsp:nvSpPr>
        <dsp:cNvPr id="0" name=""/>
        <dsp:cNvSpPr/>
      </dsp:nvSpPr>
      <dsp:spPr>
        <a:xfrm>
          <a:off x="1083720" y="1857807"/>
          <a:ext cx="928902" cy="92890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BE285-A74E-48A2-9109-9D31E5BA51E4}">
      <dsp:nvSpPr>
        <dsp:cNvPr id="0" name=""/>
        <dsp:cNvSpPr/>
      </dsp:nvSpPr>
      <dsp:spPr>
        <a:xfrm>
          <a:off x="1548171" y="1857807"/>
          <a:ext cx="7036924" cy="9289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введение ограничений и запретов для активного антропогенного воздействия на водные экосистемы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548171" y="1857807"/>
        <a:ext cx="7036924" cy="9289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FE8983-F156-4BF2-8CF2-3B2E18470625}">
      <dsp:nvSpPr>
        <dsp:cNvPr id="0" name=""/>
        <dsp:cNvSpPr/>
      </dsp:nvSpPr>
      <dsp:spPr>
        <a:xfrm>
          <a:off x="288037" y="230801"/>
          <a:ext cx="6048660" cy="8809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3984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037" y="230801"/>
        <a:ext cx="6048660" cy="880915"/>
      </dsp:txXfrm>
    </dsp:sp>
    <dsp:sp modelId="{8A645BF6-A88B-4992-8A23-4E56AD10D30B}">
      <dsp:nvSpPr>
        <dsp:cNvPr id="0" name=""/>
        <dsp:cNvSpPr/>
      </dsp:nvSpPr>
      <dsp:spPr>
        <a:xfrm>
          <a:off x="353391" y="816891"/>
          <a:ext cx="1732280" cy="1883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Определение потенциальных акваторий водных объектов, пригодных для образования рыбоводных участков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3391" y="816891"/>
        <a:ext cx="1732280" cy="1883413"/>
      </dsp:txXfrm>
    </dsp:sp>
    <dsp:sp modelId="{5CCF439A-0D59-4669-8D75-B10420D19334}">
      <dsp:nvSpPr>
        <dsp:cNvPr id="0" name=""/>
        <dsp:cNvSpPr/>
      </dsp:nvSpPr>
      <dsp:spPr>
        <a:xfrm>
          <a:off x="2092300" y="565455"/>
          <a:ext cx="4185672" cy="8809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3984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92300" y="565455"/>
        <a:ext cx="4185672" cy="880915"/>
      </dsp:txXfrm>
    </dsp:sp>
    <dsp:sp modelId="{6A1DAEDD-2A79-4EC0-A501-24102EABB63B}">
      <dsp:nvSpPr>
        <dsp:cNvPr id="0" name=""/>
        <dsp:cNvSpPr/>
      </dsp:nvSpPr>
      <dsp:spPr>
        <a:xfrm>
          <a:off x="2092322" y="1213527"/>
          <a:ext cx="2006996" cy="971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Определение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границ рыбоводных участков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92322" y="1213527"/>
        <a:ext cx="2006996" cy="971276"/>
      </dsp:txXfrm>
    </dsp:sp>
    <dsp:sp modelId="{2C12B1FA-ACBD-4DA3-A2A0-BD537ABE5AE3}">
      <dsp:nvSpPr>
        <dsp:cNvPr id="0" name=""/>
        <dsp:cNvSpPr/>
      </dsp:nvSpPr>
      <dsp:spPr>
        <a:xfrm>
          <a:off x="4014012" y="818078"/>
          <a:ext cx="2322685" cy="8809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3984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4012" y="818078"/>
        <a:ext cx="2322685" cy="880915"/>
      </dsp:txXfrm>
    </dsp:sp>
    <dsp:sp modelId="{3B62ECDC-7B62-47DD-A6B4-23982BCBAA29}">
      <dsp:nvSpPr>
        <dsp:cNvPr id="0" name=""/>
        <dsp:cNvSpPr/>
      </dsp:nvSpPr>
      <dsp:spPr>
        <a:xfrm>
          <a:off x="4108549" y="1429553"/>
          <a:ext cx="1625139" cy="7761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Осуществление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аквакультуры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08549" y="1429553"/>
        <a:ext cx="1625139" cy="7761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B9FC63-88DE-44CD-86C1-6FF3D4E4E770}">
      <dsp:nvSpPr>
        <dsp:cNvPr id="0" name=""/>
        <dsp:cNvSpPr/>
      </dsp:nvSpPr>
      <dsp:spPr>
        <a:xfrm>
          <a:off x="2304257" y="1638902"/>
          <a:ext cx="3456380" cy="2177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1. поддержание здоровой среды для жизни людей и создания условий для развития регулируемого туризма и рекреации;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2.  интегрирование особо охраняемых природных территорий в сферу социально-экономического развития регионов.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04257" y="1638902"/>
        <a:ext cx="3456380" cy="2177521"/>
      </dsp:txXfrm>
    </dsp:sp>
    <dsp:sp modelId="{1AF54B51-5D22-48AB-A3E7-EF30F94EA371}">
      <dsp:nvSpPr>
        <dsp:cNvPr id="0" name=""/>
        <dsp:cNvSpPr/>
      </dsp:nvSpPr>
      <dsp:spPr>
        <a:xfrm rot="12901488">
          <a:off x="1239897" y="1106311"/>
          <a:ext cx="1792665" cy="62059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1176E-C616-4715-830D-DCDE80C49D7F}">
      <dsp:nvSpPr>
        <dsp:cNvPr id="0" name=""/>
        <dsp:cNvSpPr/>
      </dsp:nvSpPr>
      <dsp:spPr>
        <a:xfrm>
          <a:off x="289342" y="1747"/>
          <a:ext cx="2068645" cy="1654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0" kern="1200" dirty="0" smtClean="0">
              <a:latin typeface="Times New Roman" pitchFamily="18" charset="0"/>
              <a:cs typeface="Times New Roman" pitchFamily="18" charset="0"/>
            </a:rPr>
            <a:t>Концепция развития системы особо охраняемых природных территорий федерального значения на период до 2020 г.</a:t>
          </a:r>
          <a:endParaRPr lang="ru-RU" sz="15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342" y="1747"/>
        <a:ext cx="2068645" cy="1654916"/>
      </dsp:txXfrm>
    </dsp:sp>
    <dsp:sp modelId="{C85DEF4B-E12C-4043-8B0D-7B1FFAEB479C}">
      <dsp:nvSpPr>
        <dsp:cNvPr id="0" name=""/>
        <dsp:cNvSpPr/>
      </dsp:nvSpPr>
      <dsp:spPr>
        <a:xfrm rot="19498512">
          <a:off x="5056318" y="1106311"/>
          <a:ext cx="1792665" cy="62059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52151-3A9F-4EF3-B0A5-2D26D45051EA}">
      <dsp:nvSpPr>
        <dsp:cNvPr id="0" name=""/>
        <dsp:cNvSpPr/>
      </dsp:nvSpPr>
      <dsp:spPr>
        <a:xfrm>
          <a:off x="5706907" y="1747"/>
          <a:ext cx="2068645" cy="1654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Развитие аквакультуры и рыболовства в границах особо охраняемых природных территориях 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06907" y="1747"/>
        <a:ext cx="2068645" cy="1654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02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38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863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66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991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85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794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70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39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093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86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8BFD-B2AF-402D-BF8C-365A42343D1B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3A08-245B-4136-89DC-F7DF9C91F9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09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novostivl.ru/files/files/16/14216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355726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Заместителя Министра сельского хозяйства Российской Федерации – руководителя Федерального агентства по рыболовству  И.В. Шестакова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5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рапеция 6"/>
          <p:cNvSpPr/>
          <p:nvPr/>
        </p:nvSpPr>
        <p:spPr>
          <a:xfrm>
            <a:off x="5580112" y="3582712"/>
            <a:ext cx="3240360" cy="874596"/>
          </a:xfrm>
          <a:prstGeom prst="trapezoid">
            <a:avLst>
              <a:gd name="adj" fmla="val 82749"/>
            </a:avLst>
          </a:prstGeom>
          <a:pattFill prst="zigZag">
            <a:fgClr>
              <a:srgbClr val="0000FF"/>
            </a:fgClr>
            <a:bgClr>
              <a:srgbClr val="93B7FF"/>
            </a:bgClr>
          </a:patt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91492" y="444614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Рыбоводный участок</a:t>
            </a:r>
            <a:endParaRPr 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935058672"/>
              </p:ext>
            </p:extLst>
          </p:nvPr>
        </p:nvGraphicFramePr>
        <p:xfrm>
          <a:off x="175426" y="699542"/>
          <a:ext cx="662473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7" y="3075806"/>
            <a:ext cx="1656184" cy="1656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8896707">
            <a:off x="6469521" y="3719232"/>
            <a:ext cx="16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ООПТ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трепанг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1" y="1275606"/>
            <a:ext cx="2168711" cy="1440160"/>
          </a:xfrm>
          <a:prstGeom prst="rect">
            <a:avLst/>
          </a:prstGeom>
        </p:spPr>
      </p:pic>
      <p:pic>
        <p:nvPicPr>
          <p:cNvPr id="11" name="Рисунок 10" descr="гребешки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3147814"/>
            <a:ext cx="2353743" cy="157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4799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ву оопт.jpg"/>
          <p:cNvPicPr>
            <a:picLocks noChangeAspect="1"/>
          </p:cNvPicPr>
          <p:nvPr/>
        </p:nvPicPr>
        <p:blipFill>
          <a:blip r:embed="rId2" cstate="print"/>
          <a:srcRect t="15163" b="12634"/>
          <a:stretch>
            <a:fillRect/>
          </a:stretch>
        </p:blipFill>
        <p:spPr bwMode="auto">
          <a:xfrm>
            <a:off x="467544" y="907946"/>
            <a:ext cx="3869000" cy="2628000"/>
          </a:xfrm>
          <a:prstGeom prst="rect">
            <a:avLst/>
          </a:prstGeom>
          <a:noFill/>
          <a:ln w="19050" cmpd="sng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7456" y="365187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Рыбоводные участки в бухтах Новгородская,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Экспедициии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Рейд Паллады (залив Посьета)</a:t>
            </a:r>
          </a:p>
        </p:txBody>
      </p:sp>
      <p:pic>
        <p:nvPicPr>
          <p:cNvPr id="4" name="Рисунок 3" descr="Описание: D:\DOC\ИНФОРМАЦИОННЫЕ_ОТЧЕТЫ\Сообщества.jpg"/>
          <p:cNvPicPr>
            <a:picLocks noChangeAspect="1"/>
          </p:cNvPicPr>
          <p:nvPr/>
        </p:nvPicPr>
        <p:blipFill>
          <a:blip r:embed="rId3" cstate="print"/>
          <a:srcRect b="15588"/>
          <a:stretch>
            <a:fillRect/>
          </a:stretch>
        </p:blipFill>
        <p:spPr bwMode="auto">
          <a:xfrm>
            <a:off x="4782676" y="907946"/>
            <a:ext cx="3816424" cy="262800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0776" y="3652495"/>
            <a:ext cx="3816424" cy="1015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распределение сообществ макробентоса в бухте Рейд Паллада, 2016 год. </a:t>
            </a: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</a:t>
            </a: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обозначения: </a:t>
            </a:r>
            <a:r>
              <a:rPr lang="ru-RU" sz="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Protothaca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adamsi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Acila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insignis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Crenomytilus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grayanus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4 -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Ophiura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sarsi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5 -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Laminaria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cicorioides</a:t>
            </a:r>
            <a:r>
              <a:rPr lang="en-US" sz="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Maldane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sarsi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–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Patiria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pectinifera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 –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Macoma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scarlatoi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Agarum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cribrosum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73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156744482"/>
              </p:ext>
            </p:extLst>
          </p:nvPr>
        </p:nvGraphicFramePr>
        <p:xfrm>
          <a:off x="611560" y="915566"/>
          <a:ext cx="806489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91757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Картинка 10 из 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15566"/>
            <a:ext cx="5544616" cy="3515356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83568" y="1923678"/>
            <a:ext cx="7772400" cy="1102519"/>
          </a:xfrm>
        </p:spPr>
        <p:txBody>
          <a:bodyPr/>
          <a:lstStyle/>
          <a:p>
            <a:r>
              <a:rPr lang="ru-RU" i="1" dirty="0" smtClean="0">
                <a:solidFill>
                  <a:srgbClr val="FFC000"/>
                </a:solidFill>
              </a:rPr>
              <a:t>Спасибо за внимание!</a:t>
            </a:r>
            <a:endParaRPr lang="ru-RU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ТОК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505" y="1679103"/>
            <a:ext cx="936104" cy="81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ЛОСОСЬ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0411" y="1698332"/>
            <a:ext cx="963689" cy="79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се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9063" y="1707336"/>
            <a:ext cx="1300101" cy="79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701105"/>
            <a:ext cx="8441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деятельности территориальных управлений Росрыболовства в области охраны водных биологических ресурсов и среды их обитания (среднемноголетние значения)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56553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Выявляется нарушений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3937" y="2563141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Изымается орудий лова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0107" y="2572059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Изымается ВБР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409" y="287330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120 000 нарушений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6023" y="288636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онн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1909" y="289289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300 000 единиц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8402" y="4227395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Накладывается штрафов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8402" y="451596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400 000 000 рублей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7984" y="4227395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Предъявляется исков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7984" y="451596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80 000 000 рублей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H:\Documents and Settings\Shavkin.V.SHAVKIN\Рабочий стол\Слайды КОНЦЕПЦИЯ\Картинки\Пап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697312"/>
            <a:ext cx="889092" cy="88909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6691759" y="2619083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Выявляется нарушений с признаками УД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3500 дел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260" y="3281485"/>
            <a:ext cx="995214" cy="10030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100392" y="1292616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41796"/>
            <a:ext cx="844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проведения совместных мероприятий в 2017 году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28371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Задействовано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 рейдовых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(совместно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МВД России и ПС ФСБ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России);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свыше 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тыс.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рейдов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Пресечено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тыс. нарушений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4" name="object 10"/>
          <p:cNvSpPr/>
          <p:nvPr/>
        </p:nvSpPr>
        <p:spPr>
          <a:xfrm>
            <a:off x="3131840" y="1378359"/>
            <a:ext cx="639760" cy="617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pic>
        <p:nvPicPr>
          <p:cNvPr id="5" name="Рисунок 4" descr="gerb_mvdi-600x34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0767" y="1420237"/>
            <a:ext cx="994238" cy="57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ps_emb_n28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9249" y="1291180"/>
            <a:ext cx="528177" cy="7916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091868" y="1024270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3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01105"/>
            <a:ext cx="84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совместных мероприятий по противодействию незаконной добыче (вылову) водных биоресурсов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313956" y="3070203"/>
            <a:ext cx="2590800" cy="1586651"/>
            <a:chOff x="647700" y="2640068"/>
            <a:chExt cx="2590800" cy="1586651"/>
          </a:xfrm>
        </p:grpSpPr>
        <p:pic>
          <p:nvPicPr>
            <p:cNvPr id="5" name="Picture 2" descr="D:\Всякое\МВД ФСБ анализ 2013-2015\Лосось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62000" y="2971800"/>
              <a:ext cx="2362200" cy="12549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647700" y="2640068"/>
              <a:ext cx="2590800" cy="156966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Операция  «Тихоокеанский лосось»</a:t>
              </a:r>
            </a:p>
            <a:p>
              <a:r>
                <a:rPr lang="ru-RU" sz="1200" b="1" u="sng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(июнь-октябрь)</a:t>
              </a:r>
            </a:p>
            <a:p>
              <a:pPr algn="ctr"/>
              <a:endPara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019056" y="1372957"/>
            <a:ext cx="2667000" cy="1569660"/>
            <a:chOff x="5715000" y="2819400"/>
            <a:chExt cx="2667000" cy="1569660"/>
          </a:xfrm>
        </p:grpSpPr>
        <p:pic>
          <p:nvPicPr>
            <p:cNvPr id="8" name="Picture 3" descr="D:\Всякое\МВД ФСБ анализ 2013-2015\осетр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715000" y="2895600"/>
              <a:ext cx="2514600" cy="14791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5715000" y="2819400"/>
              <a:ext cx="2667000" cy="156966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Операция  «Осетр»</a:t>
              </a:r>
            </a:p>
            <a:p>
              <a:r>
                <a:rPr lang="ru-RU" sz="1200" b="1" u="sng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апрель-сентябрь</a:t>
              </a:r>
            </a:p>
            <a:p>
              <a:pPr algn="ctr"/>
              <a:endPara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2" descr="D:\Всякое\МВД ФСБ анализ 2013-2015\Си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256" y="1601557"/>
            <a:ext cx="2362200" cy="134982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199656" y="1372957"/>
            <a:ext cx="2743200" cy="156966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Операция  «Осенний нерест-сиг»</a:t>
            </a:r>
          </a:p>
          <a:p>
            <a:r>
              <a:rPr lang="ru-RU" sz="1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(сентябрь-декабрь)</a:t>
            </a: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Карта контуры нерест апрель-май2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056" y="1601558"/>
            <a:ext cx="2209800" cy="12192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32656" y="1372957"/>
            <a:ext cx="2590800" cy="156966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Операция  «Весенний нерест»</a:t>
            </a:r>
          </a:p>
          <a:p>
            <a:r>
              <a:rPr lang="ru-RU" sz="1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(апрель-июнь)</a:t>
            </a: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91868" y="1024270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2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7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 bwMode="auto">
          <a:xfrm>
            <a:off x="571472" y="1428736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400" b="1" dirty="0">
                <a:latin typeface="Calibri" pitchFamily="34" charset="0"/>
              </a:rPr>
              <a:t>                       </a:t>
            </a:r>
            <a:endParaRPr lang="ru-RU" sz="2400" b="1" dirty="0"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5255158"/>
              </p:ext>
            </p:extLst>
          </p:nvPr>
        </p:nvGraphicFramePr>
        <p:xfrm>
          <a:off x="1344888" y="1903039"/>
          <a:ext cx="7172301" cy="1226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688"/>
                <a:gridCol w="2689613"/>
              </a:tblGrid>
              <a:tr h="25845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Проведено совместных рейдов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свыше 5000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85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Пресечено нарушений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свыше 2000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230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Изъято ВБР, тонн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329 тонн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063198802"/>
              </p:ext>
            </p:extLst>
          </p:nvPr>
        </p:nvGraphicFramePr>
        <p:xfrm>
          <a:off x="1659141" y="2964217"/>
          <a:ext cx="685804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81425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мероприятий на маршрутах транспортировки, в местах хранения и   реализации    водных     биоресурсов, проведенных совместно с МВД России в 2017 году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5402" y="1406662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4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7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41796"/>
            <a:ext cx="844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 в 2017 году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75606"/>
            <a:ext cx="5472608" cy="316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проверок юридических лиц и индивидуальных предпринимателей, в том числе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629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внеплановых проверок;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1469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нарушений;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Привлечено к ответственности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1463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должностных и юридических лиц;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Наложено/взыскано штрафов: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23,5 млн. рублей/14,5 млн. рублей. 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1868" y="1024270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6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трубопров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31790"/>
            <a:ext cx="2477234" cy="1591320"/>
          </a:xfrm>
          <a:prstGeom prst="rect">
            <a:avLst/>
          </a:prstGeom>
          <a:noFill/>
        </p:spPr>
      </p:pic>
      <p:pic>
        <p:nvPicPr>
          <p:cNvPr id="8" name="Picture 7" descr="сточные воды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1778" y="1419622"/>
            <a:ext cx="2208245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0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8" y="915566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 контрольной и надзорной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94587"/>
            <a:ext cx="85490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206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риск-ориентированного подхода в отношении плановых проверок юридических лиц и индивидуальных предпринимателей с учетом степени опасности их деятельности для водных биоресурсов и среды их обитания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buClr>
                <a:srgbClr val="002060"/>
              </a:buClr>
              <a:buSzPct val="200000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профилактике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нарушений.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1868" y="1024270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7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82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71550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проект Федерального закона о механизмах проведения восстановительных мероприятий по компенсации ущерба, нанесенного водным биоресурсам и среде их обитания, предусматривающий: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139702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206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восстановительных мероприятий самостоятельно или с привлечением на договорной основе юридических лиц и индивидуальных предпринимателей, осуществляющих искусственное воспроизводство, акклиматизацию биоресурсов и рыбохозяйственную мелиорацию водных объектов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rgbClr val="002060"/>
              </a:buClr>
              <a:buSzPct val="200000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206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восстановительных мероприятий посредством перечисления денежных средств в уполномоченную Правительством Российской Федерации организацию, подведомственную Росрыболовству (ФГБУ «Главрыбвод»), для организации и проведения таких мероприятий.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45417" y="1525603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8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6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41796"/>
            <a:ext cx="844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Рыбохозяйственные заповедные зоны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501752564"/>
              </p:ext>
            </p:extLst>
          </p:nvPr>
        </p:nvGraphicFramePr>
        <p:xfrm>
          <a:off x="179512" y="1275606"/>
          <a:ext cx="858509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048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556</Words>
  <Application>Microsoft Office PowerPoint</Application>
  <PresentationFormat>Экран (16:9)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Титова Ольга Андреевна</dc:creator>
  <cp:lastModifiedBy>zayceva_ub</cp:lastModifiedBy>
  <cp:revision>52</cp:revision>
  <dcterms:created xsi:type="dcterms:W3CDTF">2018-01-26T09:47:51Z</dcterms:created>
  <dcterms:modified xsi:type="dcterms:W3CDTF">2018-03-21T17:25:15Z</dcterms:modified>
</cp:coreProperties>
</file>