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6" r:id="rId4"/>
    <p:sldId id="274" r:id="rId5"/>
    <p:sldId id="279" r:id="rId6"/>
    <p:sldId id="347" r:id="rId7"/>
    <p:sldId id="350" r:id="rId8"/>
    <p:sldId id="349" r:id="rId9"/>
    <p:sldId id="353" r:id="rId10"/>
    <p:sldId id="354" r:id="rId11"/>
    <p:sldId id="355" r:id="rId12"/>
    <p:sldId id="345" r:id="rId13"/>
    <p:sldId id="346" r:id="rId14"/>
    <p:sldId id="258" r:id="rId15"/>
  </p:sldIdLst>
  <p:sldSz cx="9144000" cy="5143500" type="screen16x9"/>
  <p:notesSz cx="6858000" cy="9144000"/>
  <p:defaultTextStyle>
    <a:defPPr>
      <a:defRPr lang="ru-RU"/>
    </a:defPPr>
    <a:lvl1pPr marL="0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8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8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6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6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95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94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CDCC2-C6BE-415A-B9ED-8F9A01D2697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BFBA9-87EE-4831-AA49-FF7E686A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6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8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8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6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6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5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4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5763" y="688975"/>
            <a:ext cx="6086475" cy="34242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A50810-B76E-4CFD-A3BD-A7F814E6F20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4DF158-6533-4081-916F-2FDF96D0754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3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6974" y="205809"/>
            <a:ext cx="8230054" cy="43891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8903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2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1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4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8" indent="0">
              <a:buNone/>
              <a:defRPr sz="1600" b="1"/>
            </a:lvl4pPr>
            <a:lvl5pPr marL="1828596" indent="0">
              <a:buNone/>
              <a:defRPr sz="1600" b="1"/>
            </a:lvl5pPr>
            <a:lvl6pPr marL="2285746" indent="0">
              <a:buNone/>
              <a:defRPr sz="1600" b="1"/>
            </a:lvl6pPr>
            <a:lvl7pPr marL="2742895" indent="0">
              <a:buNone/>
              <a:defRPr sz="1600" b="1"/>
            </a:lvl7pPr>
            <a:lvl8pPr marL="3200044" indent="0">
              <a:buNone/>
              <a:defRPr sz="1600" b="1"/>
            </a:lvl8pPr>
            <a:lvl9pPr marL="365719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8" indent="0">
              <a:buNone/>
              <a:defRPr sz="1600" b="1"/>
            </a:lvl4pPr>
            <a:lvl5pPr marL="1828596" indent="0">
              <a:buNone/>
              <a:defRPr sz="1600" b="1"/>
            </a:lvl5pPr>
            <a:lvl6pPr marL="2285746" indent="0">
              <a:buNone/>
              <a:defRPr sz="1600" b="1"/>
            </a:lvl6pPr>
            <a:lvl7pPr marL="2742895" indent="0">
              <a:buNone/>
              <a:defRPr sz="1600" b="1"/>
            </a:lvl7pPr>
            <a:lvl8pPr marL="3200044" indent="0">
              <a:buNone/>
              <a:defRPr sz="1600" b="1"/>
            </a:lvl8pPr>
            <a:lvl9pPr marL="365719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4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3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1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8" indent="0">
              <a:buNone/>
              <a:defRPr sz="1000"/>
            </a:lvl3pPr>
            <a:lvl4pPr marL="1371448" indent="0">
              <a:buNone/>
              <a:defRPr sz="900"/>
            </a:lvl4pPr>
            <a:lvl5pPr marL="1828596" indent="0">
              <a:buNone/>
              <a:defRPr sz="900"/>
            </a:lvl5pPr>
            <a:lvl6pPr marL="2285746" indent="0">
              <a:buNone/>
              <a:defRPr sz="900"/>
            </a:lvl6pPr>
            <a:lvl7pPr marL="2742895" indent="0">
              <a:buNone/>
              <a:defRPr sz="900"/>
            </a:lvl7pPr>
            <a:lvl8pPr marL="3200044" indent="0">
              <a:buNone/>
              <a:defRPr sz="900"/>
            </a:lvl8pPr>
            <a:lvl9pPr marL="36571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3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298" indent="0">
              <a:buNone/>
              <a:defRPr sz="2400"/>
            </a:lvl3pPr>
            <a:lvl4pPr marL="1371448" indent="0">
              <a:buNone/>
              <a:defRPr sz="2000"/>
            </a:lvl4pPr>
            <a:lvl5pPr marL="1828596" indent="0">
              <a:buNone/>
              <a:defRPr sz="2000"/>
            </a:lvl5pPr>
            <a:lvl6pPr marL="2285746" indent="0">
              <a:buNone/>
              <a:defRPr sz="2000"/>
            </a:lvl6pPr>
            <a:lvl7pPr marL="2742895" indent="0">
              <a:buNone/>
              <a:defRPr sz="2000"/>
            </a:lvl7pPr>
            <a:lvl8pPr marL="3200044" indent="0">
              <a:buNone/>
              <a:defRPr sz="2000"/>
            </a:lvl8pPr>
            <a:lvl9pPr marL="365719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8" indent="0">
              <a:buNone/>
              <a:defRPr sz="1000"/>
            </a:lvl3pPr>
            <a:lvl4pPr marL="1371448" indent="0">
              <a:buNone/>
              <a:defRPr sz="900"/>
            </a:lvl4pPr>
            <a:lvl5pPr marL="1828596" indent="0">
              <a:buNone/>
              <a:defRPr sz="900"/>
            </a:lvl5pPr>
            <a:lvl6pPr marL="2285746" indent="0">
              <a:buNone/>
              <a:defRPr sz="900"/>
            </a:lvl6pPr>
            <a:lvl7pPr marL="2742895" indent="0">
              <a:buNone/>
              <a:defRPr sz="900"/>
            </a:lvl7pPr>
            <a:lvl8pPr marL="3200044" indent="0">
              <a:buNone/>
              <a:defRPr sz="900"/>
            </a:lvl8pPr>
            <a:lvl9pPr marL="36571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2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2" indent="-342862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8" indent="-285718" algn="l" defTabSz="91429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3" indent="-228574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22" indent="-228574" algn="l" defTabSz="91429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72" indent="-228574" algn="l" defTabSz="91429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20" indent="-228574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70" indent="-228574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9" indent="-228574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8" indent="-228574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491630"/>
            <a:ext cx="7488832" cy="353943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Алексеева Ирина Викторовна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«Опыт по оценке соответствия городских очистных сооружений наилучшим доступным технологиям на примере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Юго-Западных очистных сооружений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ГУП «Водоканал Санкт-Петербурга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  <a:endParaRPr lang="ru-RU" sz="2800" dirty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65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0" hangingPunct="0">
              <a:defRPr/>
            </a:pPr>
            <a:r>
              <a:rPr lang="ru-RU" altLang="ru-RU" sz="28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НДТ-10</a:t>
            </a:r>
            <a:endParaRPr lang="ru-RU" sz="2800" dirty="0">
              <a:solidFill>
                <a:srgbClr val="002060"/>
              </a:solidFill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826" y="1059656"/>
            <a:ext cx="856932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Механическое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обезвоживание</a:t>
            </a:r>
            <a:endParaRPr lang="ru-RU" sz="20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250827" y="2043441"/>
            <a:ext cx="8786813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anchor="ctr">
            <a:spAutoFit/>
          </a:bodyPr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Применяется обезвоживание осадка с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флокулянтом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горизонтальных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осадительных</a:t>
            </a:r>
            <a:r>
              <a:rPr lang="ru-RU" dirty="0">
                <a:latin typeface="Arial" pitchFamily="34" charset="0"/>
                <a:cs typeface="Arial" pitchFamily="34" charset="0"/>
              </a:rPr>
              <a:t> центрифугах марка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Flottweg</a:t>
            </a:r>
            <a:r>
              <a:rPr lang="ru-RU" dirty="0">
                <a:latin typeface="Arial" pitchFamily="34" charset="0"/>
                <a:cs typeface="Arial" pitchFamily="34" charset="0"/>
              </a:rPr>
              <a:t> C5E-4/454 (4 шт.), непрерывного действия с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цилиндрическо-коническим</a:t>
            </a:r>
            <a:r>
              <a:rPr lang="ru-RU" dirty="0">
                <a:latin typeface="Arial" pitchFamily="34" charset="0"/>
                <a:cs typeface="Arial" pitchFamily="34" charset="0"/>
              </a:rPr>
              <a:t> барабаном со сплошным кожухом 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шнековой</a:t>
            </a:r>
            <a:r>
              <a:rPr lang="ru-RU" dirty="0">
                <a:latin typeface="Arial" pitchFamily="34" charset="0"/>
                <a:cs typeface="Arial" pitchFamily="34" charset="0"/>
              </a:rPr>
              <a:t> выгрузкой. </a:t>
            </a:r>
          </a:p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Производится обезвоживание смеси осадка первичных отстойников и уплотненного избыточного активного ила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067176" y="1459766"/>
            <a:ext cx="573088" cy="563107"/>
          </a:xfrm>
          <a:prstGeom prst="downArrow">
            <a:avLst>
              <a:gd name="adj1" fmla="val 4007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2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65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0" hangingPunct="0">
              <a:defRPr/>
            </a:pPr>
            <a:r>
              <a:rPr lang="ru-RU" altLang="ru-RU" sz="28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НДТ-11</a:t>
            </a:r>
            <a:endParaRPr lang="ru-RU" sz="2800" dirty="0">
              <a:solidFill>
                <a:srgbClr val="002060"/>
              </a:solidFill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852" y="1059656"/>
            <a:ext cx="856932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Сжигание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осадка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сточных вод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250827" y="2144264"/>
            <a:ext cx="8786813" cy="16479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anchor="ctr">
            <a:spAutoFit/>
          </a:bodyPr>
          <a:lstStyle/>
          <a:p>
            <a:pPr algn="ctr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Применяется  технология  сжигания обезвоженного осадка в печах с псевдоожиженным слоем, очистка дымовых газов; производство водяного пара (образованного с помощью тепла, полученного от дымовых газов), использование водяного пара в рамках производства тепловой и электрической энергии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11640" y="1459767"/>
            <a:ext cx="573087" cy="676215"/>
          </a:xfrm>
          <a:prstGeom prst="downArrow">
            <a:avLst>
              <a:gd name="adj1" fmla="val 40070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97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627" y="910830"/>
            <a:ext cx="8215313" cy="3721894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В соответствии с Постановлением Правительства Санкт-Петербурга от 11.12.2013 N 989 «Об утверждении схемы водоснабжения и водоотведения Санкт-Петербурга на период до 2025 года с учетом перспективы до 2030 года» планируется: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Строительство комплекса мероприятий по реконструкции ЮЗОС с внедрением доочистки  (2023 - 2026 г.)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53A60-72CF-4632-9A63-377D72524766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0"/>
            <a:ext cx="6804248" cy="6965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Планируемые мероприятия в ППЭЭ</a:t>
            </a:r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70873"/>
            <a:ext cx="9144000" cy="7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000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1"/>
            <a:ext cx="6876256" cy="789552"/>
          </a:xfrm>
          <a:noFill/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ru-RU" sz="2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2300" b="1" dirty="0">
                <a:solidFill>
                  <a:srgbClr val="002060"/>
                </a:solidFill>
                <a:cs typeface="Arial" pitchFamily="34" charset="0"/>
              </a:rPr>
              <a:t>Запрашиваемые технологические показатели и временно-разрешенные сбросы для выдачи в КЭР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937665"/>
              </p:ext>
            </p:extLst>
          </p:nvPr>
        </p:nvGraphicFramePr>
        <p:xfrm>
          <a:off x="866184" y="843558"/>
          <a:ext cx="7794129" cy="373933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76163"/>
                <a:gridCol w="845966"/>
                <a:gridCol w="738311"/>
                <a:gridCol w="1565945"/>
                <a:gridCol w="1152128"/>
                <a:gridCol w="1115616"/>
              </a:tblGrid>
              <a:tr h="480189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Загрязняющее вещество</a:t>
                      </a:r>
                      <a:endParaRPr lang="ru-RU" sz="1400" dirty="0"/>
                    </a:p>
                  </a:txBody>
                  <a:tcPr marL="91425" marR="91425" marT="34313" marB="343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Технологические показатели , мг,дм3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91429" marR="9142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Хелком</a:t>
                      </a:r>
                      <a:endParaRPr lang="ru-RU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(МАКС)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НДТ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7з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(сред)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 2020</a:t>
                      </a:r>
                      <a:r>
                        <a:rPr lang="ru-RU" sz="1200" b="1" baseline="0" dirty="0" smtClean="0"/>
                        <a:t> - 2026 </a:t>
                      </a:r>
                      <a:r>
                        <a:rPr lang="ru-RU" sz="1200" b="1" baseline="0" dirty="0" err="1" smtClean="0"/>
                        <a:t>г.г</a:t>
                      </a:r>
                      <a:r>
                        <a:rPr lang="ru-RU" sz="1200" b="1" baseline="0" dirty="0" smtClean="0"/>
                        <a:t>.</a:t>
                      </a:r>
                      <a:endParaRPr lang="ru-RU" sz="1200" b="1" dirty="0"/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2027 - 2033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г.г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ТН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ВРС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ТН</a:t>
                      </a:r>
                      <a:endParaRPr lang="ru-RU" sz="1400" dirty="0"/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1429" marR="9142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1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Взвешенные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34313" marB="343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</a:t>
                      </a:r>
                      <a:endParaRPr lang="ru-RU" sz="1400" b="1" dirty="0"/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54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БПК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34313" marB="343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</a:t>
                      </a:r>
                      <a:endParaRPr lang="ru-RU" sz="1400" b="1" dirty="0"/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54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ХПК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34313" marB="343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</a:t>
                      </a:r>
                      <a:endParaRPr lang="ru-RU" sz="1400" b="1" dirty="0"/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</a:t>
                      </a:r>
                      <a:endParaRPr lang="ru-RU" sz="1400" dirty="0"/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54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Азот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общий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34313" marB="343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54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Азот аммонийный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34313" marB="343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6,1</a:t>
                      </a:r>
                      <a:endParaRPr lang="ru-RU" sz="1400" b="1" dirty="0"/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54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Азот нитритов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34313" marB="343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0,3</a:t>
                      </a: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54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Азот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нитратов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34313" marB="343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</a:t>
                      </a:r>
                      <a:endParaRPr lang="ru-RU" sz="1400" b="1" dirty="0"/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54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Фосфаты (по Р)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34313" marB="343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</a:t>
                      </a:r>
                      <a:endParaRPr lang="ru-RU" sz="1400" b="1" dirty="0"/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0,5</a:t>
                      </a:r>
                      <a:endParaRPr lang="ru-RU" sz="1400" dirty="0"/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566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Фосфор общий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5" marR="91425" marT="34313" marB="343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</a:t>
                      </a:r>
                      <a:endParaRPr lang="ru-RU" sz="1400" b="1" dirty="0"/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L="91425" marR="91425" marT="34313" marB="34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025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1635647"/>
            <a:ext cx="5267284" cy="300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547813" y="1104650"/>
            <a:ext cx="633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215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797517"/>
            <a:ext cx="7859216" cy="382123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Проектом Приказа Министерства природных ресурсов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экологии РФ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перечня объектов, оказывающих негативное воздействие на окружающую среду, относящихся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I категории, вклад которых в суммарные выбросы, сбросы загрязняющих веществ в Российской Федерации составляет не менее чем 60 процентов»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Юго-Западные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очистные сооружения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включены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«Список трёхсот»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(пункт 107 проекта приказа)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2427734"/>
            <a:ext cx="3312939" cy="206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1840" y="195487"/>
            <a:ext cx="5472608" cy="4616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ЮЗОС – объект из «списка трехсот»</a:t>
            </a:r>
          </a:p>
        </p:txBody>
      </p:sp>
    </p:spTree>
    <p:extLst>
      <p:ext uri="{BB962C8B-B14F-4D97-AF65-F5344CB8AC3E}">
        <p14:creationId xmlns:p14="http://schemas.microsoft.com/office/powerpoint/2010/main" val="3512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038340" y="0"/>
            <a:ext cx="7105660" cy="6965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10" rIns="91419" bIns="45710" anchor="ctr"/>
          <a:lstStyle/>
          <a:p>
            <a:pPr algn="ctr"/>
            <a:endParaRPr lang="ru-RU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solidFill>
                  <a:srgbClr val="002060"/>
                </a:solidFill>
                <a:cs typeface="Tahoma" pitchFamily="34" charset="0"/>
              </a:rPr>
              <a:t>Юго-Западные очистные сооружения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</p:txBody>
      </p:sp>
      <p:grpSp>
        <p:nvGrpSpPr>
          <p:cNvPr id="26626" name="Группа 1"/>
          <p:cNvGrpSpPr>
            <a:grpSpLocks/>
          </p:cNvGrpSpPr>
          <p:nvPr/>
        </p:nvGrpSpPr>
        <p:grpSpPr bwMode="auto">
          <a:xfrm>
            <a:off x="122240" y="973931"/>
            <a:ext cx="8899525" cy="3638550"/>
            <a:chOff x="63500" y="1843628"/>
            <a:chExt cx="8900988" cy="4850627"/>
          </a:xfrm>
        </p:grpSpPr>
        <p:sp>
          <p:nvSpPr>
            <p:cNvPr id="26629" name="Text Box 8"/>
            <p:cNvSpPr txBox="1">
              <a:spLocks noChangeArrowheads="1"/>
            </p:cNvSpPr>
            <p:nvPr/>
          </p:nvSpPr>
          <p:spPr bwMode="auto">
            <a:xfrm>
              <a:off x="63500" y="2116269"/>
              <a:ext cx="1916416" cy="650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35" tIns="47870" rIns="95735" bIns="47870" anchor="ctr"/>
            <a:lstStyle/>
            <a:p>
              <a:pPr algn="ctr"/>
              <a:r>
                <a:rPr lang="ru-RU" sz="1400" b="1" dirty="0">
                  <a:solidFill>
                    <a:srgbClr val="004A82"/>
                  </a:solidFill>
                  <a:latin typeface="Tahoma" pitchFamily="34" charset="0"/>
                  <a:cs typeface="Tahoma" pitchFamily="34" charset="0"/>
                </a:rPr>
                <a:t>Ввод в эксплуатацию 22.09.2005г.</a:t>
              </a:r>
            </a:p>
          </p:txBody>
        </p:sp>
        <p:pic>
          <p:nvPicPr>
            <p:cNvPr id="15" name="Picture 7" descr="KP9P929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79927" y="1988068"/>
              <a:ext cx="2592814" cy="18761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16" name="Picture 5" descr="Рисунок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406" y="3213423"/>
              <a:ext cx="3165995" cy="1958663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5"/>
            <a:srcRect/>
            <a:stretch/>
          </p:blipFill>
          <p:spPr bwMode="auto">
            <a:xfrm>
              <a:off x="2032324" y="4868921"/>
              <a:ext cx="2611866" cy="1825334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  <p:sp>
          <p:nvSpPr>
            <p:cNvPr id="26633" name="Text Box 10"/>
            <p:cNvSpPr txBox="1">
              <a:spLocks noChangeArrowheads="1"/>
            </p:cNvSpPr>
            <p:nvPr/>
          </p:nvSpPr>
          <p:spPr bwMode="auto">
            <a:xfrm rot="10800000" flipV="1">
              <a:off x="4756729" y="5192444"/>
              <a:ext cx="4207759" cy="1477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862" indent="-342862" algn="ctr">
                <a:spcBef>
                  <a:spcPct val="50000"/>
                </a:spcBef>
              </a:pPr>
              <a:r>
                <a:rPr lang="ru-RU" sz="1200" b="1">
                  <a:solidFill>
                    <a:srgbClr val="004A82"/>
                  </a:solidFill>
                  <a:latin typeface="Tahoma" pitchFamily="34" charset="0"/>
                  <a:cs typeface="Tahoma" pitchFamily="34" charset="0"/>
                </a:rPr>
                <a:t>	2008-2009 гг. – модернизация сооружений с учетом ужесточения требований к очистке сточных вод</a:t>
              </a:r>
              <a:r>
                <a:rPr lang="ru-RU" sz="1200">
                  <a:solidFill>
                    <a:srgbClr val="004A82"/>
                  </a:solidFill>
                  <a:latin typeface="Tahoma" pitchFamily="34" charset="0"/>
                  <a:cs typeface="Tahoma" pitchFamily="34" charset="0"/>
                </a:rPr>
                <a:t>:</a:t>
              </a:r>
            </a:p>
            <a:p>
              <a:pPr marL="342862" indent="-342862">
                <a:spcBef>
                  <a:spcPct val="50000"/>
                </a:spcBef>
                <a:buFontTx/>
                <a:buChar char="•"/>
              </a:pPr>
              <a:r>
                <a:rPr lang="ru-RU" sz="1200">
                  <a:solidFill>
                    <a:srgbClr val="004A82"/>
                  </a:solidFill>
                  <a:latin typeface="Tahoma" pitchFamily="34" charset="0"/>
                  <a:cs typeface="Tahoma" pitchFamily="34" charset="0"/>
                </a:rPr>
                <a:t>Строительство  стационарной системы дозирования сернокислого алюминия.  </a:t>
              </a:r>
            </a:p>
          </p:txBody>
        </p:sp>
        <p:sp>
          <p:nvSpPr>
            <p:cNvPr id="26634" name="Text Box 9"/>
            <p:cNvSpPr txBox="1">
              <a:spLocks noChangeArrowheads="1"/>
            </p:cNvSpPr>
            <p:nvPr/>
          </p:nvSpPr>
          <p:spPr bwMode="auto">
            <a:xfrm>
              <a:off x="4695271" y="2910501"/>
              <a:ext cx="4269217" cy="1846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862" indent="-342862" algn="ctr">
                <a:spcBef>
                  <a:spcPct val="50000"/>
                </a:spcBef>
              </a:pPr>
              <a:r>
                <a:rPr lang="ru-RU" sz="1200" b="1">
                  <a:solidFill>
                    <a:srgbClr val="004A82"/>
                  </a:solidFill>
                  <a:latin typeface="Tahoma" pitchFamily="34" charset="0"/>
                  <a:cs typeface="Tahoma" pitchFamily="34" charset="0"/>
                </a:rPr>
                <a:t> На  сооружениях  применены современные технологии и оборудование</a:t>
              </a:r>
              <a:r>
                <a:rPr lang="ru-RU" sz="1200">
                  <a:solidFill>
                    <a:srgbClr val="004A82"/>
                  </a:solidFill>
                  <a:latin typeface="Tahoma" pitchFamily="34" charset="0"/>
                  <a:cs typeface="Tahoma" pitchFamily="34" charset="0"/>
                </a:rPr>
                <a:t>:</a:t>
              </a:r>
            </a:p>
            <a:p>
              <a:pPr marL="342862" indent="-342862">
                <a:spcBef>
                  <a:spcPct val="50000"/>
                </a:spcBef>
                <a:buFontTx/>
                <a:buChar char="•"/>
              </a:pPr>
              <a:r>
                <a:rPr lang="ru-RU" sz="1200">
                  <a:solidFill>
                    <a:srgbClr val="004A82"/>
                  </a:solidFill>
                  <a:latin typeface="Tahoma" pitchFamily="34" charset="0"/>
                  <a:cs typeface="Tahoma" pitchFamily="34" charset="0"/>
                </a:rPr>
                <a:t>Биологическая очистка сточных вод выполнена  с  глубоким удалением азота и фосфора</a:t>
              </a:r>
            </a:p>
            <a:p>
              <a:pPr marL="342862" indent="-342862">
                <a:spcBef>
                  <a:spcPct val="50000"/>
                </a:spcBef>
                <a:buFontTx/>
                <a:buChar char="•"/>
              </a:pPr>
              <a:r>
                <a:rPr lang="ru-RU" sz="1200">
                  <a:solidFill>
                    <a:srgbClr val="004A82"/>
                  </a:solidFill>
                  <a:latin typeface="Tahoma" pitchFamily="34" charset="0"/>
                  <a:cs typeface="Tahoma" pitchFamily="34" charset="0"/>
                </a:rPr>
                <a:t>Ультрафиолетовое обеззараживание  очищенных сточных вод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4694998" y="1843628"/>
              <a:ext cx="4269490" cy="98472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1200" b="1" dirty="0">
                  <a:solidFill>
                    <a:srgbClr val="004A82"/>
                  </a:solidFill>
                  <a:latin typeface="Tahoma" pitchFamily="34" charset="0"/>
                  <a:cs typeface="Tahoma" pitchFamily="34" charset="0"/>
                </a:rPr>
                <a:t>Проектные данные</a:t>
              </a:r>
              <a:r>
                <a:rPr lang="en-US" sz="1200" b="1" dirty="0">
                  <a:solidFill>
                    <a:srgbClr val="004A82"/>
                  </a:solidFill>
                  <a:latin typeface="Tahoma" pitchFamily="34" charset="0"/>
                  <a:cs typeface="Tahoma" pitchFamily="34" charset="0"/>
                </a:rPr>
                <a:t>:</a:t>
              </a:r>
            </a:p>
            <a:p>
              <a:pPr marL="171410" indent="-171410" eaLnBrk="1" hangingPunct="1">
                <a:spcBef>
                  <a:spcPct val="500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200" dirty="0">
                  <a:solidFill>
                    <a:srgbClr val="004A82"/>
                  </a:solidFill>
                  <a:latin typeface="Tahoma" pitchFamily="34" charset="0"/>
                  <a:cs typeface="Tahoma" pitchFamily="34" charset="0"/>
                </a:rPr>
                <a:t> производительность – </a:t>
              </a:r>
              <a:r>
                <a:rPr lang="ru-RU" sz="1200" b="1" dirty="0">
                  <a:solidFill>
                    <a:srgbClr val="004A82"/>
                  </a:solidFill>
                  <a:latin typeface="Tahoma" pitchFamily="34" charset="0"/>
                  <a:cs typeface="Tahoma" pitchFamily="34" charset="0"/>
                </a:rPr>
                <a:t>330 000 м</a:t>
              </a:r>
              <a:r>
                <a:rPr lang="ru-RU" sz="1200" b="1" baseline="30000" dirty="0">
                  <a:solidFill>
                    <a:srgbClr val="004A82"/>
                  </a:solidFill>
                  <a:latin typeface="Tahoma" pitchFamily="34" charset="0"/>
                  <a:cs typeface="Tahoma" pitchFamily="34" charset="0"/>
                </a:rPr>
                <a:t>3</a:t>
              </a:r>
              <a:r>
                <a:rPr lang="ru-RU" sz="1200" b="1" dirty="0">
                  <a:solidFill>
                    <a:srgbClr val="004A82"/>
                  </a:solidFill>
                  <a:latin typeface="Tahoma" pitchFamily="34" charset="0"/>
                  <a:cs typeface="Tahoma" pitchFamily="34" charset="0"/>
                </a:rPr>
                <a:t>/</a:t>
              </a:r>
              <a:r>
                <a:rPr lang="ru-RU" sz="1200" b="1" dirty="0" err="1">
                  <a:solidFill>
                    <a:srgbClr val="004A82"/>
                  </a:solidFill>
                  <a:latin typeface="Tahoma" pitchFamily="34" charset="0"/>
                  <a:cs typeface="Tahoma" pitchFamily="34" charset="0"/>
                </a:rPr>
                <a:t>сут</a:t>
              </a:r>
              <a:r>
                <a:rPr lang="en-US" sz="1200" b="1" dirty="0">
                  <a:solidFill>
                    <a:srgbClr val="004A82"/>
                  </a:solidFill>
                  <a:latin typeface="Tahoma" pitchFamily="34" charset="0"/>
                  <a:cs typeface="Tahoma" pitchFamily="34" charset="0"/>
                </a:rPr>
                <a:t>;</a:t>
              </a:r>
            </a:p>
            <a:p>
              <a:pPr marL="171410" indent="-171410" eaLnBrk="1" hangingPunct="1">
                <a:buFont typeface="Wingdings" panose="05000000000000000000" pitchFamily="2" charset="2"/>
                <a:buChar char="§"/>
                <a:defRPr/>
              </a:pPr>
              <a:r>
                <a:rPr lang="ru-RU" sz="1200" dirty="0">
                  <a:solidFill>
                    <a:srgbClr val="004A82"/>
                  </a:solidFill>
                  <a:latin typeface="Tahoma" pitchFamily="34" charset="0"/>
                  <a:cs typeface="Tahoma" pitchFamily="34" charset="0"/>
                </a:rPr>
                <a:t>обезвреживание осадка – сжигание.</a:t>
              </a:r>
            </a:p>
          </p:txBody>
        </p:sp>
      </p:grp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70873"/>
            <a:ext cx="9144000" cy="7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2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70873"/>
            <a:ext cx="9144000" cy="7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003800" y="857250"/>
            <a:ext cx="4032250" cy="3226524"/>
          </a:xfrm>
          <a:prstGeom prst="rect">
            <a:avLst/>
          </a:prstGeom>
          <a:noFill/>
          <a:ln>
            <a:noFill/>
          </a:ln>
          <a:extLst/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200"/>
              </a:spcAft>
              <a:buSzPct val="70000"/>
              <a:defRPr/>
            </a:pP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Юго-западная часть </a:t>
            </a:r>
            <a:b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Санкт-Петербурга, включая:</a:t>
            </a:r>
          </a:p>
          <a:p>
            <a:pPr marL="285718" indent="-285718" eaLnBrk="1" hangingPunct="1">
              <a:spcAft>
                <a:spcPts val="20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г. Красное Село, </a:t>
            </a:r>
          </a:p>
          <a:p>
            <a:pPr marL="285718" indent="-285718" eaLnBrk="1" hangingPunct="1">
              <a:spcAft>
                <a:spcPts val="20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пос. </a:t>
            </a:r>
            <a:r>
              <a:rPr lang="ru-RU" alt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Горелово</a:t>
            </a: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</a:p>
          <a:p>
            <a:pPr marL="285718" indent="-285718" eaLnBrk="1" hangingPunct="1">
              <a:spcAft>
                <a:spcPts val="20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пос. Стрельна, </a:t>
            </a:r>
          </a:p>
          <a:p>
            <a:pPr marL="285718" indent="-285718" eaLnBrk="1" hangingPunct="1">
              <a:spcAft>
                <a:spcPts val="20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пос. Володарский, </a:t>
            </a:r>
          </a:p>
          <a:p>
            <a:pPr marL="285718" indent="-285718" eaLnBrk="1" hangingPunct="1">
              <a:spcAft>
                <a:spcPts val="20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нежилые зоны Кировского завода и завода ЛЭМЗ, </a:t>
            </a:r>
          </a:p>
          <a:p>
            <a:pPr marL="285718" indent="-285718" eaLnBrk="1" hangingPunct="1">
              <a:spcAft>
                <a:spcPts val="20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жилые районы </a:t>
            </a:r>
            <a:r>
              <a:rPr lang="ru-RU" alt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Урицка</a:t>
            </a: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Сосновой поляны, </a:t>
            </a:r>
            <a:r>
              <a:rPr lang="ru-RU" alt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Ульянки</a:t>
            </a: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 Дачное, </a:t>
            </a:r>
          </a:p>
          <a:p>
            <a:pPr marL="285718" indent="-285718" eaLnBrk="1" hangingPunct="1">
              <a:spcAft>
                <a:spcPts val="20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части </a:t>
            </a:r>
            <a:r>
              <a:rPr lang="ru-RU" alt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Петродворцового</a:t>
            </a: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Кировского и Красносельского районов.</a:t>
            </a:r>
          </a:p>
        </p:txBody>
      </p:sp>
      <p:sp>
        <p:nvSpPr>
          <p:cNvPr id="2" name="Rectangle 1">
            <a:extLst>
              <a:ext uri="{FF2B5EF4-FFF2-40B4-BE49-F238E27FC236}"/>
            </a:extLst>
          </p:cNvPr>
          <p:cNvSpPr/>
          <p:nvPr/>
        </p:nvSpPr>
        <p:spPr>
          <a:xfrm>
            <a:off x="5076056" y="4109159"/>
            <a:ext cx="3739313" cy="610424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171431" indent="-171431">
              <a:spcAft>
                <a:spcPts val="20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Длина сетей БК ЮЗОС – 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875 км</a:t>
            </a:r>
          </a:p>
          <a:p>
            <a:pPr marL="171431" indent="-171431">
              <a:spcAft>
                <a:spcPts val="20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Число жителей ~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880 тысяч человек</a:t>
            </a:r>
            <a:endParaRPr lang="ru-RU" altLang="ru-RU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868951"/>
            <a:ext cx="4608512" cy="323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63888" y="179134"/>
            <a:ext cx="4320480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Бассейн канализования ЮЗОС</a:t>
            </a:r>
          </a:p>
        </p:txBody>
      </p:sp>
    </p:spTree>
    <p:extLst>
      <p:ext uri="{BB962C8B-B14F-4D97-AF65-F5344CB8AC3E}">
        <p14:creationId xmlns:p14="http://schemas.microsoft.com/office/powerpoint/2010/main" val="2615747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 rot="-5400000">
            <a:off x="7404894" y="3631580"/>
            <a:ext cx="1309688" cy="261590"/>
          </a:xfrm>
          <a:prstGeom prst="rect">
            <a:avLst/>
          </a:prstGeom>
          <a:noFill/>
          <a:ln>
            <a:noFill/>
          </a:ln>
          <a:extLst/>
        </p:spPr>
        <p:txBody>
          <a:bodyPr lIns="91419" tIns="45710" rIns="91419" bIns="45710">
            <a:spAutoFit/>
          </a:bodyPr>
          <a:lstStyle>
            <a:lvl1pPr defTabSz="12795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39813" indent="-400050" defTabSz="12795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00200" indent="-320675" defTabSz="12795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239963" indent="-319088" defTabSz="12795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879725" indent="-319088" defTabSz="12795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336925" indent="-319088" defTabSz="1279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794125" indent="-319088" defTabSz="1279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251325" indent="-319088" defTabSz="1279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08525" indent="-319088" defTabSz="1279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Обеззараживание</a:t>
            </a:r>
          </a:p>
        </p:txBody>
      </p:sp>
      <p:grpSp>
        <p:nvGrpSpPr>
          <p:cNvPr id="31746" name="Группа 8"/>
          <p:cNvGrpSpPr>
            <a:grpSpLocks/>
          </p:cNvGrpSpPr>
          <p:nvPr/>
        </p:nvGrpSpPr>
        <p:grpSpPr bwMode="auto">
          <a:xfrm>
            <a:off x="1511301" y="915566"/>
            <a:ext cx="7418388" cy="2894995"/>
            <a:chOff x="161120" y="1407053"/>
            <a:chExt cx="8486234" cy="4818288"/>
          </a:xfrm>
        </p:grpSpPr>
        <p:sp>
          <p:nvSpPr>
            <p:cNvPr id="31759" name="Прямоугольник 16"/>
            <p:cNvSpPr>
              <a:spLocks noChangeArrowheads="1"/>
            </p:cNvSpPr>
            <p:nvPr/>
          </p:nvSpPr>
          <p:spPr bwMode="auto">
            <a:xfrm>
              <a:off x="7740352" y="3641868"/>
              <a:ext cx="288032" cy="81723"/>
            </a:xfrm>
            <a:prstGeom prst="rect">
              <a:avLst/>
            </a:prstGeom>
            <a:solidFill>
              <a:srgbClr val="00B0F0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 defTabSz="1279383"/>
              <a:endParaRPr lang="ru-RU" altLang="ru-RU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31760" name="Picture 2" descr="C:\Users\Krasnopeev_AL\Desktop\Схема2.jpg"/>
            <p:cNvPicPr>
              <a:picLocks noChangeAspect="1" noChangeArrowheads="1"/>
            </p:cNvPicPr>
            <p:nvPr/>
          </p:nvPicPr>
          <p:blipFill>
            <a:blip r:embed="rId2"/>
            <a:srcRect l="94368" t="50073" b="29597"/>
            <a:stretch>
              <a:fillRect/>
            </a:stretch>
          </p:blipFill>
          <p:spPr bwMode="auto">
            <a:xfrm>
              <a:off x="7993587" y="3539330"/>
              <a:ext cx="653767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1" name="Прямоугольник 3"/>
            <p:cNvSpPr>
              <a:spLocks noChangeArrowheads="1"/>
            </p:cNvSpPr>
            <p:nvPr/>
          </p:nvSpPr>
          <p:spPr bwMode="auto">
            <a:xfrm>
              <a:off x="7236296" y="3641869"/>
              <a:ext cx="288032" cy="81723"/>
            </a:xfrm>
            <a:prstGeom prst="rect">
              <a:avLst/>
            </a:prstGeom>
            <a:solidFill>
              <a:srgbClr val="4BACC6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 defTabSz="1279383"/>
              <a:endParaRPr lang="ru-RU" altLang="ru-RU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31762" name="Picture 2" descr="C:\Users\Krasnopeev_AL\Desktop\Схема2.jpg"/>
            <p:cNvPicPr>
              <a:picLocks noChangeAspect="1" noChangeArrowheads="1"/>
            </p:cNvPicPr>
            <p:nvPr/>
          </p:nvPicPr>
          <p:blipFill>
            <a:blip r:embed="rId2"/>
            <a:srcRect l="2" t="29742" r="19012" b="29597"/>
            <a:stretch>
              <a:fillRect/>
            </a:stretch>
          </p:blipFill>
          <p:spPr bwMode="auto">
            <a:xfrm>
              <a:off x="161120" y="2381729"/>
              <a:ext cx="7144556" cy="219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3" name="Прямоугольник 1"/>
            <p:cNvSpPr>
              <a:spLocks noChangeArrowheads="1"/>
            </p:cNvSpPr>
            <p:nvPr/>
          </p:nvSpPr>
          <p:spPr bwMode="auto">
            <a:xfrm>
              <a:off x="7452320" y="3461849"/>
              <a:ext cx="432048" cy="360041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 defTabSz="1279383"/>
              <a:endParaRPr lang="ru-RU" altLang="ru-RU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1764" name="Правая фигурная скобка 6"/>
            <p:cNvSpPr>
              <a:spLocks/>
            </p:cNvSpPr>
            <p:nvPr/>
          </p:nvSpPr>
          <p:spPr bwMode="auto">
            <a:xfrm rot="5400000">
              <a:off x="2143936" y="2530056"/>
              <a:ext cx="821216" cy="4034911"/>
            </a:xfrm>
            <a:prstGeom prst="rightBrace">
              <a:avLst>
                <a:gd name="adj1" fmla="val 8325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lIns="128016" tIns="64008" rIns="128016" bIns="64008" anchor="ctr"/>
            <a:lstStyle/>
            <a:p>
              <a:pPr algn="ctr" defTabSz="1279383"/>
              <a:endParaRPr lang="ru-RU" altLang="ru-RU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1765" name="Правая фигурная скобка 18"/>
            <p:cNvSpPr>
              <a:spLocks/>
            </p:cNvSpPr>
            <p:nvPr/>
          </p:nvSpPr>
          <p:spPr bwMode="auto">
            <a:xfrm rot="5400000">
              <a:off x="5382026" y="3297433"/>
              <a:ext cx="1152126" cy="2777105"/>
            </a:xfrm>
            <a:prstGeom prst="rightBrace">
              <a:avLst>
                <a:gd name="adj1" fmla="val 8336"/>
                <a:gd name="adj2" fmla="val 49727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lIns="128016" tIns="64008" rIns="128016" bIns="64008" anchor="ctr"/>
            <a:lstStyle/>
            <a:p>
              <a:pPr algn="ctr" defTabSz="1279383"/>
              <a:endParaRPr lang="ru-RU" altLang="ru-RU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1766" name="Правая фигурная скобка 19"/>
            <p:cNvSpPr>
              <a:spLocks/>
            </p:cNvSpPr>
            <p:nvPr/>
          </p:nvSpPr>
          <p:spPr bwMode="auto">
            <a:xfrm rot="5400000">
              <a:off x="7240901" y="4252358"/>
              <a:ext cx="821216" cy="609733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 defTabSz="1279383"/>
              <a:r>
                <a:rPr lang="en-US" altLang="ru-RU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1767" name="TextBox 22"/>
            <p:cNvSpPr txBox="1">
              <a:spLocks noChangeArrowheads="1"/>
            </p:cNvSpPr>
            <p:nvPr/>
          </p:nvSpPr>
          <p:spPr bwMode="auto">
            <a:xfrm>
              <a:off x="7666710" y="4417177"/>
              <a:ext cx="295821" cy="420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 defTabSz="1279383"/>
              <a:endParaRPr lang="ru-RU" altLang="ru-RU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4074" y="4993824"/>
              <a:ext cx="2442920" cy="9322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128016" tIns="64008" rIns="128016" bIns="64008">
              <a:spAutoFit/>
            </a:bodyPr>
            <a:lstStyle>
              <a:lvl1pPr defTabSz="12795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039813" indent="-400050" defTabSz="12795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600200" indent="-320675" defTabSz="12795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239963" indent="-319088" defTabSz="12795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879725" indent="-319088" defTabSz="12795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336925" indent="-319088" defTabSz="12795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794125" indent="-319088" defTabSz="12795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251325" indent="-319088" defTabSz="12795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708525" indent="-319088" defTabSz="12795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sz="1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Механическая очистка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сточных вод</a:t>
              </a:r>
            </a:p>
          </p:txBody>
        </p:sp>
        <p:sp>
          <p:nvSpPr>
            <p:cNvPr id="26" name="TextBox 25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8191" y="5293050"/>
              <a:ext cx="2508423" cy="9322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128016" tIns="64008" rIns="128016" bIns="64008">
              <a:spAutoFit/>
            </a:bodyPr>
            <a:lstStyle>
              <a:lvl1pPr defTabSz="12795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039813" indent="-400050" defTabSz="12795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600200" indent="-320675" defTabSz="12795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239963" indent="-319088" defTabSz="12795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879725" indent="-319088" defTabSz="12795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336925" indent="-319088" defTabSz="12795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794125" indent="-319088" defTabSz="12795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251325" indent="-319088" defTabSz="12795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708525" indent="-319088" defTabSz="12795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sz="14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Биологическая очистка</a:t>
              </a:r>
            </a:p>
            <a:p>
              <a:pPr algn="ctr">
                <a:defRPr/>
              </a:pPr>
              <a:r>
                <a:rPr lang="ru-RU" sz="14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сточных вод</a:t>
              </a:r>
            </a:p>
          </p:txBody>
        </p:sp>
        <p:sp>
          <p:nvSpPr>
            <p:cNvPr id="31770" name="Скругленный прямоугольник 28"/>
            <p:cNvSpPr>
              <a:spLocks noChangeArrowheads="1"/>
            </p:cNvSpPr>
            <p:nvPr/>
          </p:nvSpPr>
          <p:spPr bwMode="auto">
            <a:xfrm>
              <a:off x="3261056" y="1407053"/>
              <a:ext cx="1342925" cy="927285"/>
            </a:xfrm>
            <a:prstGeom prst="roundRect">
              <a:avLst>
                <a:gd name="adj" fmla="val 16667"/>
              </a:avLst>
            </a:prstGeom>
            <a:solidFill>
              <a:srgbClr val="E46C0A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 defTabSz="1279383"/>
              <a:r>
                <a:rPr lang="ru-RU" altLang="ru-RU" sz="9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Реагент для химического удаления фосфора</a:t>
              </a:r>
            </a:p>
          </p:txBody>
        </p:sp>
        <p:cxnSp>
          <p:nvCxnSpPr>
            <p:cNvPr id="22" name="Соединительная линия уступом 21">
              <a:extLst>
                <a:ext uri="{FF2B5EF4-FFF2-40B4-BE49-F238E27FC236}"/>
              </a:extLst>
            </p:cNvPr>
            <p:cNvCxnSpPr/>
            <p:nvPr/>
          </p:nvCxnSpPr>
          <p:spPr>
            <a:xfrm rot="10800000" flipV="1">
              <a:off x="2916014" y="2221540"/>
              <a:ext cx="345043" cy="1135468"/>
            </a:xfrm>
            <a:prstGeom prst="bentConnector2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5800" t="24310" r="77075" b="41977"/>
          <a:stretch>
            <a:fillRect/>
          </a:stretch>
        </p:blipFill>
        <p:spPr bwMode="auto">
          <a:xfrm>
            <a:off x="190500" y="2403873"/>
            <a:ext cx="13462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5800" t="6599" r="69736" b="74879"/>
          <a:stretch>
            <a:fillRect/>
          </a:stretch>
        </p:blipFill>
        <p:spPr bwMode="auto">
          <a:xfrm>
            <a:off x="92077" y="1668066"/>
            <a:ext cx="203517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Прямоугольник 14"/>
          <p:cNvSpPr>
            <a:spLocks noChangeArrowheads="1"/>
          </p:cNvSpPr>
          <p:nvPr/>
        </p:nvSpPr>
        <p:spPr bwMode="auto">
          <a:xfrm>
            <a:off x="220663" y="2256235"/>
            <a:ext cx="387350" cy="319088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91419" tIns="45710" rIns="91419" bIns="45710" anchor="ctr"/>
          <a:lstStyle/>
          <a:p>
            <a:pPr algn="ctr" defTabSz="1279383"/>
            <a:endParaRPr lang="ru-RU" altLang="ru-RU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1750" name="Прямоугольник 37"/>
          <p:cNvSpPr>
            <a:spLocks noChangeArrowheads="1"/>
          </p:cNvSpPr>
          <p:nvPr/>
        </p:nvSpPr>
        <p:spPr bwMode="auto">
          <a:xfrm>
            <a:off x="1782765" y="1495426"/>
            <a:ext cx="344487" cy="173831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91419" tIns="45710" rIns="91419" bIns="45710" anchor="ctr"/>
          <a:lstStyle/>
          <a:p>
            <a:pPr algn="ctr" defTabSz="1279383"/>
            <a:endParaRPr lang="ru-RU" altLang="ru-RU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1751" name="Прямоугольник 38"/>
          <p:cNvSpPr>
            <a:spLocks noChangeArrowheads="1"/>
          </p:cNvSpPr>
          <p:nvPr/>
        </p:nvSpPr>
        <p:spPr bwMode="auto">
          <a:xfrm>
            <a:off x="2020888" y="1932385"/>
            <a:ext cx="127000" cy="8691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91419" tIns="45710" rIns="91419" bIns="45710" anchor="ctr"/>
          <a:lstStyle/>
          <a:p>
            <a:pPr algn="ctr" defTabSz="1279383"/>
            <a:endParaRPr lang="ru-RU" altLang="ru-RU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1752" name="Rectangle 1262"/>
          <p:cNvSpPr>
            <a:spLocks noChangeArrowheads="1"/>
          </p:cNvSpPr>
          <p:nvPr/>
        </p:nvSpPr>
        <p:spPr bwMode="auto">
          <a:xfrm>
            <a:off x="5395914" y="1658541"/>
            <a:ext cx="2365375" cy="2661047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5299" tIns="32649" rIns="65299" bIns="32649" anchor="ctr"/>
          <a:lstStyle/>
          <a:p>
            <a:endParaRPr lang="ru-RU" altLang="ru-RU" sz="3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/>
            </a:extLst>
          </p:cNvPr>
          <p:cNvSpPr/>
          <p:nvPr/>
        </p:nvSpPr>
        <p:spPr>
          <a:xfrm>
            <a:off x="2627784" y="0"/>
            <a:ext cx="6516216" cy="6965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    </a:t>
            </a:r>
            <a:r>
              <a:rPr lang="ru-RU" sz="2400" b="1" dirty="0">
                <a:solidFill>
                  <a:srgbClr val="002060"/>
                </a:solidFill>
                <a:cs typeface="Tahoma" pitchFamily="34" charset="0"/>
              </a:rPr>
              <a:t>Технологическая схема ЮЗОС</a:t>
            </a:r>
          </a:p>
          <a:p>
            <a:pPr algn="ctr">
              <a:defRPr/>
            </a:pPr>
            <a:endParaRPr lang="ru-RU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17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70873"/>
            <a:ext cx="9144000" cy="7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126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786688" y="1660923"/>
            <a:ext cx="531812" cy="2661047"/>
          </a:xfrm>
          <a:prstGeom prst="rect">
            <a:avLst/>
          </a:prstGeom>
          <a:solidFill>
            <a:schemeClr val="accent3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65299" tIns="32649" rIns="65299" bIns="32649" anchor="ctr"/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37" name="Picture 8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19568" t="33136" r="19538" b="52301"/>
          <a:stretch/>
        </p:blipFill>
        <p:spPr bwMode="auto">
          <a:xfrm>
            <a:off x="7929586" y="2143123"/>
            <a:ext cx="373792" cy="239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325689" y="3868342"/>
            <a:ext cx="2822575" cy="369332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Четыре резервуара-регулятора</a:t>
            </a:r>
            <a:r>
              <a:rPr lang="ru-RU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191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0" y="0"/>
            <a:ext cx="6286500" cy="6965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0" hangingPunct="0"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НДТ-4 </a:t>
            </a:r>
            <a:r>
              <a:rPr lang="ru-RU" altLang="ru-RU" sz="28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а,б,в</a:t>
            </a:r>
            <a:endParaRPr lang="ru-RU" sz="28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6" y="857251"/>
            <a:ext cx="2714625" cy="984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>
            <a:spAutoFit/>
          </a:bodyPr>
          <a:lstStyle/>
          <a:p>
            <a:pPr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а. </a:t>
            </a:r>
            <a:r>
              <a:rPr lang="ru-RU" sz="1400" dirty="0">
                <a:latin typeface="Arial" pitchFamily="34" charset="0"/>
                <a:ea typeface="Calibri"/>
                <a:cs typeface="Arial" pitchFamily="34" charset="0"/>
              </a:rPr>
              <a:t>Удаление грубодисперсных примесей из сточных вод до основных технологических стадий очистки</a:t>
            </a: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214313" y="2602202"/>
            <a:ext cx="2286000" cy="14059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anchor="ctr">
            <a:spAutoFit/>
          </a:bodyPr>
          <a:lstStyle/>
          <a:p>
            <a:pPr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Используется (решетки на ГНС, механические решетки с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прозором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6мм, аэрируемые песколовки, первичные отстойники)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1815" y="844155"/>
            <a:ext cx="2643187" cy="14059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>
            <a:spAutoFit/>
          </a:bodyPr>
          <a:lstStyle/>
          <a:p>
            <a:pPr>
              <a:defRPr/>
            </a:pPr>
            <a:r>
              <a:rPr lang="ru-RU" sz="1400" b="1" dirty="0">
                <a:latin typeface="Arial" pitchFamily="34" charset="0"/>
                <a:ea typeface="Calibri"/>
                <a:cs typeface="Arial" pitchFamily="34" charset="0"/>
              </a:rPr>
              <a:t>б.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ea typeface="Calibri"/>
                <a:cs typeface="Arial" pitchFamily="34" charset="0"/>
              </a:rPr>
              <a:t>Отмывка отбросов от взвешенных веществ с целью повысить их стабильность и сократить негативное воздействие на окружающую среды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00751" y="857251"/>
            <a:ext cx="300037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>
              <a:defRPr/>
            </a:pP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в</a:t>
            </a:r>
            <a:r>
              <a:rPr lang="ru-RU" sz="1400" b="1" dirty="0"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ea typeface="Calibri"/>
                <a:cs typeface="Arial" pitchFamily="34" charset="0"/>
              </a:rPr>
              <a:t>Осветление сточных вод в пределах, не ухудшающих удаление азота и фосфора при последующей биологической очистке</a:t>
            </a:r>
            <a:endParaRPr lang="ru-RU" sz="14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928870" y="1842135"/>
            <a:ext cx="500062" cy="77054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190101" y="2246420"/>
            <a:ext cx="484187" cy="38253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294564" y="2057580"/>
            <a:ext cx="484188" cy="36703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643189" y="2616732"/>
            <a:ext cx="3286125" cy="1624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anchor="ctr">
            <a:spAutoFit/>
          </a:bodyPr>
          <a:lstStyle/>
          <a:p>
            <a:pPr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Используется сепарация песка с песколовок до 75% влажности.</a:t>
            </a:r>
          </a:p>
          <a:p>
            <a:pPr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Используется прессование отбросов с решеток механической очистки. Отходы с решеток вывозятся на лицензированные полигоны Водоканала. 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6072190" y="2624234"/>
            <a:ext cx="2928937" cy="24929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anchor="ctr">
            <a:spAutoFit/>
          </a:bodyPr>
          <a:lstStyle/>
          <a:p>
            <a:pPr>
              <a:defRPr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Осветление сточных вод проводится на 4х первичных отстойниках радиального типа диаметром – 54 м.  Эффективность осветления составляет 50%. Для  образования летучих жирных кислот низшего разряда, необходимых для интенсификации биологической очистки, в первичных отстойниках проводится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преферментации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сырого осадка.</a:t>
            </a:r>
          </a:p>
        </p:txBody>
      </p:sp>
    </p:spTree>
    <p:extLst>
      <p:ext uri="{BB962C8B-B14F-4D97-AF65-F5344CB8AC3E}">
        <p14:creationId xmlns:p14="http://schemas.microsoft.com/office/powerpoint/2010/main" val="27889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0"/>
            <a:ext cx="6228184" cy="6965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0" hangingPunct="0">
              <a:defRPr/>
            </a:pPr>
            <a:r>
              <a:rPr lang="ru-RU" altLang="ru-RU" sz="28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НДТ-4 ж</a:t>
            </a:r>
            <a:endParaRPr lang="ru-RU" sz="2800" dirty="0">
              <a:solidFill>
                <a:srgbClr val="002060"/>
              </a:solidFill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189" y="1113235"/>
            <a:ext cx="83533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Обеззараживание очищенных вод с использованием УФ-облучения,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либо </a:t>
            </a:r>
            <a:r>
              <a:rPr lang="ru-RU" dirty="0">
                <a:latin typeface="Arial" pitchFamily="34" charset="0"/>
                <a:cs typeface="Arial" pitchFamily="34" charset="0"/>
              </a:rPr>
              <a:t>гипохлоритом натрия или иными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хлорреагентами</a:t>
            </a:r>
            <a:r>
              <a:rPr lang="ru-RU" dirty="0">
                <a:latin typeface="Arial" pitchFamily="34" charset="0"/>
                <a:cs typeface="Arial" pitchFamily="34" charset="0"/>
              </a:rPr>
              <a:t> (не хлором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defRPr/>
            </a:pPr>
            <a:endParaRPr lang="ru-RU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611188" y="2583568"/>
            <a:ext cx="80645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anchor="ctr">
            <a:spAutoFit/>
          </a:bodyPr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Используется 3-х канальная система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УФ-облучения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 с обеспечением дозы облучения не менее 30 мДж/см2, очистка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УФ-ламп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происходит по заданному периоду времени при помощи системы подачи сжатого воздуха и механизма щеток.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11638" y="2036565"/>
            <a:ext cx="500062" cy="54700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1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0"/>
            <a:ext cx="5940152" cy="6965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0" hangingPunct="0"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НДТ-7 </a:t>
            </a:r>
            <a:r>
              <a:rPr lang="ru-RU" altLang="ru-RU" sz="28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endParaRPr lang="ru-RU" sz="28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651" y="1168003"/>
            <a:ext cx="7669213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Очистка с биологическим удалением азота и биолого-химическим удалением фосфора с </a:t>
            </a:r>
            <a:r>
              <a:rPr lang="ru-RU" dirty="0" err="1" smtClean="0">
                <a:latin typeface="Arial" pitchFamily="34" charset="0"/>
                <a:ea typeface="Calibri"/>
                <a:cs typeface="Arial" pitchFamily="34" charset="0"/>
              </a:rPr>
              <a:t>ацидофикацией</a:t>
            </a:r>
            <a:endParaRPr lang="ru-RU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defRPr/>
            </a:pPr>
            <a:endParaRPr lang="ru-RU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737394" y="2787774"/>
            <a:ext cx="7669213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anchor="ctr">
            <a:spAutoFit/>
          </a:bodyPr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На ЮЗОС </a:t>
            </a:r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>
                <a:latin typeface="Arial" pitchFamily="34" charset="0"/>
                <a:cs typeface="Arial" pitchFamily="34" charset="0"/>
              </a:rPr>
              <a:t>внедрена современная схема глубокой биологической очистки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Кейптаунского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Университета (</a:t>
            </a:r>
            <a:r>
              <a:rPr lang="en-US" dirty="0">
                <a:latin typeface="Arial" pitchFamily="34" charset="0"/>
                <a:cs typeface="Arial" pitchFamily="34" charset="0"/>
              </a:rPr>
              <a:t>UCT</a:t>
            </a:r>
            <a:r>
              <a:rPr lang="ru-RU" dirty="0">
                <a:latin typeface="Arial" pitchFamily="34" charset="0"/>
                <a:cs typeface="Arial" pitchFamily="34" charset="0"/>
              </a:rPr>
              <a:t>).  Для удаления фосфора применяется реагент: алюминий сернокислый водный раствор 7,5%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81897" y="2091333"/>
            <a:ext cx="503237" cy="696441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8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" b="2823"/>
          <a:stretch>
            <a:fillRect/>
          </a:stretch>
        </p:blipFill>
        <p:spPr bwMode="auto">
          <a:xfrm>
            <a:off x="509588" y="1106091"/>
            <a:ext cx="8316912" cy="355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Стрелка вправо 54"/>
          <p:cNvSpPr>
            <a:spLocks noChangeArrowheads="1"/>
          </p:cNvSpPr>
          <p:nvPr/>
        </p:nvSpPr>
        <p:spPr bwMode="auto">
          <a:xfrm>
            <a:off x="4211639" y="4462464"/>
            <a:ext cx="1031875" cy="108347"/>
          </a:xfrm>
          <a:prstGeom prst="rightArrow">
            <a:avLst>
              <a:gd name="adj1" fmla="val 50000"/>
              <a:gd name="adj2" fmla="val 49868"/>
            </a:avLst>
          </a:prstGeom>
          <a:solidFill>
            <a:srgbClr val="4A452A"/>
          </a:solidFill>
          <a:ln w="25400" algn="ctr">
            <a:solidFill>
              <a:srgbClr val="4A452A"/>
            </a:solidFill>
            <a:miter lim="800000"/>
            <a:headEnd/>
            <a:tailEnd/>
          </a:ln>
        </p:spPr>
        <p:txBody>
          <a:bodyPr lIns="91419" tIns="45710" rIns="91419" bIns="45710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724" name="TextBox 55"/>
          <p:cNvSpPr txBox="1">
            <a:spLocks noChangeArrowheads="1"/>
          </p:cNvSpPr>
          <p:nvPr/>
        </p:nvSpPr>
        <p:spPr bwMode="auto">
          <a:xfrm>
            <a:off x="4160839" y="4269583"/>
            <a:ext cx="1061487" cy="2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>
            <a:spAutoFit/>
          </a:bodyPr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b="1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Привозной кек</a:t>
            </a:r>
          </a:p>
        </p:txBody>
      </p:sp>
      <p:sp>
        <p:nvSpPr>
          <p:cNvPr id="30725" name="Прямоугольник 1"/>
          <p:cNvSpPr>
            <a:spLocks noChangeArrowheads="1"/>
          </p:cNvSpPr>
          <p:nvPr/>
        </p:nvSpPr>
        <p:spPr bwMode="auto">
          <a:xfrm>
            <a:off x="5316539" y="4057651"/>
            <a:ext cx="460375" cy="664369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91419" tIns="45710" rIns="91419" bIns="45710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726" name="Прямоугольник 11"/>
          <p:cNvSpPr>
            <a:spLocks noChangeArrowheads="1"/>
          </p:cNvSpPr>
          <p:nvPr/>
        </p:nvSpPr>
        <p:spPr bwMode="auto">
          <a:xfrm>
            <a:off x="4973639" y="4020741"/>
            <a:ext cx="460375" cy="255984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91419" tIns="45710" rIns="91419" bIns="45710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727" name="Прямоугольник 12"/>
          <p:cNvSpPr>
            <a:spLocks noChangeArrowheads="1"/>
          </p:cNvSpPr>
          <p:nvPr/>
        </p:nvSpPr>
        <p:spPr bwMode="auto">
          <a:xfrm>
            <a:off x="240392" y="804037"/>
            <a:ext cx="749300" cy="3860832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91419" tIns="45710" rIns="91419" bIns="45710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072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1" t="80890" r="36131" b="2823"/>
          <a:stretch>
            <a:fillRect/>
          </a:stretch>
        </p:blipFill>
        <p:spPr bwMode="auto">
          <a:xfrm>
            <a:off x="4829177" y="4037411"/>
            <a:ext cx="1096963" cy="81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Box 2"/>
          <p:cNvSpPr txBox="1">
            <a:spLocks noChangeArrowheads="1"/>
          </p:cNvSpPr>
          <p:nvPr/>
        </p:nvSpPr>
        <p:spPr bwMode="auto">
          <a:xfrm>
            <a:off x="5776915" y="4544617"/>
            <a:ext cx="1317625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>
            <a:spAutoFit/>
          </a:bodyPr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Печи для сжигания осадка сточных вод</a:t>
            </a:r>
          </a:p>
        </p:txBody>
      </p:sp>
      <p:sp>
        <p:nvSpPr>
          <p:cNvPr id="30730" name="Прямоугольник 3"/>
          <p:cNvSpPr>
            <a:spLocks noChangeArrowheads="1"/>
          </p:cNvSpPr>
          <p:nvPr/>
        </p:nvSpPr>
        <p:spPr bwMode="auto">
          <a:xfrm>
            <a:off x="7639050" y="1960961"/>
            <a:ext cx="65088" cy="38576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91419" tIns="45710" rIns="91419" bIns="45710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731" name="Прямоугольник 14"/>
          <p:cNvSpPr>
            <a:spLocks noChangeArrowheads="1"/>
          </p:cNvSpPr>
          <p:nvPr/>
        </p:nvSpPr>
        <p:spPr bwMode="auto">
          <a:xfrm>
            <a:off x="7821614" y="1989536"/>
            <a:ext cx="65087" cy="38695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91419" tIns="45710" rIns="91419" bIns="45710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rot="10800000">
            <a:off x="4233863" y="1300164"/>
            <a:ext cx="1289050" cy="302419"/>
          </a:xfrm>
          <a:prstGeom prst="bentConnector3">
            <a:avLst>
              <a:gd name="adj1" fmla="val 10192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33" name="TextBox 17"/>
          <p:cNvSpPr txBox="1">
            <a:spLocks noChangeArrowheads="1"/>
          </p:cNvSpPr>
          <p:nvPr/>
        </p:nvSpPr>
        <p:spPr bwMode="auto">
          <a:xfrm>
            <a:off x="6396038" y="2125267"/>
            <a:ext cx="877158" cy="2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>
            <a:spAutoFit/>
          </a:bodyPr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Возвратный ил</a:t>
            </a:r>
          </a:p>
        </p:txBody>
      </p:sp>
      <p:sp>
        <p:nvSpPr>
          <p:cNvPr id="30734" name="Прямоугольник 23"/>
          <p:cNvSpPr>
            <a:spLocks noChangeArrowheads="1"/>
          </p:cNvSpPr>
          <p:nvPr/>
        </p:nvSpPr>
        <p:spPr bwMode="auto">
          <a:xfrm>
            <a:off x="6062665" y="3382566"/>
            <a:ext cx="568325" cy="351234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91419" tIns="45710" rIns="91419" bIns="45710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335463" y="2552700"/>
            <a:ext cx="500062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36" name="Прямоугольник 28"/>
          <p:cNvSpPr>
            <a:spLocks noChangeArrowheads="1"/>
          </p:cNvSpPr>
          <p:nvPr/>
        </p:nvSpPr>
        <p:spPr bwMode="auto">
          <a:xfrm>
            <a:off x="4886325" y="4036220"/>
            <a:ext cx="534988" cy="2190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91419" tIns="45710" rIns="91419" bIns="45710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737" name="Прямоугольник 21"/>
          <p:cNvSpPr>
            <a:spLocks noChangeArrowheads="1"/>
          </p:cNvSpPr>
          <p:nvPr/>
        </p:nvSpPr>
        <p:spPr bwMode="auto">
          <a:xfrm>
            <a:off x="3094038" y="2346723"/>
            <a:ext cx="163512" cy="336947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91419" tIns="45710" rIns="91419" bIns="45710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738" name="TextBox 29"/>
          <p:cNvSpPr txBox="1">
            <a:spLocks noChangeArrowheads="1"/>
          </p:cNvSpPr>
          <p:nvPr/>
        </p:nvSpPr>
        <p:spPr bwMode="auto">
          <a:xfrm rot="-5400000">
            <a:off x="2560432" y="2060397"/>
            <a:ext cx="1489489" cy="41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>
            <a:spAutoFit/>
          </a:bodyPr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7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Отбросы </a:t>
            </a:r>
          </a:p>
          <a:p>
            <a:pPr algn="ctr" eaLnBrk="1" hangingPunct="1"/>
            <a:endParaRPr lang="ru-RU" altLang="ru-RU" sz="7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ru-RU" altLang="ru-RU" sz="7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с решеток механической очистки</a:t>
            </a:r>
          </a:p>
        </p:txBody>
      </p:sp>
      <p:sp>
        <p:nvSpPr>
          <p:cNvPr id="30739" name="Прямоугольник 22"/>
          <p:cNvSpPr>
            <a:spLocks noChangeArrowheads="1"/>
          </p:cNvSpPr>
          <p:nvPr/>
        </p:nvSpPr>
        <p:spPr bwMode="auto">
          <a:xfrm>
            <a:off x="2493964" y="2721769"/>
            <a:ext cx="388937" cy="107156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91419" tIns="45710" rIns="91419" bIns="45710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740" name="TextBox 31"/>
          <p:cNvSpPr txBox="1">
            <a:spLocks noChangeArrowheads="1"/>
          </p:cNvSpPr>
          <p:nvPr/>
        </p:nvSpPr>
        <p:spPr bwMode="auto">
          <a:xfrm>
            <a:off x="2416310" y="2721769"/>
            <a:ext cx="598218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>
            <a:spAutoFit/>
          </a:bodyPr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7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Отбросы </a:t>
            </a:r>
          </a:p>
          <a:p>
            <a:pPr algn="ctr" eaLnBrk="1" hangingPunct="1"/>
            <a:endParaRPr lang="ru-RU" altLang="ru-RU" sz="7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ru-RU" altLang="ru-RU" sz="7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с решеток </a:t>
            </a:r>
          </a:p>
          <a:p>
            <a:pPr algn="ctr" eaLnBrk="1" hangingPunct="1"/>
            <a:r>
              <a:rPr lang="ru-RU" altLang="ru-RU" sz="7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ГНС</a:t>
            </a:r>
          </a:p>
        </p:txBody>
      </p:sp>
      <p:sp>
        <p:nvSpPr>
          <p:cNvPr id="30741" name="Прямоугольник 1"/>
          <p:cNvSpPr>
            <a:spLocks noChangeArrowheads="1"/>
          </p:cNvSpPr>
          <p:nvPr/>
        </p:nvSpPr>
        <p:spPr bwMode="auto">
          <a:xfrm>
            <a:off x="6526215" y="3034904"/>
            <a:ext cx="1800225" cy="847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5299" tIns="32649" rIns="65299" bIns="32649"/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3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0742" name="Прямая соединительная линия 3"/>
          <p:cNvCxnSpPr>
            <a:cxnSpLocks noChangeShapeType="1"/>
          </p:cNvCxnSpPr>
          <p:nvPr/>
        </p:nvCxnSpPr>
        <p:spPr bwMode="auto">
          <a:xfrm>
            <a:off x="7605713" y="1960960"/>
            <a:ext cx="0" cy="307181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3" name="Прямая соединительная линия 26"/>
          <p:cNvCxnSpPr>
            <a:cxnSpLocks noChangeShapeType="1"/>
          </p:cNvCxnSpPr>
          <p:nvPr/>
        </p:nvCxnSpPr>
        <p:spPr bwMode="auto">
          <a:xfrm flipH="1">
            <a:off x="5926138" y="2263380"/>
            <a:ext cx="1668462" cy="595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4" name="Прямая соединительная линия 30"/>
          <p:cNvCxnSpPr>
            <a:cxnSpLocks noChangeShapeType="1"/>
          </p:cNvCxnSpPr>
          <p:nvPr/>
        </p:nvCxnSpPr>
        <p:spPr bwMode="auto">
          <a:xfrm>
            <a:off x="5926138" y="1877616"/>
            <a:ext cx="0" cy="398859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Прямоугольник 25"/>
          <p:cNvSpPr/>
          <p:nvPr/>
        </p:nvSpPr>
        <p:spPr>
          <a:xfrm>
            <a:off x="2715419" y="0"/>
            <a:ext cx="6428581" cy="6965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lang="ru-RU" sz="2400" b="1" dirty="0">
                <a:solidFill>
                  <a:srgbClr val="002060"/>
                </a:solidFill>
                <a:cs typeface="Tahoma" pitchFamily="34" charset="0"/>
              </a:rPr>
              <a:t>Технологическая схема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cs typeface="Tahoma" pitchFamily="34" charset="0"/>
              </a:rPr>
              <a:t>обработки осадка сточных вод ЮЗОС</a:t>
            </a:r>
          </a:p>
        </p:txBody>
      </p:sp>
      <p:pic>
        <p:nvPicPr>
          <p:cNvPr id="30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0873"/>
            <a:ext cx="9144000" cy="7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9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615</Words>
  <Application>Microsoft Office PowerPoint</Application>
  <PresentationFormat>Экран (16:9)</PresentationFormat>
  <Paragraphs>151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Запрашиваемые технологические показатели и временно-разрешенные сбросы для выдачи в КЭР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Титова Ольга Андреевна</dc:creator>
  <cp:lastModifiedBy>User</cp:lastModifiedBy>
  <cp:revision>22</cp:revision>
  <dcterms:created xsi:type="dcterms:W3CDTF">2018-01-26T09:47:51Z</dcterms:created>
  <dcterms:modified xsi:type="dcterms:W3CDTF">2018-03-21T10:42:36Z</dcterms:modified>
</cp:coreProperties>
</file>