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1" r:id="rId1"/>
  </p:sldMasterIdLst>
  <p:notesMasterIdLst>
    <p:notesMasterId r:id="rId23"/>
  </p:notesMasterIdLst>
  <p:handoutMasterIdLst>
    <p:handoutMasterId r:id="rId24"/>
  </p:handoutMasterIdLst>
  <p:sldIdLst>
    <p:sldId id="324" r:id="rId2"/>
    <p:sldId id="387" r:id="rId3"/>
    <p:sldId id="402" r:id="rId4"/>
    <p:sldId id="431" r:id="rId5"/>
    <p:sldId id="424" r:id="rId6"/>
    <p:sldId id="425" r:id="rId7"/>
    <p:sldId id="407" r:id="rId8"/>
    <p:sldId id="404" r:id="rId9"/>
    <p:sldId id="433" r:id="rId10"/>
    <p:sldId id="434" r:id="rId11"/>
    <p:sldId id="435" r:id="rId12"/>
    <p:sldId id="416" r:id="rId13"/>
    <p:sldId id="426" r:id="rId14"/>
    <p:sldId id="408" r:id="rId15"/>
    <p:sldId id="409" r:id="rId16"/>
    <p:sldId id="411" r:id="rId17"/>
    <p:sldId id="401" r:id="rId18"/>
    <p:sldId id="436" r:id="rId19"/>
    <p:sldId id="380" r:id="rId20"/>
    <p:sldId id="357" r:id="rId21"/>
    <p:sldId id="386" r:id="rId22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62852" autoAdjust="0"/>
  </p:normalViewPr>
  <p:slideViewPr>
    <p:cSldViewPr snapToGrid="0" snapToObjects="1">
      <p:cViewPr varScale="1">
        <p:scale>
          <a:sx n="56" d="100"/>
          <a:sy n="56" d="100"/>
        </p:scale>
        <p:origin x="24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307D85-1AD8-4358-B607-3B301CE7C554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438F70-40A2-4654-968F-364F648A7D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F8CF3-6DB6-435C-BF9D-49D1ED98FE11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88CD6-55A9-4FBF-80E3-BFF3CFDB4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8CD6-55A9-4FBF-80E3-BFF3CFDB49E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8CD6-55A9-4FBF-80E3-BFF3CFDB49E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349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8CD6-55A9-4FBF-80E3-BFF3CFDB49E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8CD6-55A9-4FBF-80E3-BFF3CFDB49E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8CD6-55A9-4FBF-80E3-BFF3CFDB49E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49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8CD6-55A9-4FBF-80E3-BFF3CFDB49E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77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8CD6-55A9-4FBF-80E3-BFF3CFDB49E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753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8CD6-55A9-4FBF-80E3-BFF3CFDB49E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08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6A2-39E7-43B0-B524-CF8DC56CE574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6E82-DCD1-4B46-8407-31A7F3A335F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Изображение 5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050" y="939800"/>
            <a:ext cx="2852738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71A6A-CB3C-4B6E-B4EF-F298AD4B114F}" type="datetime1">
              <a:rPr lang="en-US" smtClean="0"/>
              <a:pPr>
                <a:defRPr/>
              </a:pPr>
              <a:t>3/21/2018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30C10-D9BB-4403-A8A9-FD1CF555A2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71A6A-CB3C-4B6E-B4EF-F298AD4B114F}" type="datetime1">
              <a:rPr lang="en-US" smtClean="0"/>
              <a:pPr>
                <a:defRPr/>
              </a:pPr>
              <a:t>3/21/2018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30C10-D9BB-4403-A8A9-FD1CF555A2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Чтобы добавить рисунок, перетащите его на заполнитель или щелкните значок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dirty="0"/>
              <a:t>Чтобы добавить рисунок, перетащите его на заполнитель или щелкните значок</a:t>
            </a:r>
            <a:endParaRPr noProof="0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dirty="0"/>
              <a:t>Чтобы добавить рисунок, перетащите его на заполнитель или щелкните значок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7BDA6-2DEA-446B-85A7-319B51627A2A}" type="datetime1">
              <a:rPr lang="en-US"/>
              <a:pPr>
                <a:defRPr/>
              </a:pPr>
              <a:t>3/21/2018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Text</a:t>
            </a: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71A6A-CB3C-4B6E-B4EF-F298AD4B114F}" type="datetime1">
              <a:rPr lang="en-US" smtClean="0"/>
              <a:pPr>
                <a:defRPr/>
              </a:pPr>
              <a:t>3/21/2018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30C10-D9BB-4403-A8A9-FD1CF555A2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71A6A-CB3C-4B6E-B4EF-F298AD4B114F}" type="datetime1">
              <a:rPr lang="en-US" smtClean="0"/>
              <a:pPr>
                <a:defRPr/>
              </a:pPr>
              <a:t>3/21/2018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30C10-D9BB-4403-A8A9-FD1CF555A2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FBC60-AAA1-4E70-9A20-FC4A56F93223}" type="datetime1">
              <a:rPr lang="en-US" smtClean="0"/>
              <a:pPr>
                <a:defRPr/>
              </a:pPr>
              <a:t>3/21/2018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B8D6F-6A94-4982-A5EF-111155C9A3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8BD5DF-3AED-470D-8C69-7E3A0682E956}" type="datetime1">
              <a:rPr lang="en-US" smtClean="0"/>
              <a:pPr>
                <a:defRPr/>
              </a:pPr>
              <a:t>3/21/2018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D12C1-5385-406A-9F5A-7F19F08788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45F299-E01E-4FBE-B8DB-47A50D1E265E}" type="datetime1">
              <a:rPr lang="en-US" smtClean="0"/>
              <a:pPr>
                <a:defRPr/>
              </a:pPr>
              <a:t>3/21/2018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6E82-DCD1-4B46-8407-31A7F3A33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71A6A-CB3C-4B6E-B4EF-F298AD4B114F}" type="datetime1">
              <a:rPr lang="en-US" smtClean="0"/>
              <a:pPr>
                <a:defRPr/>
              </a:pPr>
              <a:t>3/21/2018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30C10-D9BB-4403-A8A9-FD1CF555A2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15EEA-4102-4B8A-A561-A36E43B6061C}" type="datetime1">
              <a:rPr lang="en-US" smtClean="0"/>
              <a:pPr>
                <a:defRPr/>
              </a:pPr>
              <a:t>3/21/2018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6E82-DCD1-4B46-8407-31A7F3A33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4E348-FE03-470D-AB8C-80F9E8B0CE4B}" type="datetime1">
              <a:rPr lang="en-US" smtClean="0"/>
              <a:pPr>
                <a:defRPr/>
              </a:pPr>
              <a:t>3/21/2018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FEF59-4193-4636-8715-1E2DC95911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971A6A-CB3C-4B6E-B4EF-F298AD4B114F}" type="datetime1">
              <a:rPr lang="en-US" smtClean="0"/>
              <a:pPr>
                <a:defRPr/>
              </a:pPr>
              <a:t>3/21/2018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330C10-D9BB-4403-A8A9-FD1CF555A2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vvmo2012@yandex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vvmo2012@yandex.ru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avvmo@yandex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/>
          </p:cNvSpPr>
          <p:nvPr>
            <p:ph type="body" sz="half" idx="2"/>
          </p:nvPr>
        </p:nvSpPr>
        <p:spPr>
          <a:xfrm>
            <a:off x="801858" y="2588455"/>
            <a:ext cx="7865938" cy="3601330"/>
          </a:xfrm>
        </p:spPr>
        <p:txBody>
          <a:bodyPr/>
          <a:lstStyle/>
          <a:p>
            <a:pPr lvl="0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dirty="0" err="1">
                <a:solidFill>
                  <a:schemeClr val="tx1"/>
                </a:solidFill>
              </a:rPr>
              <a:t>д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1" descr="E:\Ассоциация ВВ МО\Оформление\Логотип, бланк АВВ МО\logot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4943" y="182490"/>
            <a:ext cx="2596243" cy="240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01858" y="2957788"/>
            <a:ext cx="806078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Комплексный подход к использованию НДТ в системах водоснабжения и водоотведения Московской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5077" y="4158117"/>
            <a:ext cx="730113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i="1" dirty="0">
              <a:latin typeface="Arial" pitchFamily="34" charset="0"/>
              <a:cs typeface="Arial" pitchFamily="34" charset="0"/>
              <a:hlinkClick r:id="rId3"/>
            </a:endParaRP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Светлана Анатольевна Гафарова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исполнительный директор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			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Москва 2018г.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Оборудование, устанавливаемое на ВЗУ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1084522"/>
            <a:ext cx="3250456" cy="2445488"/>
          </a:xfrm>
          <a:prstGeom prst="roundRect">
            <a:avLst>
              <a:gd name="adj" fmla="val 4230"/>
            </a:avLst>
          </a:prstGeom>
          <a:scene3d>
            <a:camera prst="perspectiveRight">
              <a:rot lat="600000" lon="198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457200" y="3827721"/>
            <a:ext cx="4136065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ru-RU" dirty="0"/>
              <a:t>Применяются для снижения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солесодержания воды и одновременно жесткости, фторидов, бора, кремния, стронция</a:t>
            </a:r>
            <a:r>
              <a:rPr lang="ru-RU" dirty="0"/>
              <a:t>. Применяются для получения качества сравнимого с дистиллированной водой при намного меньших затратах. </a:t>
            </a:r>
          </a:p>
        </p:txBody>
      </p:sp>
      <p:pic>
        <p:nvPicPr>
          <p:cNvPr id="5" name="Picture 2" descr="https://prom-water.ru/files/foto/Disk-Filters/Automatic/p8220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084522"/>
            <a:ext cx="2636101" cy="19770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00727" y="3061598"/>
            <a:ext cx="2742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Дисковый фильтр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36403" y="3430930"/>
            <a:ext cx="2628898" cy="1959428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оугольник 7"/>
          <p:cNvSpPr/>
          <p:nvPr/>
        </p:nvSpPr>
        <p:spPr>
          <a:xfrm>
            <a:off x="4572000" y="54343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/>
              <a:t>Фильтры обезжелезивания, осветления, сорбции Для удаления избыточного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железа и умягчения воды.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42B04-109D-4669-B29E-408128BFF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indent="449263" fontAlgn="base">
              <a:spcAft>
                <a:spcPct val="0"/>
              </a:spcAft>
            </a:pP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Федеральная целевая программа </a:t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«Развитие водохозяйственного комплекса Российской Федерации в 2012–2020 годах» .</a:t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части реабилитации малых рек Московской области 2016 году, вошли реки: Пехорка, </a:t>
            </a:r>
            <a:r>
              <a:rPr lang="ru-RU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Малашка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Яуза, Банька</a:t>
            </a:r>
            <a:endParaRPr lang="ru-RU" sz="2400" dirty="0"/>
          </a:p>
        </p:txBody>
      </p:sp>
      <p:pic>
        <p:nvPicPr>
          <p:cNvPr id="3" name="Picture 3" descr="http://img-f.photosight.ru/2ee/3962313_large.jpg">
            <a:extLst>
              <a:ext uri="{FF2B5EF4-FFF2-40B4-BE49-F238E27FC236}">
                <a16:creationId xmlns:a16="http://schemas.microsoft.com/office/drawing/2014/main" id="{838DD927-A89D-4EB8-901D-8160E73E4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7414" y="3429000"/>
            <a:ext cx="5869173" cy="3269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4347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800100" y="924753"/>
            <a:ext cx="728254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Система водоотведения Московской области 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представляет собой комплекс технических сооружений, осуществляющих транспортировку </a:t>
            </a:r>
            <a:r>
              <a:rPr kumimoji="0" lang="ru-RU" sz="2400" i="0" u="none" strike="noStrike" cap="none" normalizeH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очистку сточных вод, и состоит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из 655 комплексов очистных сооружений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пропускной способностью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3,2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млн.м</a:t>
            </a:r>
            <a:r>
              <a:rPr lang="ru-RU" sz="2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/сутки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1510 канализационных насосных станций и 12481,5 км сетей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5" name="AutoShape 1" descr="Об утверждении долгосрочной целевой программы Московской области "/>
          <p:cNvSpPr>
            <a:spLocks noChangeAspect="1" noChangeArrowheads="1"/>
          </p:cNvSpPr>
          <p:nvPr/>
        </p:nvSpPr>
        <p:spPr bwMode="auto">
          <a:xfrm>
            <a:off x="2857500" y="1567543"/>
            <a:ext cx="104775" cy="219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147289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D:\Обмен\Подольск\Пуско-наладка\фото\DSCN3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4496253"/>
            <a:ext cx="2325683" cy="211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technoalliance.ru/site/assets/2014/10/7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3949" y="4474029"/>
            <a:ext cx="3892670" cy="2139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1629" y="489098"/>
            <a:ext cx="81065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 «Оздоровление реки </a:t>
            </a:r>
            <a:r>
              <a:rPr lang="ru-RU" sz="2400">
                <a:solidFill>
                  <a:schemeClr val="tx2">
                    <a:lumMod val="60000"/>
                    <a:lumOff val="40000"/>
                  </a:schemeClr>
                </a:solidFill>
              </a:rPr>
              <a:t>Волга»</a:t>
            </a:r>
          </a:p>
          <a:p>
            <a:pPr algn="ctr"/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2025 году провести модернизацию и строительство очистных сооружений с применением наилучших доступных технологий не менее чем на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39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объектах общей мощностью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1 869 тыс.м</a:t>
            </a:r>
            <a:r>
              <a:rPr lang="ru-RU" sz="2400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ru-RU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сут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 рекультивировать не менее 54,5 га земель, подвергшихся негативному воздействию накопленного экологического ущерба; а также установить автоматизированные системы и лаборатории по контролю за составом и объемом сточных вод на объектах, оказывающих негативное воздействие на окружающую среду.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42684" y="664188"/>
            <a:ext cx="864005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Реализация сточных вод  с 2016 г. увеличится на 36% к 2030г., 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общая протяженность сетей достигнет 1 257 км, а количество КНС увеличится до 110 и возникает потребность  в работе 13 сооружений  по очистке сточных вод.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oboinastol.net/katalog_kartinok/tom08/023/skachat_oboi_160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683" y="3526510"/>
            <a:ext cx="8640059" cy="3169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Реконструкция блока биологической очистки  на ОСК г.Подольска</a:t>
            </a:r>
          </a:p>
        </p:txBody>
      </p:sp>
      <p:pic>
        <p:nvPicPr>
          <p:cNvPr id="3" name="Picture 2" descr="C:\Users\Светлана\Desktop\Заволжье\фото для рекомендаций\DSCN3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09452"/>
            <a:ext cx="3087008" cy="2313715"/>
          </a:xfrm>
          <a:prstGeom prst="rect">
            <a:avLst/>
          </a:prstGeom>
          <a:noFill/>
        </p:spPr>
      </p:pic>
      <p:pic>
        <p:nvPicPr>
          <p:cNvPr id="4" name="Picture 4" descr="C:\Users\Светлана\Desktop\Заволжье\фото для рекомендаций\DSCN3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0605" y="3739243"/>
            <a:ext cx="3093603" cy="2318657"/>
          </a:xfrm>
          <a:prstGeom prst="rect">
            <a:avLst/>
          </a:prstGeom>
          <a:noFill/>
        </p:spPr>
      </p:pic>
      <p:pic>
        <p:nvPicPr>
          <p:cNvPr id="5" name="Picture 6" descr="C:\Users\Светлана\Desktop\Заволжье\фото для рекомендаций\IMG_1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95850" y="1417638"/>
            <a:ext cx="3783013" cy="28384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96400" y="4872139"/>
            <a:ext cx="434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Реконструкция воздуходувной станции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6292725"/>
            <a:ext cx="3040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Реконструкция </a:t>
            </a:r>
            <a:r>
              <a:rPr lang="ru-RU" dirty="0" err="1"/>
              <a:t>аэротенков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Реконструкция сооружений по  очистке сточных вод  МУП ЩМР «Межрайонный Щелковский Водоканал»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 descr="http://s017.radikal.ru/i435/1505/52/ad9abad8fd6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7638"/>
            <a:ext cx="3053443" cy="26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mr-vk.ru.opt-images.1c-bitrix-cdn.ru/upload/medialibrary/863/863341853458b253a538aa1284922d4b.JPG?1491511665267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957" y="3363686"/>
            <a:ext cx="3510645" cy="26329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1" y="5996670"/>
            <a:ext cx="4963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Введены в строй установки по очистке воздуха «КОРОНА» в здании решеток </a:t>
            </a:r>
          </a:p>
        </p:txBody>
      </p:sp>
      <p:pic>
        <p:nvPicPr>
          <p:cNvPr id="6" name="Picture 4" descr="http://mr-vk.ru.opt-images.1c-bitrix-cdn.ru/upload/medialibrary/692/692dbb67f73fe10fddf0de190c829b62.JPG?14915115882405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131" y="1417638"/>
            <a:ext cx="3000527" cy="22503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49686" y="3668034"/>
            <a:ext cx="2367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Установлено воздуходувное оборудование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1086" y="4591365"/>
            <a:ext cx="33745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Проведены промышленные испытания ряда биопрепаратов, предназначенных для устранения неприятных запахов, сопровождающих процесс очистки сточных вод.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5" y="274638"/>
            <a:ext cx="8458200" cy="1143000"/>
          </a:xfrm>
        </p:spPr>
        <p:txBody>
          <a:bodyPr>
            <a:noAutofit/>
          </a:bodyPr>
          <a:lstStyle/>
          <a:p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Энергоэффективный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цех механического обезвоживания осадка ( на примере МУП ЩМР «Межрайонный Щелковский Водоканал») с использованием современных центрифуг</a:t>
            </a:r>
          </a:p>
        </p:txBody>
      </p:sp>
      <p:pic>
        <p:nvPicPr>
          <p:cNvPr id="3" name="Content Placeholder 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7175" y="1812470"/>
            <a:ext cx="4882243" cy="375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IMG_22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4098471"/>
            <a:ext cx="44291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5829298" y="5624898"/>
            <a:ext cx="2200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центрифуга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E0C41-0B6A-4B6C-A517-014C1BD6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5434642"/>
            <a:ext cx="7772400" cy="1199071"/>
          </a:xfrm>
        </p:spPr>
        <p:txBody>
          <a:bodyPr>
            <a:normAutofit/>
          </a:bodyPr>
          <a:lstStyle/>
          <a:p>
            <a:pPr algn="ctr"/>
            <a:b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Алгоритм фильтрации при водоподготовке подземных вод </a:t>
            </a: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C5C3C3-ED08-4DDE-94AA-55EBC675C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mr-build.ru/wp-content/uploads/2016/12/vidy-filtrov-dlya-ochistki-vody.jpg">
            <a:extLst>
              <a:ext uri="{FF2B5EF4-FFF2-40B4-BE49-F238E27FC236}">
                <a16:creationId xmlns:a16="http://schemas.microsoft.com/office/drawing/2014/main" id="{42C1C528-61B8-4022-94AF-7336AB82B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128" y="224287"/>
            <a:ext cx="7984671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9138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18" y="274638"/>
            <a:ext cx="8433582" cy="265144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>
                <a:latin typeface="Arial" pitchFamily="34" charset="0"/>
                <a:cs typeface="Arial" pitchFamily="34" charset="0"/>
              </a:rPr>
              <a:t>Концепция создания Справочника по технологиям и  оборудованию 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Справочник  разработан в  соответствии с 7-ФЗ «Об охране окружающей среды» и Постановлением  Правительства РФ от 23.12.2014г. № 1458 « О порядке определения технологии в качестве наилучшей доступной технологии, а также разработки, актуализации и опубликования информационно-технических справочников по наилучшим доступным технологиям»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7713" y="1969476"/>
            <a:ext cx="813908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Цели Справочника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определение возможности и целесообразности инвестирования в рассматриваемом  объекте водоснабжения или водоотведения  ту или иную технологию или оборудование при строительстве или реконструкции и ремонте 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для анализа состояния и работы существующих систем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определения направлений развития систем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выбора решении при проведении предпроектной оценки вариантов;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оценки стоимости планируемых работ.</a:t>
            </a:r>
          </a:p>
          <a:p>
            <a:pPr lvl="0" algn="r">
              <a:buFont typeface="Arial" pitchFamily="34" charset="0"/>
              <a:buChar char="•"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</a:rPr>
              <a:t> 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im1-tub-ru.yandex.net/i?id=eb812c835f158266de31e55ec779b0a5&amp;n=33&amp;h=215&amp;w=3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8611" y="4515746"/>
            <a:ext cx="3076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r="11736" b="7692"/>
          <a:stretch/>
        </p:blipFill>
        <p:spPr>
          <a:xfrm>
            <a:off x="1580243" y="323625"/>
            <a:ext cx="7335157" cy="55004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4930" y="323625"/>
            <a:ext cx="434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Президент России Владимир Путин призвал Федеральное собрание к улучшению экологической ситуации в стране. Так, власти должны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/>
              <a:t>будут заняться ………….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улучшением качества питьевой воды </a:t>
            </a:r>
            <a:r>
              <a:rPr lang="ru-RU" sz="2800" dirty="0"/>
              <a:t>во всех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регионах РФ.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26942" y="1"/>
            <a:ext cx="6598501" cy="137450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СПРАВОЧНИК </a:t>
            </a:r>
            <a:b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Содержание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1693" y="1636114"/>
            <a:ext cx="4853354" cy="34470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indent="196850" eaLnBrk="0" hangingPunct="0">
              <a:buFont typeface="+mj-lt"/>
              <a:buAutoNum type="arabicPeriod"/>
            </a:pPr>
            <a:r>
              <a:rPr lang="ru-RU" b="1" dirty="0">
                <a:latin typeface="Arial" pitchFamily="34" charset="0"/>
                <a:ea typeface="Calibri" pitchFamily="34" charset="0"/>
                <a:cs typeface="Arial" pitchFamily="34" charset="0"/>
              </a:rPr>
              <a:t> Область использования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indent="196850" eaLnBrk="0" hangingPunct="0">
              <a:buFont typeface="+mj-lt"/>
              <a:buAutoNum type="arabicPeriod"/>
            </a:pPr>
            <a:r>
              <a:rPr lang="ru-RU" b="1" dirty="0">
                <a:latin typeface="Arial" pitchFamily="34" charset="0"/>
                <a:ea typeface="Calibri" pitchFamily="34" charset="0"/>
                <a:cs typeface="Arial" pitchFamily="34" charset="0"/>
              </a:rPr>
              <a:t> Нормативные ссылки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indent="196850" eaLnBrk="0" hangingPunct="0">
              <a:buFont typeface="+mj-lt"/>
              <a:buAutoNum type="arabicPeriod"/>
            </a:pPr>
            <a:r>
              <a:rPr lang="ru-RU" b="1" dirty="0">
                <a:latin typeface="Arial" pitchFamily="34" charset="0"/>
                <a:ea typeface="Calibri" pitchFamily="34" charset="0"/>
                <a:cs typeface="Arial" pitchFamily="34" charset="0"/>
              </a:rPr>
              <a:t> Взаимосвязь с международными   и            российскими       аналогами 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indent="196850" eaLnBrk="0" hangingPunct="0">
              <a:buFont typeface="+mj-lt"/>
              <a:buAutoNum type="arabicPeriod"/>
            </a:pPr>
            <a:r>
              <a:rPr lang="ru-RU" b="1" dirty="0">
                <a:latin typeface="Arial" pitchFamily="34" charset="0"/>
                <a:ea typeface="Calibri" pitchFamily="34" charset="0"/>
                <a:cs typeface="Arial" pitchFamily="34" charset="0"/>
              </a:rPr>
              <a:t>Основные термины и определения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indent="196850" eaLnBrk="0" hangingPunct="0">
              <a:buFont typeface="+mj-lt"/>
              <a:buAutoNum type="arabicPeriod"/>
            </a:pPr>
            <a:r>
              <a:rPr lang="ru-RU" b="1" dirty="0">
                <a:latin typeface="Arial" pitchFamily="34" charset="0"/>
                <a:ea typeface="Calibri" pitchFamily="34" charset="0"/>
                <a:cs typeface="Arial" pitchFamily="34" charset="0"/>
              </a:rPr>
              <a:t>Водоснабжение</a:t>
            </a:r>
          </a:p>
          <a:p>
            <a:pPr lvl="0" indent="196850" eaLnBrk="0" hangingPunct="0">
              <a:buFont typeface="+mj-lt"/>
              <a:buAutoNum type="arabicPeriod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Водоотведение</a:t>
            </a:r>
          </a:p>
          <a:p>
            <a:pPr indent="196850" eaLnBrk="0" hangingPunct="0"/>
            <a:r>
              <a:rPr lang="ru-RU" b="1" dirty="0">
                <a:latin typeface="Arial" pitchFamily="34" charset="0"/>
                <a:cs typeface="Arial" pitchFamily="34" charset="0"/>
              </a:rPr>
              <a:t>Приложение:</a:t>
            </a:r>
          </a:p>
          <a:p>
            <a:pPr indent="196850" eaLnBrk="0" hangingPunct="0"/>
            <a:endParaRPr lang="ru-RU" dirty="0">
              <a:latin typeface="Arial" pitchFamily="34" charset="0"/>
              <a:cs typeface="Arial" pitchFamily="34" charset="0"/>
            </a:endParaRPr>
          </a:p>
          <a:p>
            <a:pPr indent="196850" eaLnBrk="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indent="196850"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http://www.kartinkijane.ru/pic/201412/2560x1440/kartinkijane.ru-773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9281" y="795302"/>
            <a:ext cx="3094892" cy="296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04911" y="4246599"/>
            <a:ext cx="775129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32200" algn="l"/>
              </a:tabLst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1.Сравнительные данные по технологиям термической утилизации  осадков сточных вод на экспериментальном комплексе действующих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очистных</a:t>
            </a:r>
            <a:r>
              <a:rPr kumimoji="0" lang="ru-RU" sz="16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сооружений 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2. Сравнительные показатели методов бестраншейного  восстановления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водопроводных и  водоотводящих сетей</a:t>
            </a:r>
          </a:p>
          <a:p>
            <a:pPr lvl="0" eaLnBrk="0" hangingPunct="0">
              <a:tabLst>
                <a:tab pos="3632200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3.Реестр технологий  и технологических решений по очистке сточных вод в соответствии с НДТ</a:t>
            </a:r>
          </a:p>
          <a:p>
            <a:pPr lvl="0" eaLnBrk="0" hangingPunct="0">
              <a:tabLst>
                <a:tab pos="3632200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4.Паспорт технологии</a:t>
            </a:r>
          </a:p>
          <a:p>
            <a:pPr lvl="0" eaLnBrk="0" hangingPunct="0">
              <a:tabLst>
                <a:tab pos="3632200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5.Каталог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</a:p>
        </p:txBody>
      </p:sp>
      <p:pic>
        <p:nvPicPr>
          <p:cNvPr id="3" name="Picture 6" descr="C:\ВОДЕКО\главн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3701"/>
            <a:ext cx="9144000" cy="332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0605" y="1722474"/>
            <a:ext cx="74427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Светлана Анатольевна Гафарова -исполнительный директор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8(499)755-73-27;  8(499)258-14-09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avvmo2012@yandex.ru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avvmo@rambler.ru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16.stc.all.kpcdn.net/share/i/4/1154470/wx10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414" y="457200"/>
            <a:ext cx="7494815" cy="465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10.stc.all.kpcdn.net/share/i/4/1154471/wx10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413" y="5110844"/>
            <a:ext cx="7494815" cy="124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833" y="276447"/>
            <a:ext cx="8229600" cy="143805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Программа Подмосковья «Развитие жилищно-коммунального хозяйства на 2014-2018годы.</a:t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Программа «Чистая вода»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233357"/>
              </p:ext>
            </p:extLst>
          </p:nvPr>
        </p:nvGraphicFramePr>
        <p:xfrm>
          <a:off x="517586" y="2380891"/>
          <a:ext cx="8229599" cy="3462070"/>
        </p:xfrm>
        <a:graphic>
          <a:graphicData uri="http://schemas.openxmlformats.org/drawingml/2006/table">
            <a:tbl>
              <a:tblPr/>
              <a:tblGrid>
                <a:gridCol w="948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2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1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Территории,  выведенные из «красной зоны» (обеспеченность чистой водой)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Модернизация ВЗУ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населения  тыс.чел.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 из 12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+219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из6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+209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из 3</a:t>
                      </a:r>
                      <a:endParaRPr lang="ru-RU" sz="20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+228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из2</a:t>
                      </a:r>
                      <a:endParaRPr lang="ru-RU" sz="20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+220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(план)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из 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+202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98070" y="431199"/>
            <a:ext cx="7723414" cy="1169001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Прогнозные индикаторы показателей реализации долгосрочной целевой программы «Чистая вода Подмосковья» на 2013-2020 годы» на период 2016-2020 годы</a:t>
            </a:r>
            <a:br>
              <a:rPr lang="ru-RU" sz="2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2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641386"/>
              </p:ext>
            </p:extLst>
          </p:nvPr>
        </p:nvGraphicFramePr>
        <p:xfrm>
          <a:off x="429208" y="1485120"/>
          <a:ext cx="8453534" cy="4974881"/>
        </p:xfrm>
        <a:graphic>
          <a:graphicData uri="http://schemas.openxmlformats.org/drawingml/2006/table">
            <a:tbl>
              <a:tblPr/>
              <a:tblGrid>
                <a:gridCol w="3062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42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310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Показатели, характеризующие достижение цели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Единица измерения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Планируемые значения показателя по годам реализации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 год </a:t>
                      </a:r>
                      <a:endParaRPr lang="ru-RU" sz="16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2017 год </a:t>
                      </a:r>
                      <a:endParaRPr lang="ru-RU" sz="16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 год 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 год </a:t>
                      </a:r>
                      <a:endParaRPr lang="ru-RU" sz="16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год 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Обеспеченность населения Московской области централизованными услугами водоснабжения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75,4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79,8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83,5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85.5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Обеспеченность населения Московской области централизованными услугами водоотведения</a:t>
                      </a: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72,8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76,5 </a:t>
                      </a:r>
                      <a:endParaRPr lang="ru-RU" sz="14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81,4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84,3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уличной водопроводной сети, нуждающейся в замене </a:t>
                      </a:r>
                      <a:endParaRPr lang="ru-RU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  <a:endParaRPr lang="ru-RU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27,2 </a:t>
                      </a:r>
                      <a:endParaRPr lang="ru-RU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25,7 </a:t>
                      </a:r>
                      <a:endParaRPr lang="ru-RU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24,5 </a:t>
                      </a:r>
                      <a:endParaRPr lang="ru-RU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 </a:t>
                      </a:r>
                      <a:endParaRPr lang="ru-RU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уличной канализационной сети, нуждающейся в замене </a:t>
                      </a:r>
                      <a:endParaRPr lang="ru-RU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  <a:endParaRPr lang="ru-RU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24,7 </a:t>
                      </a:r>
                      <a:endParaRPr lang="ru-RU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24,1 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23,5 </a:t>
                      </a:r>
                      <a:endParaRPr lang="ru-RU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21,5 </a:t>
                      </a:r>
                      <a:endParaRPr lang="ru-RU" sz="11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Объем сточных вод, пропущенных через очистные сооружения, в общем объеме сточных вод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59,5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61,5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63,4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68,5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71,3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452886"/>
              </p:ext>
            </p:extLst>
          </p:nvPr>
        </p:nvGraphicFramePr>
        <p:xfrm>
          <a:off x="389105" y="290375"/>
          <a:ext cx="8463066" cy="5938616"/>
        </p:xfrm>
        <a:graphic>
          <a:graphicData uri="http://schemas.openxmlformats.org/drawingml/2006/table">
            <a:tbl>
              <a:tblPr/>
              <a:tblGrid>
                <a:gridCol w="3354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1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1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проб воды, отбор которых произведен из водопроводной сети и не отвечает гигиеническим нормативам санитарно-химических показателей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18,7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18,2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17,5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16,5 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 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проб воды, отбор которых произведен из водопроводной сети и не отвечает гигиеническим нормативам микробиологических показателей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 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0,75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0,45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 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Число аварий в системах водоснабжения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аварий в год на 1000 км сетей 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215 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195 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185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168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 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Число аварий в системах водоотведения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аварий в год на 1000 км сетей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257 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245 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220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210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сточных вод, очищенных до нормативных значений, в общем объеме сточных вод, пропущенных через очистные сооружения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46,7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48,4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52,2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58,5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63,2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собственных инвестиций организаций сектора водоснабжения, водоотведения и очистки сточных вод 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17,5 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 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27,2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1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сточных вод, передаваемых на очистку организациям - участникам государственно-частного партнерства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17,5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26,5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274638"/>
            <a:ext cx="8523514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Мероприятия по развитию Восточной системы  водоснабжения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157" y="1417638"/>
            <a:ext cx="8159046" cy="509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1651870"/>
          <a:ext cx="8229600" cy="4992065"/>
        </p:xfrm>
        <a:graphic>
          <a:graphicData uri="http://schemas.openxmlformats.org/drawingml/2006/table">
            <a:tbl>
              <a:tblPr/>
              <a:tblGrid>
                <a:gridCol w="1975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1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9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21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муниципального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образования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Объем реализации, тыс.м</a:t>
                      </a:r>
                      <a:r>
                        <a:rPr lang="ru-RU" sz="1600" b="1" baseline="30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Общая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протяженность сетей, км</a:t>
                      </a:r>
                      <a:endParaRPr lang="ru-RU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ВЗУ, шт.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г.о.Орехово-Зуево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13 464,7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14 400,9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14 548,3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14 537,9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209,7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г.п.Большие Дворы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414,4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3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г.п. Павловский Посад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5 144,7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5 929,6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6 957,7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7 796,8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128,1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г.о. Электросталь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14 081,5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16 146,9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17 807,7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18 054,0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212,1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г.Ногинск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10 377,6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14 193,8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18 389,5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21 583,2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г.п. Обухово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1 298,7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2 676,4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3 633,4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3 728,9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г.о.Лосино-Петровский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1 436,3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1 624,9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1 736,0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1764,0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г.п.Старая </a:t>
                      </a:r>
                      <a:r>
                        <a:rPr lang="ru-RU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Купавна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1 950,2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3 735,4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6 998,3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9 510,5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49,7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г.п.Электро-угли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1 297,8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1 372,9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1 463,7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1 560,9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г.о.Балашиха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36 260,4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43 768,9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45 230,1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48 656,5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85 635,6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104 264,1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117 296,5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127 826,6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1 527,8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Прогнозный баланс водоснабжения муниципальных  образований восточной зоны Московской области на период до 2030 года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ВЗУ в селе Петровское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Наро-Фоминского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городского округа</a:t>
            </a:r>
            <a:endParaRPr lang="ru-RU" sz="3200" dirty="0"/>
          </a:p>
        </p:txBody>
      </p:sp>
      <p:pic>
        <p:nvPicPr>
          <p:cNvPr id="3" name="Picture 2" descr="https://mosregtoday.ru/img/articles/items/thumb/extra/151221197093990340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028" y="1533549"/>
            <a:ext cx="7135586" cy="4754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3260</TotalTime>
  <Words>991</Words>
  <Application>Microsoft Office PowerPoint</Application>
  <PresentationFormat>Экран (4:3)</PresentationFormat>
  <Paragraphs>283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Программа Подмосковья «Развитие жилищно-коммунального хозяйства на 2014-2018годы. Программа «Чистая вода»</vt:lpstr>
      <vt:lpstr>Прогнозные индикаторы показателей реализации долгосрочной целевой программы «Чистая вода Подмосковья» на 2013-2020 годы» на период 2016-2020 годы </vt:lpstr>
      <vt:lpstr>Презентация PowerPoint</vt:lpstr>
      <vt:lpstr>Мероприятия по развитию Восточной системы  водоснабжения</vt:lpstr>
      <vt:lpstr>Прогнозный баланс водоснабжения муниципальных  образований восточной зоны Московской области на период до 2030 года.</vt:lpstr>
      <vt:lpstr>ВЗУ в селе Петровское Наро-Фоминского городского округа</vt:lpstr>
      <vt:lpstr>Оборудование, устанавливаемое на ВЗУ</vt:lpstr>
      <vt:lpstr>    Федеральная целевая программа  «Развитие водохозяйственного комплекса Российской Федерации в 2012–2020 годах» . В части реабилитации малых рек Московской области 2016 году, вошли реки: Пехорка, Малашка, Яуза, Банька</vt:lpstr>
      <vt:lpstr>Презентация PowerPoint</vt:lpstr>
      <vt:lpstr>Презентация PowerPoint</vt:lpstr>
      <vt:lpstr>Презентация PowerPoint</vt:lpstr>
      <vt:lpstr>Реконструкция блока биологической очистки  на ОСК г.Подольска</vt:lpstr>
      <vt:lpstr>Реконструкция сооружений по  очистке сточных вод  МУП ЩМР «Межрайонный Щелковский Водоканал»</vt:lpstr>
      <vt:lpstr>Энергоэффективный  цех механического обезвоживания осадка ( на примере МУП ЩМР «Межрайонный Щелковский Водоканал») с использованием современных центрифуг</vt:lpstr>
      <vt:lpstr> Алгоритм фильтрации при водоподготовке подземных вод </vt:lpstr>
      <vt:lpstr>Концепция создания Справочника по технологиям и  оборудованию    Справочник  разработан в  соответствии с 7-ФЗ «Об охране окружающей среды» и Постановлением  Правительства РФ от 23.12.2014г. № 1458 « О порядке определения технологии в качестве наилучшей доступной технологии, а также разработки, актуализации и опубликования информационно-технических справочников по наилучшим доступным технологиям»  </vt:lpstr>
      <vt:lpstr>СПРАВОЧНИК   Содержание </vt:lpstr>
      <vt:lpstr>Спасибо за внимание</vt:lpstr>
    </vt:vector>
  </TitlesOfParts>
  <Company>домик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коммунального хозяйства им. Памфилова</dc:title>
  <dc:creator>Air малюкова</dc:creator>
  <cp:lastModifiedBy>Светлана Гафарова</cp:lastModifiedBy>
  <cp:revision>435</cp:revision>
  <cp:lastPrinted>2018-03-21T16:38:59Z</cp:lastPrinted>
  <dcterms:created xsi:type="dcterms:W3CDTF">2014-05-26T14:31:48Z</dcterms:created>
  <dcterms:modified xsi:type="dcterms:W3CDTF">2018-03-21T17:07:02Z</dcterms:modified>
</cp:coreProperties>
</file>