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89" r:id="rId2"/>
    <p:sldId id="295" r:id="rId3"/>
    <p:sldId id="279" r:id="rId4"/>
    <p:sldId id="297" r:id="rId5"/>
    <p:sldId id="294" r:id="rId6"/>
    <p:sldId id="269" r:id="rId7"/>
    <p:sldId id="264" r:id="rId8"/>
    <p:sldId id="266" r:id="rId9"/>
    <p:sldId id="267" r:id="rId10"/>
    <p:sldId id="268" r:id="rId11"/>
    <p:sldId id="271" r:id="rId12"/>
    <p:sldId id="293" r:id="rId13"/>
    <p:sldId id="292" r:id="rId14"/>
    <p:sldId id="277" r:id="rId15"/>
    <p:sldId id="281" r:id="rId16"/>
    <p:sldId id="283" r:id="rId17"/>
    <p:sldId id="284" r:id="rId1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59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943" autoAdjust="0"/>
    <p:restoredTop sz="91398" autoAdjust="0"/>
  </p:normalViewPr>
  <p:slideViewPr>
    <p:cSldViewPr>
      <p:cViewPr>
        <p:scale>
          <a:sx n="75" d="100"/>
          <a:sy n="75" d="100"/>
        </p:scale>
        <p:origin x="-2652" y="-11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28388300689652"/>
          <c:y val="8.996240055686823E-2"/>
          <c:w val="0.59501072649445064"/>
          <c:h val="0.7488761552228766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ЛОС-Р-5-90С</c:v>
                </c:pt>
              </c:strCache>
            </c:strRef>
          </c:tx>
          <c:marker>
            <c:symbol val="none"/>
          </c:marker>
          <c:cat>
            <c:numRef>
              <c:f>Лист1!$A$2:$A$35</c:f>
              <c:numCache>
                <c:formatCode>General</c:formatCode>
                <c:ptCount val="34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  <c:pt idx="10">
                  <c:v>60</c:v>
                </c:pt>
                <c:pt idx="11">
                  <c:v>70</c:v>
                </c:pt>
                <c:pt idx="12">
                  <c:v>80</c:v>
                </c:pt>
                <c:pt idx="13">
                  <c:v>90</c:v>
                </c:pt>
                <c:pt idx="14">
                  <c:v>100</c:v>
                </c:pt>
                <c:pt idx="15">
                  <c:v>125</c:v>
                </c:pt>
                <c:pt idx="16">
                  <c:v>150</c:v>
                </c:pt>
                <c:pt idx="17">
                  <c:v>175</c:v>
                </c:pt>
                <c:pt idx="18">
                  <c:v>200</c:v>
                </c:pt>
                <c:pt idx="19">
                  <c:v>250</c:v>
                </c:pt>
                <c:pt idx="20">
                  <c:v>300</c:v>
                </c:pt>
                <c:pt idx="21">
                  <c:v>350</c:v>
                </c:pt>
                <c:pt idx="22">
                  <c:v>400</c:v>
                </c:pt>
                <c:pt idx="23">
                  <c:v>450</c:v>
                </c:pt>
                <c:pt idx="24">
                  <c:v>500</c:v>
                </c:pt>
                <c:pt idx="25">
                  <c:v>600</c:v>
                </c:pt>
                <c:pt idx="26">
                  <c:v>700</c:v>
                </c:pt>
                <c:pt idx="27">
                  <c:v>800</c:v>
                </c:pt>
                <c:pt idx="28">
                  <c:v>900</c:v>
                </c:pt>
                <c:pt idx="29">
                  <c:v>1000</c:v>
                </c:pt>
                <c:pt idx="30">
                  <c:v>1250</c:v>
                </c:pt>
                <c:pt idx="31">
                  <c:v>1500</c:v>
                </c:pt>
                <c:pt idx="32">
                  <c:v>1750</c:v>
                </c:pt>
                <c:pt idx="33">
                  <c:v>2000</c:v>
                </c:pt>
              </c:numCache>
            </c:numRef>
          </c:cat>
          <c:val>
            <c:numRef>
              <c:f>Лист1!$B$2:$B$35</c:f>
              <c:numCache>
                <c:formatCode>General</c:formatCode>
                <c:ptCount val="34"/>
                <c:pt idx="0">
                  <c:v>109.52000000000001</c:v>
                </c:pt>
                <c:pt idx="1">
                  <c:v>70.22999999999999</c:v>
                </c:pt>
                <c:pt idx="2" formatCode="0.00">
                  <c:v>57.226666666666425</c:v>
                </c:pt>
                <c:pt idx="3">
                  <c:v>51.36</c:v>
                </c:pt>
                <c:pt idx="4" formatCode="0.00">
                  <c:v>44.652000000000001</c:v>
                </c:pt>
                <c:pt idx="5" formatCode="0.00">
                  <c:v>41.783333333333331</c:v>
                </c:pt>
                <c:pt idx="6" formatCode="0.00">
                  <c:v>37.477142857142844</c:v>
                </c:pt>
                <c:pt idx="7" formatCode="0.00">
                  <c:v>34.06</c:v>
                </c:pt>
                <c:pt idx="8" formatCode="0.00">
                  <c:v>31.62</c:v>
                </c:pt>
                <c:pt idx="9" formatCode="0.00">
                  <c:v>39.881999999999998</c:v>
                </c:pt>
                <c:pt idx="10" formatCode="0.00">
                  <c:v>34.615000000000002</c:v>
                </c:pt>
                <c:pt idx="11" formatCode="0.00">
                  <c:v>31.721428571428572</c:v>
                </c:pt>
                <c:pt idx="12" formatCode="0.00">
                  <c:v>31.691250000000075</c:v>
                </c:pt>
                <c:pt idx="13" formatCode="0.00">
                  <c:v>32.233333333333363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ЛОС-Р-100-500С</c:v>
                </c:pt>
              </c:strCache>
            </c:strRef>
          </c:tx>
          <c:marker>
            <c:symbol val="none"/>
          </c:marker>
          <c:cat>
            <c:numRef>
              <c:f>Лист1!$A$2:$A$35</c:f>
              <c:numCache>
                <c:formatCode>General</c:formatCode>
                <c:ptCount val="34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  <c:pt idx="10">
                  <c:v>60</c:v>
                </c:pt>
                <c:pt idx="11">
                  <c:v>70</c:v>
                </c:pt>
                <c:pt idx="12">
                  <c:v>80</c:v>
                </c:pt>
                <c:pt idx="13">
                  <c:v>90</c:v>
                </c:pt>
                <c:pt idx="14">
                  <c:v>100</c:v>
                </c:pt>
                <c:pt idx="15">
                  <c:v>125</c:v>
                </c:pt>
                <c:pt idx="16">
                  <c:v>150</c:v>
                </c:pt>
                <c:pt idx="17">
                  <c:v>175</c:v>
                </c:pt>
                <c:pt idx="18">
                  <c:v>200</c:v>
                </c:pt>
                <c:pt idx="19">
                  <c:v>250</c:v>
                </c:pt>
                <c:pt idx="20">
                  <c:v>300</c:v>
                </c:pt>
                <c:pt idx="21">
                  <c:v>350</c:v>
                </c:pt>
                <c:pt idx="22">
                  <c:v>400</c:v>
                </c:pt>
                <c:pt idx="23">
                  <c:v>450</c:v>
                </c:pt>
                <c:pt idx="24">
                  <c:v>500</c:v>
                </c:pt>
                <c:pt idx="25">
                  <c:v>600</c:v>
                </c:pt>
                <c:pt idx="26">
                  <c:v>700</c:v>
                </c:pt>
                <c:pt idx="27">
                  <c:v>800</c:v>
                </c:pt>
                <c:pt idx="28">
                  <c:v>900</c:v>
                </c:pt>
                <c:pt idx="29">
                  <c:v>1000</c:v>
                </c:pt>
                <c:pt idx="30">
                  <c:v>1250</c:v>
                </c:pt>
                <c:pt idx="31">
                  <c:v>1500</c:v>
                </c:pt>
                <c:pt idx="32">
                  <c:v>1750</c:v>
                </c:pt>
                <c:pt idx="33">
                  <c:v>2000</c:v>
                </c:pt>
              </c:numCache>
            </c:numRef>
          </c:cat>
          <c:val>
            <c:numRef>
              <c:f>Лист1!$C$2:$C$35</c:f>
              <c:numCache>
                <c:formatCode>General</c:formatCode>
                <c:ptCount val="34"/>
                <c:pt idx="14" formatCode="0.00">
                  <c:v>53</c:v>
                </c:pt>
                <c:pt idx="15" formatCode="0.00">
                  <c:v>56.444799999999994</c:v>
                </c:pt>
                <c:pt idx="16" formatCode="0.00">
                  <c:v>58.741333333333337</c:v>
                </c:pt>
                <c:pt idx="17" formatCode="0.00">
                  <c:v>60.381714285714054</c:v>
                </c:pt>
                <c:pt idx="18" formatCode="0.00">
                  <c:v>61.611499999999999</c:v>
                </c:pt>
                <c:pt idx="19" formatCode="0.00">
                  <c:v>59.055200000000006</c:v>
                </c:pt>
                <c:pt idx="20" formatCode="0.00">
                  <c:v>56.851333333333294</c:v>
                </c:pt>
                <c:pt idx="21" formatCode="0.00">
                  <c:v>58.200571428571564</c:v>
                </c:pt>
                <c:pt idx="22" formatCode="0.00">
                  <c:v>56.920500000000011</c:v>
                </c:pt>
                <c:pt idx="23" formatCode="0.00">
                  <c:v>55.604666666666311</c:v>
                </c:pt>
                <c:pt idx="24" formatCode="0.00">
                  <c:v>54.488200000000006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ЛОС-Р-5-50М</c:v>
                </c:pt>
              </c:strCache>
            </c:strRef>
          </c:tx>
          <c:marker>
            <c:symbol val="none"/>
          </c:marker>
          <c:cat>
            <c:numRef>
              <c:f>Лист1!$A$2:$A$35</c:f>
              <c:numCache>
                <c:formatCode>General</c:formatCode>
                <c:ptCount val="34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  <c:pt idx="10">
                  <c:v>60</c:v>
                </c:pt>
                <c:pt idx="11">
                  <c:v>70</c:v>
                </c:pt>
                <c:pt idx="12">
                  <c:v>80</c:v>
                </c:pt>
                <c:pt idx="13">
                  <c:v>90</c:v>
                </c:pt>
                <c:pt idx="14">
                  <c:v>100</c:v>
                </c:pt>
                <c:pt idx="15">
                  <c:v>125</c:v>
                </c:pt>
                <c:pt idx="16">
                  <c:v>150</c:v>
                </c:pt>
                <c:pt idx="17">
                  <c:v>175</c:v>
                </c:pt>
                <c:pt idx="18">
                  <c:v>200</c:v>
                </c:pt>
                <c:pt idx="19">
                  <c:v>250</c:v>
                </c:pt>
                <c:pt idx="20">
                  <c:v>300</c:v>
                </c:pt>
                <c:pt idx="21">
                  <c:v>350</c:v>
                </c:pt>
                <c:pt idx="22">
                  <c:v>400</c:v>
                </c:pt>
                <c:pt idx="23">
                  <c:v>450</c:v>
                </c:pt>
                <c:pt idx="24">
                  <c:v>500</c:v>
                </c:pt>
                <c:pt idx="25">
                  <c:v>600</c:v>
                </c:pt>
                <c:pt idx="26">
                  <c:v>700</c:v>
                </c:pt>
                <c:pt idx="27">
                  <c:v>800</c:v>
                </c:pt>
                <c:pt idx="28">
                  <c:v>900</c:v>
                </c:pt>
                <c:pt idx="29">
                  <c:v>1000</c:v>
                </c:pt>
                <c:pt idx="30">
                  <c:v>1250</c:v>
                </c:pt>
                <c:pt idx="31">
                  <c:v>1500</c:v>
                </c:pt>
                <c:pt idx="32">
                  <c:v>1750</c:v>
                </c:pt>
                <c:pt idx="33">
                  <c:v>2000</c:v>
                </c:pt>
              </c:numCache>
            </c:numRef>
          </c:cat>
          <c:val>
            <c:numRef>
              <c:f>Лист1!$D$2:$D$35</c:f>
              <c:numCache>
                <c:formatCode>General</c:formatCode>
                <c:ptCount val="34"/>
                <c:pt idx="0">
                  <c:v>242.44</c:v>
                </c:pt>
                <c:pt idx="1">
                  <c:v>135.96</c:v>
                </c:pt>
                <c:pt idx="2">
                  <c:v>99.61999999999999</c:v>
                </c:pt>
                <c:pt idx="3" formatCode="0.00">
                  <c:v>85.804999999999993</c:v>
                </c:pt>
                <c:pt idx="4" formatCode="0.00">
                  <c:v>77.596000000000004</c:v>
                </c:pt>
                <c:pt idx="5" formatCode="0.00">
                  <c:v>76.796666666666667</c:v>
                </c:pt>
                <c:pt idx="6" formatCode="0.00">
                  <c:v>72.18285714285652</c:v>
                </c:pt>
                <c:pt idx="7" formatCode="0.00">
                  <c:v>69.087500000000006</c:v>
                </c:pt>
                <c:pt idx="8" formatCode="0.00">
                  <c:v>66.404444444444437</c:v>
                </c:pt>
                <c:pt idx="9" formatCode="#,##0.00">
                  <c:v>67.563999999999993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ЛОС-Р-60-500М</c:v>
                </c:pt>
              </c:strCache>
            </c:strRef>
          </c:tx>
          <c:marker>
            <c:symbol val="none"/>
          </c:marker>
          <c:cat>
            <c:numRef>
              <c:f>Лист1!$A$2:$A$35</c:f>
              <c:numCache>
                <c:formatCode>General</c:formatCode>
                <c:ptCount val="34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  <c:pt idx="10">
                  <c:v>60</c:v>
                </c:pt>
                <c:pt idx="11">
                  <c:v>70</c:v>
                </c:pt>
                <c:pt idx="12">
                  <c:v>80</c:v>
                </c:pt>
                <c:pt idx="13">
                  <c:v>90</c:v>
                </c:pt>
                <c:pt idx="14">
                  <c:v>100</c:v>
                </c:pt>
                <c:pt idx="15">
                  <c:v>125</c:v>
                </c:pt>
                <c:pt idx="16">
                  <c:v>150</c:v>
                </c:pt>
                <c:pt idx="17">
                  <c:v>175</c:v>
                </c:pt>
                <c:pt idx="18">
                  <c:v>200</c:v>
                </c:pt>
                <c:pt idx="19">
                  <c:v>250</c:v>
                </c:pt>
                <c:pt idx="20">
                  <c:v>300</c:v>
                </c:pt>
                <c:pt idx="21">
                  <c:v>350</c:v>
                </c:pt>
                <c:pt idx="22">
                  <c:v>400</c:v>
                </c:pt>
                <c:pt idx="23">
                  <c:v>450</c:v>
                </c:pt>
                <c:pt idx="24">
                  <c:v>500</c:v>
                </c:pt>
                <c:pt idx="25">
                  <c:v>600</c:v>
                </c:pt>
                <c:pt idx="26">
                  <c:v>700</c:v>
                </c:pt>
                <c:pt idx="27">
                  <c:v>800</c:v>
                </c:pt>
                <c:pt idx="28">
                  <c:v>900</c:v>
                </c:pt>
                <c:pt idx="29">
                  <c:v>1000</c:v>
                </c:pt>
                <c:pt idx="30">
                  <c:v>1250</c:v>
                </c:pt>
                <c:pt idx="31">
                  <c:v>1500</c:v>
                </c:pt>
                <c:pt idx="32">
                  <c:v>1750</c:v>
                </c:pt>
                <c:pt idx="33">
                  <c:v>2000</c:v>
                </c:pt>
              </c:numCache>
            </c:numRef>
          </c:cat>
          <c:val>
            <c:numRef>
              <c:f>Лист1!$E$2:$E$35</c:f>
              <c:numCache>
                <c:formatCode>General</c:formatCode>
                <c:ptCount val="34"/>
                <c:pt idx="10" formatCode="0.00">
                  <c:v>71.141666666666666</c:v>
                </c:pt>
                <c:pt idx="11" formatCode="0.00">
                  <c:v>66.945714285714629</c:v>
                </c:pt>
                <c:pt idx="12" formatCode="0.00">
                  <c:v>64.353749999999948</c:v>
                </c:pt>
                <c:pt idx="13" formatCode="0.00">
                  <c:v>62.312222222222225</c:v>
                </c:pt>
                <c:pt idx="14" formatCode="0.00">
                  <c:v>60.443000000000005</c:v>
                </c:pt>
                <c:pt idx="15" formatCode="0.00">
                  <c:v>54.678400000000003</c:v>
                </c:pt>
                <c:pt idx="16" formatCode="0.00">
                  <c:v>53.434000000000005</c:v>
                </c:pt>
                <c:pt idx="17" formatCode="0.00">
                  <c:v>52.448</c:v>
                </c:pt>
                <c:pt idx="18" formatCode="0.00">
                  <c:v>51.166000000000011</c:v>
                </c:pt>
                <c:pt idx="19" formatCode="0.00">
                  <c:v>48.614799999999995</c:v>
                </c:pt>
                <c:pt idx="20" formatCode="0.00">
                  <c:v>46.186666666666326</c:v>
                </c:pt>
                <c:pt idx="21" formatCode="0.00">
                  <c:v>43.915714285714245</c:v>
                </c:pt>
                <c:pt idx="22" formatCode="0.00">
                  <c:v>47.541000000000004</c:v>
                </c:pt>
                <c:pt idx="23" formatCode="0.00">
                  <c:v>47.183111111111117</c:v>
                </c:pt>
                <c:pt idx="24" formatCode="0.00">
                  <c:v>45.615200000000009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ЛОС-Р-600-2000М</c:v>
                </c:pt>
              </c:strCache>
            </c:strRef>
          </c:tx>
          <c:marker>
            <c:symbol val="none"/>
          </c:marker>
          <c:cat>
            <c:numRef>
              <c:f>Лист1!$A$2:$A$35</c:f>
              <c:numCache>
                <c:formatCode>General</c:formatCode>
                <c:ptCount val="34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  <c:pt idx="10">
                  <c:v>60</c:v>
                </c:pt>
                <c:pt idx="11">
                  <c:v>70</c:v>
                </c:pt>
                <c:pt idx="12">
                  <c:v>80</c:v>
                </c:pt>
                <c:pt idx="13">
                  <c:v>90</c:v>
                </c:pt>
                <c:pt idx="14">
                  <c:v>100</c:v>
                </c:pt>
                <c:pt idx="15">
                  <c:v>125</c:v>
                </c:pt>
                <c:pt idx="16">
                  <c:v>150</c:v>
                </c:pt>
                <c:pt idx="17">
                  <c:v>175</c:v>
                </c:pt>
                <c:pt idx="18">
                  <c:v>200</c:v>
                </c:pt>
                <c:pt idx="19">
                  <c:v>250</c:v>
                </c:pt>
                <c:pt idx="20">
                  <c:v>300</c:v>
                </c:pt>
                <c:pt idx="21">
                  <c:v>350</c:v>
                </c:pt>
                <c:pt idx="22">
                  <c:v>400</c:v>
                </c:pt>
                <c:pt idx="23">
                  <c:v>450</c:v>
                </c:pt>
                <c:pt idx="24">
                  <c:v>500</c:v>
                </c:pt>
                <c:pt idx="25">
                  <c:v>600</c:v>
                </c:pt>
                <c:pt idx="26">
                  <c:v>700</c:v>
                </c:pt>
                <c:pt idx="27">
                  <c:v>800</c:v>
                </c:pt>
                <c:pt idx="28">
                  <c:v>900</c:v>
                </c:pt>
                <c:pt idx="29">
                  <c:v>1000</c:v>
                </c:pt>
                <c:pt idx="30">
                  <c:v>1250</c:v>
                </c:pt>
                <c:pt idx="31">
                  <c:v>1500</c:v>
                </c:pt>
                <c:pt idx="32">
                  <c:v>1750</c:v>
                </c:pt>
                <c:pt idx="33">
                  <c:v>2000</c:v>
                </c:pt>
              </c:numCache>
            </c:numRef>
          </c:cat>
          <c:val>
            <c:numRef>
              <c:f>Лист1!$F$2:$F$35</c:f>
              <c:numCache>
                <c:formatCode>General</c:formatCode>
                <c:ptCount val="34"/>
                <c:pt idx="25" formatCode="0.00">
                  <c:v>65.211000000000027</c:v>
                </c:pt>
                <c:pt idx="26" formatCode="0.00">
                  <c:v>61.548285714285718</c:v>
                </c:pt>
                <c:pt idx="27" formatCode="0.00">
                  <c:v>57.386499999999998</c:v>
                </c:pt>
                <c:pt idx="28" formatCode="0.00">
                  <c:v>53.451666666666213</c:v>
                </c:pt>
                <c:pt idx="29" formatCode="0.00">
                  <c:v>49.952600000000004</c:v>
                </c:pt>
                <c:pt idx="30" formatCode="0.00">
                  <c:v>40.576880000000003</c:v>
                </c:pt>
                <c:pt idx="31" formatCode="0.00">
                  <c:v>39.596666666666394</c:v>
                </c:pt>
                <c:pt idx="32" formatCode="0.00">
                  <c:v>36.400171428571433</c:v>
                </c:pt>
                <c:pt idx="33" formatCode="0.00">
                  <c:v>35.085050000000003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ЛОС-МБР-50-1000</c:v>
                </c:pt>
              </c:strCache>
            </c:strRef>
          </c:tx>
          <c:marker>
            <c:symbol val="none"/>
          </c:marker>
          <c:cat>
            <c:numRef>
              <c:f>Лист1!$A$2:$A$35</c:f>
              <c:numCache>
                <c:formatCode>General</c:formatCode>
                <c:ptCount val="34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  <c:pt idx="10">
                  <c:v>60</c:v>
                </c:pt>
                <c:pt idx="11">
                  <c:v>70</c:v>
                </c:pt>
                <c:pt idx="12">
                  <c:v>80</c:v>
                </c:pt>
                <c:pt idx="13">
                  <c:v>90</c:v>
                </c:pt>
                <c:pt idx="14">
                  <c:v>100</c:v>
                </c:pt>
                <c:pt idx="15">
                  <c:v>125</c:v>
                </c:pt>
                <c:pt idx="16">
                  <c:v>150</c:v>
                </c:pt>
                <c:pt idx="17">
                  <c:v>175</c:v>
                </c:pt>
                <c:pt idx="18">
                  <c:v>200</c:v>
                </c:pt>
                <c:pt idx="19">
                  <c:v>250</c:v>
                </c:pt>
                <c:pt idx="20">
                  <c:v>300</c:v>
                </c:pt>
                <c:pt idx="21">
                  <c:v>350</c:v>
                </c:pt>
                <c:pt idx="22">
                  <c:v>400</c:v>
                </c:pt>
                <c:pt idx="23">
                  <c:v>450</c:v>
                </c:pt>
                <c:pt idx="24">
                  <c:v>500</c:v>
                </c:pt>
                <c:pt idx="25">
                  <c:v>600</c:v>
                </c:pt>
                <c:pt idx="26">
                  <c:v>700</c:v>
                </c:pt>
                <c:pt idx="27">
                  <c:v>800</c:v>
                </c:pt>
                <c:pt idx="28">
                  <c:v>900</c:v>
                </c:pt>
                <c:pt idx="29">
                  <c:v>1000</c:v>
                </c:pt>
                <c:pt idx="30">
                  <c:v>1250</c:v>
                </c:pt>
                <c:pt idx="31">
                  <c:v>1500</c:v>
                </c:pt>
                <c:pt idx="32">
                  <c:v>1750</c:v>
                </c:pt>
                <c:pt idx="33">
                  <c:v>2000</c:v>
                </c:pt>
              </c:numCache>
            </c:numRef>
          </c:cat>
          <c:val>
            <c:numRef>
              <c:f>Лист1!$G$2:$G$35</c:f>
              <c:numCache>
                <c:formatCode>General</c:formatCode>
                <c:ptCount val="34"/>
                <c:pt idx="9">
                  <c:v>177.517</c:v>
                </c:pt>
                <c:pt idx="10">
                  <c:v>153.16</c:v>
                </c:pt>
                <c:pt idx="11">
                  <c:v>135.76999999999998</c:v>
                </c:pt>
                <c:pt idx="12">
                  <c:v>122.72</c:v>
                </c:pt>
                <c:pt idx="13">
                  <c:v>112.57</c:v>
                </c:pt>
                <c:pt idx="14">
                  <c:v>104.46000000000002</c:v>
                </c:pt>
                <c:pt idx="15">
                  <c:v>89.47</c:v>
                </c:pt>
                <c:pt idx="16">
                  <c:v>79.47</c:v>
                </c:pt>
                <c:pt idx="17">
                  <c:v>72.33</c:v>
                </c:pt>
                <c:pt idx="18">
                  <c:v>66.98</c:v>
                </c:pt>
                <c:pt idx="19">
                  <c:v>56.3</c:v>
                </c:pt>
                <c:pt idx="20">
                  <c:v>57.56</c:v>
                </c:pt>
                <c:pt idx="21">
                  <c:v>52.720000000000013</c:v>
                </c:pt>
                <c:pt idx="22">
                  <c:v>47.18</c:v>
                </c:pt>
                <c:pt idx="23">
                  <c:v>48.449999999999996</c:v>
                </c:pt>
                <c:pt idx="24">
                  <c:v>53.24</c:v>
                </c:pt>
                <c:pt idx="25">
                  <c:v>53.43</c:v>
                </c:pt>
                <c:pt idx="26">
                  <c:v>49.57</c:v>
                </c:pt>
                <c:pt idx="27">
                  <c:v>43.52</c:v>
                </c:pt>
                <c:pt idx="28">
                  <c:v>45.37</c:v>
                </c:pt>
                <c:pt idx="29">
                  <c:v>43.220000000000013</c:v>
                </c:pt>
                <c:pt idx="30">
                  <c:v>40.410000000000004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29418240"/>
        <c:axId val="29420160"/>
      </c:lineChart>
      <c:catAx>
        <c:axId val="294182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Q,</a:t>
                </a:r>
                <a:r>
                  <a:rPr lang="en-US" sz="1200" baseline="0"/>
                  <a:t> </a:t>
                </a:r>
                <a:r>
                  <a:rPr lang="ru-RU" sz="1200" baseline="0"/>
                  <a:t>м</a:t>
                </a:r>
                <a:r>
                  <a:rPr lang="ru-RU" sz="1200" baseline="30000"/>
                  <a:t>3</a:t>
                </a:r>
                <a:r>
                  <a:rPr lang="ru-RU" sz="1200" baseline="0"/>
                  <a:t>/сут</a:t>
                </a:r>
                <a:endParaRPr lang="ru-RU" sz="120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29420160"/>
        <c:crosses val="autoZero"/>
        <c:auto val="1"/>
        <c:lblAlgn val="ctr"/>
        <c:lblOffset val="100"/>
        <c:noMultiLvlLbl val="0"/>
      </c:catAx>
      <c:valAx>
        <c:axId val="2942016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ru-RU" sz="1200"/>
                  <a:t>С,тыс.руб./м</a:t>
                </a:r>
                <a:r>
                  <a:rPr lang="ru-RU" sz="1200" baseline="30000"/>
                  <a:t>3</a:t>
                </a:r>
                <a:r>
                  <a:rPr lang="ru-RU" sz="1200" baseline="-25000"/>
                  <a:t>/сут</a:t>
                </a:r>
                <a:endParaRPr lang="ru-RU" sz="120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94182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642124795082602"/>
          <c:y val="0.30074586821206273"/>
          <c:w val="0.20370227796597518"/>
          <c:h val="0.35999001465139929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50919611997701"/>
          <c:y val="3.8264862363785131E-2"/>
          <c:w val="0.63491363074744622"/>
          <c:h val="0.7820546213449027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ЛОС-Р-50-90С</c:v>
                </c:pt>
              </c:strCache>
            </c:strRef>
          </c:tx>
          <c:marker>
            <c:symbol val="none"/>
          </c:marker>
          <c:cat>
            <c:numRef>
              <c:f>Лист1!$A$2:$A$31</c:f>
              <c:numCache>
                <c:formatCode>General</c:formatCode>
                <c:ptCount val="30"/>
                <c:pt idx="0">
                  <c:v>50</c:v>
                </c:pt>
                <c:pt idx="1">
                  <c:v>60</c:v>
                </c:pt>
                <c:pt idx="2">
                  <c:v>70</c:v>
                </c:pt>
                <c:pt idx="3">
                  <c:v>80</c:v>
                </c:pt>
                <c:pt idx="4">
                  <c:v>90</c:v>
                </c:pt>
                <c:pt idx="5">
                  <c:v>100</c:v>
                </c:pt>
                <c:pt idx="6">
                  <c:v>125</c:v>
                </c:pt>
                <c:pt idx="7">
                  <c:v>150</c:v>
                </c:pt>
                <c:pt idx="8">
                  <c:v>175</c:v>
                </c:pt>
                <c:pt idx="9">
                  <c:v>200</c:v>
                </c:pt>
                <c:pt idx="10">
                  <c:v>250</c:v>
                </c:pt>
                <c:pt idx="11">
                  <c:v>300</c:v>
                </c:pt>
                <c:pt idx="12">
                  <c:v>350</c:v>
                </c:pt>
                <c:pt idx="13">
                  <c:v>400</c:v>
                </c:pt>
                <c:pt idx="14">
                  <c:v>450</c:v>
                </c:pt>
                <c:pt idx="15">
                  <c:v>500</c:v>
                </c:pt>
                <c:pt idx="16">
                  <c:v>600</c:v>
                </c:pt>
                <c:pt idx="17">
                  <c:v>700</c:v>
                </c:pt>
                <c:pt idx="18">
                  <c:v>800</c:v>
                </c:pt>
                <c:pt idx="19">
                  <c:v>900</c:v>
                </c:pt>
                <c:pt idx="20">
                  <c:v>1000</c:v>
                </c:pt>
                <c:pt idx="21">
                  <c:v>1250</c:v>
                </c:pt>
                <c:pt idx="22">
                  <c:v>1500</c:v>
                </c:pt>
                <c:pt idx="23">
                  <c:v>1750</c:v>
                </c:pt>
                <c:pt idx="24">
                  <c:v>2000</c:v>
                </c:pt>
              </c:numCache>
            </c:numRef>
          </c:cat>
          <c:val>
            <c:numRef>
              <c:f>Лист1!$B$2:$B$31</c:f>
              <c:numCache>
                <c:formatCode>0.00</c:formatCode>
                <c:ptCount val="30"/>
                <c:pt idx="0">
                  <c:v>0.16600000000000001</c:v>
                </c:pt>
                <c:pt idx="1">
                  <c:v>0.13833333333333384</c:v>
                </c:pt>
                <c:pt idx="2">
                  <c:v>0.11857142857142859</c:v>
                </c:pt>
                <c:pt idx="3">
                  <c:v>0.11625000000000002</c:v>
                </c:pt>
                <c:pt idx="4">
                  <c:v>0.10333333333333336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ЛОС-Р-100-500С</c:v>
                </c:pt>
              </c:strCache>
            </c:strRef>
          </c:tx>
          <c:marker>
            <c:symbol val="none"/>
          </c:marker>
          <c:cat>
            <c:numRef>
              <c:f>Лист1!$A$2:$A$31</c:f>
              <c:numCache>
                <c:formatCode>General</c:formatCode>
                <c:ptCount val="30"/>
                <c:pt idx="0">
                  <c:v>50</c:v>
                </c:pt>
                <c:pt idx="1">
                  <c:v>60</c:v>
                </c:pt>
                <c:pt idx="2">
                  <c:v>70</c:v>
                </c:pt>
                <c:pt idx="3">
                  <c:v>80</c:v>
                </c:pt>
                <c:pt idx="4">
                  <c:v>90</c:v>
                </c:pt>
                <c:pt idx="5">
                  <c:v>100</c:v>
                </c:pt>
                <c:pt idx="6">
                  <c:v>125</c:v>
                </c:pt>
                <c:pt idx="7">
                  <c:v>150</c:v>
                </c:pt>
                <c:pt idx="8">
                  <c:v>175</c:v>
                </c:pt>
                <c:pt idx="9">
                  <c:v>200</c:v>
                </c:pt>
                <c:pt idx="10">
                  <c:v>250</c:v>
                </c:pt>
                <c:pt idx="11">
                  <c:v>300</c:v>
                </c:pt>
                <c:pt idx="12">
                  <c:v>350</c:v>
                </c:pt>
                <c:pt idx="13">
                  <c:v>400</c:v>
                </c:pt>
                <c:pt idx="14">
                  <c:v>450</c:v>
                </c:pt>
                <c:pt idx="15">
                  <c:v>500</c:v>
                </c:pt>
                <c:pt idx="16">
                  <c:v>600</c:v>
                </c:pt>
                <c:pt idx="17">
                  <c:v>700</c:v>
                </c:pt>
                <c:pt idx="18">
                  <c:v>800</c:v>
                </c:pt>
                <c:pt idx="19">
                  <c:v>900</c:v>
                </c:pt>
                <c:pt idx="20">
                  <c:v>1000</c:v>
                </c:pt>
                <c:pt idx="21">
                  <c:v>1250</c:v>
                </c:pt>
                <c:pt idx="22">
                  <c:v>1500</c:v>
                </c:pt>
                <c:pt idx="23">
                  <c:v>1750</c:v>
                </c:pt>
                <c:pt idx="24">
                  <c:v>2000</c:v>
                </c:pt>
              </c:numCache>
            </c:numRef>
          </c:cat>
          <c:val>
            <c:numRef>
              <c:f>Лист1!$C$2:$C$31</c:f>
              <c:numCache>
                <c:formatCode>General</c:formatCode>
                <c:ptCount val="30"/>
                <c:pt idx="5" formatCode="0.00">
                  <c:v>0.114</c:v>
                </c:pt>
                <c:pt idx="6" formatCode="0.00">
                  <c:v>0.11120000000000002</c:v>
                </c:pt>
                <c:pt idx="7" formatCode="0.00">
                  <c:v>9.4000000000000028E-2</c:v>
                </c:pt>
                <c:pt idx="8" formatCode="0.00">
                  <c:v>8.0571428571429043E-2</c:v>
                </c:pt>
                <c:pt idx="9" formatCode="0.00">
                  <c:v>8.1500000000000045E-2</c:v>
                </c:pt>
                <c:pt idx="10" formatCode="0.00">
                  <c:v>7.0400000000000004E-2</c:v>
                </c:pt>
                <c:pt idx="11" formatCode="0.00">
                  <c:v>5.8666666666666693E-2</c:v>
                </c:pt>
                <c:pt idx="12" formatCode="0.00">
                  <c:v>6.028571428571429E-2</c:v>
                </c:pt>
                <c:pt idx="13" formatCode="0.00">
                  <c:v>6.6500000000000004E-2</c:v>
                </c:pt>
                <c:pt idx="14" formatCode="0.00">
                  <c:v>7.5777777777777777E-2</c:v>
                </c:pt>
                <c:pt idx="15" formatCode="0.00">
                  <c:v>7.2800000000000031E-2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ЛОС-Р-60-500М</c:v>
                </c:pt>
              </c:strCache>
            </c:strRef>
          </c:tx>
          <c:marker>
            <c:symbol val="none"/>
          </c:marker>
          <c:cat>
            <c:numRef>
              <c:f>Лист1!$A$2:$A$31</c:f>
              <c:numCache>
                <c:formatCode>General</c:formatCode>
                <c:ptCount val="30"/>
                <c:pt idx="0">
                  <c:v>50</c:v>
                </c:pt>
                <c:pt idx="1">
                  <c:v>60</c:v>
                </c:pt>
                <c:pt idx="2">
                  <c:v>70</c:v>
                </c:pt>
                <c:pt idx="3">
                  <c:v>80</c:v>
                </c:pt>
                <c:pt idx="4">
                  <c:v>90</c:v>
                </c:pt>
                <c:pt idx="5">
                  <c:v>100</c:v>
                </c:pt>
                <c:pt idx="6">
                  <c:v>125</c:v>
                </c:pt>
                <c:pt idx="7">
                  <c:v>150</c:v>
                </c:pt>
                <c:pt idx="8">
                  <c:v>175</c:v>
                </c:pt>
                <c:pt idx="9">
                  <c:v>200</c:v>
                </c:pt>
                <c:pt idx="10">
                  <c:v>250</c:v>
                </c:pt>
                <c:pt idx="11">
                  <c:v>300</c:v>
                </c:pt>
                <c:pt idx="12">
                  <c:v>350</c:v>
                </c:pt>
                <c:pt idx="13">
                  <c:v>400</c:v>
                </c:pt>
                <c:pt idx="14">
                  <c:v>450</c:v>
                </c:pt>
                <c:pt idx="15">
                  <c:v>500</c:v>
                </c:pt>
                <c:pt idx="16">
                  <c:v>600</c:v>
                </c:pt>
                <c:pt idx="17">
                  <c:v>700</c:v>
                </c:pt>
                <c:pt idx="18">
                  <c:v>800</c:v>
                </c:pt>
                <c:pt idx="19">
                  <c:v>900</c:v>
                </c:pt>
                <c:pt idx="20">
                  <c:v>1000</c:v>
                </c:pt>
                <c:pt idx="21">
                  <c:v>1250</c:v>
                </c:pt>
                <c:pt idx="22">
                  <c:v>1500</c:v>
                </c:pt>
                <c:pt idx="23">
                  <c:v>1750</c:v>
                </c:pt>
                <c:pt idx="24">
                  <c:v>2000</c:v>
                </c:pt>
              </c:numCache>
            </c:numRef>
          </c:cat>
          <c:val>
            <c:numRef>
              <c:f>Лист1!$D$2:$D$31</c:f>
              <c:numCache>
                <c:formatCode>0.00</c:formatCode>
                <c:ptCount val="30"/>
                <c:pt idx="1">
                  <c:v>0.17666666666666669</c:v>
                </c:pt>
                <c:pt idx="2">
                  <c:v>0.15285714285714369</c:v>
                </c:pt>
                <c:pt idx="3">
                  <c:v>0.14375000000000004</c:v>
                </c:pt>
                <c:pt idx="4" formatCode="General">
                  <c:v>0.13</c:v>
                </c:pt>
                <c:pt idx="5">
                  <c:v>0.14000000000000001</c:v>
                </c:pt>
                <c:pt idx="6">
                  <c:v>0.1128</c:v>
                </c:pt>
                <c:pt idx="7">
                  <c:v>9.4000000000000028E-2</c:v>
                </c:pt>
                <c:pt idx="8">
                  <c:v>9.2000000000000026E-2</c:v>
                </c:pt>
                <c:pt idx="9">
                  <c:v>8.0500000000000224E-2</c:v>
                </c:pt>
                <c:pt idx="10">
                  <c:v>8.4400000000000003E-2</c:v>
                </c:pt>
                <c:pt idx="11">
                  <c:v>7.0333333333333692E-2</c:v>
                </c:pt>
                <c:pt idx="12">
                  <c:v>6.6857142857142851E-2</c:v>
                </c:pt>
                <c:pt idx="13">
                  <c:v>7.0250000000000007E-2</c:v>
                </c:pt>
                <c:pt idx="14">
                  <c:v>6.2444444444444504E-2</c:v>
                </c:pt>
                <c:pt idx="15">
                  <c:v>7.1199999999999999E-2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ЛОС-Р-600-2000М</c:v>
                </c:pt>
              </c:strCache>
            </c:strRef>
          </c:tx>
          <c:marker>
            <c:symbol val="none"/>
          </c:marker>
          <c:cat>
            <c:numRef>
              <c:f>Лист1!$A$2:$A$31</c:f>
              <c:numCache>
                <c:formatCode>General</c:formatCode>
                <c:ptCount val="30"/>
                <c:pt idx="0">
                  <c:v>50</c:v>
                </c:pt>
                <c:pt idx="1">
                  <c:v>60</c:v>
                </c:pt>
                <c:pt idx="2">
                  <c:v>70</c:v>
                </c:pt>
                <c:pt idx="3">
                  <c:v>80</c:v>
                </c:pt>
                <c:pt idx="4">
                  <c:v>90</c:v>
                </c:pt>
                <c:pt idx="5">
                  <c:v>100</c:v>
                </c:pt>
                <c:pt idx="6">
                  <c:v>125</c:v>
                </c:pt>
                <c:pt idx="7">
                  <c:v>150</c:v>
                </c:pt>
                <c:pt idx="8">
                  <c:v>175</c:v>
                </c:pt>
                <c:pt idx="9">
                  <c:v>200</c:v>
                </c:pt>
                <c:pt idx="10">
                  <c:v>250</c:v>
                </c:pt>
                <c:pt idx="11">
                  <c:v>300</c:v>
                </c:pt>
                <c:pt idx="12">
                  <c:v>350</c:v>
                </c:pt>
                <c:pt idx="13">
                  <c:v>400</c:v>
                </c:pt>
                <c:pt idx="14">
                  <c:v>450</c:v>
                </c:pt>
                <c:pt idx="15">
                  <c:v>500</c:v>
                </c:pt>
                <c:pt idx="16">
                  <c:v>600</c:v>
                </c:pt>
                <c:pt idx="17">
                  <c:v>700</c:v>
                </c:pt>
                <c:pt idx="18">
                  <c:v>800</c:v>
                </c:pt>
                <c:pt idx="19">
                  <c:v>900</c:v>
                </c:pt>
                <c:pt idx="20">
                  <c:v>1000</c:v>
                </c:pt>
                <c:pt idx="21">
                  <c:v>1250</c:v>
                </c:pt>
                <c:pt idx="22">
                  <c:v>1500</c:v>
                </c:pt>
                <c:pt idx="23">
                  <c:v>1750</c:v>
                </c:pt>
                <c:pt idx="24">
                  <c:v>2000</c:v>
                </c:pt>
              </c:numCache>
            </c:numRef>
          </c:cat>
          <c:val>
            <c:numRef>
              <c:f>Лист1!$E$2:$E$31</c:f>
              <c:numCache>
                <c:formatCode>General</c:formatCode>
                <c:ptCount val="30"/>
                <c:pt idx="16" formatCode="0.00">
                  <c:v>8.2666666666667069E-2</c:v>
                </c:pt>
                <c:pt idx="17" formatCode="0.00">
                  <c:v>7.3428571428571454E-2</c:v>
                </c:pt>
                <c:pt idx="18" formatCode="0.00">
                  <c:v>7.2000000000000022E-2</c:v>
                </c:pt>
                <c:pt idx="19" formatCode="0.00">
                  <c:v>6.5444444444444444E-2</c:v>
                </c:pt>
                <c:pt idx="20" formatCode="0.00">
                  <c:v>5.8900000000000001E-2</c:v>
                </c:pt>
                <c:pt idx="21" formatCode="0.00">
                  <c:v>5.4080000000000114E-2</c:v>
                </c:pt>
                <c:pt idx="22" formatCode="0.00">
                  <c:v>5.5066666666666826E-2</c:v>
                </c:pt>
                <c:pt idx="23" formatCode="0.00">
                  <c:v>4.7200000000000013E-2</c:v>
                </c:pt>
                <c:pt idx="24" formatCode="0.00">
                  <c:v>4.1700000000000001E-2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ЛОС-МБР-50-1000</c:v>
                </c:pt>
              </c:strCache>
            </c:strRef>
          </c:tx>
          <c:marker>
            <c:symbol val="none"/>
          </c:marker>
          <c:cat>
            <c:numRef>
              <c:f>Лист1!$A$2:$A$31</c:f>
              <c:numCache>
                <c:formatCode>General</c:formatCode>
                <c:ptCount val="30"/>
                <c:pt idx="0">
                  <c:v>50</c:v>
                </c:pt>
                <c:pt idx="1">
                  <c:v>60</c:v>
                </c:pt>
                <c:pt idx="2">
                  <c:v>70</c:v>
                </c:pt>
                <c:pt idx="3">
                  <c:v>80</c:v>
                </c:pt>
                <c:pt idx="4">
                  <c:v>90</c:v>
                </c:pt>
                <c:pt idx="5">
                  <c:v>100</c:v>
                </c:pt>
                <c:pt idx="6">
                  <c:v>125</c:v>
                </c:pt>
                <c:pt idx="7">
                  <c:v>150</c:v>
                </c:pt>
                <c:pt idx="8">
                  <c:v>175</c:v>
                </c:pt>
                <c:pt idx="9">
                  <c:v>200</c:v>
                </c:pt>
                <c:pt idx="10">
                  <c:v>250</c:v>
                </c:pt>
                <c:pt idx="11">
                  <c:v>300</c:v>
                </c:pt>
                <c:pt idx="12">
                  <c:v>350</c:v>
                </c:pt>
                <c:pt idx="13">
                  <c:v>400</c:v>
                </c:pt>
                <c:pt idx="14">
                  <c:v>450</c:v>
                </c:pt>
                <c:pt idx="15">
                  <c:v>500</c:v>
                </c:pt>
                <c:pt idx="16">
                  <c:v>600</c:v>
                </c:pt>
                <c:pt idx="17">
                  <c:v>700</c:v>
                </c:pt>
                <c:pt idx="18">
                  <c:v>800</c:v>
                </c:pt>
                <c:pt idx="19">
                  <c:v>900</c:v>
                </c:pt>
                <c:pt idx="20">
                  <c:v>1000</c:v>
                </c:pt>
                <c:pt idx="21">
                  <c:v>1250</c:v>
                </c:pt>
                <c:pt idx="22">
                  <c:v>1500</c:v>
                </c:pt>
                <c:pt idx="23">
                  <c:v>1750</c:v>
                </c:pt>
                <c:pt idx="24">
                  <c:v>2000</c:v>
                </c:pt>
              </c:numCache>
            </c:numRef>
          </c:cat>
          <c:val>
            <c:numRef>
              <c:f>Лист1!$F$2:$F$31</c:f>
              <c:numCache>
                <c:formatCode>0.00</c:formatCode>
                <c:ptCount val="30"/>
                <c:pt idx="0">
                  <c:v>0.38000000000000106</c:v>
                </c:pt>
                <c:pt idx="1">
                  <c:v>0.33333333333333331</c:v>
                </c:pt>
                <c:pt idx="2">
                  <c:v>0.30000000000000032</c:v>
                </c:pt>
                <c:pt idx="3">
                  <c:v>0.27500000000000002</c:v>
                </c:pt>
                <c:pt idx="4">
                  <c:v>0.25555555555555554</c:v>
                </c:pt>
                <c:pt idx="5">
                  <c:v>0.24000000000000021</c:v>
                </c:pt>
                <c:pt idx="6">
                  <c:v>0.2</c:v>
                </c:pt>
                <c:pt idx="7">
                  <c:v>0.17333333333333392</c:v>
                </c:pt>
                <c:pt idx="8">
                  <c:v>0.15428571428571428</c:v>
                </c:pt>
                <c:pt idx="9">
                  <c:v>0.14000000000000001</c:v>
                </c:pt>
                <c:pt idx="10">
                  <c:v>0.112</c:v>
                </c:pt>
                <c:pt idx="11">
                  <c:v>0.10666666666666701</c:v>
                </c:pt>
                <c:pt idx="12">
                  <c:v>9.1428571428571415E-2</c:v>
                </c:pt>
                <c:pt idx="13">
                  <c:v>9.5000000000000043E-2</c:v>
                </c:pt>
                <c:pt idx="14">
                  <c:v>9.3333333333333365E-2</c:v>
                </c:pt>
                <c:pt idx="15">
                  <c:v>9.0000000000000024E-2</c:v>
                </c:pt>
                <c:pt idx="16">
                  <c:v>7.8333333333333699E-2</c:v>
                </c:pt>
                <c:pt idx="17">
                  <c:v>7.857142857142857E-2</c:v>
                </c:pt>
                <c:pt idx="18">
                  <c:v>7.5000000000000011E-2</c:v>
                </c:pt>
                <c:pt idx="19">
                  <c:v>7.2222222222222424E-2</c:v>
                </c:pt>
                <c:pt idx="20">
                  <c:v>6.9000000000000034E-2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Столбец1</c:v>
                </c:pt>
              </c:strCache>
            </c:strRef>
          </c:tx>
          <c:marker>
            <c:symbol val="none"/>
          </c:marker>
          <c:cat>
            <c:numRef>
              <c:f>Лист1!$A$2:$A$31</c:f>
              <c:numCache>
                <c:formatCode>General</c:formatCode>
                <c:ptCount val="30"/>
                <c:pt idx="0">
                  <c:v>50</c:v>
                </c:pt>
                <c:pt idx="1">
                  <c:v>60</c:v>
                </c:pt>
                <c:pt idx="2">
                  <c:v>70</c:v>
                </c:pt>
                <c:pt idx="3">
                  <c:v>80</c:v>
                </c:pt>
                <c:pt idx="4">
                  <c:v>90</c:v>
                </c:pt>
                <c:pt idx="5">
                  <c:v>100</c:v>
                </c:pt>
                <c:pt idx="6">
                  <c:v>125</c:v>
                </c:pt>
                <c:pt idx="7">
                  <c:v>150</c:v>
                </c:pt>
                <c:pt idx="8">
                  <c:v>175</c:v>
                </c:pt>
                <c:pt idx="9">
                  <c:v>200</c:v>
                </c:pt>
                <c:pt idx="10">
                  <c:v>250</c:v>
                </c:pt>
                <c:pt idx="11">
                  <c:v>300</c:v>
                </c:pt>
                <c:pt idx="12">
                  <c:v>350</c:v>
                </c:pt>
                <c:pt idx="13">
                  <c:v>400</c:v>
                </c:pt>
                <c:pt idx="14">
                  <c:v>450</c:v>
                </c:pt>
                <c:pt idx="15">
                  <c:v>500</c:v>
                </c:pt>
                <c:pt idx="16">
                  <c:v>600</c:v>
                </c:pt>
                <c:pt idx="17">
                  <c:v>700</c:v>
                </c:pt>
                <c:pt idx="18">
                  <c:v>800</c:v>
                </c:pt>
                <c:pt idx="19">
                  <c:v>900</c:v>
                </c:pt>
                <c:pt idx="20">
                  <c:v>1000</c:v>
                </c:pt>
                <c:pt idx="21">
                  <c:v>1250</c:v>
                </c:pt>
                <c:pt idx="22">
                  <c:v>1500</c:v>
                </c:pt>
                <c:pt idx="23">
                  <c:v>1750</c:v>
                </c:pt>
                <c:pt idx="24">
                  <c:v>2000</c:v>
                </c:pt>
              </c:numCache>
            </c:numRef>
          </c:cat>
          <c:val>
            <c:numRef>
              <c:f>Лист1!$G$2:$G$31</c:f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29844992"/>
        <c:axId val="29846912"/>
      </c:lineChart>
      <c:catAx>
        <c:axId val="298449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Q,</a:t>
                </a:r>
                <a:r>
                  <a:rPr lang="en-US" sz="1200" baseline="0"/>
                  <a:t> </a:t>
                </a:r>
                <a:r>
                  <a:rPr lang="ru-RU" sz="1200" baseline="0"/>
                  <a:t>м</a:t>
                </a:r>
                <a:r>
                  <a:rPr lang="ru-RU" sz="1200" baseline="30000"/>
                  <a:t>3</a:t>
                </a:r>
                <a:r>
                  <a:rPr lang="ru-RU" sz="1200" baseline="0"/>
                  <a:t>/сут</a:t>
                </a:r>
                <a:endParaRPr lang="ru-RU" sz="120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29846912"/>
        <c:crosses val="autoZero"/>
        <c:auto val="1"/>
        <c:lblAlgn val="ctr"/>
        <c:lblOffset val="100"/>
        <c:noMultiLvlLbl val="0"/>
      </c:catAx>
      <c:valAx>
        <c:axId val="2984691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/>
                  <a:t>N</a:t>
                </a:r>
                <a:r>
                  <a:rPr lang="ru-RU" sz="1200" b="1" i="0" baseline="0" dirty="0"/>
                  <a:t>,кВт/ч/м3/</a:t>
                </a:r>
                <a:r>
                  <a:rPr lang="ru-RU" sz="1200" b="1" i="0" baseline="0" dirty="0" err="1"/>
                  <a:t>сут</a:t>
                </a:r>
                <a:endParaRPr lang="ru-RU" sz="1200" dirty="0"/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 sz="1200" dirty="0"/>
              </a:p>
            </c:rich>
          </c:tx>
          <c:layout>
            <c:manualLayout>
              <c:xMode val="edge"/>
              <c:yMode val="edge"/>
              <c:x val="1.3466659149843801E-2"/>
              <c:y val="0.40330240074683282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984499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2F4664-8982-4A61-88DF-E69604938BC9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8D65A-BECD-40CE-BE90-FB1E74CFEA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86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00AAF-3078-4B72-8671-29E525F38CF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00AAF-3078-4B72-8671-29E525F38CF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00AAF-3078-4B72-8671-29E525F38CF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00AAF-3078-4B72-8671-29E525F38CF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00AAF-3078-4B72-8671-29E525F38CF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00AAF-3078-4B72-8671-29E525F38CF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00AAF-3078-4B72-8671-29E525F38CF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00AAF-3078-4B72-8671-29E525F38CF9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C25EC-929D-4AD5-BA8D-B40C850FDC36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449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883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327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157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37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224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757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257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868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273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352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728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4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V:\!!!!!!!!!Аппарат_Председателя_Правления_ОЭК\Родина Т.В\Фото_LITREE\LITREE\ФОН.pn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32" y="0"/>
            <a:ext cx="9144000" cy="514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396683"/>
            <a:ext cx="671517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«ЭКОНОМИЧЕСКИЕ АСПЕКТЫ ПРИМЕНЕНИЯ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БЛОЧНО-МОДУЛЬНЫХ УСТАНОВОК БИОЛОГИЧЕСКОЙ ОЧИСТКИ СТОЧНЫХ ВОД»</a:t>
            </a:r>
          </a:p>
          <a:p>
            <a:pPr lvl="0" algn="ctr">
              <a:spcBef>
                <a:spcPct val="0"/>
              </a:spcBef>
              <a:defRPr/>
            </a:pPr>
            <a:endParaRPr lang="ru-RU" sz="20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Запрометов Виталий Александрович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1600" dirty="0" smtClean="0">
                <a:solidFill>
                  <a:schemeClr val="bg1"/>
                </a:solidFill>
                <a:cs typeface="Times New Roman" pitchFamily="18" charset="0"/>
              </a:rPr>
              <a:t>Заместитель директора ТД «ЭКОЛОС»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1600" dirty="0" smtClean="0">
                <a:solidFill>
                  <a:schemeClr val="bg1"/>
                </a:solidFill>
                <a:cs typeface="Times New Roman" pitchFamily="18" charset="0"/>
              </a:rPr>
              <a:t>Zaprometov_va@ecolos.ru</a:t>
            </a:r>
            <a:endParaRPr lang="ru-RU" sz="1600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7" name="Picture 2" descr="C:\Users\ВасильеваКВ\Desktop\ЛОГО ЭКОЛОС\Главный лого.png"/>
          <p:cNvPicPr>
            <a:picLocks noChangeAspect="1" noChangeArrowheads="1"/>
          </p:cNvPicPr>
          <p:nvPr/>
        </p:nvPicPr>
        <p:blipFill>
          <a:blip r:embed="rId4" cstate="print">
            <a:lum bright="100000"/>
          </a:blip>
          <a:srcRect/>
          <a:stretch>
            <a:fillRect/>
          </a:stretch>
        </p:blipFill>
        <p:spPr bwMode="auto">
          <a:xfrm>
            <a:off x="3550522" y="357172"/>
            <a:ext cx="2021610" cy="17200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714612" y="285734"/>
            <a:ext cx="62151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itchFamily="2" charset="0"/>
                <a:cs typeface="Arial" pitchFamily="34" charset="0"/>
              </a:rPr>
              <a:t>МЕМБРАННЫЙ БИОРЕАКТОР (МБР)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" pitchFamily="2" charset="0"/>
              <a:cs typeface="Arial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3571868" y="1142990"/>
            <a:ext cx="5357850" cy="1285884"/>
          </a:xfrm>
          <a:prstGeom prst="rect">
            <a:avLst/>
          </a:prstGeom>
          <a:noFill/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Комбинация традиционной биологической очистки и мембранного разделения, реализуемого на ультра- или микрофильтрационных мембранах.</a:t>
            </a:r>
            <a:endParaRPr lang="ru-RU" altLang="ru-RU" sz="1800" dirty="0">
              <a:solidFill>
                <a:schemeClr val="accent1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pic>
        <p:nvPicPr>
          <p:cNvPr id="1026" name="Picture 2" descr="C:\Users\ЧурочкинаЮМ\AppData\Roaming\Skype\malyginaum\media_messaging\media_cache_v3\^8A07352CDA000E204140A48877DEF6C1EB861CEC91E95FF6C1^pimgpsh_fullsize_dist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3075" y="2714626"/>
            <a:ext cx="2667017" cy="2000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ЧурочкинаЮМ\AppData\Roaming\Skype\malyginaum\media_messaging\media_cache_v3\^6E66EB471FF977D483DAEE2E8E5C57F834B3E036D8C1FABFBE^pimgpsh_fullsize_dist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000114"/>
            <a:ext cx="2786082" cy="3714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Users\ЧурочкинаЮМ\AppData\Roaming\Skype\malyginaum\media_messaging\media_cache_v3\^57D05B81D3063971B77363950EE40585AF646ADBF80DBE03CA^pimgpsh_fullsize_dist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2714626"/>
            <a:ext cx="2667018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 descr="C:\Users\ВасильеваКВ\AppData\Roaming\Skype\malyginaum\media_messaging\media_cache_v3\^6618BD65AF11334803A711BC756374DF03D910B872E0B7C66C^pimgpsh_fullsize_dist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285728"/>
            <a:ext cx="2214578" cy="5243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266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714612" y="385690"/>
            <a:ext cx="62151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itchFamily="2" charset="0"/>
                <a:cs typeface="Arial" pitchFamily="34" charset="0"/>
              </a:rPr>
              <a:t>ВАРИАНТЫ ИСПОЛНЕНИЯ МБР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" pitchFamily="2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58" y="1214428"/>
            <a:ext cx="3714776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700" dirty="0" smtClean="0"/>
              <a:t>Установки моноблочного исполнения, где комплекс биологической очистки </a:t>
            </a:r>
          </a:p>
          <a:p>
            <a:pPr marL="342900" indent="-342900"/>
            <a:r>
              <a:rPr lang="ru-RU" sz="1700" dirty="0" smtClean="0"/>
              <a:t>        совмещен с павильоном в единый модуль.</a:t>
            </a:r>
          </a:p>
          <a:p>
            <a:pPr marL="342900" indent="-342900"/>
            <a:endParaRPr lang="ru-RU" sz="1700" dirty="0" smtClean="0"/>
          </a:p>
          <a:p>
            <a:pPr marL="342900" indent="-342900">
              <a:buAutoNum type="arabicPeriod" startAt="2"/>
            </a:pPr>
            <a:r>
              <a:rPr lang="ru-RU" sz="1700" dirty="0" smtClean="0"/>
              <a:t>Блочно-модульные установки, включающие в комплект 2 и более блоков </a:t>
            </a:r>
          </a:p>
          <a:p>
            <a:pPr marL="342900" indent="-342900"/>
            <a:r>
              <a:rPr lang="ru-RU" sz="1700" dirty="0" smtClean="0"/>
              <a:t>        биологической очистки.</a:t>
            </a:r>
          </a:p>
          <a:p>
            <a:pPr marL="342900" indent="-342900"/>
            <a:endParaRPr lang="ru-RU" sz="1700" dirty="0" smtClean="0">
              <a:latin typeface="Georgia" pitchFamily="18" charset="0"/>
            </a:endParaRPr>
          </a:p>
          <a:p>
            <a:pPr marL="342900" indent="-342900"/>
            <a:endParaRPr lang="ru-RU" sz="1700" dirty="0" smtClean="0">
              <a:latin typeface="Georgia" pitchFamily="18" charset="0"/>
            </a:endParaRPr>
          </a:p>
          <a:p>
            <a:endParaRPr lang="ru-RU" sz="1700" dirty="0">
              <a:latin typeface="Georgia" pitchFamily="18" charset="0"/>
            </a:endParaRPr>
          </a:p>
        </p:txBody>
      </p:sp>
      <p:pic>
        <p:nvPicPr>
          <p:cNvPr id="14" name="Рисунок 5" descr="К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142990"/>
            <a:ext cx="506511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1600" dist="38100" dir="8100000" sx="102000" sy="102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88900">
            <a:contourClr>
              <a:schemeClr val="bg1"/>
            </a:contourClr>
          </a:sp3d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642910" y="4143386"/>
            <a:ext cx="82153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 algn="r" eaLnBrk="0" hangingPunct="0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Схема мембранного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биореактора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indent="450850" algn="r" eaLnBrk="0" hangingPunct="0"/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1 - 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павильон </a:t>
            </a: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решеток;   2 - емкости биологической очистки;  3 - 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технологический </a:t>
            </a: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павильон.</a:t>
            </a:r>
            <a:endParaRPr lang="ru-RU" sz="1500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pic>
        <p:nvPicPr>
          <p:cNvPr id="8" name="Picture 2" descr="C:\Users\ВасильеваКВ\AppData\Roaming\Skype\malyginaum\media_messaging\media_cache_v3\^6618BD65AF11334803A711BC756374DF03D910B872E0B7C66C^pimgpsh_fullsize_dist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85728"/>
            <a:ext cx="2214578" cy="5243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266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14612" y="285734"/>
            <a:ext cx="61436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itchFamily="2" charset="0"/>
                <a:cs typeface="Arial" pitchFamily="34" charset="0"/>
              </a:rPr>
              <a:t>СЕБЕСТОИМОСТЬ ОЧИСТКИ СТОКОВ</a:t>
            </a:r>
          </a:p>
          <a:p>
            <a:pPr algn="r">
              <a:defRPr/>
            </a:pPr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itchFamily="2" charset="0"/>
                <a:cs typeface="Arial" pitchFamily="34" charset="0"/>
              </a:rPr>
              <a:t>МОДУЛЬНЫХ УСТАНОВОК</a:t>
            </a:r>
            <a:endParaRPr lang="ru-RU" alt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" pitchFamily="2" charset="0"/>
              <a:cs typeface="Arial" pitchFamily="34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1000100" y="714362"/>
          <a:ext cx="7715304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2" descr="C:\Users\ВасильеваКВ\AppData\Roaming\Skype\malyginaum\media_messaging\media_cache_v3\^6618BD65AF11334803A711BC756374DF03D910B872E0B7C66C^pimgpsh_fullsize_dist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85728"/>
            <a:ext cx="2214578" cy="5243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14612" y="285734"/>
            <a:ext cx="6143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itchFamily="2" charset="0"/>
                <a:cs typeface="Arial" pitchFamily="34" charset="0"/>
              </a:rPr>
              <a:t>ЭНЕРГОПОТРЕБЛЕНИЕ МОДУЛЬНЫХ УСТАНОВОК</a:t>
            </a:r>
            <a:endParaRPr lang="ru-RU" alt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" pitchFamily="2" charset="0"/>
              <a:cs typeface="Arial" pitchFamily="34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714348" y="1000114"/>
          <a:ext cx="7786741" cy="3827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2" descr="C:\Users\ВасильеваКВ\AppData\Roaming\Skype\malyginaum\media_messaging\media_cache_v3\^6618BD65AF11334803A711BC756374DF03D910B872E0B7C66C^pimgpsh_fullsize_dist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85728"/>
            <a:ext cx="2214578" cy="5243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714612" y="285734"/>
            <a:ext cx="62151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itchFamily="2" charset="0"/>
                <a:cs typeface="Arial" pitchFamily="34" charset="0"/>
              </a:rPr>
              <a:t>ПРИМЕРЫ ВЫПОЛНЕННЫХ ОБЪЕКТОВ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" pitchFamily="2" charset="0"/>
              <a:cs typeface="Arial" pitchFamily="34" charset="0"/>
            </a:endParaRPr>
          </a:p>
        </p:txBody>
      </p:sp>
      <p:pic>
        <p:nvPicPr>
          <p:cNvPr id="12" name="Picture 3" descr="C:\Users\АндрееваГС\Downloads\IMG_51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322211"/>
            <a:ext cx="2878380" cy="2178232"/>
          </a:xfrm>
          <a:prstGeom prst="rect">
            <a:avLst/>
          </a:prstGeom>
          <a:noFill/>
          <a:effectLst>
            <a:outerShdw blurRad="101600" dist="38100" dir="8100000" sx="102000" sy="102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88900">
            <a:contourClr>
              <a:schemeClr val="bg1"/>
            </a:contourClr>
          </a:sp3d>
        </p:spPr>
      </p:pic>
      <p:pic>
        <p:nvPicPr>
          <p:cNvPr id="13" name="Picture 2" descr="V:\ОТДЕЛ РЕКЛАМЫ\1. Ecolos_design\Акватерм-Moscow\для ЗМТ\Сиест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1322210"/>
            <a:ext cx="2930244" cy="2178234"/>
          </a:xfrm>
          <a:prstGeom prst="rect">
            <a:avLst/>
          </a:prstGeom>
          <a:noFill/>
          <a:effectLst>
            <a:outerShdw blurRad="101600" dist="38100" dir="8100000" sx="102000" sy="102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88900">
            <a:contourClr>
              <a:schemeClr val="bg1"/>
            </a:contourClr>
          </a:sp3d>
        </p:spPr>
      </p:pic>
      <p:pic>
        <p:nvPicPr>
          <p:cNvPr id="14" name="Picture 4" descr="V:\ОТДЕЛ РЕКЛАМЫ\1. Ecolos_design\Акватерм-Moscow\для ЗМТ\Мембранный биореакто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1322210"/>
            <a:ext cx="2904310" cy="2178234"/>
          </a:xfrm>
          <a:prstGeom prst="rect">
            <a:avLst/>
          </a:prstGeom>
          <a:noFill/>
          <a:effectLst>
            <a:outerShdw blurRad="101600" dist="38100" dir="8100000" sx="102000" sy="102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88900">
            <a:contourClr>
              <a:schemeClr val="bg1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357158" y="3774800"/>
            <a:ext cx="2653932" cy="725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98000"/>
              </a:lnSpc>
              <a:spcAft>
                <a:spcPts val="0"/>
              </a:spcAft>
              <a:defRPr/>
            </a:pPr>
            <a:r>
              <a:rPr lang="ru-RU" altLang="ru-RU" sz="1400" dirty="0" smtClean="0">
                <a:solidFill>
                  <a:srgbClr val="00445D"/>
                </a:solidFill>
                <a:cs typeface="Arial" pitchFamily="34" charset="0"/>
              </a:rPr>
              <a:t>Муниципальные очистные</a:t>
            </a:r>
          </a:p>
          <a:p>
            <a:pPr algn="ctr" fontAlgn="auto">
              <a:lnSpc>
                <a:spcPct val="98000"/>
              </a:lnSpc>
              <a:spcAft>
                <a:spcPts val="0"/>
              </a:spcAft>
              <a:defRPr/>
            </a:pPr>
            <a:r>
              <a:rPr lang="ru-RU" altLang="ru-RU" sz="1400" dirty="0" smtClean="0">
                <a:solidFill>
                  <a:srgbClr val="00445D"/>
                </a:solidFill>
                <a:cs typeface="Arial" pitchFamily="34" charset="0"/>
              </a:rPr>
              <a:t>п. </a:t>
            </a:r>
            <a:r>
              <a:rPr lang="ru-RU" altLang="ru-RU" sz="1400" dirty="0" err="1" smtClean="0">
                <a:solidFill>
                  <a:srgbClr val="00445D"/>
                </a:solidFill>
                <a:cs typeface="Arial" pitchFamily="34" charset="0"/>
              </a:rPr>
              <a:t>Гостицы</a:t>
            </a:r>
            <a:endParaRPr lang="ru-RU" altLang="ru-RU" sz="1400" dirty="0" smtClean="0">
              <a:solidFill>
                <a:srgbClr val="00445D"/>
              </a:solidFill>
              <a:cs typeface="Arial" pitchFamily="34" charset="0"/>
            </a:endParaRPr>
          </a:p>
          <a:p>
            <a:pPr algn="ctr" fontAlgn="auto">
              <a:lnSpc>
                <a:spcPct val="98000"/>
              </a:lnSpc>
              <a:spcAft>
                <a:spcPts val="0"/>
              </a:spcAft>
              <a:defRPr/>
            </a:pPr>
            <a:r>
              <a:rPr lang="ru-RU" altLang="ru-RU" sz="1400" dirty="0" smtClean="0">
                <a:solidFill>
                  <a:srgbClr val="00445D"/>
                </a:solidFill>
                <a:cs typeface="Arial" pitchFamily="34" charset="0"/>
              </a:rPr>
              <a:t>Производительность 450 м</a:t>
            </a:r>
            <a:r>
              <a:rPr lang="ru-RU" altLang="ru-RU" sz="1400" baseline="30000" dirty="0" smtClean="0">
                <a:solidFill>
                  <a:srgbClr val="00445D"/>
                </a:solidFill>
                <a:cs typeface="Arial" pitchFamily="34" charset="0"/>
              </a:rPr>
              <a:t>3</a:t>
            </a:r>
            <a:r>
              <a:rPr lang="ru-RU" altLang="ru-RU" sz="1400" dirty="0" smtClean="0">
                <a:solidFill>
                  <a:srgbClr val="00445D"/>
                </a:solidFill>
                <a:cs typeface="Arial" pitchFamily="34" charset="0"/>
              </a:rPr>
              <a:t>/</a:t>
            </a:r>
            <a:r>
              <a:rPr lang="ru-RU" altLang="ru-RU" sz="1400" dirty="0" err="1" smtClean="0">
                <a:solidFill>
                  <a:srgbClr val="00445D"/>
                </a:solidFill>
                <a:cs typeface="Arial" pitchFamily="34" charset="0"/>
              </a:rPr>
              <a:t>сут</a:t>
            </a:r>
            <a:r>
              <a:rPr lang="ru-RU" altLang="ru-RU" sz="1400" dirty="0" smtClean="0">
                <a:solidFill>
                  <a:srgbClr val="00445D"/>
                </a:solidFill>
                <a:cs typeface="Arial" pitchFamily="34" charset="0"/>
              </a:rPr>
              <a:t>.</a:t>
            </a:r>
            <a:endParaRPr lang="ru-RU" altLang="ru-RU" sz="1400" dirty="0">
              <a:solidFill>
                <a:srgbClr val="00445D"/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47791" y="3774800"/>
            <a:ext cx="2664576" cy="725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98000"/>
              </a:lnSpc>
              <a:spcAft>
                <a:spcPts val="0"/>
              </a:spcAft>
              <a:defRPr/>
            </a:pPr>
            <a:r>
              <a:rPr lang="ru-RU" altLang="ru-RU" sz="1400" dirty="0" smtClean="0">
                <a:solidFill>
                  <a:srgbClr val="00445D"/>
                </a:solidFill>
                <a:cs typeface="Arial" pitchFamily="34" charset="0"/>
              </a:rPr>
              <a:t>Туберкулезный санаторий</a:t>
            </a:r>
          </a:p>
          <a:p>
            <a:pPr algn="ctr" fontAlgn="auto">
              <a:lnSpc>
                <a:spcPct val="98000"/>
              </a:lnSpc>
              <a:spcAft>
                <a:spcPts val="0"/>
              </a:spcAft>
              <a:defRPr/>
            </a:pPr>
            <a:r>
              <a:rPr lang="ru-RU" altLang="ru-RU" sz="1400" dirty="0" smtClean="0">
                <a:solidFill>
                  <a:srgbClr val="00445D"/>
                </a:solidFill>
                <a:cs typeface="Arial" pitchFamily="34" charset="0"/>
              </a:rPr>
              <a:t>п. </a:t>
            </a:r>
            <a:r>
              <a:rPr lang="ru-RU" altLang="ru-RU" sz="1400" dirty="0" err="1" smtClean="0">
                <a:solidFill>
                  <a:srgbClr val="00445D"/>
                </a:solidFill>
                <a:cs typeface="Arial" pitchFamily="34" charset="0"/>
              </a:rPr>
              <a:t>Чишки</a:t>
            </a:r>
            <a:r>
              <a:rPr lang="ru-RU" altLang="ru-RU" sz="1400" dirty="0" smtClean="0">
                <a:solidFill>
                  <a:srgbClr val="00445D"/>
                </a:solidFill>
                <a:cs typeface="Arial" pitchFamily="34" charset="0"/>
              </a:rPr>
              <a:t>, Чеченская Республика</a:t>
            </a:r>
          </a:p>
          <a:p>
            <a:pPr algn="ctr">
              <a:lnSpc>
                <a:spcPct val="98000"/>
              </a:lnSpc>
              <a:defRPr/>
            </a:pPr>
            <a:r>
              <a:rPr lang="ru-RU" altLang="ru-RU" sz="1400" dirty="0" smtClean="0">
                <a:solidFill>
                  <a:srgbClr val="00445D"/>
                </a:solidFill>
                <a:cs typeface="Arial" pitchFamily="34" charset="0"/>
              </a:rPr>
              <a:t>Производительность 200 м</a:t>
            </a:r>
            <a:r>
              <a:rPr lang="ru-RU" altLang="ru-RU" sz="1400" baseline="30000" dirty="0" smtClean="0">
                <a:solidFill>
                  <a:srgbClr val="00445D"/>
                </a:solidFill>
                <a:cs typeface="Arial" pitchFamily="34" charset="0"/>
              </a:rPr>
              <a:t>3</a:t>
            </a:r>
            <a:r>
              <a:rPr lang="ru-RU" altLang="ru-RU" sz="1400" dirty="0" smtClean="0">
                <a:solidFill>
                  <a:srgbClr val="00445D"/>
                </a:solidFill>
                <a:cs typeface="Arial" pitchFamily="34" charset="0"/>
              </a:rPr>
              <a:t>/</a:t>
            </a:r>
            <a:r>
              <a:rPr lang="ru-RU" altLang="ru-RU" sz="1400" dirty="0" err="1" smtClean="0">
                <a:solidFill>
                  <a:srgbClr val="00445D"/>
                </a:solidFill>
                <a:cs typeface="Arial" pitchFamily="34" charset="0"/>
              </a:rPr>
              <a:t>сут</a:t>
            </a:r>
            <a:r>
              <a:rPr lang="ru-RU" altLang="ru-RU" sz="1400" dirty="0" smtClean="0">
                <a:solidFill>
                  <a:srgbClr val="00445D"/>
                </a:solidFill>
                <a:cs typeface="Arial" pitchFamily="34" charset="0"/>
              </a:rPr>
              <a:t>.</a:t>
            </a:r>
            <a:endParaRPr lang="ru-R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6000760" y="3774800"/>
            <a:ext cx="2653932" cy="725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98000"/>
              </a:lnSpc>
              <a:spcAft>
                <a:spcPts val="0"/>
              </a:spcAft>
              <a:defRPr/>
            </a:pPr>
            <a:r>
              <a:rPr lang="ru-RU" altLang="ru-RU" sz="1400" dirty="0" err="1" smtClean="0">
                <a:solidFill>
                  <a:srgbClr val="00445D"/>
                </a:solidFill>
                <a:cs typeface="Arial" pitchFamily="34" charset="0"/>
              </a:rPr>
              <a:t>Коттеджный</a:t>
            </a:r>
            <a:r>
              <a:rPr lang="ru-RU" altLang="ru-RU" sz="1400" dirty="0" smtClean="0">
                <a:solidFill>
                  <a:srgbClr val="00445D"/>
                </a:solidFill>
                <a:cs typeface="Arial" pitchFamily="34" charset="0"/>
              </a:rPr>
              <a:t> поселок</a:t>
            </a:r>
          </a:p>
          <a:p>
            <a:pPr algn="ctr" fontAlgn="auto">
              <a:lnSpc>
                <a:spcPct val="98000"/>
              </a:lnSpc>
              <a:spcAft>
                <a:spcPts val="0"/>
              </a:spcAft>
              <a:defRPr/>
            </a:pPr>
            <a:r>
              <a:rPr lang="ru-RU" altLang="ru-RU" sz="1400" dirty="0" smtClean="0">
                <a:solidFill>
                  <a:srgbClr val="00445D"/>
                </a:solidFill>
                <a:cs typeface="Arial" pitchFamily="34" charset="0"/>
              </a:rPr>
              <a:t>п. Сиеста, Московская обл.</a:t>
            </a:r>
          </a:p>
          <a:p>
            <a:pPr algn="ctr">
              <a:lnSpc>
                <a:spcPct val="98000"/>
              </a:lnSpc>
              <a:defRPr/>
            </a:pPr>
            <a:r>
              <a:rPr lang="ru-RU" altLang="ru-RU" sz="1400" dirty="0" smtClean="0">
                <a:solidFill>
                  <a:srgbClr val="00445D"/>
                </a:solidFill>
                <a:cs typeface="Arial" pitchFamily="34" charset="0"/>
              </a:rPr>
              <a:t>Производительность 200 м</a:t>
            </a:r>
            <a:r>
              <a:rPr lang="ru-RU" altLang="ru-RU" sz="1400" baseline="30000" dirty="0" smtClean="0">
                <a:solidFill>
                  <a:srgbClr val="00445D"/>
                </a:solidFill>
                <a:cs typeface="Arial" pitchFamily="34" charset="0"/>
              </a:rPr>
              <a:t>3</a:t>
            </a:r>
            <a:r>
              <a:rPr lang="ru-RU" altLang="ru-RU" sz="1400" dirty="0" smtClean="0">
                <a:solidFill>
                  <a:srgbClr val="00445D"/>
                </a:solidFill>
                <a:cs typeface="Arial" pitchFamily="34" charset="0"/>
              </a:rPr>
              <a:t>/</a:t>
            </a:r>
            <a:r>
              <a:rPr lang="ru-RU" altLang="ru-RU" sz="1400" dirty="0" err="1" smtClean="0">
                <a:solidFill>
                  <a:srgbClr val="00445D"/>
                </a:solidFill>
                <a:cs typeface="Arial" pitchFamily="34" charset="0"/>
              </a:rPr>
              <a:t>сут</a:t>
            </a:r>
            <a:r>
              <a:rPr lang="ru-RU" altLang="ru-RU" sz="1400" dirty="0" smtClean="0">
                <a:solidFill>
                  <a:srgbClr val="00445D"/>
                </a:solidFill>
                <a:cs typeface="Arial" pitchFamily="34" charset="0"/>
              </a:rPr>
              <a:t>.</a:t>
            </a:r>
          </a:p>
        </p:txBody>
      </p:sp>
      <p:pic>
        <p:nvPicPr>
          <p:cNvPr id="19" name="Picture 2" descr="C:\Users\ВасильеваКВ\AppData\Roaming\Skype\malyginaum\media_messaging\media_cache_v3\^6618BD65AF11334803A711BC756374DF03D910B872E0B7C66C^pimgpsh_fullsize_dist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285728"/>
            <a:ext cx="2214578" cy="5243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266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43174" y="334018"/>
            <a:ext cx="61436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altLang="ru-RU" sz="2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Roboto" pitchFamily="2" charset="0"/>
                <a:cs typeface="Arial" pitchFamily="34" charset="0"/>
              </a:rPr>
              <a:t>        </a:t>
            </a:r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itchFamily="2" charset="0"/>
                <a:cs typeface="Arial" pitchFamily="34" charset="0"/>
              </a:rPr>
              <a:t>ОСНОВНЫЕ ВЫВОДЫ</a:t>
            </a:r>
            <a:endParaRPr lang="ru-RU" alt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" pitchFamily="2" charset="0"/>
              <a:cs typeface="Arial" pitchFamily="34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28596" y="1126046"/>
            <a:ext cx="8429684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70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При производительности сооружений биологической очистки до 2000 м</a:t>
            </a:r>
            <a:r>
              <a:rPr kumimoji="0" lang="ru-RU" sz="1700" i="0" u="none" strike="noStrike" cap="none" normalizeH="0" baseline="3000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ru-RU" sz="170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ru-RU" sz="1700" i="0" u="none" strike="noStrike" cap="none" normalizeH="0" baseline="0" dirty="0" err="1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сут</a:t>
            </a:r>
            <a:r>
              <a:rPr kumimoji="0" lang="ru-RU" sz="170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.     </a:t>
            </a:r>
          </a:p>
          <a:p>
            <a:pPr marL="0" marR="0" lvl="0" indent="4508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70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применение блочно-модульных установок экономически и технологически более   </a:t>
            </a:r>
          </a:p>
          <a:p>
            <a:pPr marL="0" marR="0" lvl="0" indent="4508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70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выгодно, чем традиционных капитальных.</a:t>
            </a:r>
            <a:r>
              <a:rPr kumimoji="0" lang="ru-RU" sz="1700" i="0" u="none" strike="noStrike" cap="none" normalizeH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                                                                                                   </a:t>
            </a:r>
            <a:r>
              <a:rPr kumimoji="0" lang="ru-RU" sz="170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2.      У</a:t>
            </a:r>
            <a:r>
              <a:rPr kumimoji="0" lang="ru-RU" sz="17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дельные затраты на приобретение модульных очистных сооружений различного </a:t>
            </a:r>
          </a:p>
          <a:p>
            <a:pPr marL="0" marR="0" lvl="0" indent="4508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материального и технологического исполнения выравниваются при  </a:t>
            </a:r>
          </a:p>
          <a:p>
            <a:pPr marL="0" marR="0" lvl="0" indent="4508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производительности 200-1000 м</a:t>
            </a:r>
            <a:r>
              <a:rPr kumimoji="0" lang="ru-RU" sz="1700" i="0" u="none" strike="noStrike" cap="none" normalizeH="0" baseline="3000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17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ru-RU" sz="170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сут</a:t>
            </a:r>
            <a:r>
              <a:rPr kumimoji="0" lang="ru-RU" sz="17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и составляют 50-65 тыс. руб./(м</a:t>
            </a:r>
            <a:r>
              <a:rPr kumimoji="0" lang="ru-RU" sz="1700" i="0" u="none" strike="noStrike" cap="none" normalizeH="0" baseline="3000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17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ru-RU" sz="170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сут</a:t>
            </a:r>
            <a:r>
              <a:rPr kumimoji="0" lang="ru-RU" sz="17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.).</a:t>
            </a:r>
            <a:r>
              <a:rPr kumimoji="0" lang="ru-RU" sz="1700" i="0" u="none" strike="noStrike" cap="none" normalizeH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sz="1700" dirty="0" smtClean="0">
                <a:cs typeface="Times New Roman" pitchFamily="18" charset="0"/>
              </a:rPr>
              <a:t>3.      Получение высококачественной очистки сточных вод за те же деньги, в случае         </a:t>
            </a:r>
          </a:p>
          <a:p>
            <a:pPr marL="0" marR="0" lvl="0" indent="4508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700" dirty="0" smtClean="0">
                <a:cs typeface="Times New Roman" pitchFamily="18" charset="0"/>
              </a:rPr>
              <a:t>применения технологии МБР.</a:t>
            </a:r>
            <a:endParaRPr kumimoji="0" lang="ru-RU" sz="170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pic>
        <p:nvPicPr>
          <p:cNvPr id="9" name="Picture 2" descr="C:\Users\ВасильеваКВ\AppData\Roaming\Skype\malyginaum\media_messaging\media_cache_v3\^6618BD65AF11334803A711BC756374DF03D910B872E0B7C66C^pimgpsh_fullsize_dist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85728"/>
            <a:ext cx="2214578" cy="5243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:\ОТДЕЛ РЕКЛАМЫ\1. Ecolos_design\1. Презентации\фото для новой презентации\сертификаты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7" y="1071552"/>
            <a:ext cx="6320820" cy="378621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714612" y="285734"/>
            <a:ext cx="6143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itchFamily="2" charset="0"/>
                <a:cs typeface="Arial" pitchFamily="34" charset="0"/>
              </a:rPr>
              <a:t>ПОДТВЕРЖДЕНИЕ СООТВЕТСТВИЯ</a:t>
            </a:r>
          </a:p>
        </p:txBody>
      </p:sp>
      <p:pic>
        <p:nvPicPr>
          <p:cNvPr id="7" name="Picture 2" descr="C:\Users\ВасильеваКВ\AppData\Roaming\Skype\malyginaum\media_messaging\media_cache_v3\^6618BD65AF11334803A711BC756374DF03D910B872E0B7C66C^pimgpsh_fullsize_dist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85728"/>
            <a:ext cx="2214578" cy="5243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2339975" y="190500"/>
            <a:ext cx="6632575" cy="539354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ru-RU" sz="1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V:\!!!!!!!!!Аппарат_Председателя_Правления_ОЭК\Родина Т.В\Фото_LITREE\LITREE\ФОН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2000" y="-53999"/>
            <a:ext cx="9324000" cy="524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85786" y="2996989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Благодарим за внимание!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37503" y="4071948"/>
            <a:ext cx="162031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www.ecolos.ru</a:t>
            </a:r>
            <a:endParaRPr lang="ru-RU" b="1" dirty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" name="Picture 2" descr="C:\Users\ВасильеваКВ\Desktop\ЛОГО ЭКОЛОС\Главный лого.png"/>
          <p:cNvPicPr>
            <a:picLocks noChangeAspect="1" noChangeArrowheads="1"/>
          </p:cNvPicPr>
          <p:nvPr/>
        </p:nvPicPr>
        <p:blipFill>
          <a:blip r:embed="rId4" cstate="print">
            <a:lum bright="100000"/>
          </a:blip>
          <a:srcRect/>
          <a:stretch>
            <a:fillRect/>
          </a:stretch>
        </p:blipFill>
        <p:spPr bwMode="auto">
          <a:xfrm>
            <a:off x="3357554" y="714362"/>
            <a:ext cx="2357454" cy="20058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714744" y="99938"/>
            <a:ext cx="521494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ru-RU" sz="1900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«ЭКОЛОС» - КРУПНЕЙШЕЕ НАУЧНО ПРОИЗВОДСТВЕННОЕ ПРЕДПРИЯТИЕ</a:t>
            </a:r>
            <a:endParaRPr lang="ru-RU" sz="1900" dirty="0">
              <a:solidFill>
                <a:schemeClr val="accent5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00100" y="940251"/>
            <a:ext cx="471490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Опыт работы с 1991 года</a:t>
            </a:r>
          </a:p>
          <a:p>
            <a:pPr>
              <a:buFont typeface="Wingdings" pitchFamily="2" charset="2"/>
              <a:buChar char="Ø"/>
            </a:pPr>
            <a:endParaRPr lang="ru-RU" altLang="ru-RU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alt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Три производственных комплекса</a:t>
            </a:r>
          </a:p>
          <a:p>
            <a:pPr>
              <a:buFont typeface="Wingdings" pitchFamily="2" charset="2"/>
              <a:buChar char="Ø"/>
            </a:pPr>
            <a:endParaRPr lang="ru-RU" altLang="ru-RU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alt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Компания полного цикла: </a:t>
            </a:r>
          </a:p>
          <a:p>
            <a:r>
              <a:rPr lang="ru-RU" alt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от проектирования до поставки, монтажа и эксплуатации оборудования</a:t>
            </a:r>
          </a:p>
          <a:p>
            <a:pPr>
              <a:buFont typeface="Wingdings" pitchFamily="2" charset="2"/>
              <a:buChar char="Ø"/>
            </a:pPr>
            <a:endParaRPr lang="ru-RU" altLang="ru-RU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Более 200 представительств на территории:</a:t>
            </a:r>
          </a:p>
          <a:p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РФ, СНГ, Китая, Индии, Египта и др.</a:t>
            </a:r>
          </a:p>
          <a:p>
            <a:endParaRPr lang="ru-RU" altLang="ru-RU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Собственный научный центр</a:t>
            </a:r>
          </a:p>
          <a:p>
            <a:endParaRPr lang="ru-RU" altLang="ru-RU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Опыт решения технологически </a:t>
            </a:r>
          </a:p>
          <a:p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сложных задач</a:t>
            </a:r>
          </a:p>
          <a:p>
            <a:pPr>
              <a:buFont typeface="Wingdings" pitchFamily="2" charset="2"/>
              <a:buChar char="Ø"/>
            </a:pPr>
            <a:endParaRPr lang="en-US" altLang="ru-RU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Использование всех видов современных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материалов при</a:t>
            </a:r>
            <a:r>
              <a:rPr lang="en-US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изготовлении оборудования</a:t>
            </a: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8" name="Picture 2" descr="C:\Users\ВасильеваКВ\AppData\Roaming\Skype\malyginaum\media_messaging\media_cache_v3\^6618BD65AF11334803A711BC756374DF03D910B872E0B7C66C^pimgpsh_fullsize_dist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71376"/>
            <a:ext cx="2214578" cy="524391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785818" y="4600532"/>
            <a:ext cx="4286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b="1" i="1" dirty="0" smtClean="0">
                <a:solidFill>
                  <a:srgbClr val="3B5263"/>
                </a:solidFill>
                <a:latin typeface="Georgia" pitchFamily="18" charset="0"/>
                <a:ea typeface="Roboto" pitchFamily="2" charset="0"/>
                <a:cs typeface="Arial" pitchFamily="34" charset="0"/>
              </a:rPr>
              <a:t>С нами удобно работать!</a:t>
            </a:r>
            <a:endParaRPr lang="ru-RU" sz="2000" b="1" i="1" dirty="0">
              <a:solidFill>
                <a:srgbClr val="3B5263"/>
              </a:solidFill>
              <a:latin typeface="Georgia" pitchFamily="18" charset="0"/>
              <a:ea typeface="Roboto" pitchFamily="2" charset="0"/>
              <a:cs typeface="Arial" pitchFamily="34" charset="0"/>
            </a:endParaRPr>
          </a:p>
        </p:txBody>
      </p:sp>
      <p:pic>
        <p:nvPicPr>
          <p:cNvPr id="22" name="Picture 4" descr="C:\Users\ВасильеваКВ\Desktop\ТКП_от Степанова АлС\IMG_2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3000378"/>
            <a:ext cx="3000396" cy="2000264"/>
          </a:xfrm>
          <a:prstGeom prst="rect">
            <a:avLst/>
          </a:prstGeom>
          <a:noFill/>
          <a:effectLst>
            <a:outerShdw blurRad="241300" dist="50800" dir="5400000" algn="ctr" rotWithShape="0">
              <a:srgbClr val="000000">
                <a:alpha val="52000"/>
              </a:srgbClr>
            </a:outerShdw>
          </a:effectLst>
        </p:spPr>
      </p:pic>
      <p:pic>
        <p:nvPicPr>
          <p:cNvPr id="23" name="Picture 2" descr="C:\Users\СероваОА\Desktop\РАБОТА вне обмена\Презентации 2017\Сборка\Иконки 1\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772" y="2500312"/>
            <a:ext cx="372337" cy="379695"/>
          </a:xfrm>
          <a:prstGeom prst="rect">
            <a:avLst/>
          </a:prstGeom>
          <a:noFill/>
        </p:spPr>
      </p:pic>
      <p:pic>
        <p:nvPicPr>
          <p:cNvPr id="24" name="Picture 3" descr="C:\Users\СероваОА\Desktop\РАБОТА вне обмена\Презентации 2017\Сборка\Иконки 1\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1857370"/>
            <a:ext cx="307457" cy="305227"/>
          </a:xfrm>
          <a:prstGeom prst="rect">
            <a:avLst/>
          </a:prstGeom>
          <a:noFill/>
        </p:spPr>
      </p:pic>
      <p:pic>
        <p:nvPicPr>
          <p:cNvPr id="25" name="Picture 4" descr="C:\Users\СероваОА\Desktop\РАБОТА вне обмена\Презентации 2017\Сборка\Иконки 1\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772" y="1357304"/>
            <a:ext cx="352272" cy="278696"/>
          </a:xfrm>
          <a:prstGeom prst="rect">
            <a:avLst/>
          </a:prstGeom>
          <a:noFill/>
        </p:spPr>
      </p:pic>
      <p:pic>
        <p:nvPicPr>
          <p:cNvPr id="26" name="Picture 5" descr="C:\Users\СероваОА\Desktop\РАБОТА вне обмена\Презентации 2017\Сборка\Иконки 1\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4772" y="857238"/>
            <a:ext cx="352271" cy="348481"/>
          </a:xfrm>
          <a:prstGeom prst="rect">
            <a:avLst/>
          </a:prstGeom>
          <a:noFill/>
        </p:spPr>
      </p:pic>
      <p:pic>
        <p:nvPicPr>
          <p:cNvPr id="27" name="Picture 6" descr="C:\Users\СероваОА\Desktop\РАБОТА вне обмена\Презентации 2017\Сборка\Иконки 1\4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6210" y="3000378"/>
            <a:ext cx="293634" cy="362973"/>
          </a:xfrm>
          <a:prstGeom prst="rect">
            <a:avLst/>
          </a:prstGeom>
          <a:noFill/>
        </p:spPr>
      </p:pic>
      <p:pic>
        <p:nvPicPr>
          <p:cNvPr id="28" name="Picture 7" descr="C:\Users\СероваОА\Desktop\РАБОТА вне обмена\Презентации 2017\Сборка\Иконки 1\5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2184" y="4143386"/>
            <a:ext cx="269778" cy="268886"/>
          </a:xfrm>
          <a:prstGeom prst="rect">
            <a:avLst/>
          </a:prstGeom>
          <a:noFill/>
        </p:spPr>
      </p:pic>
      <p:pic>
        <p:nvPicPr>
          <p:cNvPr id="29" name="Picture 8" descr="C:\Users\СероваОА\Desktop\РАБОТА вне обмена\Презентации 2017\Сборка\Иконки 1\6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6210" y="3571882"/>
            <a:ext cx="303890" cy="297424"/>
          </a:xfrm>
          <a:prstGeom prst="rect">
            <a:avLst/>
          </a:prstGeom>
          <a:noFill/>
        </p:spPr>
      </p:pic>
      <p:pic>
        <p:nvPicPr>
          <p:cNvPr id="30" name="Picture 3" descr="V:\ОТДЕЛ РЕКЛАМЫ\6. Posm\ТВХ\Фото ТВХ\Фото отобранные\IMG_5015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62624" y="857238"/>
            <a:ext cx="3020406" cy="2012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71406" y="1017974"/>
            <a:ext cx="3143272" cy="98488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/>
            <a:r>
              <a:rPr lang="ru-RU" alt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Roboto Light" pitchFamily="2" charset="0"/>
                <a:cs typeface="Arial" pitchFamily="34" charset="0"/>
              </a:rPr>
              <a:t>САМАРА</a:t>
            </a:r>
          </a:p>
          <a:p>
            <a:pPr algn="ctr"/>
            <a:r>
              <a:rPr lang="ru-RU" alt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Roboto Light" pitchFamily="2" charset="0"/>
                <a:cs typeface="Arial" pitchFamily="34" charset="0"/>
              </a:rPr>
              <a:t>Российская Федерация</a:t>
            </a:r>
          </a:p>
          <a:p>
            <a:pPr algn="ctr"/>
            <a:r>
              <a:rPr lang="ru-RU" alt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Roboto Light" pitchFamily="2" charset="0"/>
                <a:cs typeface="Arial" pitchFamily="34" charset="0"/>
              </a:rPr>
              <a:t>Приволжский федеральный округ </a:t>
            </a:r>
          </a:p>
          <a:p>
            <a:pPr algn="ctr"/>
            <a:r>
              <a:rPr lang="ru-RU" alt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площадь завода -</a:t>
            </a:r>
            <a:r>
              <a:rPr lang="ru-RU" alt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Roboto Light" pitchFamily="2" charset="0"/>
                <a:cs typeface="Arial" pitchFamily="34" charset="0"/>
              </a:rPr>
              <a:t>15 000 м²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929322" y="1017974"/>
            <a:ext cx="2874328" cy="98488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/>
            <a:r>
              <a:rPr lang="ru-RU" alt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Roboto Light" pitchFamily="2" charset="0"/>
                <a:cs typeface="Arial" pitchFamily="34" charset="0"/>
              </a:rPr>
              <a:t>УССУРИЙСК </a:t>
            </a:r>
          </a:p>
          <a:p>
            <a:pPr algn="ctr"/>
            <a:r>
              <a:rPr lang="ru-RU" alt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Roboto Light" pitchFamily="2" charset="0"/>
                <a:cs typeface="Arial" pitchFamily="34" charset="0"/>
              </a:rPr>
              <a:t>Российская Федерация </a:t>
            </a:r>
          </a:p>
          <a:p>
            <a:pPr algn="ctr"/>
            <a:r>
              <a:rPr lang="ru-RU" alt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Roboto Light" pitchFamily="2" charset="0"/>
                <a:cs typeface="Arial" pitchFamily="34" charset="0"/>
              </a:rPr>
              <a:t>Дальний Восток</a:t>
            </a:r>
          </a:p>
          <a:p>
            <a:pPr algn="ctr"/>
            <a:r>
              <a:rPr lang="ru-RU" alt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площадь завода – 3</a:t>
            </a:r>
            <a:r>
              <a:rPr lang="ru-RU" alt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Roboto Light" pitchFamily="2" charset="0"/>
                <a:cs typeface="Arial" pitchFamily="34" charset="0"/>
              </a:rPr>
              <a:t> 500 м²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071802" y="1010455"/>
            <a:ext cx="2714644" cy="769441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/>
            <a:r>
              <a:rPr lang="ru-RU" alt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Roboto Light" pitchFamily="2" charset="0"/>
                <a:cs typeface="Arial" pitchFamily="34" charset="0"/>
              </a:rPr>
              <a:t>АСТАНА </a:t>
            </a:r>
          </a:p>
          <a:p>
            <a:pPr algn="ctr"/>
            <a:r>
              <a:rPr lang="ru-RU" alt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Roboto Light" pitchFamily="2" charset="0"/>
                <a:cs typeface="Arial" pitchFamily="34" charset="0"/>
              </a:rPr>
              <a:t>Казахстан</a:t>
            </a:r>
          </a:p>
          <a:p>
            <a:pPr algn="ctr"/>
            <a:r>
              <a:rPr lang="ru-RU" alt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площадь завода –</a:t>
            </a:r>
            <a:r>
              <a:rPr lang="ru-RU" alt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Roboto Light" pitchFamily="2" charset="0"/>
                <a:cs typeface="Arial" pitchFamily="34" charset="0"/>
              </a:rPr>
              <a:t> 3 500 м²</a:t>
            </a:r>
          </a:p>
        </p:txBody>
      </p:sp>
      <p:pic>
        <p:nvPicPr>
          <p:cNvPr id="21" name="Picture 3" descr="V:\ОТДЕЛ РЕКЛАМЫ\1. Ecolos_design\Фотографии\Уссуйрийск_Фото завод\Фото завод\IMG_1927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215074" y="2071684"/>
            <a:ext cx="2428891" cy="13463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2" descr="V:\ОТДЕЛ РЕКЛАМЫ\1. Ecolos_design\Каталог исправлен_текст\каталог вип новый\фотографии в каталог\IMG_2147 произв мощности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00034" y="2071684"/>
            <a:ext cx="2428892" cy="1369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Picture 2" descr="V:\ОТДЕЛ РЕКЛАМЫ\1. Ecolos_design\Каталог исправлен_текст\каталог вип новый\фотографии в каталог\Уссурийск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357554" y="3571882"/>
            <a:ext cx="2428892" cy="1369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Picture 2" descr="V:\ОТДЕЛ РЕКЛАМЫ\1. Ecolos_design\Световые короба\Астана\DSC_8463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357554" y="2071684"/>
            <a:ext cx="2428892" cy="13693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Picture 3" descr="V:\ОТДЕЛ РЕКЛАМЫ\1. Ecolos_design\Фотографии\Завод Казахстан\fwd (1)\DSC_8467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215074" y="3571882"/>
            <a:ext cx="2428892" cy="1369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" name="TextBox 29"/>
          <p:cNvSpPr txBox="1"/>
          <p:nvPr/>
        </p:nvSpPr>
        <p:spPr>
          <a:xfrm>
            <a:off x="2714612" y="285734"/>
            <a:ext cx="6143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itchFamily="2" charset="0"/>
                <a:cs typeface="Arial" pitchFamily="34" charset="0"/>
              </a:rPr>
              <a:t>ПРОИЗВОДСТВЕННЫЕ МОЩНОСТИ</a:t>
            </a:r>
            <a:endParaRPr lang="ru-RU" alt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" pitchFamily="2" charset="0"/>
              <a:cs typeface="Arial" pitchFamily="34" charset="0"/>
            </a:endParaRPr>
          </a:p>
        </p:txBody>
      </p:sp>
      <p:pic>
        <p:nvPicPr>
          <p:cNvPr id="1027" name="Picture 3" descr="V:\ОТДЕЛ РЕКЛАМЫ\6. Posm\ТВХ\Фото ТВХ\Фото отобранные\IMG_5015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500034" y="3572852"/>
            <a:ext cx="2428892" cy="13683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2" descr="C:\Users\ВасильеваКВ\AppData\Roaming\Skype\malyginaum\media_messaging\media_cache_v3\^6618BD65AF11334803A711BC756374DF03D910B872E0B7C66C^pimgpsh_fullsize_distr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34" y="285728"/>
            <a:ext cx="2214578" cy="5243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928926" y="160718"/>
            <a:ext cx="5857916" cy="735586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altLang="ru-RU" sz="1900" dirty="0" smtClean="0">
                <a:solidFill>
                  <a:srgbClr val="00486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ПОЛНЫЙ КОМПЛЕКС РАБОТ </a:t>
            </a:r>
            <a:r>
              <a:rPr lang="ru-RU" altLang="ru-RU" sz="3070" dirty="0" smtClean="0">
                <a:solidFill>
                  <a:srgbClr val="00486C"/>
                </a:solidFill>
                <a:latin typeface="FreeSetCTT" pitchFamily="2" charset="0"/>
              </a:rPr>
              <a:t/>
            </a:r>
            <a:br>
              <a:rPr lang="ru-RU" altLang="ru-RU" sz="3070" dirty="0" smtClean="0">
                <a:solidFill>
                  <a:srgbClr val="00486C"/>
                </a:solidFill>
                <a:latin typeface="FreeSetCTT" pitchFamily="2" charset="0"/>
              </a:rPr>
            </a:br>
            <a:r>
              <a:rPr lang="ru-RU" altLang="ru-RU" sz="1450" b="1" dirty="0" smtClean="0">
                <a:solidFill>
                  <a:srgbClr val="00486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ОТ ПРОЕКТИРОВАНИЯ ДО УСТАНОВКИ И ОБСЛУЖИВАНИЯ</a:t>
            </a:r>
            <a:r>
              <a:rPr lang="ru-RU" altLang="ru-RU" sz="1400" b="1" dirty="0" smtClean="0">
                <a:solidFill>
                  <a:srgbClr val="00486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altLang="ru-RU" sz="1400" b="1" dirty="0" smtClean="0">
                <a:solidFill>
                  <a:srgbClr val="00486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altLang="ru-RU" sz="1390" dirty="0" smtClean="0">
                <a:solidFill>
                  <a:srgbClr val="00486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ОБОРУДОВАНИЯ ДЛЯ ОЧИСТКИ И ПЕРЕКАЧКИ СТОЧНЫХ ВОД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00035" y="2307881"/>
            <a:ext cx="1499057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 smtClean="0">
                <a:solidFill>
                  <a:srgbClr val="00486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Станции мембранных </a:t>
            </a:r>
            <a:r>
              <a:rPr lang="ru-RU" sz="1300" dirty="0" err="1" smtClean="0">
                <a:solidFill>
                  <a:srgbClr val="00486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биореакторов</a:t>
            </a:r>
            <a:endParaRPr lang="ru-RU" sz="13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297160" y="2291469"/>
            <a:ext cx="1266693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300" dirty="0" smtClean="0">
                <a:solidFill>
                  <a:srgbClr val="00486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Комплектные </a:t>
            </a:r>
          </a:p>
          <a:p>
            <a:pPr algn="ctr"/>
            <a:r>
              <a:rPr lang="ru-RU" sz="1300" dirty="0" smtClean="0">
                <a:solidFill>
                  <a:srgbClr val="00486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насосные </a:t>
            </a:r>
          </a:p>
          <a:p>
            <a:pPr algn="ctr"/>
            <a:r>
              <a:rPr lang="ru-RU" sz="1300" dirty="0" smtClean="0">
                <a:solidFill>
                  <a:srgbClr val="00486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станции</a:t>
            </a:r>
            <a:endParaRPr lang="ru-RU" sz="13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786182" y="2291469"/>
            <a:ext cx="151820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 smtClean="0">
                <a:solidFill>
                  <a:srgbClr val="00486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Очистка </a:t>
            </a:r>
          </a:p>
          <a:p>
            <a:pPr algn="ctr"/>
            <a:r>
              <a:rPr lang="ru-RU" sz="1300" dirty="0" smtClean="0">
                <a:solidFill>
                  <a:srgbClr val="00486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промышленных стоков</a:t>
            </a:r>
            <a:endParaRPr lang="ru-RU" sz="13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19726" y="4379583"/>
            <a:ext cx="1390124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300" dirty="0" smtClean="0">
                <a:solidFill>
                  <a:srgbClr val="00486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Биологическая </a:t>
            </a:r>
          </a:p>
          <a:p>
            <a:pPr algn="ctr"/>
            <a:r>
              <a:rPr lang="ru-RU" sz="1300" dirty="0" smtClean="0">
                <a:solidFill>
                  <a:srgbClr val="00486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очистка </a:t>
            </a:r>
          </a:p>
          <a:p>
            <a:pPr algn="ctr"/>
            <a:r>
              <a:rPr lang="ru-RU" sz="1300" dirty="0" smtClean="0">
                <a:solidFill>
                  <a:srgbClr val="00486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сточных вод</a:t>
            </a:r>
            <a:endParaRPr lang="ru-RU" sz="13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143108" y="4379583"/>
            <a:ext cx="171451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 smtClean="0">
                <a:solidFill>
                  <a:srgbClr val="00486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Автономная канализация частного дома</a:t>
            </a:r>
            <a:endParaRPr lang="ru-RU" sz="13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103068" y="4379583"/>
            <a:ext cx="982961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300" dirty="0" smtClean="0">
                <a:solidFill>
                  <a:srgbClr val="00486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Очистка </a:t>
            </a:r>
          </a:p>
          <a:p>
            <a:pPr algn="ctr"/>
            <a:r>
              <a:rPr lang="ru-RU" sz="1300" dirty="0" smtClean="0">
                <a:solidFill>
                  <a:srgbClr val="00486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ливневых </a:t>
            </a:r>
          </a:p>
          <a:p>
            <a:pPr algn="ctr"/>
            <a:r>
              <a:rPr lang="ru-RU" sz="1300" dirty="0" smtClean="0">
                <a:solidFill>
                  <a:srgbClr val="00486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стоков</a:t>
            </a:r>
            <a:endParaRPr lang="ru-RU" sz="13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7" name="Picture 2" descr="N:\ОТДЕЛ РЕКЛАМЫ\1. Ecolos_design\1. Презентации\Комплекс работ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429256" y="1217777"/>
            <a:ext cx="3457983" cy="3290661"/>
          </a:xfrm>
          <a:prstGeom prst="rect">
            <a:avLst/>
          </a:prstGeom>
          <a:noFill/>
        </p:spPr>
      </p:pic>
      <p:pic>
        <p:nvPicPr>
          <p:cNvPr id="20" name="Picture 3" descr="C:\Users\СероваОА\Desktop\РАБОТА вне обмена\Презентации 2017\Сборка\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957612"/>
            <a:ext cx="1431381" cy="1432876"/>
          </a:xfrm>
          <a:prstGeom prst="rect">
            <a:avLst/>
          </a:prstGeom>
          <a:noFill/>
        </p:spPr>
      </p:pic>
      <p:pic>
        <p:nvPicPr>
          <p:cNvPr id="21" name="Picture 5" descr="C:\Users\СероваОА\Desktop\РАБОТА вне обмена\Презентации 2017\Сборка\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957612"/>
            <a:ext cx="1421658" cy="1426145"/>
          </a:xfrm>
          <a:prstGeom prst="rect">
            <a:avLst/>
          </a:prstGeom>
          <a:noFill/>
        </p:spPr>
      </p:pic>
      <p:pic>
        <p:nvPicPr>
          <p:cNvPr id="23" name="Picture 6" descr="C:\Users\СероваОА\Desktop\РАБОТА вне обмена\Презентации 2017\Сборка\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46" y="3005984"/>
            <a:ext cx="1415675" cy="1423154"/>
          </a:xfrm>
          <a:prstGeom prst="rect">
            <a:avLst/>
          </a:prstGeom>
          <a:noFill/>
        </p:spPr>
      </p:pic>
      <p:pic>
        <p:nvPicPr>
          <p:cNvPr id="24" name="Picture 7" descr="C:\Users\СероваОА\Desktop\РАБОТА вне обмена\Презентации 2017\Сборка\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7620" y="957612"/>
            <a:ext cx="1417172" cy="1418667"/>
          </a:xfrm>
          <a:prstGeom prst="rect">
            <a:avLst/>
          </a:prstGeom>
          <a:noFill/>
        </p:spPr>
      </p:pic>
      <p:pic>
        <p:nvPicPr>
          <p:cNvPr id="25" name="Picture 8" descr="C:\Users\СероваОА\Desktop\РАБОТА вне обмена\Презентации 2017\Сборка\4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472" y="3005984"/>
            <a:ext cx="1417171" cy="1415675"/>
          </a:xfrm>
          <a:prstGeom prst="rect">
            <a:avLst/>
          </a:prstGeom>
          <a:noFill/>
        </p:spPr>
      </p:pic>
      <p:pic>
        <p:nvPicPr>
          <p:cNvPr id="26" name="Picture 9" descr="C:\Users\СероваОА\Desktop\РАБОТА вне обмена\Презентации 2017\Сборка\6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7620" y="3005984"/>
            <a:ext cx="1415675" cy="1414180"/>
          </a:xfrm>
          <a:prstGeom prst="rect">
            <a:avLst/>
          </a:prstGeom>
          <a:noFill/>
        </p:spPr>
      </p:pic>
      <p:pic>
        <p:nvPicPr>
          <p:cNvPr id="27" name="Picture 2" descr="C:\Users\ВасильеваКВ\AppData\Roaming\Skype\malyginaum\media_messaging\media_cache_v3\^6618BD65AF11334803A711BC756374DF03D910B872E0B7C66C^pimgpsh_fullsize_distr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034" y="285728"/>
            <a:ext cx="2214578" cy="5243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293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429138"/>
            <a:ext cx="8229600" cy="51434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400" dirty="0" smtClean="0">
                <a:solidFill>
                  <a:srgbClr val="215968"/>
                </a:solidFill>
              </a:rPr>
              <a:t>Более 200 представительств расположены на территории Российской Федерации, Китая, Индии, Казахстана, Египта, </a:t>
            </a:r>
            <a:r>
              <a:rPr lang="ru-RU" sz="1400" dirty="0" err="1" smtClean="0">
                <a:solidFill>
                  <a:srgbClr val="215968"/>
                </a:solidFill>
              </a:rPr>
              <a:t>Кот-д’Ивуар</a:t>
            </a:r>
            <a:r>
              <a:rPr lang="ru-RU" sz="1400" dirty="0" smtClean="0">
                <a:solidFill>
                  <a:srgbClr val="215968"/>
                </a:solidFill>
              </a:rPr>
              <a:t>, а также стран СНГ</a:t>
            </a:r>
            <a:endParaRPr lang="ru-RU" sz="1400" dirty="0">
              <a:solidFill>
                <a:srgbClr val="215968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3174" y="285734"/>
            <a:ext cx="6143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itchFamily="2" charset="0"/>
                <a:cs typeface="Arial" pitchFamily="34" charset="0"/>
              </a:rPr>
              <a:t>ГЕОГРАФИЯ </a:t>
            </a:r>
            <a:endParaRPr lang="ru-RU" alt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" pitchFamily="2" charset="0"/>
              <a:cs typeface="Arial" pitchFamily="34" charset="0"/>
            </a:endParaRPr>
          </a:p>
        </p:txBody>
      </p:sp>
      <p:pic>
        <p:nvPicPr>
          <p:cNvPr id="9" name="Picture 2" descr="C:\Users\ЧурочкинаЮМ\Desktop\Чурочкина ЮМ\ЛОГО ЭКОЛОС\Карта\карта правильная!.png"/>
          <p:cNvPicPr>
            <a:picLocks noChangeAspect="1" noChangeArrowheads="1"/>
          </p:cNvPicPr>
          <p:nvPr/>
        </p:nvPicPr>
        <p:blipFill>
          <a:blip r:embed="rId3" cstate="print"/>
          <a:srcRect l="3046" t="1054" r="4057" b="24086"/>
          <a:stretch>
            <a:fillRect/>
          </a:stretch>
        </p:blipFill>
        <p:spPr bwMode="auto">
          <a:xfrm>
            <a:off x="357158" y="285734"/>
            <a:ext cx="7643802" cy="4448459"/>
          </a:xfrm>
          <a:prstGeom prst="rect">
            <a:avLst/>
          </a:prstGeom>
          <a:noFill/>
        </p:spPr>
      </p:pic>
      <p:pic>
        <p:nvPicPr>
          <p:cNvPr id="10" name="Picture 2" descr="C:\Users\ВасильеваКВ\AppData\Roaming\Skype\malyginaum\media_messaging\media_cache_v3\^6618BD65AF11334803A711BC756374DF03D910B872E0B7C66C^pimgpsh_fullsize_dist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85728"/>
            <a:ext cx="2214578" cy="5243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044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2786050" y="416468"/>
            <a:ext cx="62151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itchFamily="2" charset="0"/>
                <a:cs typeface="Arial" pitchFamily="34" charset="0"/>
              </a:rPr>
              <a:t>БЛОЧНО-МОДУЛЬНЫЕ ОЧИСТНЫЕ СООРУЖЕНИЯ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" pitchFamily="2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406" y="3786196"/>
            <a:ext cx="32147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C627B"/>
                </a:solidFill>
                <a:cs typeface="Arial" pitchFamily="34" charset="0"/>
              </a:rPr>
              <a:t>ЛОС-Р-Н</a:t>
            </a:r>
          </a:p>
          <a:p>
            <a:pPr algn="ctr"/>
            <a:r>
              <a:rPr lang="ru-RU" sz="1200" dirty="0" smtClean="0">
                <a:solidFill>
                  <a:srgbClr val="2C627B"/>
                </a:solidFill>
                <a:cs typeface="Arial" pitchFamily="34" charset="0"/>
              </a:rPr>
              <a:t>Производительность  </a:t>
            </a:r>
          </a:p>
          <a:p>
            <a:pPr algn="ctr"/>
            <a:r>
              <a:rPr lang="ru-RU" sz="1200" b="1" dirty="0" smtClean="0">
                <a:solidFill>
                  <a:srgbClr val="C00000"/>
                </a:solidFill>
                <a:cs typeface="Arial" pitchFamily="34" charset="0"/>
              </a:rPr>
              <a:t>от 10 до 5000 куб.м./</a:t>
            </a:r>
            <a:r>
              <a:rPr lang="ru-RU" sz="1200" b="1" dirty="0" err="1" smtClean="0">
                <a:solidFill>
                  <a:srgbClr val="C00000"/>
                </a:solidFill>
                <a:cs typeface="Arial" pitchFamily="34" charset="0"/>
              </a:rPr>
              <a:t>сут</a:t>
            </a:r>
            <a:r>
              <a:rPr lang="ru-RU" sz="1200" b="1" dirty="0" smtClean="0">
                <a:solidFill>
                  <a:srgbClr val="C00000"/>
                </a:solidFill>
                <a:cs typeface="Arial" pitchFamily="34" charset="0"/>
              </a:rPr>
              <a:t>.</a:t>
            </a:r>
            <a:endParaRPr lang="ru-RU" sz="1200" b="1" dirty="0" smtClean="0">
              <a:solidFill>
                <a:srgbClr val="2C627B"/>
              </a:solidFill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57884" y="3786196"/>
            <a:ext cx="29289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C627B"/>
                </a:solidFill>
                <a:cs typeface="Arial" pitchFamily="34" charset="0"/>
              </a:rPr>
              <a:t>ЛОС-МБР</a:t>
            </a:r>
          </a:p>
          <a:p>
            <a:pPr algn="ctr"/>
            <a:r>
              <a:rPr lang="ru-RU" sz="1200" dirty="0" smtClean="0">
                <a:solidFill>
                  <a:srgbClr val="2C627B"/>
                </a:solidFill>
                <a:cs typeface="Arial" pitchFamily="34" charset="0"/>
              </a:rPr>
              <a:t>Производительность </a:t>
            </a:r>
          </a:p>
          <a:p>
            <a:pPr algn="ctr"/>
            <a:r>
              <a:rPr lang="ru-RU" sz="1200" b="1" dirty="0" smtClean="0">
                <a:solidFill>
                  <a:srgbClr val="C00000"/>
                </a:solidFill>
                <a:cs typeface="Arial" pitchFamily="34" charset="0"/>
              </a:rPr>
              <a:t>От 40 до 5000 куб.м./</a:t>
            </a:r>
            <a:r>
              <a:rPr lang="ru-RU" sz="1200" b="1" dirty="0" err="1" smtClean="0">
                <a:solidFill>
                  <a:srgbClr val="C00000"/>
                </a:solidFill>
                <a:cs typeface="Arial" pitchFamily="34" charset="0"/>
              </a:rPr>
              <a:t>сут</a:t>
            </a:r>
            <a:r>
              <a:rPr lang="ru-RU" sz="1200" b="1" dirty="0" smtClean="0">
                <a:solidFill>
                  <a:srgbClr val="C00000"/>
                </a:solidFill>
                <a:cs typeface="Arial" pitchFamily="34" charset="0"/>
              </a:rPr>
              <a:t>.</a:t>
            </a:r>
          </a:p>
          <a:p>
            <a:pPr algn="ctr"/>
            <a:endParaRPr lang="ru-RU" sz="2000" b="1" dirty="0" smtClean="0">
              <a:solidFill>
                <a:srgbClr val="2C627B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b="1" dirty="0" smtClean="0">
              <a:solidFill>
                <a:srgbClr val="2C627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488" y="3786196"/>
            <a:ext cx="31432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C627B"/>
                </a:solidFill>
                <a:cs typeface="Arial" pitchFamily="34" charset="0"/>
              </a:rPr>
              <a:t>ЛОС-Р</a:t>
            </a:r>
          </a:p>
          <a:p>
            <a:pPr algn="ctr"/>
            <a:r>
              <a:rPr lang="ru-RU" sz="1200" dirty="0" smtClean="0">
                <a:solidFill>
                  <a:srgbClr val="2C627B"/>
                </a:solidFill>
                <a:cs typeface="Arial" pitchFamily="34" charset="0"/>
              </a:rPr>
              <a:t>Производительность</a:t>
            </a:r>
          </a:p>
          <a:p>
            <a:pPr algn="ctr"/>
            <a:r>
              <a:rPr lang="ru-RU" sz="1200" dirty="0" smtClean="0">
                <a:solidFill>
                  <a:srgbClr val="2C627B"/>
                </a:solidFill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cs typeface="Arial" pitchFamily="34" charset="0"/>
              </a:rPr>
              <a:t>от 3 до 500 куб.м./</a:t>
            </a:r>
            <a:r>
              <a:rPr lang="ru-RU" sz="1200" b="1" dirty="0" err="1" smtClean="0">
                <a:solidFill>
                  <a:srgbClr val="C00000"/>
                </a:solidFill>
                <a:cs typeface="Arial" pitchFamily="34" charset="0"/>
              </a:rPr>
              <a:t>сут</a:t>
            </a:r>
            <a:r>
              <a:rPr lang="ru-RU" sz="1200" b="1" dirty="0" smtClean="0">
                <a:solidFill>
                  <a:srgbClr val="C00000"/>
                </a:solidFill>
                <a:cs typeface="Arial" pitchFamily="34" charset="0"/>
              </a:rPr>
              <a:t>.</a:t>
            </a:r>
          </a:p>
          <a:p>
            <a:pPr algn="ctr"/>
            <a:endParaRPr lang="ru-RU" sz="2000" b="1" dirty="0" smtClean="0">
              <a:solidFill>
                <a:srgbClr val="2C627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РАБОТА вне обмена\КАТАЛОГ ЭКО 2018\Готовые 3D\Лос-Р-П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191011" y="1184722"/>
            <a:ext cx="2166807" cy="2166807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027" name="Picture 3" descr="D:\РАБОТА вне обмена\КАТАЛОГ ЭКО 2018\Готовые 3D\ЛОС-Р-Н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470" y="1785931"/>
            <a:ext cx="3037420" cy="1500199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028" name="Picture 4" descr="D:\РАБОТА вне обмена\КАТАЛОГ ЭКО 2018\Готовые 3D\МБР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347" y="1487439"/>
            <a:ext cx="3532955" cy="1779859"/>
          </a:xfrm>
          <a:prstGeom prst="rect">
            <a:avLst/>
          </a:prstGeom>
          <a:noFill/>
        </p:spPr>
      </p:pic>
      <p:pic>
        <p:nvPicPr>
          <p:cNvPr id="11" name="Picture 2" descr="C:\Users\ВасильеваКВ\AppData\Roaming\Skype\malyginaum\media_messaging\media_cache_v3\^6618BD65AF11334803A711BC756374DF03D910B872E0B7C66C^pimgpsh_fullsize_dist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285728"/>
            <a:ext cx="2214578" cy="5243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266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2714612" y="142858"/>
            <a:ext cx="62151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itchFamily="2" charset="0"/>
                <a:cs typeface="Arial" pitchFamily="34" charset="0"/>
              </a:rPr>
              <a:t>ПРИМЕНЕНИЕ БЛОЧНО-МОДУЛЬНЫХ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itchFamily="2" charset="0"/>
                <a:cs typeface="Arial" pitchFamily="34" charset="0"/>
              </a:rPr>
              <a:t>ОЧИСТНЫХ СООРУЖЕНИЙ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" pitchFamily="2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8596" y="785800"/>
            <a:ext cx="814393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altLang="ru-RU" sz="1600" dirty="0" smtClean="0">
                <a:ea typeface="Roboto Light" pitchFamily="2" charset="0"/>
                <a:cs typeface="Arial" pitchFamily="34" charset="0"/>
              </a:rPr>
              <a:t>   При объемах поступающих сточных вод до 5 000 м3 малые населенные пункты;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altLang="ru-RU" sz="1600" dirty="0" smtClean="0">
                <a:ea typeface="Roboto Light" pitchFamily="2" charset="0"/>
                <a:cs typeface="Arial" pitchFamily="34" charset="0"/>
              </a:rPr>
              <a:t>  В районах  вечной мерзлоты и резко континентальным климатом;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altLang="ru-RU" sz="1600" dirty="0" smtClean="0">
                <a:ea typeface="Roboto Light" pitchFamily="2" charset="0"/>
                <a:cs typeface="Arial" pitchFamily="34" charset="0"/>
              </a:rPr>
              <a:t>  Строительство в черте населенного пункта, и компактной застройкой;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altLang="ru-RU" sz="1600" dirty="0" smtClean="0">
                <a:ea typeface="Roboto Light" pitchFamily="2" charset="0"/>
                <a:cs typeface="Arial" pitchFamily="34" charset="0"/>
              </a:rPr>
              <a:t>  При использовании временных вахтовых поселков;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altLang="ru-RU" sz="1600" dirty="0" smtClean="0">
                <a:ea typeface="Roboto Light" pitchFamily="2" charset="0"/>
                <a:cs typeface="Arial" pitchFamily="34" charset="0"/>
              </a:rPr>
              <a:t>  Коммерческая недвижимость.</a:t>
            </a:r>
          </a:p>
          <a:p>
            <a:endParaRPr lang="ru-RU" altLang="ru-RU" sz="1600" dirty="0" smtClean="0">
              <a:latin typeface="Georgia" pitchFamily="18" charset="0"/>
              <a:ea typeface="Roboto Light" pitchFamily="2" charset="0"/>
              <a:cs typeface="Arial" pitchFamily="34" charset="0"/>
            </a:endParaRPr>
          </a:p>
        </p:txBody>
      </p:sp>
      <p:pic>
        <p:nvPicPr>
          <p:cNvPr id="9" name="Picture 2" descr="T:\ТД ЭКОЛОС\ИНЖЕНЕРНАЯ ГРУППА\СолкинаОС\РАБОЧИЕ ДОКУМЕНТЫ\ФОТО ОБЪЕКТОВ\Шардара\IMG_038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7455" y="2802362"/>
            <a:ext cx="2794347" cy="2087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8" descr="DSC0137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54519" y="2786064"/>
            <a:ext cx="2775199" cy="208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1" descr="C:\Users\User\Desktop\Фото К\DSC0106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16986" y="2802362"/>
            <a:ext cx="2783774" cy="208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2" descr="C:\Users\ВасильеваКВ\AppData\Roaming\Skype\malyginaum\media_messaging\media_cache_v3\^6618BD65AF11334803A711BC756374DF03D910B872E0B7C66C^pimgpsh_fullsize_dist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285728"/>
            <a:ext cx="2214578" cy="5243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266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2714612" y="142858"/>
            <a:ext cx="62151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itchFamily="2" charset="0"/>
                <a:cs typeface="Arial" pitchFamily="34" charset="0"/>
              </a:rPr>
              <a:t>ВАРИАНТЫ ИСПОЛНЕНИЯ БЛОЧНО-МОДУЛЬНЫХ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itchFamily="2" charset="0"/>
                <a:cs typeface="Arial" pitchFamily="34" charset="0"/>
              </a:rPr>
              <a:t>ОЧИСТНЫХ СООРУЖЕНИЙ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" pitchFamily="2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00033" y="1071552"/>
          <a:ext cx="8103201" cy="3732095"/>
        </p:xfrm>
        <a:graphic>
          <a:graphicData uri="http://schemas.openxmlformats.org/drawingml/2006/table">
            <a:tbl>
              <a:tblPr/>
              <a:tblGrid>
                <a:gridCol w="2214579"/>
                <a:gridCol w="1993008"/>
                <a:gridCol w="1947807"/>
                <a:gridCol w="1947807"/>
              </a:tblGrid>
              <a:tr h="252232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Arial" pitchFamily="34" charset="0"/>
                        </a:rPr>
                        <a:t>Технология очистки </a:t>
                      </a:r>
                    </a:p>
                  </a:txBody>
                  <a:tcPr marL="92211" marR="92211" marT="11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Arial" pitchFamily="34" charset="0"/>
                        </a:rPr>
                        <a:t>Производительность </a:t>
                      </a:r>
                      <a:r>
                        <a:rPr lang="ru-RU" sz="1600" dirty="0">
                          <a:latin typeface="+mn-lt"/>
                          <a:ea typeface="Times New Roman"/>
                          <a:cs typeface="Arial" pitchFamily="34" charset="0"/>
                        </a:rPr>
                        <a:t>м</a:t>
                      </a:r>
                      <a:r>
                        <a:rPr lang="ru-RU" sz="1600" baseline="30000" dirty="0">
                          <a:latin typeface="+mn-lt"/>
                          <a:ea typeface="Times New Roman"/>
                          <a:cs typeface="Arial" pitchFamily="34" charset="0"/>
                        </a:rPr>
                        <a:t>3</a:t>
                      </a:r>
                      <a:r>
                        <a:rPr lang="ru-RU" sz="1600" dirty="0">
                          <a:latin typeface="+mn-lt"/>
                          <a:ea typeface="Times New Roman"/>
                          <a:cs typeface="Arial" pitchFamily="34" charset="0"/>
                        </a:rPr>
                        <a:t>/</a:t>
                      </a:r>
                      <a:r>
                        <a:rPr lang="ru-RU" sz="1600" dirty="0" err="1">
                          <a:latin typeface="+mn-lt"/>
                          <a:ea typeface="Times New Roman"/>
                          <a:cs typeface="Arial" pitchFamily="34" charset="0"/>
                        </a:rPr>
                        <a:t>сут</a:t>
                      </a:r>
                      <a:r>
                        <a:rPr lang="ru-RU" sz="1600" dirty="0">
                          <a:latin typeface="+mn-lt"/>
                          <a:ea typeface="Times New Roman"/>
                          <a:cs typeface="Arial" pitchFamily="34" charset="0"/>
                        </a:rPr>
                        <a:t> </a:t>
                      </a:r>
                    </a:p>
                  </a:txBody>
                  <a:tcPr marL="92211" marR="92211" marT="11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Arial" pitchFamily="34" charset="0"/>
                        </a:rPr>
                        <a:t>Размещение</a:t>
                      </a:r>
                    </a:p>
                  </a:txBody>
                  <a:tcPr marL="92211" marR="92211" marT="113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749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Arial" pitchFamily="34" charset="0"/>
                        </a:rPr>
                        <a:t>Подземное</a:t>
                      </a:r>
                      <a:r>
                        <a:rPr lang="ru-RU" sz="1600" dirty="0" smtClean="0">
                          <a:latin typeface="+mn-lt"/>
                          <a:ea typeface="Times New Roman"/>
                          <a:cs typeface="Arial" pitchFamily="34" charset="0"/>
                        </a:rPr>
                        <a:t>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Arial" pitchFamily="34" charset="0"/>
                        </a:rPr>
                        <a:t>полузаглубленное </a:t>
                      </a:r>
                      <a:r>
                        <a:rPr lang="ru-RU" sz="1600" dirty="0">
                          <a:latin typeface="+mn-lt"/>
                          <a:ea typeface="Times New Roman"/>
                          <a:cs typeface="Arial" pitchFamily="34" charset="0"/>
                        </a:rPr>
                        <a:t>в корпусе из стеклопластика</a:t>
                      </a:r>
                    </a:p>
                  </a:txBody>
                  <a:tcPr marL="92211" marR="92211" marT="11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Arial" pitchFamily="34" charset="0"/>
                        </a:rPr>
                        <a:t>Наземное </a:t>
                      </a:r>
                      <a:endParaRPr lang="ru-RU" sz="1600" dirty="0" smtClean="0">
                        <a:latin typeface="+mn-lt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Arial" pitchFamily="34" charset="0"/>
                        </a:rPr>
                        <a:t>блочно-модульное </a:t>
                      </a:r>
                      <a:r>
                        <a:rPr lang="ru-RU" sz="1600" dirty="0">
                          <a:latin typeface="+mn-lt"/>
                          <a:ea typeface="Times New Roman"/>
                          <a:cs typeface="Arial" pitchFamily="34" charset="0"/>
                        </a:rPr>
                        <a:t>в корпусе из металла</a:t>
                      </a:r>
                    </a:p>
                  </a:txBody>
                  <a:tcPr marL="92211" marR="92211" marT="11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2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Arial" pitchFamily="34" charset="0"/>
                        </a:rPr>
                        <a:t>Модельный ряд</a:t>
                      </a:r>
                    </a:p>
                  </a:txBody>
                  <a:tcPr marL="92211" marR="92211" marT="113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2232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Arial" pitchFamily="34" charset="0"/>
                        </a:rPr>
                        <a:t>Технология «</a:t>
                      </a:r>
                      <a:r>
                        <a:rPr lang="ru-RU" sz="1600" dirty="0" err="1">
                          <a:latin typeface="+mn-lt"/>
                          <a:ea typeface="Times New Roman"/>
                          <a:cs typeface="Arial" pitchFamily="34" charset="0"/>
                        </a:rPr>
                        <a:t>Аэротенк-вторичный</a:t>
                      </a:r>
                      <a:r>
                        <a:rPr lang="ru-RU" sz="1600" dirty="0">
                          <a:latin typeface="+mn-lt"/>
                          <a:ea typeface="Times New Roman"/>
                          <a:cs typeface="Arial" pitchFamily="34" charset="0"/>
                        </a:rPr>
                        <a:t> отстойник» до норм сброса в водоем</a:t>
                      </a:r>
                    </a:p>
                  </a:txBody>
                  <a:tcPr marL="92211" marR="92211" marT="113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Arial" pitchFamily="34" charset="0"/>
                        </a:rPr>
                        <a:t>5-90</a:t>
                      </a:r>
                    </a:p>
                  </a:txBody>
                  <a:tcPr marL="92211" marR="92211" marT="11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Arial" pitchFamily="34" charset="0"/>
                        </a:rPr>
                        <a:t>ЛОС-Р-5-</a:t>
                      </a:r>
                      <a:r>
                        <a:rPr lang="ru-RU" sz="1600" dirty="0">
                          <a:latin typeface="+mn-lt"/>
                          <a:ea typeface="Times New Roman"/>
                          <a:cs typeface="Arial" pitchFamily="34" charset="0"/>
                        </a:rPr>
                        <a:t>9</a:t>
                      </a:r>
                      <a:r>
                        <a:rPr lang="en-US" sz="1600" dirty="0">
                          <a:latin typeface="+mn-lt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ru-RU" sz="16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92211" marR="92211" marT="11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Arial" pitchFamily="34" charset="0"/>
                        </a:rPr>
                        <a:t>ЛОС-Р-5-</a:t>
                      </a:r>
                      <a:r>
                        <a:rPr lang="ru-RU" sz="1600" dirty="0">
                          <a:latin typeface="+mn-lt"/>
                          <a:ea typeface="Times New Roman"/>
                          <a:cs typeface="Arial" pitchFamily="34" charset="0"/>
                        </a:rPr>
                        <a:t>9</a:t>
                      </a:r>
                      <a:r>
                        <a:rPr lang="en-US" sz="1600" dirty="0">
                          <a:latin typeface="+mn-lt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ru-RU" sz="16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92211" marR="92211" marT="11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Arial" pitchFamily="34" charset="0"/>
                        </a:rPr>
                        <a:t>100-500</a:t>
                      </a:r>
                    </a:p>
                  </a:txBody>
                  <a:tcPr marL="92211" marR="92211" marT="11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Arial" pitchFamily="34" charset="0"/>
                        </a:rPr>
                        <a:t>ЛОС-Р-100-500</a:t>
                      </a:r>
                    </a:p>
                  </a:txBody>
                  <a:tcPr marL="92211" marR="92211" marT="11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Arial" pitchFamily="34" charset="0"/>
                        </a:rPr>
                        <a:t>ЛОС-Р-100-500</a:t>
                      </a:r>
                    </a:p>
                  </a:txBody>
                  <a:tcPr marL="92211" marR="92211" marT="11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2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Arial" pitchFamily="34" charset="0"/>
                        </a:rPr>
                        <a:t>500-5000</a:t>
                      </a:r>
                    </a:p>
                  </a:txBody>
                  <a:tcPr marL="92211" marR="92211" marT="11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92211" marR="92211" marT="11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Arial" pitchFamily="34" charset="0"/>
                        </a:rPr>
                        <a:t>ЛОС-Р-500-5000</a:t>
                      </a:r>
                    </a:p>
                  </a:txBody>
                  <a:tcPr marL="92211" marR="92211" marT="11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15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Arial" pitchFamily="34" charset="0"/>
                        </a:rPr>
                        <a:t>Технология «Аэротенк-вторичный отстойник» до норм сброса в грунт </a:t>
                      </a:r>
                    </a:p>
                  </a:txBody>
                  <a:tcPr marL="92211" marR="92211" marT="113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Arial" pitchFamily="34" charset="0"/>
                        </a:rPr>
                        <a:t>1-2,5</a:t>
                      </a:r>
                    </a:p>
                  </a:txBody>
                  <a:tcPr marL="92211" marR="92211" marT="11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Arial" pitchFamily="34" charset="0"/>
                        </a:rPr>
                        <a:t>ЛОС-5, ЛОС-8, ЛОС-15</a:t>
                      </a:r>
                    </a:p>
                  </a:txBody>
                  <a:tcPr marL="92211" marR="92211" marT="11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92211" marR="92211" marT="11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5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Arial" pitchFamily="34" charset="0"/>
                        </a:rPr>
                        <a:t>3-30</a:t>
                      </a:r>
                    </a:p>
                  </a:txBody>
                  <a:tcPr marL="92211" marR="92211" marT="11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Arial" pitchFamily="34" charset="0"/>
                        </a:rPr>
                        <a:t>ЛОС-БИО-3-30</a:t>
                      </a:r>
                    </a:p>
                  </a:txBody>
                  <a:tcPr marL="92211" marR="92211" marT="11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92211" marR="92211" marT="11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2" descr="C:\Users\ВасильеваКВ\AppData\Roaming\Skype\malyginaum\media_messaging\media_cache_v3\^6618BD65AF11334803A711BC756374DF03D910B872E0B7C66C^pimgpsh_fullsize_dist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2214578" cy="5243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266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2714612" y="220790"/>
            <a:ext cx="62151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itchFamily="2" charset="0"/>
                <a:cs typeface="Arial" pitchFamily="34" charset="0"/>
              </a:rPr>
              <a:t>ПРЕИМУЩЕСТВА УСТАНОВОК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itchFamily="2" charset="0"/>
                <a:cs typeface="Arial" pitchFamily="34" charset="0"/>
              </a:rPr>
              <a:t>БЛОЧНО-МОДУЛЬНОГО ТИПА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" pitchFamily="2" charset="0"/>
              <a:cs typeface="Arial" pitchFamily="34" charset="0"/>
            </a:endParaRPr>
          </a:p>
        </p:txBody>
      </p:sp>
      <p:pic>
        <p:nvPicPr>
          <p:cNvPr id="10" name="Picture 8" descr="T:\ТД ЭКОЛОС\ИНЖЕНЕРНАЯ ГРУППА\СолкинаОС\РАБОЧИЕ ДОКУМЕНТЫ\ФОТО ОБЪЕКТОВ\Шардара\IMG_034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86116" y="2428874"/>
            <a:ext cx="2795503" cy="208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 descr="T:\ТД ЭКОЛОС\ИНЖЕНЕРНАЯ ГРУППА\СолкинаОС\РАБОЧИЕ ДОКУМЕНТЫ\ФОТО ОБЪЕКТОВ\Шаульдер\IMG_027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2453127"/>
            <a:ext cx="2795503" cy="208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7" descr="DSC0132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06238" y="2428874"/>
            <a:ext cx="2723480" cy="208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642910" y="1304360"/>
            <a:ext cx="8001056" cy="133882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Высокая заводская готовность.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Компактность.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Широкий спектр использования.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Минимальные затраты на СМР.</a:t>
            </a:r>
          </a:p>
          <a:p>
            <a:pPr marL="342900" indent="-342900">
              <a:lnSpc>
                <a:spcPct val="150000"/>
              </a:lnSpc>
            </a:pPr>
            <a:endParaRPr lang="ru-RU" dirty="0"/>
          </a:p>
        </p:txBody>
      </p:sp>
      <p:pic>
        <p:nvPicPr>
          <p:cNvPr id="9" name="Picture 2" descr="C:\Users\ВасильеваКВ\AppData\Roaming\Skype\malyginaum\media_messaging\media_cache_v3\^6618BD65AF11334803A711BC756374DF03D910B872E0B7C66C^pimgpsh_fullsize_dist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285728"/>
            <a:ext cx="2214578" cy="5243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266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1524</TotalTime>
  <Words>485</Words>
  <Application>Microsoft Office PowerPoint</Application>
  <PresentationFormat>Экран (16:9)</PresentationFormat>
  <Paragraphs>151</Paragraphs>
  <Slides>17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ПОЛНЫЙ КОМПЛЕКС РАБОТ  ОТ ПРОЕКТИРОВАНИЯ ДО УСТАНОВКИ И ОБСЛУЖИВАНИЯ ОБОРУДОВАНИЯ ДЛЯ ОЧИСТКИ И ПЕРЕКАЧКИ СТОЧНЫХ ВОД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доклада</dc:title>
  <dc:creator>Денис Ващенко</dc:creator>
  <cp:lastModifiedBy>Пушков Александр Александрович</cp:lastModifiedBy>
  <cp:revision>133</cp:revision>
  <dcterms:created xsi:type="dcterms:W3CDTF">2017-02-17T11:46:08Z</dcterms:created>
  <dcterms:modified xsi:type="dcterms:W3CDTF">2018-03-21T10:53:59Z</dcterms:modified>
</cp:coreProperties>
</file>