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69" r:id="rId2"/>
    <p:sldId id="475" r:id="rId3"/>
    <p:sldId id="446" r:id="rId4"/>
    <p:sldId id="457" r:id="rId5"/>
    <p:sldId id="466" r:id="rId6"/>
    <p:sldId id="462" r:id="rId7"/>
    <p:sldId id="474" r:id="rId8"/>
    <p:sldId id="434" r:id="rId9"/>
    <p:sldId id="467" r:id="rId10"/>
    <p:sldId id="427" r:id="rId11"/>
    <p:sldId id="470" r:id="rId12"/>
    <p:sldId id="429" r:id="rId13"/>
    <p:sldId id="438" r:id="rId14"/>
    <p:sldId id="468" r:id="rId15"/>
    <p:sldId id="464" r:id="rId16"/>
    <p:sldId id="463" r:id="rId17"/>
    <p:sldId id="465" r:id="rId18"/>
    <p:sldId id="472" r:id="rId19"/>
    <p:sldId id="469" r:id="rId20"/>
    <p:sldId id="473" r:id="rId21"/>
    <p:sldId id="471" r:id="rId22"/>
    <p:sldId id="392" r:id="rId23"/>
    <p:sldId id="257" r:id="rId24"/>
  </p:sldIdLst>
  <p:sldSz cx="12212638" cy="6869113"/>
  <p:notesSz cx="6858000" cy="9144000"/>
  <p:defaultTextStyle>
    <a:defPPr>
      <a:defRPr lang="en-US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1" autoAdjust="0"/>
  </p:normalViewPr>
  <p:slideViewPr>
    <p:cSldViewPr>
      <p:cViewPr varScale="1">
        <p:scale>
          <a:sx n="66" d="100"/>
          <a:sy n="66" d="100"/>
        </p:scale>
        <p:origin x="-792" y="-96"/>
      </p:cViewPr>
      <p:guideLst>
        <p:guide orient="horz" pos="2164"/>
        <p:guide pos="3847"/>
      </p:guideLst>
    </p:cSldViewPr>
  </p:slideViewPr>
  <p:outlineViewPr>
    <p:cViewPr>
      <p:scale>
        <a:sx n="33" d="100"/>
        <a:sy n="33" d="100"/>
      </p:scale>
      <p:origin x="0" y="266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4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4837-C697-467A-8849-E4F1325066B7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E24DD-BC92-4A13-B85F-32F34862C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4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203C42-7948-49B3-92F7-327C731FA39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632" y="1602796"/>
            <a:ext cx="10991374" cy="453329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CD87-8532-4D76-885F-46624D271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vert="horz" lIns="109033" tIns="54517" rIns="109033" bIns="545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2652" y="6366650"/>
            <a:ext cx="3867335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2390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9033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874" indent="-408874" algn="l" defTabSz="109033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defTabSz="109033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913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078" indent="-272583" algn="l" defTabSz="109033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244" indent="-272583" algn="l" defTabSz="109033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409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hyperlink" Target="http://www.cenef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wmf"/><Relationship Id="rId4" Type="http://schemas.openxmlformats.org/officeDocument/2006/relationships/image" Target="../media/image3.wmf"/><Relationship Id="rId9" Type="http://schemas.openxmlformats.org/officeDocument/2006/relationships/image" Target="../media/image22.wmf"/><Relationship Id="rId1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cenef.ru/" TargetMode="Externa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604555" y="4946724"/>
            <a:ext cx="8174721" cy="1631439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1900" dirty="0">
                <a:solidFill>
                  <a:srgbClr val="FFFF00"/>
                </a:solidFill>
                <a:latin typeface="Impact" pitchFamily="34" charset="0"/>
              </a:rPr>
              <a:t>Центр </a:t>
            </a:r>
            <a:r>
              <a:rPr lang="ru-RU" sz="1900" dirty="0" err="1">
                <a:solidFill>
                  <a:srgbClr val="FFFF00"/>
                </a:solidFill>
                <a:latin typeface="Impact" pitchFamily="34" charset="0"/>
              </a:rPr>
              <a:t>энергоэффективности</a:t>
            </a:r>
            <a:r>
              <a:rPr lang="ru-RU" sz="1900" dirty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1900" dirty="0">
                <a:solidFill>
                  <a:srgbClr val="FFFF00"/>
                </a:solidFill>
                <a:latin typeface="Impact" pitchFamily="34" charset="0"/>
              </a:rPr>
              <a:t>– XXI </a:t>
            </a:r>
            <a:r>
              <a:rPr lang="ru-RU" sz="1900" dirty="0">
                <a:solidFill>
                  <a:srgbClr val="FFFF00"/>
                </a:solidFill>
                <a:latin typeface="Impact" pitchFamily="34" charset="0"/>
              </a:rPr>
              <a:t>век (ЦЭНЭФ-</a:t>
            </a:r>
            <a:r>
              <a:rPr lang="en-US" sz="1900" dirty="0">
                <a:solidFill>
                  <a:srgbClr val="FFFF00"/>
                </a:solidFill>
                <a:latin typeface="Impact" pitchFamily="34" charset="0"/>
              </a:rPr>
              <a:t>XXI</a:t>
            </a:r>
            <a:r>
              <a:rPr lang="ru-RU" sz="1900" dirty="0">
                <a:solidFill>
                  <a:srgbClr val="FFFF00"/>
                </a:solidFill>
                <a:latin typeface="Impact" pitchFamily="34" charset="0"/>
              </a:rPr>
              <a:t>) </a:t>
            </a:r>
            <a:br>
              <a:rPr lang="ru-RU" sz="1900" dirty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1900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sz="1900" dirty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sz="1900" dirty="0">
                <a:solidFill>
                  <a:srgbClr val="FFFF00"/>
                </a:solidFill>
                <a:latin typeface="Impact" pitchFamily="34" charset="0"/>
              </a:rPr>
              <a:t> Мы тратим свою энергию, чтобы экономить вашу!</a:t>
            </a:r>
            <a:r>
              <a:rPr lang="en-US" sz="1900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n-US" sz="1900" dirty="0">
                <a:solidFill>
                  <a:schemeClr val="accent2"/>
                </a:solidFill>
                <a:latin typeface="Impact" pitchFamily="34" charset="0"/>
              </a:rPr>
            </a:br>
            <a:r>
              <a:rPr lang="en-US" sz="1900" dirty="0">
                <a:latin typeface="Impact" pitchFamily="34" charset="0"/>
              </a:rPr>
              <a:t/>
            </a:r>
            <a:br>
              <a:rPr lang="en-US" sz="1900" dirty="0">
                <a:latin typeface="Impact" pitchFamily="34" charset="0"/>
              </a:rPr>
            </a:br>
            <a:r>
              <a:rPr lang="ru-RU" sz="1900" b="1" dirty="0">
                <a:solidFill>
                  <a:srgbClr val="FFFF00"/>
                </a:solidFill>
              </a:rPr>
              <a:t>         </a:t>
            </a:r>
            <a:r>
              <a:rPr lang="en-US" sz="1900" b="1" dirty="0">
                <a:solidFill>
                  <a:srgbClr val="FFFF00"/>
                </a:solidFill>
                <a:hlinkClick r:id="rId4"/>
              </a:rPr>
              <a:t>www.cenef.ru</a:t>
            </a:r>
            <a:r>
              <a:rPr lang="en-US" sz="1900" b="1" dirty="0">
                <a:solidFill>
                  <a:srgbClr val="FFFF00"/>
                </a:solidFill>
              </a:rPr>
              <a:t>     </a:t>
            </a:r>
            <a:r>
              <a:rPr lang="ru-RU" sz="1900" b="1" dirty="0">
                <a:solidFill>
                  <a:srgbClr val="FFFF00"/>
                </a:solidFill>
              </a:rPr>
              <a:t>(499) </a:t>
            </a:r>
            <a:r>
              <a:rPr lang="en-US" sz="1900" b="1" dirty="0">
                <a:solidFill>
                  <a:srgbClr val="FFFF00"/>
                </a:solidFill>
              </a:rPr>
              <a:t>120-9209</a:t>
            </a:r>
            <a:r>
              <a:rPr lang="ru-RU" sz="1900" b="1" dirty="0"/>
              <a:t/>
            </a:r>
            <a:br>
              <a:rPr lang="ru-RU" sz="1900" b="1" dirty="0"/>
            </a:br>
            <a:r>
              <a:rPr lang="ru-RU" sz="1900" dirty="0">
                <a:latin typeface="Impact" pitchFamily="34" charset="0"/>
              </a:rPr>
              <a:t/>
            </a:r>
            <a:br>
              <a:rPr lang="ru-RU" sz="1900" dirty="0">
                <a:latin typeface="Impact" pitchFamily="34" charset="0"/>
              </a:rPr>
            </a:br>
            <a:r>
              <a:rPr lang="ru-RU" sz="1900" dirty="0">
                <a:solidFill>
                  <a:srgbClr val="FFFF00"/>
                </a:solidFill>
                <a:latin typeface="Impact" pitchFamily="34" charset="0"/>
              </a:rPr>
              <a:t>                      Москва , 08.02</a:t>
            </a:r>
            <a:r>
              <a:rPr lang="en-US" sz="1900" dirty="0">
                <a:solidFill>
                  <a:srgbClr val="FFFF00"/>
                </a:solidFill>
                <a:latin typeface="Impact" pitchFamily="34" charset="0"/>
              </a:rPr>
              <a:t>.</a:t>
            </a:r>
            <a:r>
              <a:rPr lang="ru-RU" sz="1900" dirty="0">
                <a:solidFill>
                  <a:srgbClr val="FFFF00"/>
                </a:solidFill>
                <a:latin typeface="Impact" pitchFamily="34" charset="0"/>
              </a:rPr>
              <a:t>2018 </a:t>
            </a:r>
            <a:endParaRPr lang="en-US" sz="19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 flipV="1">
            <a:off x="0" y="6450924"/>
            <a:ext cx="636075" cy="418189"/>
          </a:xfrm>
          <a:solidFill>
            <a:srgbClr val="FFFF00">
              <a:alpha val="50195"/>
            </a:srgbClr>
          </a:solidFill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20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77865" y="6463645"/>
            <a:ext cx="2595186" cy="201939"/>
          </a:xfrm>
          <a:noFill/>
        </p:spPr>
        <p:txBody>
          <a:bodyPr/>
          <a:lstStyle/>
          <a:p>
            <a:r>
              <a:rPr lang="ru-RU"/>
              <a:t>2</a:t>
            </a:r>
            <a:r>
              <a:rPr lang="en-US"/>
              <a:t>8</a:t>
            </a:r>
            <a:endParaRPr lang="ru-RU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336933" y="261071"/>
            <a:ext cx="6635950" cy="318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3" tIns="54517" rIns="109033" bIns="54517">
            <a:spAutoFit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  <a:latin typeface="Impact" pitchFamily="34" charset="0"/>
              </a:rPr>
              <a:t>Что придет на смену углеводородам - перспективы развития в России альтернативной энергетики  </a:t>
            </a:r>
            <a:endParaRPr lang="en-US" sz="40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5262" y="3821553"/>
            <a:ext cx="5672009" cy="69487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sz="3800" dirty="0">
                <a:solidFill>
                  <a:srgbClr val="FFFF00"/>
                </a:solidFill>
                <a:latin typeface="Impact" pitchFamily="34" charset="0"/>
              </a:rPr>
              <a:t>Модератор И.А. Башмаков</a:t>
            </a:r>
            <a:endParaRPr lang="ru-RU" sz="38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720620" y="0"/>
            <a:ext cx="11492018" cy="105444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Миф.  Нельзя создать экономику, полностью основанную на использовании  ВИЭ 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                 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Движение  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RE100 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16794" y="1059968"/>
            <a:ext cx="11395844" cy="564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9033" tIns="54517" rIns="109033" bIns="54517" numCol="1" anchor="ctr" anchorCtr="0" compatLnSpc="1">
            <a:prstTxWarp prst="textNoShape">
              <a:avLst/>
            </a:prstTxWarp>
            <a:spAutoFit/>
          </a:bodyPr>
          <a:lstStyle/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 промышленной революции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было именно так. </a:t>
            </a:r>
            <a:r>
              <a:rPr lang="ru-RU" b="1" baseline="0" dirty="0" smtClean="0">
                <a:latin typeface="Arial" pitchFamily="34" charset="0"/>
                <a:cs typeface="Arial" pitchFamily="34" charset="0"/>
              </a:rPr>
              <a:t>То есть это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возможно. 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Появляется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все больше работ, обосновывающих такую возможность в будущем (даже к 2050 г.). 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Логика такова: 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b="1" dirty="0" smtClean="0"/>
              <a:t>переход на ВИЭ позволит сократить потери при сжигании топлива на производство полезной энергии на 22% от суммарного потребления первичной энергии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b="1" dirty="0" smtClean="0"/>
              <a:t>Отказ от необходимости добывать, перерабатывать и транспортировать топливо даст экономию еще почти 13%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b="1" dirty="0" smtClean="0"/>
              <a:t>Эффективность конечного использования энергии, получаемой за счет ВИЭ, может быть повышена на 7% по сравнению с нынешним показателем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b="1" dirty="0" smtClean="0"/>
              <a:t>Таким образом, потребление энергии снижается на 42%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b="1" dirty="0" smtClean="0"/>
              <a:t>Оставшаяся часть обеспечивается за счет ВИЭ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b="1" dirty="0" smtClean="0"/>
              <a:t>Больше двух третей опрошенных REN21 экспертов в разных странах мира считают, что обеспечение 100% потребностей человечества в энергии за счет ВИЭ к 2050 г. возможно</a:t>
            </a:r>
          </a:p>
          <a:p>
            <a:pPr marL="314227" indent="-314227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b="1" dirty="0" smtClean="0"/>
              <a:t>Для Китая появились работы, которые рассматривают сценарий с покрытием за счет ВИЭ 84% спроса на электроэнергию к 2050 г. по разумной цене и с обеспечением баланса мощностей в разных зонах графика нагрузки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447" y="1054442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720620" y="0"/>
            <a:ext cx="11492018" cy="838068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Население разных стран поддерживает развитие ВИЭ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447" y="838068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pic>
        <p:nvPicPr>
          <p:cNvPr id="9" name="Рисунок 10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7" y="982317"/>
            <a:ext cx="8205803" cy="5553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87688" y="3434557"/>
            <a:ext cx="2789022" cy="107959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b="1" dirty="0" smtClean="0"/>
              <a:t>За сворачивание угольной генерации – 77-96%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83861" y="1847814"/>
            <a:ext cx="2789022" cy="1402760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b="1" dirty="0" smtClean="0"/>
              <a:t>За более амбициозные цели в развитии ВИЭ – 58-89%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83861" y="4949175"/>
            <a:ext cx="2789022" cy="107959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b="1" dirty="0" smtClean="0"/>
              <a:t>Распределение поддержки по видам энергоресурсов 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447" y="6525657"/>
            <a:ext cx="8174721" cy="3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720620" y="-14514"/>
            <a:ext cx="11492018" cy="910193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Миф. Нефть и газ – самые привлекательные направления инвестирования  в энергетике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447" y="838068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447" y="3522531"/>
            <a:ext cx="11588191" cy="257231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325585" indent="-325585">
              <a:buBlip>
                <a:blip r:embed="rId4"/>
              </a:buBlip>
            </a:pPr>
            <a:r>
              <a:rPr lang="ru-RU" sz="2000" b="1" dirty="0"/>
              <a:t>В 2015-2016 гг. суммарные инвестиции в </a:t>
            </a:r>
            <a:r>
              <a:rPr lang="ru-RU" sz="2000" b="1" dirty="0" err="1"/>
              <a:t>низкоуглеродные</a:t>
            </a:r>
            <a:r>
              <a:rPr lang="ru-RU" sz="2000" b="1" dirty="0"/>
              <a:t> технологии оцениваются в 500-635 </a:t>
            </a:r>
            <a:r>
              <a:rPr lang="ru-RU" sz="2000" b="1" dirty="0" err="1"/>
              <a:t>млрд</a:t>
            </a:r>
            <a:r>
              <a:rPr lang="ru-RU" sz="2000" b="1" dirty="0"/>
              <a:t> долл., что на 45-65% больше их среднего уровня в 2010-2012 гг.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 ВИЭ 2017 – 334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млрд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долл. </a:t>
            </a:r>
            <a:endParaRPr lang="ru-RU" sz="2000" b="1" dirty="0"/>
          </a:p>
          <a:p>
            <a:pPr marL="325585" indent="-325585">
              <a:buBlip>
                <a:blip r:embed="rId4"/>
              </a:buBlip>
            </a:pPr>
            <a:r>
              <a:rPr lang="ru-RU" sz="2000" b="1" dirty="0"/>
              <a:t>В 2011-2029 гг. среднегодовой объем инвестиций должен составить: 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000" b="1" dirty="0"/>
              <a:t>в повышение энергоэффективности – 500-1500 </a:t>
            </a:r>
            <a:r>
              <a:rPr lang="ru-RU" sz="2000" b="1" dirty="0" err="1"/>
              <a:t>млрд</a:t>
            </a:r>
            <a:r>
              <a:rPr lang="ru-RU" sz="2000" b="1" dirty="0"/>
              <a:t> долл.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000" b="1" dirty="0"/>
              <a:t>в развитие ВИЭ – 350-500 </a:t>
            </a:r>
            <a:r>
              <a:rPr lang="ru-RU" sz="2000" b="1" dirty="0" err="1"/>
              <a:t>млрд</a:t>
            </a:r>
            <a:r>
              <a:rPr lang="ru-RU" sz="2000" b="1" dirty="0"/>
              <a:t> долл.</a:t>
            </a:r>
          </a:p>
          <a:p>
            <a:pPr marL="325585" indent="-325585">
              <a:buBlip>
                <a:blip r:embed="rId4"/>
              </a:buBlip>
            </a:pPr>
            <a:r>
              <a:rPr lang="ru-RU" sz="2000" b="1" dirty="0"/>
              <a:t>Ожидается снижение инвестиций (в среднем в год): 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000" b="1" dirty="0"/>
              <a:t>в добычу топлива – на 50-370 </a:t>
            </a:r>
            <a:r>
              <a:rPr lang="ru-RU" sz="2000" b="1" dirty="0" err="1"/>
              <a:t>млрд</a:t>
            </a:r>
            <a:r>
              <a:rPr lang="ru-RU" sz="2000" b="1" dirty="0"/>
              <a:t> долл.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000" b="1" dirty="0"/>
              <a:t>в топливную генерацию (без CCS) – на 40-170 </a:t>
            </a:r>
            <a:r>
              <a:rPr lang="ru-RU" sz="2000" b="1" dirty="0" err="1"/>
              <a:t>млрд</a:t>
            </a:r>
            <a:r>
              <a:rPr lang="ru-RU" sz="2000" b="1" dirty="0"/>
              <a:t> долл.</a:t>
            </a:r>
          </a:p>
        </p:txBody>
      </p:sp>
      <p:pic>
        <p:nvPicPr>
          <p:cNvPr id="655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21" y="910192"/>
            <a:ext cx="7145241" cy="23801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933610" y="982317"/>
            <a:ext cx="4279028" cy="23722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«Инвестиционный крест» - </a:t>
            </a:r>
            <a:r>
              <a:rPr lang="ru-RU" b="1" dirty="0" smtClean="0"/>
              <a:t>изменение среднегодовых объемов и структуры инвестиций в обеспечение услугами энергоснабжения в зависимости от сценария контроля над выбросами ПГ в 2016-2040 гг.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24447" y="6308819"/>
            <a:ext cx="11588191" cy="402487"/>
          </a:xfrm>
          <a:prstGeom prst="rect">
            <a:avLst/>
          </a:prstGeom>
          <a:solidFill>
            <a:srgbClr val="7030A0"/>
          </a:solidFill>
        </p:spPr>
        <p:txBody>
          <a:bodyPr wrap="square" lIns="109033" tIns="54517" rIns="109033" bIns="54517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Impact" pitchFamily="34" charset="0"/>
              </a:rPr>
              <a:t>Нынешние изменения в структуре инвестиций  - это завтрашние изменения в структуре энергобаланса</a:t>
            </a:r>
            <a:endParaRPr lang="en-US" sz="19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4447" y="1227676"/>
            <a:ext cx="11588191" cy="503452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000" b="1" dirty="0"/>
              <a:t>В 2017-2040 гг. суммарные инвестиции в </a:t>
            </a:r>
            <a:r>
              <a:rPr lang="ru-RU" sz="2000" b="1" dirty="0" err="1"/>
              <a:t>низкоуглеродные</a:t>
            </a:r>
            <a:r>
              <a:rPr lang="ru-RU" sz="2000" b="1" dirty="0"/>
              <a:t> технологии составят 40-60 </a:t>
            </a:r>
            <a:r>
              <a:rPr lang="ru-RU" sz="2000" b="1" dirty="0" err="1"/>
              <a:t>трлн</a:t>
            </a:r>
            <a:r>
              <a:rPr lang="ru-RU" sz="2000" b="1" dirty="0"/>
              <a:t> долл. Какая часть рынка достанется России??? </a:t>
            </a:r>
          </a:p>
          <a:p>
            <a:pPr marL="325585" indent="-325585"/>
            <a:r>
              <a:rPr lang="ru-RU" sz="2000" b="1" dirty="0"/>
              <a:t>Новые глобальные рынки:</a:t>
            </a:r>
            <a:endParaRPr lang="en-US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Услуг ЭСКО - вырастет с </a:t>
            </a:r>
            <a:r>
              <a:rPr lang="en-US" sz="2000" b="1" dirty="0"/>
              <a:t>$</a:t>
            </a:r>
            <a:r>
              <a:rPr lang="ru-RU" sz="2000" b="1" dirty="0"/>
              <a:t>17 </a:t>
            </a:r>
            <a:r>
              <a:rPr lang="ru-RU" sz="2000" b="1" dirty="0" err="1"/>
              <a:t>млрд</a:t>
            </a:r>
            <a:r>
              <a:rPr lang="ru-RU" sz="2000" b="1" dirty="0"/>
              <a:t> в 2017 до </a:t>
            </a:r>
            <a:r>
              <a:rPr lang="en-US" sz="2000" b="1" dirty="0"/>
              <a:t>$</a:t>
            </a:r>
            <a:r>
              <a:rPr lang="ru-RU" sz="2000" b="1" dirty="0"/>
              <a:t>31 </a:t>
            </a:r>
            <a:r>
              <a:rPr lang="ru-RU" sz="2000" b="1" dirty="0" err="1"/>
              <a:t>млрд</a:t>
            </a:r>
            <a:r>
              <a:rPr lang="ru-RU" sz="2000" b="1" dirty="0"/>
              <a:t> в 2026 г.</a:t>
            </a:r>
            <a:endParaRPr lang="en-US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Информационных технологий в освещении - </a:t>
            </a:r>
            <a:r>
              <a:rPr lang="en-US" sz="2000" b="1" dirty="0"/>
              <a:t>$4</a:t>
            </a:r>
            <a:r>
              <a:rPr lang="ru-RU" sz="2000" b="1" dirty="0"/>
              <a:t>,</a:t>
            </a:r>
            <a:r>
              <a:rPr lang="en-US" sz="2000" b="1" dirty="0"/>
              <a:t>5 </a:t>
            </a:r>
            <a:r>
              <a:rPr lang="ru-RU" sz="2000" b="1" dirty="0" err="1"/>
              <a:t>млрд</a:t>
            </a:r>
            <a:r>
              <a:rPr lang="ru-RU" sz="2000" b="1" dirty="0"/>
              <a:t> в </a:t>
            </a:r>
            <a:r>
              <a:rPr lang="en-US" sz="2000" b="1" dirty="0"/>
              <a:t>2026</a:t>
            </a:r>
            <a:r>
              <a:rPr lang="ru-RU" sz="2000" b="1" dirty="0"/>
              <a:t> г</a:t>
            </a:r>
            <a:r>
              <a:rPr lang="en-US" sz="2000" b="1" dirty="0"/>
              <a:t>.</a:t>
            </a:r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Устройств для интернета вещей в промышленности - </a:t>
            </a:r>
            <a:r>
              <a:rPr lang="en-US" sz="2000" b="1" dirty="0"/>
              <a:t>$129 </a:t>
            </a:r>
            <a:r>
              <a:rPr lang="ru-RU" sz="2000" b="1" dirty="0" err="1"/>
              <a:t>млрд</a:t>
            </a:r>
            <a:r>
              <a:rPr lang="ru-RU" sz="2000" b="1" dirty="0"/>
              <a:t> в </a:t>
            </a:r>
            <a:r>
              <a:rPr lang="en-US" sz="2000" b="1" dirty="0"/>
              <a:t>2026</a:t>
            </a:r>
            <a:r>
              <a:rPr lang="ru-RU" sz="2000" b="1" dirty="0"/>
              <a:t> г</a:t>
            </a:r>
            <a:r>
              <a:rPr lang="en-US" sz="2000" b="1" dirty="0"/>
              <a:t>.</a:t>
            </a:r>
            <a:endParaRPr lang="ru-RU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Устройств для систем управления энергопотреблением зданий - </a:t>
            </a:r>
            <a:r>
              <a:rPr lang="en-US" sz="2000" b="1" dirty="0"/>
              <a:t>$</a:t>
            </a:r>
            <a:r>
              <a:rPr lang="ru-RU" sz="2000" b="1" dirty="0"/>
              <a:t>13</a:t>
            </a:r>
            <a:r>
              <a:rPr lang="en-US" sz="2000" b="1" dirty="0"/>
              <a:t> </a:t>
            </a:r>
            <a:r>
              <a:rPr lang="ru-RU" sz="2000" b="1" dirty="0" err="1"/>
              <a:t>млрд</a:t>
            </a:r>
            <a:r>
              <a:rPr lang="ru-RU" sz="2000" b="1" dirty="0"/>
              <a:t> в </a:t>
            </a:r>
            <a:r>
              <a:rPr lang="en-US" sz="2000" b="1" dirty="0"/>
              <a:t>2026</a:t>
            </a:r>
            <a:r>
              <a:rPr lang="ru-RU" sz="2000" b="1" dirty="0"/>
              <a:t> г</a:t>
            </a:r>
            <a:r>
              <a:rPr lang="en-US" sz="2000" b="1" dirty="0"/>
              <a:t>.</a:t>
            </a:r>
            <a:endParaRPr lang="ru-RU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Технологий для строительства энергоэффективных зданий только в Европе - </a:t>
            </a:r>
            <a:r>
              <a:rPr lang="en-US" sz="2000" b="1" dirty="0"/>
              <a:t>$</a:t>
            </a:r>
            <a:r>
              <a:rPr lang="ru-RU" sz="2000" b="1" dirty="0"/>
              <a:t>112</a:t>
            </a:r>
            <a:r>
              <a:rPr lang="en-US" sz="2000" b="1" dirty="0"/>
              <a:t> </a:t>
            </a:r>
            <a:r>
              <a:rPr lang="ru-RU" sz="2000" b="1" dirty="0" err="1"/>
              <a:t>млрд</a:t>
            </a:r>
            <a:r>
              <a:rPr lang="ru-RU" sz="2000" b="1" dirty="0"/>
              <a:t> в </a:t>
            </a:r>
            <a:r>
              <a:rPr lang="en-US" sz="2000" b="1" dirty="0"/>
              <a:t>2026</a:t>
            </a:r>
            <a:r>
              <a:rPr lang="ru-RU" sz="2000" b="1" dirty="0"/>
              <a:t> г</a:t>
            </a:r>
            <a:r>
              <a:rPr lang="en-US" sz="2000" b="1" dirty="0"/>
              <a:t>.</a:t>
            </a:r>
            <a:endParaRPr lang="ru-RU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Материалов для лопастей ВЭС - </a:t>
            </a:r>
            <a:r>
              <a:rPr lang="en-US" sz="2000" b="1" dirty="0"/>
              <a:t>$</a:t>
            </a:r>
            <a:r>
              <a:rPr lang="ru-RU" sz="2000" b="1" dirty="0"/>
              <a:t>37</a:t>
            </a:r>
            <a:r>
              <a:rPr lang="en-US" sz="2000" b="1" dirty="0"/>
              <a:t> </a:t>
            </a:r>
            <a:r>
              <a:rPr lang="ru-RU" sz="2000" b="1" dirty="0" err="1"/>
              <a:t>млрд</a:t>
            </a:r>
            <a:r>
              <a:rPr lang="ru-RU" sz="2000" b="1" dirty="0"/>
              <a:t> в </a:t>
            </a:r>
            <a:r>
              <a:rPr lang="en-US" sz="2000" b="1" dirty="0"/>
              <a:t>2026</a:t>
            </a:r>
            <a:r>
              <a:rPr lang="ru-RU" sz="2000" b="1" dirty="0"/>
              <a:t> г</a:t>
            </a:r>
            <a:r>
              <a:rPr lang="en-US" sz="2000" b="1" dirty="0"/>
              <a:t>.</a:t>
            </a:r>
            <a:endParaRPr lang="ru-RU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Услуг по мониторингу и прогнозированию выдачи энергии  </a:t>
            </a:r>
            <a:r>
              <a:rPr lang="ru-RU" sz="2000" b="1" dirty="0" err="1"/>
              <a:t>погодозависимых</a:t>
            </a:r>
            <a:r>
              <a:rPr lang="ru-RU" sz="2000" b="1" dirty="0"/>
              <a:t> ВИЭ - </a:t>
            </a:r>
            <a:r>
              <a:rPr lang="en-US" sz="2000" b="1" dirty="0"/>
              <a:t>$</a:t>
            </a:r>
            <a:r>
              <a:rPr lang="ru-RU" sz="2000" b="1" dirty="0"/>
              <a:t>22</a:t>
            </a:r>
            <a:r>
              <a:rPr lang="en-US" sz="2000" b="1" dirty="0"/>
              <a:t> </a:t>
            </a:r>
            <a:r>
              <a:rPr lang="ru-RU" sz="2000" b="1" dirty="0" err="1"/>
              <a:t>млрд</a:t>
            </a:r>
            <a:r>
              <a:rPr lang="ru-RU" sz="2000" b="1" dirty="0"/>
              <a:t> в 2017-</a:t>
            </a:r>
            <a:r>
              <a:rPr lang="en-US" sz="2000" b="1" dirty="0"/>
              <a:t>2026</a:t>
            </a:r>
            <a:r>
              <a:rPr lang="ru-RU" sz="2000" b="1" dirty="0"/>
              <a:t> </a:t>
            </a:r>
            <a:r>
              <a:rPr lang="ru-RU" sz="2000" b="1" dirty="0" err="1"/>
              <a:t>гг</a:t>
            </a:r>
            <a:r>
              <a:rPr lang="en-US" sz="2000" b="1" dirty="0"/>
              <a:t>.</a:t>
            </a:r>
            <a:endParaRPr lang="ru-RU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Хранения энергии для </a:t>
            </a:r>
            <a:r>
              <a:rPr lang="ru-RU" sz="2000" b="1" dirty="0" err="1"/>
              <a:t>микросетей</a:t>
            </a:r>
            <a:r>
              <a:rPr lang="ru-RU" sz="2000" b="1" dirty="0"/>
              <a:t> - </a:t>
            </a:r>
            <a:r>
              <a:rPr lang="en-US" sz="2000" b="1" dirty="0"/>
              <a:t>$</a:t>
            </a:r>
            <a:r>
              <a:rPr lang="ru-RU" sz="2000" b="1" dirty="0"/>
              <a:t>22</a:t>
            </a:r>
            <a:r>
              <a:rPr lang="en-US" sz="2000" b="1" dirty="0"/>
              <a:t> </a:t>
            </a:r>
            <a:r>
              <a:rPr lang="ru-RU" sz="2000" b="1" dirty="0" err="1"/>
              <a:t>млрд</a:t>
            </a:r>
            <a:r>
              <a:rPr lang="ru-RU" sz="2000" b="1" dirty="0"/>
              <a:t> в 2017-</a:t>
            </a:r>
            <a:r>
              <a:rPr lang="en-US" sz="2000" b="1" dirty="0"/>
              <a:t>2026</a:t>
            </a:r>
            <a:r>
              <a:rPr lang="ru-RU" sz="2000" b="1" dirty="0"/>
              <a:t> </a:t>
            </a:r>
            <a:r>
              <a:rPr lang="ru-RU" sz="2000" b="1" dirty="0" err="1"/>
              <a:t>гг</a:t>
            </a:r>
            <a:r>
              <a:rPr lang="en-US" sz="2000" b="1" dirty="0"/>
              <a:t>.</a:t>
            </a:r>
            <a:endParaRPr lang="ru-RU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Предоставления услуг по энергоснабжению (под ключ - </a:t>
            </a:r>
            <a:r>
              <a:rPr lang="en-US" sz="2000" b="1" dirty="0"/>
              <a:t>energy as a service </a:t>
            </a:r>
            <a:r>
              <a:rPr lang="ru-RU" sz="2000" b="1" dirty="0"/>
              <a:t>- </a:t>
            </a:r>
            <a:r>
              <a:rPr lang="en-US" sz="2000" b="1" dirty="0" err="1"/>
              <a:t>EaaS</a:t>
            </a:r>
            <a:r>
              <a:rPr lang="ru-RU" sz="2000" b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- превысит </a:t>
            </a:r>
            <a:r>
              <a:rPr lang="en-US" sz="2000" b="1" dirty="0"/>
              <a:t>$</a:t>
            </a:r>
            <a:r>
              <a:rPr lang="ru-RU" sz="2000" b="1" dirty="0"/>
              <a:t>221</a:t>
            </a:r>
            <a:r>
              <a:rPr lang="en-US" sz="2000" b="1" dirty="0"/>
              <a:t> </a:t>
            </a:r>
            <a:r>
              <a:rPr lang="ru-RU" sz="2000" b="1" dirty="0" err="1"/>
              <a:t>млрд</a:t>
            </a:r>
            <a:r>
              <a:rPr lang="ru-RU" sz="2000" b="1" dirty="0"/>
              <a:t> в </a:t>
            </a:r>
            <a:r>
              <a:rPr lang="en-US" sz="2000" b="1" dirty="0"/>
              <a:t>2026</a:t>
            </a:r>
            <a:r>
              <a:rPr lang="ru-RU" sz="2000" b="1" dirty="0"/>
              <a:t> г</a:t>
            </a:r>
            <a:r>
              <a:rPr lang="en-US" sz="2000" b="1" dirty="0"/>
              <a:t>.</a:t>
            </a:r>
            <a:endParaRPr lang="ru-RU" sz="2000" b="1" dirty="0"/>
          </a:p>
          <a:p>
            <a:pPr marL="325585" indent="-325585">
              <a:buBlip>
                <a:blip r:embed="rId2"/>
              </a:buBlip>
            </a:pPr>
            <a:r>
              <a:rPr lang="ru-RU" sz="2000" b="1" dirty="0"/>
              <a:t>Создания инфраструктуры для заправки электромобилей мощностью 230 ГВт – суммарно </a:t>
            </a:r>
            <a:r>
              <a:rPr lang="en-US" sz="2000" b="1" dirty="0"/>
              <a:t>$</a:t>
            </a:r>
            <a:r>
              <a:rPr lang="ru-RU" sz="2000" b="1" dirty="0"/>
              <a:t>80</a:t>
            </a:r>
            <a:r>
              <a:rPr lang="en-US" sz="2000" b="1" dirty="0"/>
              <a:t> </a:t>
            </a:r>
            <a:r>
              <a:rPr lang="ru-RU" sz="2000" b="1" dirty="0" err="1"/>
              <a:t>млрд</a:t>
            </a:r>
            <a:r>
              <a:rPr lang="ru-RU" sz="2000" b="1" dirty="0"/>
              <a:t> к 2025 г. </a:t>
            </a:r>
            <a:endParaRPr lang="en-US" sz="2000" b="1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720620" y="0"/>
            <a:ext cx="11492018" cy="982317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Новые рынки, на которых нас еще не видно, но которые сокращают ниши для поставщиков топлива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447" y="1054442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98995" y="6499183"/>
            <a:ext cx="2292879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Navigant research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816793" y="405320"/>
            <a:ext cx="11059917" cy="2380115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От глобального к локальному . . .</a:t>
            </a:r>
            <a:br>
              <a:rPr lang="ru-RU" sz="3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sz="3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3300" dirty="0" err="1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  <a:t>Пилотные</a:t>
            </a:r>
            <a:r>
              <a:rPr lang="ru-RU" sz="3300" dirty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  <a:t> проекты ЦЭНЭФ-</a:t>
            </a:r>
            <a:r>
              <a:rPr lang="en-US" sz="3300" dirty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  <a:t> XXI</a:t>
            </a:r>
            <a:r>
              <a:rPr lang="ru-RU" sz="3300" dirty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  <a:t/>
            </a:r>
            <a:br>
              <a:rPr lang="ru-RU" sz="3300" dirty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</a:br>
            <a:r>
              <a:rPr lang="ru-RU" sz="3300" dirty="0" err="1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  <a:t>Низкоуглеродные</a:t>
            </a:r>
            <a:r>
              <a:rPr lang="ru-RU" sz="3300" dirty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  <a:t> решения для изолированных регионов России с высокими </a:t>
            </a:r>
            <a:r>
              <a:rPr lang="ru-RU" sz="3300" dirty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accent2"/>
                  </a:outerShdw>
                </a:effectLst>
                <a:latin typeface="Impact" pitchFamily="34" charset="0"/>
              </a:rPr>
              <a:t>затратами</a:t>
            </a:r>
            <a:r>
              <a:rPr lang="ru-RU" sz="3300" dirty="0"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Impact" pitchFamily="34" charset="0"/>
              </a:rPr>
              <a:t> на энергию </a:t>
            </a:r>
            <a:r>
              <a:rPr lang="ru-RU" sz="3300" dirty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3300" dirty="0">
                <a:solidFill>
                  <a:schemeClr val="tx2"/>
                </a:solidFill>
                <a:latin typeface="Impact" pitchFamily="34" charset="0"/>
              </a:rPr>
            </a:br>
            <a:endParaRPr lang="ru-RU" sz="21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pic>
        <p:nvPicPr>
          <p:cNvPr id="9" name="Picture 8" descr="D:\Mailbox\UK\2016\обложка 1_Tempora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24" y="2857559"/>
            <a:ext cx="4808659" cy="33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:\Эвенск\18 фото\Неразобранное олег\IMG_20170201_041710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313" y="2857559"/>
            <a:ext cx="5001006" cy="33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6202492" y="4588551"/>
            <a:ext cx="769386" cy="288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0007" y="6247419"/>
            <a:ext cx="3818938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Имели вчера и имеем сегодня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48917" y="6247419"/>
            <a:ext cx="3331625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Хотелось бы иметь завтра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620" y="0"/>
            <a:ext cx="11492018" cy="982317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lvl="0" algn="l"/>
            <a:r>
              <a:rPr lang="ru-RU" sz="3300" dirty="0">
                <a:solidFill>
                  <a:schemeClr val="tx2"/>
                </a:solidFill>
                <a:latin typeface="Impact" pitchFamily="34" charset="0"/>
              </a:rPr>
              <a:t>«Замороженное» время, или как в жизни выглядит стратегия инерции. </a:t>
            </a:r>
            <a:r>
              <a:rPr lang="ru-RU" sz="3300" dirty="0" err="1">
                <a:solidFill>
                  <a:schemeClr val="tx2"/>
                </a:solidFill>
                <a:latin typeface="Impact" pitchFamily="34" charset="0"/>
              </a:rPr>
              <a:t>Эвенск</a:t>
            </a:r>
            <a:r>
              <a:rPr lang="ru-RU" sz="3300" dirty="0">
                <a:solidFill>
                  <a:schemeClr val="tx2"/>
                </a:solidFill>
                <a:latin typeface="Impact" pitchFamily="34" charset="0"/>
              </a:rPr>
              <a:t> в 2001 и 2017 гг.  </a:t>
            </a:r>
            <a:endParaRPr lang="en-US" sz="2900" i="1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10998"/>
            <a:ext cx="848100" cy="558115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84364" y="6499183"/>
            <a:ext cx="528274" cy="325542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400" dirty="0">
                <a:latin typeface="Impact" pitchFamily="34" charset="0"/>
                <a:cs typeface="Aharoni" pitchFamily="2" charset="-79"/>
              </a:rPr>
              <a:t>3</a:t>
            </a:r>
            <a:endParaRPr lang="en-US" sz="1400" dirty="0">
              <a:latin typeface="Impact" pitchFamily="34" charset="0"/>
              <a:cs typeface="Aharoni" pitchFamily="2" charset="-79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816794" y="4732801"/>
            <a:ext cx="11395844" cy="21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/>
          <a:lstStyle/>
          <a:p>
            <a:r>
              <a:rPr lang="ru-RU" sz="1800" b="1" dirty="0"/>
              <a:t>Из текста программы 2001 г. :</a:t>
            </a:r>
          </a:p>
          <a:p>
            <a:r>
              <a:rPr lang="ru-RU" sz="1800" b="1" dirty="0"/>
              <a:t>«Администрация реализует также «Программу развития ветроэнергетики на 2000-2002 гг.», которая предусматривает поэтапное развитие ветроэнергетики в селах </a:t>
            </a:r>
            <a:r>
              <a:rPr lang="ru-RU" sz="1800" b="1" dirty="0" err="1"/>
              <a:t>Тополовка</a:t>
            </a:r>
            <a:r>
              <a:rPr lang="ru-RU" sz="1800" b="1" dirty="0"/>
              <a:t>, </a:t>
            </a:r>
            <a:r>
              <a:rPr lang="ru-RU" sz="1800" b="1" dirty="0" err="1"/>
              <a:t>Чайбуха</a:t>
            </a:r>
            <a:r>
              <a:rPr lang="ru-RU" sz="1800" b="1" dirty="0"/>
              <a:t>, </a:t>
            </a:r>
            <a:r>
              <a:rPr lang="ru-RU" sz="1800" b="1" dirty="0" err="1"/>
              <a:t>Гижига</a:t>
            </a:r>
            <a:r>
              <a:rPr lang="ru-RU" sz="1800" b="1" dirty="0"/>
              <a:t>, </a:t>
            </a:r>
            <a:r>
              <a:rPr lang="ru-RU" sz="1800" b="1" dirty="0" err="1"/>
              <a:t>Таватум</a:t>
            </a:r>
            <a:r>
              <a:rPr lang="ru-RU" sz="1800" b="1" dirty="0"/>
              <a:t> и поселке </a:t>
            </a:r>
            <a:r>
              <a:rPr lang="ru-RU" sz="1800" b="1" dirty="0" err="1"/>
              <a:t>Эвенск</a:t>
            </a:r>
            <a:r>
              <a:rPr lang="ru-RU" sz="1800" b="1" dirty="0"/>
              <a:t>.  Заключен договор с организацией «Северные технологии–ЭКО» и произведено предварительное авансирование работ по установке в 2001 г. в селе </a:t>
            </a:r>
            <a:r>
              <a:rPr lang="ru-RU" sz="1800" b="1" dirty="0" err="1"/>
              <a:t>Тополовка</a:t>
            </a:r>
            <a:r>
              <a:rPr lang="ru-RU" sz="1800" b="1" dirty="0"/>
              <a:t> двух </a:t>
            </a:r>
            <a:r>
              <a:rPr lang="ru-RU" sz="1800" b="1" dirty="0" err="1"/>
              <a:t>ветроагрегатов</a:t>
            </a:r>
            <a:r>
              <a:rPr lang="ru-RU" sz="1800" b="1" dirty="0"/>
              <a:t> общей мощностью 32 кВт, работающих в параллельном режиме с ДЭС». </a:t>
            </a:r>
            <a:endParaRPr lang="en-US" sz="1800" b="1" dirty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Прошло 16 лет. Эти планы не реализованы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700" dirty="0"/>
          </a:p>
          <a:p>
            <a:pPr>
              <a:defRPr/>
            </a:pPr>
            <a:endParaRPr lang="ru-RU" sz="1700" dirty="0"/>
          </a:p>
          <a:p>
            <a:pPr>
              <a:defRPr/>
            </a:pPr>
            <a:endParaRPr lang="ru-RU" sz="1700" dirty="0"/>
          </a:p>
          <a:p>
            <a:pPr>
              <a:defRPr/>
            </a:pPr>
            <a:endParaRPr lang="ru-RU" sz="1700" dirty="0"/>
          </a:p>
          <a:p>
            <a:pPr>
              <a:defRPr/>
            </a:pPr>
            <a:endParaRPr lang="ru-RU" sz="1700" dirty="0"/>
          </a:p>
          <a:p>
            <a:pPr>
              <a:spcBef>
                <a:spcPct val="20000"/>
              </a:spcBef>
              <a:defRPr/>
            </a:pPr>
            <a:endParaRPr lang="ru-RU" sz="1400" dirty="0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7548917" y="1342941"/>
          <a:ext cx="1923464" cy="172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5" imgW="2161905" imgH="2591162" progId="PBrush">
                  <p:embed/>
                </p:oleObj>
              </mc:Choice>
              <mc:Fallback>
                <p:oleObj name="Bitmap Image" r:id="rId5" imgW="2161905" imgH="25911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917" y="1342941"/>
                        <a:ext cx="1923464" cy="1727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9501803" y="1415065"/>
          <a:ext cx="2710836" cy="158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7" imgW="2943636" imgH="2085714" progId="PBrush">
                  <p:embed/>
                </p:oleObj>
              </mc:Choice>
              <mc:Fallback>
                <p:oleObj name="Bitmap Image" r:id="rId7" imgW="2943636" imgH="2085714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1803" y="1415065"/>
                        <a:ext cx="2710836" cy="1586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912967" y="1775689"/>
            <a:ext cx="1154078" cy="47943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spcBef>
                <a:spcPts val="358"/>
              </a:spcBef>
              <a:spcAft>
                <a:spcPts val="358"/>
              </a:spcAft>
            </a:pPr>
            <a:r>
              <a:rPr lang="ru-RU" sz="2400" b="1" dirty="0">
                <a:ea typeface="Segoe UI Symbol" pitchFamily="34" charset="0"/>
                <a:cs typeface="Times New Roman"/>
              </a:rPr>
              <a:t>2001</a:t>
            </a:r>
            <a:endParaRPr lang="en-US" sz="2400" b="1" dirty="0">
              <a:ea typeface="Segoe UI Symbol" pitchFamily="34" charset="0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9140" y="3434557"/>
            <a:ext cx="1154078" cy="47943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spcBef>
                <a:spcPts val="358"/>
              </a:spcBef>
              <a:spcAft>
                <a:spcPts val="358"/>
              </a:spcAft>
            </a:pPr>
            <a:r>
              <a:rPr lang="ru-RU" sz="2400" b="1" dirty="0">
                <a:latin typeface="+mj-lt"/>
                <a:ea typeface="Times New Roman"/>
                <a:cs typeface="Times New Roman"/>
              </a:rPr>
              <a:t>2017</a:t>
            </a:r>
            <a:endParaRPr lang="en-US" sz="2400" b="1" dirty="0">
              <a:latin typeface="+mj-lt"/>
              <a:ea typeface="Times New Roman"/>
              <a:cs typeface="Times New Roman"/>
            </a:endParaRP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0872" y="1415065"/>
            <a:ext cx="2726998" cy="15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9895" y="1415065"/>
            <a:ext cx="2570596" cy="15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F:\Эвенск\18 фото\Котельные и ДЭС\IMG_20170206_02264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0872" y="3218183"/>
            <a:ext cx="2692849" cy="1514618"/>
          </a:xfrm>
          <a:prstGeom prst="rect">
            <a:avLst/>
          </a:prstGeom>
          <a:noFill/>
        </p:spPr>
      </p:pic>
      <p:pic>
        <p:nvPicPr>
          <p:cNvPr id="136200" name="Picture 8" descr="F:\Эвенск\18 фото\подъезд\IMG_43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36541" y="3290307"/>
            <a:ext cx="2276097" cy="1514618"/>
          </a:xfrm>
          <a:prstGeom prst="rect">
            <a:avLst/>
          </a:prstGeom>
          <a:noFill/>
        </p:spPr>
      </p:pic>
      <p:pic>
        <p:nvPicPr>
          <p:cNvPr id="136202" name="Picture 10" descr="F:\Эвенск\18 фото\Теплотрассы и колодцы\IMG_455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6067" y="3218182"/>
            <a:ext cx="2451738" cy="1586743"/>
          </a:xfrm>
          <a:prstGeom prst="rect">
            <a:avLst/>
          </a:prstGeom>
          <a:noFill/>
        </p:spPr>
      </p:pic>
      <p:pic>
        <p:nvPicPr>
          <p:cNvPr id="136203" name="Picture 11" descr="F:\Эвенск\18 фото\Общие планы города ЖФ\CIMG691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744" y="3290307"/>
            <a:ext cx="2308155" cy="151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4447" y="1270816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yagla.ru/img/otkazov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6854" y="4804925"/>
            <a:ext cx="3045784" cy="1875242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620" y="1"/>
            <a:ext cx="11492018" cy="119869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lvl="0" algn="l"/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Масштабирование программы «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Низкоуглеродные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решения </a:t>
            </a:r>
            <a:b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для изолированных регионов России с высокими затратами на энергию» на весь Крайний Север</a:t>
            </a:r>
            <a:endParaRPr lang="en-US" sz="2900" i="1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10998"/>
            <a:ext cx="848100" cy="558115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12967" y="1429134"/>
            <a:ext cx="11299671" cy="32456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09033" tIns="54517" rIns="109033" bIns="54517"/>
          <a:lstStyle/>
          <a:p>
            <a:r>
              <a:rPr lang="ru-RU" b="1" dirty="0" smtClean="0"/>
              <a:t>Масштабирование программы Северо-Эвенского района:</a:t>
            </a:r>
          </a:p>
          <a:p>
            <a:pPr marL="537594" indent="-537594">
              <a:buBlip>
                <a:blip r:embed="rId5"/>
              </a:buBlip>
            </a:pPr>
            <a:r>
              <a:rPr lang="ru-RU" b="1" dirty="0" smtClean="0"/>
              <a:t>Оценки расходов по программе российского масштаба составляют: </a:t>
            </a:r>
          </a:p>
          <a:p>
            <a:pPr marL="1082759" lvl="1" indent="-537594">
              <a:buBlip>
                <a:blip r:embed="rId5"/>
              </a:buBlip>
            </a:pPr>
            <a:r>
              <a:rPr lang="ru-RU" b="1" dirty="0" smtClean="0"/>
              <a:t>Повышение энергоэффективности  </a:t>
            </a:r>
            <a:r>
              <a:rPr lang="en-US" b="1" dirty="0" smtClean="0"/>
              <a:t>	</a:t>
            </a:r>
            <a:r>
              <a:rPr lang="ru-RU" b="1" dirty="0" smtClean="0"/>
              <a:t>	-  130 </a:t>
            </a:r>
            <a:r>
              <a:rPr lang="ru-RU" b="1" dirty="0" err="1" smtClean="0"/>
              <a:t>млрд</a:t>
            </a:r>
            <a:r>
              <a:rPr lang="ru-RU" b="1" dirty="0" smtClean="0"/>
              <a:t> руб.</a:t>
            </a:r>
          </a:p>
          <a:p>
            <a:pPr marL="1082759" lvl="1" indent="-537594">
              <a:buBlip>
                <a:blip r:embed="rId5"/>
              </a:buBlip>
            </a:pPr>
            <a:r>
              <a:rPr lang="ru-RU" b="1" dirty="0" smtClean="0"/>
              <a:t>ВЭС и СЭС 				-    65 </a:t>
            </a:r>
            <a:r>
              <a:rPr lang="ru-RU" b="1" dirty="0" err="1" smtClean="0"/>
              <a:t>млрд</a:t>
            </a:r>
            <a:r>
              <a:rPr lang="ru-RU" b="1" dirty="0" smtClean="0"/>
              <a:t> руб.</a:t>
            </a:r>
          </a:p>
          <a:p>
            <a:pPr marL="1082759" lvl="1" indent="-537594">
              <a:buBlip>
                <a:blip r:embed="rId5"/>
              </a:buBlip>
            </a:pPr>
            <a:r>
              <a:rPr lang="ru-RU" b="1" dirty="0" smtClean="0"/>
              <a:t>Мини-ТЭЦ  			</a:t>
            </a:r>
            <a:r>
              <a:rPr lang="en-US" b="1" dirty="0" smtClean="0"/>
              <a:t>	</a:t>
            </a:r>
            <a:r>
              <a:rPr lang="ru-RU" b="1" dirty="0" smtClean="0"/>
              <a:t>-  225 </a:t>
            </a:r>
            <a:r>
              <a:rPr lang="ru-RU" b="1" dirty="0" err="1" smtClean="0"/>
              <a:t>млрд</a:t>
            </a:r>
            <a:r>
              <a:rPr lang="ru-RU" b="1" dirty="0" smtClean="0"/>
              <a:t> руб.</a:t>
            </a:r>
          </a:p>
          <a:p>
            <a:pPr marL="1082759" lvl="1" indent="-537594">
              <a:buBlip>
                <a:blip r:embed="rId5"/>
              </a:buBlip>
            </a:pPr>
            <a:r>
              <a:rPr lang="ru-RU" b="1" dirty="0" smtClean="0"/>
              <a:t>Всего 					-  420 </a:t>
            </a:r>
            <a:r>
              <a:rPr lang="ru-RU" b="1" dirty="0" err="1" smtClean="0"/>
              <a:t>млрд</a:t>
            </a:r>
            <a:r>
              <a:rPr lang="ru-RU" b="1" dirty="0" smtClean="0"/>
              <a:t> руб.</a:t>
            </a:r>
          </a:p>
          <a:p>
            <a:pPr marL="537594" indent="-537594">
              <a:buBlip>
                <a:blip r:embed="rId5"/>
              </a:buBlip>
            </a:pPr>
            <a:r>
              <a:rPr lang="ru-RU" b="1" dirty="0" smtClean="0"/>
              <a:t>Годовая экономия расходов на энергоснабжение</a:t>
            </a:r>
          </a:p>
          <a:p>
            <a:pPr marL="1082759" lvl="1" indent="-537594">
              <a:buBlip>
                <a:blip r:embed="rId5"/>
              </a:buBlip>
            </a:pPr>
            <a:r>
              <a:rPr lang="ru-RU" b="1" dirty="0" smtClean="0"/>
              <a:t>Всего расходов на энергию 		</a:t>
            </a:r>
            <a:r>
              <a:rPr lang="en-US" b="1" dirty="0" smtClean="0"/>
              <a:t>	</a:t>
            </a:r>
            <a:r>
              <a:rPr lang="ru-RU" b="1" dirty="0" smtClean="0"/>
              <a:t>- 130 </a:t>
            </a:r>
            <a:r>
              <a:rPr lang="ru-RU" b="1" dirty="0" err="1" smtClean="0"/>
              <a:t>млрд</a:t>
            </a:r>
            <a:r>
              <a:rPr lang="ru-RU" b="1" dirty="0" smtClean="0"/>
              <a:t> руб.</a:t>
            </a:r>
          </a:p>
          <a:p>
            <a:pPr marL="1082759" lvl="1" indent="-537594">
              <a:buBlip>
                <a:blip r:embed="rId5"/>
              </a:buBlip>
            </a:pPr>
            <a:r>
              <a:rPr lang="ru-RU" b="1" dirty="0" smtClean="0"/>
              <a:t>На закупку топлива  			-   90 </a:t>
            </a:r>
            <a:r>
              <a:rPr lang="ru-RU" b="1" dirty="0" err="1" smtClean="0"/>
              <a:t>млрд</a:t>
            </a:r>
            <a:r>
              <a:rPr lang="ru-RU" b="1" dirty="0" smtClean="0"/>
              <a:t> руб.</a:t>
            </a:r>
          </a:p>
          <a:p>
            <a:pPr marL="1082759" lvl="1" indent="-537594">
              <a:buBlip>
                <a:blip r:embed="rId5"/>
              </a:buBlip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Экономия средств бюджета 		- 100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 marL="537594" indent="-537594">
              <a:buBlip>
                <a:blip r:embed="rId5"/>
              </a:buBlip>
            </a:pPr>
            <a:r>
              <a:rPr lang="ru-RU" b="1" dirty="0" smtClean="0"/>
              <a:t>Срок окупаемости 				- 3,3 года </a:t>
            </a:r>
          </a:p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endParaRPr lang="ru-RU" sz="1700" dirty="0"/>
          </a:p>
          <a:p>
            <a:pPr>
              <a:defRPr/>
            </a:pPr>
            <a:endParaRPr lang="ru-RU" sz="1700" dirty="0"/>
          </a:p>
          <a:p>
            <a:pPr>
              <a:spcBef>
                <a:spcPct val="20000"/>
              </a:spcBef>
              <a:defRPr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684364" y="6499183"/>
            <a:ext cx="528274" cy="325542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400" dirty="0">
                <a:latin typeface="Impact" pitchFamily="34" charset="0"/>
                <a:cs typeface="Aharoni" pitchFamily="2" charset="-79"/>
              </a:rPr>
              <a:t>3</a:t>
            </a:r>
            <a:r>
              <a:rPr lang="en-US" sz="1400" dirty="0">
                <a:latin typeface="Impact" pitchFamily="34" charset="0"/>
                <a:cs typeface="Aharoni" pitchFamily="2" charset="-79"/>
              </a:rPr>
              <a:t>4</a:t>
            </a:r>
            <a:endParaRPr lang="en-US" sz="1400" dirty="0">
              <a:latin typeface="Impact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6794" y="5180914"/>
            <a:ext cx="10194358" cy="1464316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325585" indent="-325585">
              <a:lnSpc>
                <a:spcPct val="80000"/>
              </a:lnSpc>
              <a:buBlip>
                <a:blip r:embed="rId5"/>
              </a:buBlip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Нужно «разморозить» время!</a:t>
            </a:r>
          </a:p>
          <a:p>
            <a:pPr marL="325585" indent="-325585">
              <a:lnSpc>
                <a:spcPct val="80000"/>
              </a:lnSpc>
              <a:buBlip>
                <a:blip r:embed="rId5"/>
              </a:buBlip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Не дать совсем обезлюдеть территориям с технологически изолированными системами энергоснабжения!</a:t>
            </a:r>
          </a:p>
          <a:p>
            <a:pPr marL="325585" indent="-325585">
              <a:lnSpc>
                <a:spcPct val="80000"/>
              </a:lnSpc>
              <a:buBlip>
                <a:blip r:embed="rId5"/>
              </a:buBlip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Внедрить там технологии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XXI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века! </a:t>
            </a:r>
          </a:p>
          <a:p>
            <a:pPr marL="325585" indent="-325585">
              <a:lnSpc>
                <a:spcPct val="80000"/>
              </a:lnSpc>
              <a:buBlip>
                <a:blip r:embed="rId5"/>
              </a:buBlip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Преодолеть экономическую изолированность этих регионов!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4447" y="1415065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620" y="0"/>
            <a:ext cx="11492018" cy="1415065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3300" dirty="0">
                <a:solidFill>
                  <a:schemeClr val="tx2"/>
                </a:solidFill>
                <a:latin typeface="Impact" pitchFamily="34" charset="0"/>
              </a:rPr>
              <a:t>Огромный рынок замены дизельной генерации на ВИЭ – это тот рынок, где Россия может стать одним из мировых лидеров</a:t>
            </a:r>
            <a:endParaRPr lang="en-US" sz="33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10998"/>
            <a:ext cx="848100" cy="558115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1009140" y="1631439"/>
            <a:ext cx="11203498" cy="4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/>
          <a:lstStyle/>
          <a:p>
            <a:pPr marL="537594" indent="-537594">
              <a:spcAft>
                <a:spcPts val="715"/>
              </a:spcAft>
              <a:buBlip>
                <a:blip r:embed="rId4"/>
              </a:buBlip>
            </a:pPr>
            <a:r>
              <a:rPr lang="ru-RU" sz="2400" b="1" dirty="0"/>
              <a:t>Для этого необходимо разработать и реализовать подпрограмму повышения энергоэффективности и развития ВИЭ изолированных районов с высокими затратами на энергоснабжение как основу модернизации систем их энергоснабжения с целью формирования экономически и экологически устойчивого и надежного энергоснабжения при минимизации расходов бюджетов всех уровней на энергоснабжение таких территорий</a:t>
            </a:r>
          </a:p>
          <a:p>
            <a:pPr marL="537594" indent="-537594">
              <a:spcAft>
                <a:spcPts val="715"/>
              </a:spcAft>
              <a:buBlip>
                <a:blip r:embed="rId4"/>
              </a:buBlip>
            </a:pPr>
            <a:r>
              <a:rPr lang="ru-RU" sz="2400" b="1" dirty="0"/>
              <a:t>России предстоит решить проблемы энергоснабжения своих изолированных территорий</a:t>
            </a:r>
          </a:p>
          <a:p>
            <a:pPr marL="537594" indent="-537594">
              <a:spcAft>
                <a:spcPts val="715"/>
              </a:spcAft>
              <a:buBlip>
                <a:blip r:embed="rId4"/>
              </a:buBlip>
            </a:pPr>
            <a:r>
              <a:rPr lang="ru-RU" sz="2400" b="1" dirty="0"/>
              <a:t>Опыт за рубежом есть, но пока ограниченный. Его нужно изучать, но одновременно нужно накапливать и затем экспортировать свой опыт</a:t>
            </a:r>
          </a:p>
          <a:p>
            <a:pPr marL="537594" indent="-537594">
              <a:spcAft>
                <a:spcPts val="715"/>
              </a:spcAft>
              <a:buBlip>
                <a:blip r:embed="rId4"/>
              </a:buBlip>
            </a:pPr>
            <a:r>
              <a:rPr lang="ru-RU" sz="2400" b="1" dirty="0"/>
              <a:t>Существует огромный рынок замены дизельной генерации ВИЭ. В мире от 50 до 250 ГВт общей установленной мощности может быть </a:t>
            </a:r>
            <a:r>
              <a:rPr lang="ru-RU" sz="2400" b="1" dirty="0" err="1"/>
              <a:t>гибридизировано</a:t>
            </a:r>
            <a:r>
              <a:rPr lang="ru-RU" sz="2400" b="1" dirty="0"/>
              <a:t> с применением ВИЭ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84364" y="6499183"/>
            <a:ext cx="528274" cy="325542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09033" tIns="54517" rIns="109033" bIns="54517" rtlCol="0">
            <a:spAutoFit/>
          </a:bodyPr>
          <a:lstStyle/>
          <a:p>
            <a:r>
              <a:rPr lang="en-US" sz="1400" dirty="0">
                <a:latin typeface="Impact" pitchFamily="34" charset="0"/>
                <a:cs typeface="Aharoni" pitchFamily="2" charset="-79"/>
              </a:rPr>
              <a:t>41</a:t>
            </a:r>
            <a:endParaRPr lang="en-US" sz="1400" dirty="0"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gor\AppData\Local\Microsoft\Windows\Temporary Internet Files\Content.Outlook\BSOPXF9R\красная карта 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967" y="1847813"/>
            <a:ext cx="3758204" cy="1803117"/>
          </a:xfrm>
          <a:prstGeom prst="rect">
            <a:avLst/>
          </a:prstGeom>
          <a:noFill/>
        </p:spPr>
      </p:pic>
      <p:pic>
        <p:nvPicPr>
          <p:cNvPr id="16" name="Picture 2" descr="C:\Users\Igor\AppData\Local\Microsoft\Windows\Temporary Internet Files\Content.Outlook\BSOPXF9R\красная карта 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414" y="1919938"/>
            <a:ext cx="3366062" cy="1803117"/>
          </a:xfrm>
          <a:prstGeom prst="rect">
            <a:avLst/>
          </a:prstGeom>
          <a:noFill/>
        </p:spPr>
      </p:pic>
      <p:pic>
        <p:nvPicPr>
          <p:cNvPr id="21" name="Picture 2" descr="C:\Users\Igor\AppData\Local\Microsoft\Windows\Temporary Internet Files\Content.Outlook\BSOPXF9R\красная карта 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96" y="1992063"/>
            <a:ext cx="3077542" cy="180311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16794" y="1"/>
            <a:ext cx="11395844" cy="540986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Impact" pitchFamily="34" charset="0"/>
              </a:rPr>
              <a:t>Удвоение ВВП в 2050 г.</a:t>
            </a:r>
            <a:r>
              <a:rPr lang="en-US" sz="28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Impact" pitchFamily="34" charset="0"/>
              </a:rPr>
              <a:t>по модели «красной экономики» невозможно!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10998"/>
            <a:ext cx="848100" cy="558115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7" name="Rectangle 16"/>
          <p:cNvSpPr/>
          <p:nvPr/>
        </p:nvSpPr>
        <p:spPr>
          <a:xfrm>
            <a:off x="5048414" y="1126567"/>
            <a:ext cx="7164224" cy="43326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В 2050 г. - ???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0621" y="982318"/>
            <a:ext cx="3750754" cy="756430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«Красная» экономика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6794" y="3971326"/>
            <a:ext cx="11395844" cy="2290183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600" b="1" dirty="0"/>
              <a:t>Старые рынки (ископаемое топливо)  могут обеспечить только стагнацию экономики России на нынешнем уровне до 2050 г. </a:t>
            </a:r>
          </a:p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600" b="1" dirty="0"/>
              <a:t>В этом случае доля России в мировом ВВП к 2050 г. упадет до 1%</a:t>
            </a:r>
            <a:r>
              <a:rPr lang="ru-RU" sz="2600" dirty="0"/>
              <a:t> </a:t>
            </a:r>
          </a:p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600" b="1" dirty="0"/>
              <a:t>При стагнации будет все труднее защищать то, что мы уже имеем. Нужно направить усилия на преумножение того, что стоит защищать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620" y="910192"/>
            <a:ext cx="11492018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14475" y="2641185"/>
            <a:ext cx="526370" cy="848763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sz="4800" b="1" dirty="0"/>
              <a:t>+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3365487" y="2448849"/>
            <a:ext cx="2884987" cy="96173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6794" y="3867305"/>
            <a:ext cx="11395844" cy="7212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28852" y="3249592"/>
            <a:ext cx="489500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en-US" dirty="0" smtClean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3518" r="4114"/>
          <a:stretch/>
        </p:blipFill>
        <p:spPr>
          <a:xfrm>
            <a:off x="9087688" y="1992063"/>
            <a:ext cx="3124950" cy="1730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5874" y="6043968"/>
            <a:ext cx="7636764" cy="848763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 Александрович Дубровский</a:t>
            </a:r>
            <a:endParaRPr lang="en-US" sz="2400" b="1" dirty="0"/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Губернатор Челябинской области 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794" y="0"/>
            <a:ext cx="11395844" cy="69487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3800" dirty="0">
                <a:solidFill>
                  <a:schemeClr val="tx2"/>
                </a:solidFill>
                <a:latin typeface="Impact" pitchFamily="34" charset="0"/>
              </a:rPr>
              <a:t>Удвоение ВВП в 2050 г.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10998"/>
            <a:ext cx="848100" cy="558115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7" name="Rectangle 16"/>
          <p:cNvSpPr/>
          <p:nvPr/>
        </p:nvSpPr>
        <p:spPr>
          <a:xfrm>
            <a:off x="4759894" y="910193"/>
            <a:ext cx="7452744" cy="107959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До 2050 г.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нужно создать такую же по размеру экономику. Новая экономика может быть только «зеленой»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0621" y="910193"/>
            <a:ext cx="3750754" cy="107959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«Красная» экономика  должна «позеленеть»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05313" y="4155804"/>
            <a:ext cx="10675224" cy="1628463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900" b="1" dirty="0"/>
              <a:t>Новые рынки – это зеленая, </a:t>
            </a:r>
            <a:r>
              <a:rPr lang="ru-RU" sz="2900" b="1" dirty="0" err="1"/>
              <a:t>низкоуглеродная</a:t>
            </a:r>
            <a:r>
              <a:rPr lang="ru-RU" sz="2900" b="1" dirty="0"/>
              <a:t> продукция.</a:t>
            </a:r>
          </a:p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900" b="1" dirty="0"/>
              <a:t>На этих рынках нас почти нет. </a:t>
            </a:r>
          </a:p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900" b="1" dirty="0"/>
              <a:t>Но на них необходимо выйти!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620" y="765943"/>
            <a:ext cx="11492018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14475" y="2641185"/>
            <a:ext cx="526370" cy="848763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sz="4800" b="1" dirty="0"/>
              <a:t>+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3257300" y="2340662"/>
            <a:ext cx="3101361" cy="96173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6794" y="3867305"/>
            <a:ext cx="11395844" cy="7212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gor\AppData\Local\Microsoft\Windows\Temporary Internet Files\Content.Outlook\BSOPXF9R\красная карта 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967" y="1847813"/>
            <a:ext cx="3758204" cy="1803117"/>
          </a:xfrm>
          <a:prstGeom prst="rect">
            <a:avLst/>
          </a:prstGeom>
          <a:noFill/>
        </p:spPr>
      </p:pic>
      <p:pic>
        <p:nvPicPr>
          <p:cNvPr id="31746" name="Picture 2" descr="C:\Users\Igor\AppData\Local\Microsoft\Windows\Temporary Internet Files\Content.Outlook\BSOPXF9R\красно-зеленая кар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6068" y="1919938"/>
            <a:ext cx="3605816" cy="1810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7" y="0"/>
            <a:ext cx="11588191" cy="91019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ru-RU" sz="4300" dirty="0">
                <a:solidFill>
                  <a:schemeClr val="tx2"/>
                </a:solidFill>
                <a:latin typeface="Impact" pitchFamily="34" charset="0"/>
              </a:rPr>
              <a:t>Вопросы </a:t>
            </a:r>
            <a:r>
              <a:rPr lang="ru-RU" sz="4300">
                <a:solidFill>
                  <a:schemeClr val="tx2"/>
                </a:solidFill>
                <a:latin typeface="Impact" pitchFamily="34" charset="0"/>
              </a:rPr>
              <a:t>для обсуждения:</a:t>
            </a:r>
            <a:endParaRPr lang="en-US" sz="48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447" y="982317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0620" y="1198691"/>
            <a:ext cx="11492018" cy="5388467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325585" indent="-325585">
              <a:buBlip>
                <a:blip r:embed="rId4"/>
              </a:buBlip>
            </a:pPr>
            <a:r>
              <a:rPr lang="ru-RU" sz="2900" b="1" dirty="0"/>
              <a:t>Льготы и субсидии в целях поддержки создания и использования возобновляемых и альтернативных источников энергии </a:t>
            </a:r>
          </a:p>
          <a:p>
            <a:pPr marL="325585" indent="-325585">
              <a:buBlip>
                <a:blip r:embed="rId4"/>
              </a:buBlip>
            </a:pPr>
            <a:r>
              <a:rPr lang="ru-RU" sz="2900" b="1" dirty="0"/>
              <a:t>Развитие </a:t>
            </a:r>
            <a:r>
              <a:rPr lang="ru-RU" sz="2900" b="1" dirty="0" err="1"/>
              <a:t>микрогенерации</a:t>
            </a:r>
            <a:r>
              <a:rPr lang="ru-RU" sz="2900" b="1" dirty="0"/>
              <a:t> на основе ВИЭ</a:t>
            </a:r>
          </a:p>
          <a:p>
            <a:pPr marL="325585" indent="-325585">
              <a:buBlip>
                <a:blip r:embed="rId4"/>
              </a:buBlip>
            </a:pPr>
            <a:r>
              <a:rPr lang="ru-RU" sz="2900" b="1" dirty="0"/>
              <a:t>Повышение доли атомной энергетики в энергетическом комплексе России </a:t>
            </a:r>
          </a:p>
          <a:p>
            <a:pPr marL="325585" indent="-325585">
              <a:buBlip>
                <a:blip r:embed="rId4"/>
              </a:buBlip>
            </a:pPr>
            <a:r>
              <a:rPr lang="ru-RU" sz="2900" b="1" dirty="0"/>
              <a:t>Перспективные проекты в области использования возобновляемых и альтернативных источников энергии </a:t>
            </a:r>
          </a:p>
          <a:p>
            <a:pPr marL="325585" indent="-325585">
              <a:buBlip>
                <a:blip r:embed="rId4"/>
              </a:buBlip>
            </a:pPr>
            <a:endParaRPr lang="ru-RU" sz="2400" b="1" dirty="0"/>
          </a:p>
          <a:p>
            <a:pPr marL="325585" indent="-325585">
              <a:buBlip>
                <a:blip r:embed="rId4"/>
              </a:buBlip>
            </a:pPr>
            <a:r>
              <a:rPr lang="ru-RU" sz="2900" b="1" dirty="0"/>
              <a:t>Начну же я с ответа на вопрос: 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900" b="1" dirty="0"/>
              <a:t>Почему возобновляемые и альтернативные источники энергии должны прийти на смену органическому топливу вообще и углеводородам в частности?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3518" r="4114"/>
          <a:stretch/>
        </p:blipFill>
        <p:spPr>
          <a:xfrm>
            <a:off x="9087688" y="1992063"/>
            <a:ext cx="3124950" cy="1730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5874" y="6160080"/>
            <a:ext cx="7636764" cy="100265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 Александрович Дубровский</a:t>
            </a:r>
            <a:endParaRPr lang="en-US" sz="2900" b="1" dirty="0"/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Губернатор Челябинской области 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794" y="0"/>
            <a:ext cx="11395844" cy="69487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3800" dirty="0">
                <a:solidFill>
                  <a:schemeClr val="tx2"/>
                </a:solidFill>
                <a:latin typeface="Impact" pitchFamily="34" charset="0"/>
              </a:rPr>
              <a:t>Удвоение ВВП в 2050 г.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10998"/>
            <a:ext cx="848100" cy="558115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17" name="Rectangle 16"/>
          <p:cNvSpPr/>
          <p:nvPr/>
        </p:nvSpPr>
        <p:spPr>
          <a:xfrm>
            <a:off x="4759894" y="910193"/>
            <a:ext cx="7452744" cy="107959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До 2050 г.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Нужно модернизировать и сделать «зеленой» не только новую, но и старую экономику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0621" y="910193"/>
            <a:ext cx="3750754" cy="107959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«Красная» экономика  должна «позеленеть»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6794" y="3971326"/>
            <a:ext cx="11395844" cy="319812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700" b="1" dirty="0"/>
              <a:t>Необходимо не только новые, но и старые рынки сделать «зелеными»</a:t>
            </a:r>
          </a:p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r>
              <a:rPr lang="ru-RU" sz="2700" b="1" dirty="0"/>
              <a:t>России предстоит перейти к модели роста, которая позволяет не только замораживать, но и значительно снижать, причем не только удельные, но и абсолютные показатели негативного воздействия на окружающую среду</a:t>
            </a:r>
            <a:endParaRPr lang="en-US" sz="2700" b="1" dirty="0"/>
          </a:p>
          <a:p>
            <a:pPr marL="537594" indent="-537594">
              <a:spcAft>
                <a:spcPts val="715"/>
              </a:spcAft>
              <a:buBlip>
                <a:blip r:embed="rId5"/>
              </a:buBlip>
            </a:pPr>
            <a:endParaRPr lang="ru-RU" sz="2700" b="1" dirty="0"/>
          </a:p>
        </p:txBody>
      </p:sp>
      <p:sp>
        <p:nvSpPr>
          <p:cNvPr id="20" name="Rectangle 19"/>
          <p:cNvSpPr/>
          <p:nvPr/>
        </p:nvSpPr>
        <p:spPr>
          <a:xfrm>
            <a:off x="720620" y="765943"/>
            <a:ext cx="11492018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14475" y="2641185"/>
            <a:ext cx="526370" cy="848763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sz="4800" b="1" dirty="0"/>
              <a:t>+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3257300" y="2340662"/>
            <a:ext cx="3101361" cy="96173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6794" y="3867305"/>
            <a:ext cx="11395844" cy="7212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gor\AppData\Local\Microsoft\Windows\Temporary Internet Files\Content.Outlook\BSOPXF9R\красная карта 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967" y="1847813"/>
            <a:ext cx="3758204" cy="1803117"/>
          </a:xfrm>
          <a:prstGeom prst="rect">
            <a:avLst/>
          </a:prstGeom>
          <a:noFill/>
        </p:spPr>
      </p:pic>
      <p:pic>
        <p:nvPicPr>
          <p:cNvPr id="1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3518" r="4114"/>
          <a:stretch/>
        </p:blipFill>
        <p:spPr>
          <a:xfrm>
            <a:off x="5144587" y="1992063"/>
            <a:ext cx="3124950" cy="17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12638" cy="1325816"/>
          </a:xfrm>
          <a:prstGeom prst="rect">
            <a:avLst/>
          </a:prstGeom>
          <a:solidFill>
            <a:srgbClr val="339933"/>
          </a:solidFill>
          <a:effectLst/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29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Переход </a:t>
            </a:r>
            <a:r>
              <a:rPr lang="ru-RU" sz="29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России на траекторию экологически </a:t>
            </a:r>
            <a:endParaRPr lang="ru-RU" sz="29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9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сбалансированного развития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Сокращение загрязнений и выбросов к 2050 г. на 50% от  уровня 2015</a:t>
            </a:r>
            <a:r>
              <a:rPr lang="en-US" b="1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г.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427933"/>
            <a:ext cx="11868964" cy="741041"/>
          </a:xfrm>
          <a:prstGeom prst="rect">
            <a:avLst/>
          </a:prstGeom>
          <a:effectLst/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9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«базовому» и «зеленому» сценариям</a:t>
            </a:r>
            <a:endParaRPr lang="ru-RU" sz="29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0" y="2167974"/>
          <a:ext cx="12212638" cy="66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071"/>
                <a:gridCol w="4158481"/>
                <a:gridCol w="3741086"/>
              </a:tblGrid>
              <a:tr h="66082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Выбросы загрязняющих веществ в атмосферу</a:t>
                      </a:r>
                      <a:endParaRPr lang="en-US" sz="1600" dirty="0"/>
                    </a:p>
                  </a:txBody>
                  <a:tcPr marL="122126" marR="122126" marT="45794" marB="45794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отходов производства и потребления</a:t>
                      </a:r>
                      <a:endParaRPr lang="en-US" sz="1600" dirty="0"/>
                    </a:p>
                  </a:txBody>
                  <a:tcPr marL="122126" marR="122126" marT="45794" marB="45794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Сброс загрязненных сточных вод</a:t>
                      </a:r>
                      <a:endParaRPr lang="en-US" sz="1600" dirty="0"/>
                    </a:p>
                  </a:txBody>
                  <a:tcPr marL="122126" marR="122126" marT="45794" marB="457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http://pic19.nipic.com/20120227/5183444_1340102440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54" y="1198691"/>
            <a:ext cx="1211955" cy="9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pic19.nipic.com/20120227/5183444_1340102440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6459" y="1198691"/>
            <a:ext cx="1211955" cy="9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59"/>
            <a:ext cx="4299866" cy="317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029" y="2713309"/>
            <a:ext cx="4087841" cy="33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1847" y="2785436"/>
            <a:ext cx="3740792" cy="31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20"/>
          <p:cNvGrpSpPr/>
          <p:nvPr/>
        </p:nvGrpSpPr>
        <p:grpSpPr>
          <a:xfrm>
            <a:off x="239754" y="6103170"/>
            <a:ext cx="11972884" cy="565121"/>
            <a:chOff x="-16566" y="5954080"/>
            <a:chExt cx="9174421" cy="911768"/>
          </a:xfrm>
        </p:grpSpPr>
        <p:pic>
          <p:nvPicPr>
            <p:cNvPr id="16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6" y="5954080"/>
              <a:ext cx="6178827" cy="901240"/>
            </a:xfrm>
            <a:prstGeom prst="rect">
              <a:avLst/>
            </a:prstGeom>
          </p:spPr>
        </p:pic>
        <p:pic>
          <p:nvPicPr>
            <p:cNvPr id="17" name="Рисунок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75"/>
            <a:stretch/>
          </p:blipFill>
          <p:spPr>
            <a:xfrm>
              <a:off x="6054586" y="5964608"/>
              <a:ext cx="3103269" cy="901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5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3518" r="4114"/>
          <a:stretch/>
        </p:blipFill>
        <p:spPr>
          <a:xfrm>
            <a:off x="816794" y="621694"/>
            <a:ext cx="11395844" cy="5097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5874" y="6160080"/>
            <a:ext cx="7636764" cy="100265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 Александрович Дубровский</a:t>
            </a:r>
            <a:endParaRPr lang="en-US" sz="2900" b="1" dirty="0"/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Губернатор Челябинской области  </a:t>
            </a:r>
          </a:p>
        </p:txBody>
      </p:sp>
      <p:grpSp>
        <p:nvGrpSpPr>
          <p:cNvPr id="2" name="Группа 20"/>
          <p:cNvGrpSpPr/>
          <p:nvPr/>
        </p:nvGrpSpPr>
        <p:grpSpPr>
          <a:xfrm>
            <a:off x="912968" y="5959028"/>
            <a:ext cx="11340301" cy="709263"/>
            <a:chOff x="-16566" y="5954080"/>
            <a:chExt cx="9174421" cy="911768"/>
          </a:xfrm>
        </p:grpSpPr>
        <p:pic>
          <p:nvPicPr>
            <p:cNvPr id="11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6" y="5954080"/>
              <a:ext cx="6178827" cy="901240"/>
            </a:xfrm>
            <a:prstGeom prst="rect">
              <a:avLst/>
            </a:prstGeom>
          </p:spPr>
        </p:pic>
        <p:pic>
          <p:nvPicPr>
            <p:cNvPr id="12" name="Рисунок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75"/>
            <a:stretch/>
          </p:blipFill>
          <p:spPr>
            <a:xfrm>
              <a:off x="6054586" y="5964608"/>
              <a:ext cx="3103269" cy="901240"/>
            </a:xfrm>
            <a:prstGeom prst="rect">
              <a:avLst/>
            </a:prstGeom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874700" y="3146058"/>
            <a:ext cx="9992260" cy="1020224"/>
          </a:xfrm>
          <a:prstGeom prst="rect">
            <a:avLst/>
          </a:prstGeom>
        </p:spPr>
        <p:txBody>
          <a:bodyPr vert="horz" lIns="109033" tIns="54517" rIns="109033" bIns="54517" rtlCol="0" anchor="b">
            <a:noAutofit/>
          </a:bodyPr>
          <a:lstStyle/>
          <a:p>
            <a:r>
              <a:rPr lang="ru-RU" sz="3800" b="1" dirty="0">
                <a:solidFill>
                  <a:schemeClr val="bg1"/>
                </a:solidFill>
                <a:effectLst>
                  <a:outerShdw blurRad="685800" dist="914400" dir="9300000" sx="103000" sy="103000" algn="tl" rotWithShape="0">
                    <a:schemeClr val="accent1">
                      <a:lumMod val="75000"/>
                      <a:alpha val="83000"/>
                    </a:schemeClr>
                  </a:outerShdw>
                </a:effectLst>
              </a:rPr>
              <a:t>Нет одной дороги в будущее</a:t>
            </a:r>
            <a:r>
              <a:rPr lang="ru-RU" sz="3800" dirty="0">
                <a:solidFill>
                  <a:schemeClr val="bg1"/>
                </a:solidFill>
                <a:effectLst>
                  <a:outerShdw blurRad="685800" dist="914400" dir="9300000" sx="103000" sy="103000" algn="tl" rotWithShape="0">
                    <a:schemeClr val="accent1">
                      <a:lumMod val="75000"/>
                      <a:alpha val="83000"/>
                    </a:schemeClr>
                  </a:outerShdw>
                </a:effectLst>
              </a:rPr>
              <a:t>!</a:t>
            </a:r>
          </a:p>
          <a:p>
            <a:r>
              <a:rPr lang="ru-RU" sz="3800" b="1" dirty="0">
                <a:solidFill>
                  <a:schemeClr val="bg1"/>
                </a:solidFill>
                <a:effectLst>
                  <a:outerShdw blurRad="685800" dist="914400" dir="9300000" sx="103000" sy="103000" algn="tl" rotWithShape="0">
                    <a:schemeClr val="accent1">
                      <a:lumMod val="75000"/>
                      <a:alpha val="83000"/>
                    </a:schemeClr>
                  </a:outerShdw>
                </a:effectLst>
              </a:rPr>
              <a:t>Нужно выбрать правильную дорогу</a:t>
            </a:r>
            <a:r>
              <a:rPr lang="ru-RU" sz="3800" dirty="0">
                <a:solidFill>
                  <a:schemeClr val="bg1"/>
                </a:solidFill>
              </a:rPr>
              <a:t>!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6" name="Picture 5" descr="http://www.radionetplus.ru/uploads/posts/2013-04/1365401259_teplye-oboi-20.jpg"/>
          <p:cNvPicPr/>
          <p:nvPr/>
        </p:nvPicPr>
        <p:blipFill rotWithShape="1">
          <a:blip r:embed="rId5" cstate="print"/>
          <a:srcRect l="40268"/>
          <a:stretch/>
        </p:blipFill>
        <p:spPr bwMode="auto">
          <a:xfrm>
            <a:off x="8414476" y="1198692"/>
            <a:ext cx="2935835" cy="1846036"/>
          </a:xfrm>
          <a:prstGeom prst="ellipse">
            <a:avLst/>
          </a:prstGeom>
          <a:ln w="158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16794" y="0"/>
            <a:ext cx="11395844" cy="1279650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3800" dirty="0">
                <a:solidFill>
                  <a:schemeClr val="tx2"/>
                </a:solidFill>
                <a:latin typeface="Impact" pitchFamily="34" charset="0"/>
              </a:rPr>
              <a:t>Цена бездействия может кратно превышать цену действия!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flipV="1">
            <a:off x="0" y="6310998"/>
            <a:ext cx="848100" cy="558115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</p:spTree>
    <p:extLst>
      <p:ext uri="{BB962C8B-B14F-4D97-AF65-F5344CB8AC3E}">
        <p14:creationId xmlns:p14="http://schemas.microsoft.com/office/powerpoint/2010/main" val="880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6753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31599"/>
            <a:ext cx="816794" cy="537514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320969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6794" y="3792526"/>
            <a:ext cx="4327793" cy="307706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FFFF00"/>
                </a:solidFill>
                <a:latin typeface="Impact" pitchFamily="34" charset="0"/>
              </a:rPr>
              <a:t>Спасибо за внимание!</a:t>
            </a:r>
          </a:p>
          <a:p>
            <a:pPr>
              <a:lnSpc>
                <a:spcPct val="80000"/>
              </a:lnSpc>
            </a:pPr>
            <a:endParaRPr lang="ru-RU" sz="3800" dirty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Центр энергоэффективности – </a:t>
            </a:r>
            <a:r>
              <a:rPr lang="en-US" dirty="0" smtClean="0">
                <a:solidFill>
                  <a:srgbClr val="FFFF00"/>
                </a:solidFill>
                <a:latin typeface="Impact" pitchFamily="34" charset="0"/>
              </a:rPr>
              <a:t>XXI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век (ЦЭНЭФ-</a:t>
            </a:r>
            <a:r>
              <a:rPr lang="en-US" dirty="0" smtClean="0">
                <a:solidFill>
                  <a:srgbClr val="FFFF00"/>
                </a:solidFill>
                <a:latin typeface="Impact" pitchFamily="34" charset="0"/>
              </a:rPr>
              <a:t>XXI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) </a:t>
            </a:r>
            <a:br>
              <a:rPr lang="ru-RU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 Мы тратим свою энергию, чтобы экономить вашу!</a:t>
            </a:r>
            <a:r>
              <a:rPr lang="en-US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  <a:hlinkClick r:id="rId5"/>
              </a:rPr>
              <a:t>www.cenef.ru</a:t>
            </a:r>
            <a:r>
              <a:rPr lang="en-US" b="1" dirty="0" smtClean="0">
                <a:solidFill>
                  <a:srgbClr val="FFFF00"/>
                </a:solidFill>
              </a:rPr>
              <a:t>   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(499) </a:t>
            </a:r>
            <a:r>
              <a:rPr lang="en-US" b="1" dirty="0" smtClean="0">
                <a:solidFill>
                  <a:srgbClr val="FFFF00"/>
                </a:solidFill>
              </a:rPr>
              <a:t>120-9209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200" dirty="0"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accent2"/>
                </a:solidFill>
                <a:latin typeface="Impact" pitchFamily="34" charset="0"/>
              </a:rPr>
              <a:t>                       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52241" y="261071"/>
            <a:ext cx="6971878" cy="537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033" tIns="54517" rIns="109033" bIns="54517">
            <a:spAutoFit/>
          </a:bodyPr>
          <a:lstStyle/>
          <a:p>
            <a:pPr algn="r"/>
            <a:r>
              <a:rPr lang="ru-RU" sz="3800" dirty="0">
                <a:solidFill>
                  <a:srgbClr val="FFFF00"/>
                </a:solidFill>
                <a:latin typeface="Impact" pitchFamily="34" charset="0"/>
              </a:rPr>
              <a:t>Сценарий «Мир уходит в «зеленое» будущее, а Россия топчется на месте в «красном» настоящем и с грустью смотрит вслед»</a:t>
            </a:r>
          </a:p>
          <a:p>
            <a:pPr algn="r"/>
            <a:r>
              <a:rPr lang="ru-RU" sz="3800" dirty="0">
                <a:solidFill>
                  <a:srgbClr val="FFFF00"/>
                </a:solidFill>
                <a:latin typeface="Impact" pitchFamily="34" charset="0"/>
              </a:rPr>
              <a:t>для нас не годится!</a:t>
            </a:r>
          </a:p>
          <a:p>
            <a:pPr algn="r"/>
            <a:r>
              <a:rPr lang="ru-RU" sz="3800" dirty="0">
                <a:solidFill>
                  <a:srgbClr val="FFFF00"/>
                </a:solidFill>
                <a:latin typeface="Impact" pitchFamily="34" charset="0"/>
              </a:rPr>
              <a:t>Россия не должна стать «островом» </a:t>
            </a:r>
            <a:r>
              <a:rPr lang="en-US" sz="3800" dirty="0">
                <a:solidFill>
                  <a:srgbClr val="FFFF00"/>
                </a:solidFill>
                <a:latin typeface="Impact" pitchFamily="34" charset="0"/>
              </a:rPr>
              <a:t>(</a:t>
            </a:r>
            <a:r>
              <a:rPr lang="ru-RU" sz="3800" dirty="0">
                <a:solidFill>
                  <a:srgbClr val="FFFF00"/>
                </a:solidFill>
                <a:latin typeface="Impact" pitchFamily="34" charset="0"/>
              </a:rPr>
              <a:t>кладбищем?</a:t>
            </a:r>
            <a:r>
              <a:rPr lang="en-US" sz="3800" dirty="0">
                <a:solidFill>
                  <a:srgbClr val="FFFF00"/>
                </a:solidFill>
                <a:latin typeface="Impact" pitchFamily="34" charset="0"/>
              </a:rPr>
              <a:t>) </a:t>
            </a:r>
            <a:r>
              <a:rPr lang="ru-RU" sz="3800" dirty="0">
                <a:solidFill>
                  <a:srgbClr val="FFFF00"/>
                </a:solidFill>
                <a:latin typeface="Impact" pitchFamily="34" charset="0"/>
              </a:rPr>
              <a:t>устаревших технологий!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" name="Picture 10" descr="http://pic19.nipic.com/20120227/5183444_134010244000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3833" y="477445"/>
            <a:ext cx="1211955" cy="9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pic19.nipic.com/20120227/5183444_134010244000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9391" y="1487190"/>
            <a:ext cx="1211955" cy="9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pic19.nipic.com/20120227/5183444_134010244000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1123" y="2641185"/>
            <a:ext cx="1211955" cy="9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7" y="0"/>
            <a:ext cx="11588191" cy="1342941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300" dirty="0">
                <a:solidFill>
                  <a:schemeClr val="tx2"/>
                </a:solidFill>
                <a:latin typeface="Impact" pitchFamily="34" charset="0"/>
              </a:rPr>
              <a:t>Краткая история развития ВИЭ:</a:t>
            </a:r>
            <a:br>
              <a:rPr lang="ru-RU" sz="4300" dirty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4800" dirty="0">
                <a:solidFill>
                  <a:schemeClr val="tx2"/>
                </a:solidFill>
                <a:latin typeface="Impact" pitchFamily="34" charset="0"/>
              </a:rPr>
              <a:t>Сначала они тебя не замечают. . . </a:t>
            </a:r>
            <a:endParaRPr lang="en-US" sz="48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447" y="1415065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47" y="1775689"/>
            <a:ext cx="11588191" cy="45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049420" y="2942417"/>
            <a:ext cx="2163218" cy="121809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Impact" pitchFamily="34" charset="0"/>
              </a:rPr>
              <a:t>Потом они смеются над тобой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010146" y="4588552"/>
            <a:ext cx="3750754" cy="47943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Impact" pitchFamily="34" charset="0"/>
              </a:rPr>
              <a:t>Затем борются с тобой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874699" y="5237674"/>
            <a:ext cx="4712486" cy="556375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ctr"/>
            <a:r>
              <a:rPr lang="ru-RU" sz="2900" dirty="0">
                <a:solidFill>
                  <a:schemeClr val="tx2"/>
                </a:solidFill>
                <a:latin typeface="Impact" pitchFamily="34" charset="0"/>
              </a:rPr>
              <a:t>А затем ты побеждаешь!</a:t>
            </a:r>
            <a:endParaRPr lang="en-US" sz="2900" dirty="0"/>
          </a:p>
        </p:txBody>
      </p:sp>
      <p:sp>
        <p:nvSpPr>
          <p:cNvPr id="13" name="Rectangle 12"/>
          <p:cNvSpPr/>
          <p:nvPr/>
        </p:nvSpPr>
        <p:spPr>
          <a:xfrm>
            <a:off x="816794" y="6499183"/>
            <a:ext cx="1996323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Махатма Ганди</a:t>
            </a:r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 rot="10800000">
            <a:off x="9664727" y="4227928"/>
            <a:ext cx="1698176" cy="793372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6875704" y="5021299"/>
            <a:ext cx="2239545" cy="606737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10049084" y="1391394"/>
            <a:ext cx="2020307" cy="1057905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720620" y="14514"/>
            <a:ext cx="11492018" cy="1270816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Старые рынки заметно расти не будут!  </a:t>
            </a:r>
            <a:br>
              <a:rPr lang="ru-RU" sz="3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Еще до 2050 г. глобальное потребление  всех видов ископаемого топлива выйдет на пики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447" y="1342940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99168" y="1919939"/>
            <a:ext cx="3413470" cy="3033976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Середина 21-го века – закат эпохи ископаемых топлив! </a:t>
            </a:r>
            <a:endParaRPr lang="en-US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795" y="1487724"/>
            <a:ext cx="8078547" cy="53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7" y="0"/>
            <a:ext cx="11588191" cy="1342941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Расставание с мифами.</a:t>
            </a:r>
            <a:b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Миф. Мир всегда будет нуждаться в наших углеводородах, и мы сохраним возможность роста по сырьевой модели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447" y="1342940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620" y="4372178"/>
            <a:ext cx="11492018" cy="2479978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325585" indent="-325585">
              <a:buBlip>
                <a:blip r:embed="rId4"/>
              </a:buBlip>
            </a:pPr>
            <a:r>
              <a:rPr lang="ru-RU" sz="2200" b="1" dirty="0"/>
              <a:t>От удвоения мировых расходов на энергоснабжение поставщикам топлива достанется мало: 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200" b="1" dirty="0"/>
              <a:t>рост доходов от ВИЭ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200" b="1" dirty="0"/>
              <a:t>рост поступлений от цены на углерод  </a:t>
            </a:r>
          </a:p>
          <a:p>
            <a:pPr marL="870750" lvl="1" indent="-325585">
              <a:buBlip>
                <a:blip r:embed="rId4"/>
              </a:buBlip>
            </a:pPr>
            <a:r>
              <a:rPr lang="ru-RU" sz="2200" b="1" dirty="0"/>
              <a:t>стабилизация доходов от продажи топлива для энергетических нужд и небольшой рост доходов от продажи топлив для неэнергетических нужд</a:t>
            </a:r>
          </a:p>
          <a:p>
            <a:pPr marL="325585" indent="-325585">
              <a:buBlip>
                <a:blip r:embed="rId4"/>
              </a:buBlip>
            </a:pPr>
            <a:r>
              <a:rPr lang="ru-RU" sz="2200" b="1" dirty="0"/>
              <a:t>Жесткая конкурентная борьба поставщиков за углеводородный пирог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620" y="1487190"/>
            <a:ext cx="7597682" cy="28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414476" y="1487190"/>
            <a:ext cx="3558408" cy="2479978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200" b="1" dirty="0" err="1"/>
              <a:t>Низкоуглеродные</a:t>
            </a:r>
            <a:r>
              <a:rPr lang="ru-RU" sz="2200" b="1" dirty="0"/>
              <a:t> тиски» и изъятие ренты</a:t>
            </a:r>
          </a:p>
          <a:p>
            <a:endParaRPr lang="ru-RU" sz="2200" b="1" dirty="0"/>
          </a:p>
          <a:p>
            <a:r>
              <a:rPr lang="ru-RU" sz="2200" b="1" dirty="0"/>
              <a:t>Что достанется России? Нет надежды на значительный рост доходов от экспорта нефти и газа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7" y="0"/>
            <a:ext cx="11588191" cy="1559315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Фактическое развитие ВИЭ сметает на своем пути все прогнозные конструкции и заставляет возводить новые с гораздо более высокими оценками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.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Мечты становятся реальностью.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</a:b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Small on the small scale, but big on the big scale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447" y="1631439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pic>
        <p:nvPicPr>
          <p:cNvPr id="9" name="Рисунок 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r="9726"/>
          <a:stretch/>
        </p:blipFill>
        <p:spPr bwMode="auto">
          <a:xfrm>
            <a:off x="816794" y="1992063"/>
            <a:ext cx="5481872" cy="2957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1012" y="2064188"/>
            <a:ext cx="5721626" cy="28849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74699" y="1703564"/>
            <a:ext cx="9232626" cy="43326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b="1" dirty="0" smtClean="0"/>
              <a:t>Эволюция прогнозов развития ВЭС и СЭС и фактическая динамика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24447" y="5019461"/>
            <a:ext cx="11588191" cy="18798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109033" tIns="54517" rIns="109033" bIns="54517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Реальные значения вводов мощностей на ВЭС и СЭС оказались на порядок выше прогнозов МЭА от 2000-2002 гг.</a:t>
            </a:r>
          </a:p>
          <a:p>
            <a:r>
              <a:rPr lang="ru-RU" sz="2500" b="1" dirty="0">
                <a:solidFill>
                  <a:schemeClr val="bg1"/>
                </a:solidFill>
              </a:rPr>
              <a:t>Вводы в 2017 г.: ВЭС – 98 ГВт; СЭС – 56 ГВт; прочие ВИЭ – 6 ГВт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Мощности ВИЭ в 2017 г. (без ГЭС) – 1075 ГВт; ВЭС – 520 ГВт; СЭС – 390 ГВт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Выработка ЭЭ на ВИЭ в 2017 – около 2 </a:t>
            </a:r>
            <a:r>
              <a:rPr lang="ru-RU" sz="2000" b="1" dirty="0" err="1">
                <a:solidFill>
                  <a:schemeClr val="bg1"/>
                </a:solidFill>
              </a:rPr>
              <a:t>трлн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кВт-ч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1778526" y="3146058"/>
            <a:ext cx="96173" cy="11539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7548917" y="2496936"/>
            <a:ext cx="192346" cy="194736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90006" y="3146058"/>
            <a:ext cx="3462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60397" y="2496936"/>
            <a:ext cx="3462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64224" y="4444302"/>
            <a:ext cx="3462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86179" y="4300053"/>
            <a:ext cx="3462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274" y="982317"/>
            <a:ext cx="9136453" cy="503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7" y="0"/>
            <a:ext cx="11588191" cy="765943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Лучше всех считаем, или хуже всех мечтаем?</a:t>
            </a:r>
            <a:br>
              <a:rPr lang="ru-RU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Россия скромно мечтает о 12-20 ГВт ВИЭ к 2035 г.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447" y="838068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08308" y="1775689"/>
            <a:ext cx="1914635" cy="1648982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2000" b="1" dirty="0"/>
              <a:t>Прогноз мощностей </a:t>
            </a:r>
            <a:r>
              <a:rPr lang="ru-RU" sz="2000" b="1" dirty="0" err="1"/>
              <a:t>неуглеродных</a:t>
            </a:r>
            <a:r>
              <a:rPr lang="ru-RU" sz="2000" b="1" dirty="0"/>
              <a:t> источников на 2040 г. </a:t>
            </a:r>
            <a:endParaRPr lang="en-US" sz="20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86179" y="4300053"/>
            <a:ext cx="3462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0620" y="6103170"/>
            <a:ext cx="7501509" cy="848763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algn="r"/>
            <a:r>
              <a:rPr lang="ru-RU" sz="2400" b="1" dirty="0"/>
              <a:t>Почти весь прирост мощностей электростанций в мире к 2050 г. будет обеспечен за счет ВИЭ</a:t>
            </a:r>
            <a:endParaRPr lang="en-US" sz="2400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2998" y="4011554"/>
            <a:ext cx="3269640" cy="28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>
          <a:xfrm>
            <a:off x="8414476" y="6391669"/>
            <a:ext cx="577039" cy="216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9472381" y="3362432"/>
            <a:ext cx="577039" cy="216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20" y="1054442"/>
            <a:ext cx="10963744" cy="2884987"/>
          </a:xfrm>
          <a:prstGeom prst="rect">
            <a:avLst/>
          </a:prstGeom>
          <a:noFill/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7" y="0"/>
            <a:ext cx="11588191" cy="91019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Миф. Высокие цены на энергию ведут к росту нагрузки по оплате энергии и потере конкурентоспособности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6794" y="4011554"/>
            <a:ext cx="11395844" cy="2449201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325585" indent="-325585">
              <a:buBlip>
                <a:blip r:embed="rId5"/>
              </a:buBlip>
            </a:pPr>
            <a:r>
              <a:rPr lang="ru-RU" sz="1900" b="1" dirty="0" smtClean="0"/>
              <a:t>Производительность энергии (величина обратная энергоемкости) прямо пропорциональна средней цене на энергию</a:t>
            </a:r>
          </a:p>
          <a:p>
            <a:pPr marL="325585" indent="-325585">
              <a:buBlip>
                <a:blip r:embed="rId5"/>
              </a:buBlip>
            </a:pPr>
            <a:r>
              <a:rPr lang="ru-RU" sz="1900" b="1" dirty="0" smtClean="0"/>
              <a:t>В странах, где средняя цена на энергию ниже, доля расходов на энергию в ВВП не ниже, а выше!!!  </a:t>
            </a:r>
          </a:p>
          <a:p>
            <a:pPr marL="325585" indent="-325585">
              <a:buBlip>
                <a:blip r:embed="rId5"/>
              </a:buBlip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Низкие цены на энергию консервируют технологическую отсталость</a:t>
            </a:r>
          </a:p>
          <a:p>
            <a:pPr marL="325585" indent="-325585">
              <a:buBlip>
                <a:blip r:embed="rId5"/>
              </a:buBlip>
            </a:pPr>
            <a:r>
              <a:rPr lang="ru-RU" sz="1900" b="1" dirty="0" smtClean="0"/>
              <a:t>Для обеспечения экономической доступности энергии рост дохода более важен, чем сдерживание роста цен</a:t>
            </a:r>
          </a:p>
          <a:p>
            <a:pPr marL="325585" indent="-325585">
              <a:buBlip>
                <a:blip r:embed="rId5"/>
              </a:buBlip>
            </a:pP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России цены на энергию ниже, а доля расходов на энергию выше почти во всех отраслях промышленности, в ВВП и в доходах населения</a:t>
            </a:r>
            <a:endParaRPr lang="ru-RU" sz="19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2241" y="1342941"/>
            <a:ext cx="2596676" cy="694874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1900" b="1" dirty="0"/>
              <a:t>Средние значения за 1971-2012 гг. </a:t>
            </a:r>
            <a:endParaRPr lang="en-US" sz="1900" dirty="0"/>
          </a:p>
        </p:txBody>
      </p:sp>
      <p:sp>
        <p:nvSpPr>
          <p:cNvPr id="22" name="Rectangle 21"/>
          <p:cNvSpPr/>
          <p:nvPr/>
        </p:nvSpPr>
        <p:spPr>
          <a:xfrm>
            <a:off x="624447" y="910192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40257" y="3001808"/>
            <a:ext cx="1923464" cy="504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7" y="0"/>
            <a:ext cx="11588191" cy="127081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Миф. Энергоресурсы на основе ВИЭ всегда дороже энергии, получаемой на основе использования ископаемого топлива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3" y="0"/>
            <a:ext cx="5745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10601" y="6474775"/>
            <a:ext cx="636076" cy="418190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26580" y="1795605"/>
            <a:ext cx="220260" cy="4332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98665" y="1415065"/>
            <a:ext cx="5913973" cy="4449748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 marL="325585" indent="-325585">
              <a:buBlip>
                <a:blip r:embed="rId4"/>
              </a:buBlip>
            </a:pPr>
            <a:r>
              <a:rPr lang="ru-RU" sz="1900" b="1" dirty="0" smtClean="0"/>
              <a:t>За последние 8 лет удельная стоимость (на единицу мощности или эффекта) многих </a:t>
            </a:r>
            <a:r>
              <a:rPr lang="ru-RU" sz="1900" b="1" dirty="0" err="1" smtClean="0"/>
              <a:t>низкоуглеродных</a:t>
            </a:r>
            <a:r>
              <a:rPr lang="ru-RU" sz="1900" b="1" dirty="0" smtClean="0"/>
              <a:t> технологий снизилась в </a:t>
            </a:r>
            <a:r>
              <a:rPr lang="ru-RU" sz="2900" b="1" dirty="0"/>
              <a:t>3-10 раз</a:t>
            </a:r>
          </a:p>
          <a:p>
            <a:pPr marL="325585" indent="-325585">
              <a:buBlip>
                <a:blip r:embed="rId4"/>
              </a:buBlip>
            </a:pPr>
            <a:r>
              <a:rPr lang="ru-RU" sz="1900" b="1" dirty="0" smtClean="0"/>
              <a:t>Уже сейчас выработка электроэнергии на ВИЭ в ряде случаев </a:t>
            </a:r>
            <a:r>
              <a:rPr lang="ru-RU" sz="2900" b="1" dirty="0"/>
              <a:t>дешевле,</a:t>
            </a:r>
            <a:r>
              <a:rPr lang="ru-RU" b="1" dirty="0" smtClean="0"/>
              <a:t> </a:t>
            </a:r>
            <a:r>
              <a:rPr lang="ru-RU" sz="1900" b="1" dirty="0" smtClean="0"/>
              <a:t>чем на топливе</a:t>
            </a:r>
          </a:p>
          <a:p>
            <a:pPr marL="325585" indent="-325585">
              <a:buBlip>
                <a:blip r:embed="rId4"/>
              </a:buBlip>
            </a:pPr>
            <a:r>
              <a:rPr lang="ru-RU" sz="1900" b="1" dirty="0" smtClean="0"/>
              <a:t>В Чили и ОАЭ в 2016 г. подписаны контракты с поставкой электроэнергии от СЭС по цене </a:t>
            </a:r>
            <a:r>
              <a:rPr lang="ru-RU" sz="2400" b="1" dirty="0"/>
              <a:t>ниже 30 долл./МВт-ч</a:t>
            </a:r>
          </a:p>
          <a:p>
            <a:pPr marL="325585" indent="-325585">
              <a:buBlip>
                <a:blip r:embed="rId4"/>
              </a:buBlip>
            </a:pPr>
            <a:r>
              <a:rPr lang="ru-RU" sz="1900" b="1" dirty="0" smtClean="0"/>
              <a:t>Положительная обратная связь: удвоение применения </a:t>
            </a:r>
            <a:r>
              <a:rPr lang="ru-RU" sz="1900" b="1" dirty="0" err="1" smtClean="0"/>
              <a:t>ВИЭ-технологий</a:t>
            </a:r>
            <a:r>
              <a:rPr lang="ru-RU" sz="1900" b="1" dirty="0" smtClean="0"/>
              <a:t> ведет к снижению затрат </a:t>
            </a:r>
            <a:r>
              <a:rPr lang="ru-RU" sz="2400" b="1" dirty="0"/>
              <a:t>на 12-23%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4447" y="1198691"/>
            <a:ext cx="11588191" cy="721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4448" y="1198692"/>
            <a:ext cx="4985924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b="1" dirty="0" smtClean="0"/>
              <a:t>Энергия на основе ископаемого топлива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874699" y="1487190"/>
            <a:ext cx="96173" cy="216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7" y="1595376"/>
            <a:ext cx="5578045" cy="34980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967" y="4586684"/>
            <a:ext cx="5289525" cy="207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24447" y="6560838"/>
            <a:ext cx="11299671" cy="371709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1700" b="1" dirty="0"/>
              <a:t>Падение приведенных затрат по договорам на покупку энергии в США </a:t>
            </a:r>
            <a:r>
              <a:rPr lang="en-US" sz="1700" b="1" dirty="0"/>
              <a:t>(LBL, 2017)</a:t>
            </a:r>
            <a:endParaRPr lang="en-US" sz="1700" dirty="0"/>
          </a:p>
        </p:txBody>
      </p:sp>
      <p:sp>
        <p:nvSpPr>
          <p:cNvPr id="29" name="Rectangle 28"/>
          <p:cNvSpPr/>
          <p:nvPr/>
        </p:nvSpPr>
        <p:spPr>
          <a:xfrm>
            <a:off x="6491012" y="5642730"/>
            <a:ext cx="5721626" cy="987262"/>
          </a:xfrm>
          <a:prstGeom prst="rect">
            <a:avLst/>
          </a:prstGeom>
          <a:solidFill>
            <a:srgbClr val="7030A0"/>
          </a:solidFill>
        </p:spPr>
        <p:txBody>
          <a:bodyPr wrap="square" lIns="109033" tIns="54517" rIns="109033" bIns="54517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Кто отстает с развитием ВИЭ сейчас, будет оплачивать более дорогую энергию в будущем!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682353" y="1487190"/>
            <a:ext cx="192346" cy="14424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22452</TotalTime>
  <Words>1761</Words>
  <Application>Microsoft Office PowerPoint</Application>
  <PresentationFormat>Произвольный</PresentationFormat>
  <Paragraphs>183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Bitmap Image</vt:lpstr>
      <vt:lpstr>Центр энергоэффективности – XXI век (ЦЭНЭФ-XXI)    Мы тратим свою энергию, чтобы экономить вашу!           www.cenef.ru     (499) 120-9209                        Москва , 08.02.2018 </vt:lpstr>
      <vt:lpstr>Вопросы для обсуждения:</vt:lpstr>
      <vt:lpstr>Краткая история развития ВИЭ: Сначала они тебя не замечают. . . </vt:lpstr>
      <vt:lpstr>Старые рынки заметно расти не будут!   Еще до 2050 г. глобальное потребление  всех видов ископаемого топлива выйдет на пики</vt:lpstr>
      <vt:lpstr>Расставание с мифами. Миф. Мир всегда будет нуждаться в наших углеводородах, и мы сохраним возможность роста по сырьевой модели</vt:lpstr>
      <vt:lpstr>Фактическое развитие ВИЭ сметает на своем пути все прогнозные конструкции и заставляет возводить новые с гораздо более высокими оценками. Мечты становятся реальностью.  Small on the small scale, but big on the big scale</vt:lpstr>
      <vt:lpstr>Лучше всех считаем, или хуже всех мечтаем? Россия скромно мечтает о 12-20 ГВт ВИЭ к 2035 г.</vt:lpstr>
      <vt:lpstr>Миф. Высокие цены на энергию ведут к росту нагрузки по оплате энергии и потере конкурентоспособности </vt:lpstr>
      <vt:lpstr>Миф. Энергоресурсы на основе ВИЭ всегда дороже энергии, получаемой на основе использования ископаемого топлива</vt:lpstr>
      <vt:lpstr>Миф.  Нельзя создать экономику, полностью основанную на использовании  ВИЭ                    Движение  RE100 </vt:lpstr>
      <vt:lpstr>Население разных стран поддерживает развитие ВИЭ</vt:lpstr>
      <vt:lpstr>Миф. Нефть и газ – самые привлекательные направления инвестирования  в энергетике</vt:lpstr>
      <vt:lpstr>Новые рынки, на которых нас еще не видно, но которые сокращают ниши для поставщиков топлива</vt:lpstr>
      <vt:lpstr>От глобального к локальному . . .  Пилотные проекты ЦЭНЭФ- XXI Низкоуглеродные решения для изолированных регионов России с высокими затратами на энергию  </vt:lpstr>
      <vt:lpstr>«Замороженное» время, или как в жизни выглядит стратегия инерции. Эвенск в 2001 и 2017 гг.  </vt:lpstr>
      <vt:lpstr>Масштабирование программы «Низкоуглеродные решения  для изолированных регионов России с высокими затратами на энергию» на весь Крайний Север</vt:lpstr>
      <vt:lpstr>Огромный рынок замены дизельной генерации на ВИЭ – это тот рынок, где Россия может стать одним из мировых лидеров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CENEF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 эффективному использованию энергии (ЦЭНЭФ)    Более 20 лет мы тратим свою энергию, чтобы экономить вашу!           www.cenef.ru     (499) 120-92-09                         Москва, 2015</dc:title>
  <dc:creator>Igor A. Bashmakov</dc:creator>
  <cp:lastModifiedBy>User</cp:lastModifiedBy>
  <cp:revision>234</cp:revision>
  <dcterms:created xsi:type="dcterms:W3CDTF">2015-10-02T06:54:43Z</dcterms:created>
  <dcterms:modified xsi:type="dcterms:W3CDTF">2018-03-22T09:57:40Z</dcterms:modified>
</cp:coreProperties>
</file>