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xml" ContentType="application/vnd.openxmlformats-officedocument.presentationml.notesSlide+xml"/>
  <Override PartName="/ppt/tags/tag13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3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39" r:id="rId6"/>
  </p:sldMasterIdLst>
  <p:notesMasterIdLst>
    <p:notesMasterId r:id="rId22"/>
  </p:notesMasterIdLst>
  <p:handoutMasterIdLst>
    <p:handoutMasterId r:id="rId23"/>
  </p:handoutMasterIdLst>
  <p:sldIdLst>
    <p:sldId id="256" r:id="rId7"/>
    <p:sldId id="265" r:id="rId8"/>
    <p:sldId id="271" r:id="rId9"/>
    <p:sldId id="314" r:id="rId10"/>
    <p:sldId id="279" r:id="rId11"/>
    <p:sldId id="278" r:id="rId12"/>
    <p:sldId id="283" r:id="rId13"/>
    <p:sldId id="282" r:id="rId14"/>
    <p:sldId id="285" r:id="rId15"/>
    <p:sldId id="286" r:id="rId16"/>
    <p:sldId id="312" r:id="rId17"/>
    <p:sldId id="310" r:id="rId18"/>
    <p:sldId id="290" r:id="rId19"/>
    <p:sldId id="299" r:id="rId20"/>
    <p:sldId id="261" r:id="rId21"/>
  </p:sldIdLst>
  <p:sldSz cx="12190413" cy="6858000"/>
  <p:notesSz cx="6743700" cy="9893300"/>
  <p:custDataLst>
    <p:tags r:id="rId24"/>
  </p:custDataLst>
  <p:defaultTex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p:defaultTextStyle>
  <p:extLst>
    <p:ext uri="{521415D9-36F7-43E2-AB2F-B90AF26B5E84}">
      <p14:sectionLst xmlns:p14="http://schemas.microsoft.com/office/powerpoint/2010/main">
        <p14:section name="Intro" id="{8C21AF0E-3CDE-4C6A-860B-C9CBA98D031F}">
          <p14:sldIdLst>
            <p14:sldId id="256"/>
          </p14:sldIdLst>
        </p14:section>
        <p14:section name="Story" id="{4DE0AC1E-75AA-440A-A052-3CC222B9A2B1}">
          <p14:sldIdLst>
            <p14:sldId id="265"/>
            <p14:sldId id="271"/>
            <p14:sldId id="314"/>
            <p14:sldId id="279"/>
            <p14:sldId id="278"/>
            <p14:sldId id="283"/>
            <p14:sldId id="282"/>
            <p14:sldId id="285"/>
            <p14:sldId id="286"/>
            <p14:sldId id="312"/>
            <p14:sldId id="310"/>
            <p14:sldId id="290"/>
          </p14:sldIdLst>
        </p14:section>
        <p14:section name="Outro" id="{5DF8A2EA-E0DC-441B-9E97-BD3302D16121}">
          <p14:sldIdLst>
            <p14:sldId id="299"/>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57" autoAdjust="0"/>
    <p:restoredTop sz="94698" autoAdjust="0"/>
  </p:normalViewPr>
  <p:slideViewPr>
    <p:cSldViewPr snapToGrid="0">
      <p:cViewPr varScale="1">
        <p:scale>
          <a:sx n="70" d="100"/>
          <a:sy n="70" d="100"/>
        </p:scale>
        <p:origin x="-149" y="-8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3468" y="-114"/>
      </p:cViewPr>
      <p:guideLst>
        <p:guide orient="horz" pos="3116"/>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3.emf"/><Relationship Id="rId4"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588"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9525" y="0"/>
            <a:ext cx="2922588" cy="495300"/>
          </a:xfrm>
          <a:prstGeom prst="rect">
            <a:avLst/>
          </a:prstGeom>
        </p:spPr>
        <p:txBody>
          <a:bodyPr vert="horz" lIns="91440" tIns="45720" rIns="91440" bIns="45720" rtlCol="0"/>
          <a:lstStyle>
            <a:lvl1pPr algn="r">
              <a:defRPr sz="1200"/>
            </a:lvl1pPr>
          </a:lstStyle>
          <a:p>
            <a:fld id="{B1F6FCDC-B0B8-4243-8340-DCE9AB0F745C}" type="datetimeFigureOut">
              <a:rPr lang="en-US" smtClean="0"/>
              <a:t>3/22/2018</a:t>
            </a:fld>
            <a:endParaRPr lang="en-US"/>
          </a:p>
        </p:txBody>
      </p:sp>
      <p:sp>
        <p:nvSpPr>
          <p:cNvPr id="4" name="Footer Placeholder 3"/>
          <p:cNvSpPr>
            <a:spLocks noGrp="1"/>
          </p:cNvSpPr>
          <p:nvPr>
            <p:ph type="ftr" sz="quarter" idx="2"/>
          </p:nvPr>
        </p:nvSpPr>
        <p:spPr>
          <a:xfrm>
            <a:off x="0" y="9396413"/>
            <a:ext cx="2922588"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9525" y="9396413"/>
            <a:ext cx="2922588" cy="495300"/>
          </a:xfrm>
          <a:prstGeom prst="rect">
            <a:avLst/>
          </a:prstGeom>
        </p:spPr>
        <p:txBody>
          <a:bodyPr vert="horz" lIns="91440" tIns="45720" rIns="91440" bIns="45720" rtlCol="0" anchor="b"/>
          <a:lstStyle>
            <a:lvl1pPr algn="r">
              <a:defRPr sz="1200"/>
            </a:lvl1pPr>
          </a:lstStyle>
          <a:p>
            <a:fld id="{BBC2DC86-18DF-44F7-B539-BDC8A3E3733B}" type="slidenum">
              <a:rPr lang="en-US" smtClean="0"/>
              <a:t>‹#›</a:t>
            </a:fld>
            <a:endParaRPr lang="en-US"/>
          </a:p>
        </p:txBody>
      </p:sp>
    </p:spTree>
    <p:extLst>
      <p:ext uri="{BB962C8B-B14F-4D97-AF65-F5344CB8AC3E}">
        <p14:creationId xmlns:p14="http://schemas.microsoft.com/office/powerpoint/2010/main" val="1696924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588"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9525" y="0"/>
            <a:ext cx="2922588" cy="495300"/>
          </a:xfrm>
          <a:prstGeom prst="rect">
            <a:avLst/>
          </a:prstGeom>
        </p:spPr>
        <p:txBody>
          <a:bodyPr vert="horz" lIns="91440" tIns="45720" rIns="91440" bIns="45720" rtlCol="0"/>
          <a:lstStyle>
            <a:lvl1pPr algn="r">
              <a:defRPr sz="1200"/>
            </a:lvl1pPr>
          </a:lstStyle>
          <a:p>
            <a:fld id="{AFD3789F-4648-4EA5-B177-1CC728AD3929}" type="datetimeFigureOut">
              <a:rPr lang="en-US" smtClean="0"/>
              <a:t>3/22/2018</a:t>
            </a:fld>
            <a:endParaRPr lang="en-US"/>
          </a:p>
        </p:txBody>
      </p:sp>
      <p:sp>
        <p:nvSpPr>
          <p:cNvPr id="4" name="Slide Image Placeholder 3"/>
          <p:cNvSpPr>
            <a:spLocks noGrp="1" noRot="1" noChangeAspect="1"/>
          </p:cNvSpPr>
          <p:nvPr>
            <p:ph type="sldImg" idx="2"/>
          </p:nvPr>
        </p:nvSpPr>
        <p:spPr>
          <a:xfrm>
            <a:off x="74613" y="741363"/>
            <a:ext cx="6594475" cy="3709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688" y="4699000"/>
            <a:ext cx="5394325" cy="44529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96413"/>
            <a:ext cx="2922588"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9525" y="9396413"/>
            <a:ext cx="2922588" cy="495300"/>
          </a:xfrm>
          <a:prstGeom prst="rect">
            <a:avLst/>
          </a:prstGeom>
        </p:spPr>
        <p:txBody>
          <a:bodyPr vert="horz" lIns="91440" tIns="45720" rIns="91440" bIns="45720" rtlCol="0" anchor="b"/>
          <a:lstStyle>
            <a:lvl1pPr algn="r">
              <a:defRPr sz="1200"/>
            </a:lvl1pPr>
          </a:lstStyle>
          <a:p>
            <a:fld id="{FB3DFC10-1456-4539-8175-254A373B5C17}" type="slidenum">
              <a:rPr lang="en-US" smtClean="0"/>
              <a:t>‹#›</a:t>
            </a:fld>
            <a:endParaRPr lang="en-US"/>
          </a:p>
        </p:txBody>
      </p:sp>
    </p:spTree>
    <p:extLst>
      <p:ext uri="{BB962C8B-B14F-4D97-AF65-F5344CB8AC3E}">
        <p14:creationId xmlns:p14="http://schemas.microsoft.com/office/powerpoint/2010/main" val="216930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41363"/>
            <a:ext cx="6594475" cy="3709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B5F6C-EE49-49E5-8F23-D68B84BF68DC}" type="slidenum">
              <a:rPr lang="en-US" smtClean="0"/>
              <a:t>11</a:t>
            </a:fld>
            <a:endParaRPr lang="en-US" dirty="0"/>
          </a:p>
        </p:txBody>
      </p:sp>
    </p:spTree>
    <p:extLst>
      <p:ext uri="{BB962C8B-B14F-4D97-AF65-F5344CB8AC3E}">
        <p14:creationId xmlns:p14="http://schemas.microsoft.com/office/powerpoint/2010/main" val="1261351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41363"/>
            <a:ext cx="6594475" cy="3709987"/>
          </a:xfrm>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pPr algn="l" rtl="0"/>
            <a:fld id="{FD4652E7-A0D6-4E16-9B04-C505CA113B55}" type="slidenum">
              <a:rPr/>
              <a:pPr algn="l" rtl="0"/>
              <a:t>12</a:t>
            </a:fld>
            <a:endParaRPr lang="ru-RU" dirty="0"/>
          </a:p>
        </p:txBody>
      </p:sp>
    </p:spTree>
    <p:extLst>
      <p:ext uri="{BB962C8B-B14F-4D97-AF65-F5344CB8AC3E}">
        <p14:creationId xmlns:p14="http://schemas.microsoft.com/office/powerpoint/2010/main" val="149171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41363"/>
            <a:ext cx="6594475" cy="3709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D6562-3A2C-4888-AC54-9C758B64736E}" type="slidenum">
              <a:rPr lang="en-US" smtClean="0"/>
              <a:t>13</a:t>
            </a:fld>
            <a:endParaRPr lang="ru-RU" dirty="0"/>
          </a:p>
        </p:txBody>
      </p:sp>
    </p:spTree>
    <p:extLst>
      <p:ext uri="{BB962C8B-B14F-4D97-AF65-F5344CB8AC3E}">
        <p14:creationId xmlns:p14="http://schemas.microsoft.com/office/powerpoint/2010/main" val="424993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41363"/>
            <a:ext cx="6594475" cy="3709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361528-6D38-4DC9-BA61-E219EC53CCAA}" type="slidenum">
              <a:rPr lang="ru-RU" smtClean="0"/>
              <a:pPr/>
              <a:t>14</a:t>
            </a:fld>
            <a:endParaRPr lang="ru-RU"/>
          </a:p>
        </p:txBody>
      </p:sp>
    </p:spTree>
    <p:extLst>
      <p:ext uri="{BB962C8B-B14F-4D97-AF65-F5344CB8AC3E}">
        <p14:creationId xmlns:p14="http://schemas.microsoft.com/office/powerpoint/2010/main" val="338816641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1.xml"/><Relationship Id="rId7" Type="http://schemas.openxmlformats.org/officeDocument/2006/relationships/oleObject" Target="../embeddings/oleObject5.bin"/><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4.png"/><Relationship Id="rId2" Type="http://schemas.openxmlformats.org/officeDocument/2006/relationships/tags" Target="../tags/tag14.xml"/><Relationship Id="rId1" Type="http://schemas.openxmlformats.org/officeDocument/2006/relationships/vmlDrawing" Target="../drawings/vmlDrawing6.vml"/><Relationship Id="rId6" Type="http://schemas.openxmlformats.org/officeDocument/2006/relationships/tags" Target="../tags/tag18.xml"/><Relationship Id="rId11" Type="http://schemas.openxmlformats.org/officeDocument/2006/relationships/image" Target="../media/image1.emf"/><Relationship Id="rId5" Type="http://schemas.openxmlformats.org/officeDocument/2006/relationships/tags" Target="../tags/tag17.xml"/><Relationship Id="rId10" Type="http://schemas.openxmlformats.org/officeDocument/2006/relationships/oleObject" Target="../embeddings/oleObject6.bin"/><Relationship Id="rId4" Type="http://schemas.openxmlformats.org/officeDocument/2006/relationships/tags" Target="../tags/tag1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5.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000149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55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Slide Number Placeholder" hidden="1"/>
          <p:cNvSpPr>
            <a:spLocks noGrp="1"/>
          </p:cNvSpPr>
          <p:nvPr>
            <p:ph type="sldNum" sz="quarter" idx="11"/>
            <p:custDataLst>
              <p:tags r:id="rId3"/>
            </p:custDataLst>
          </p:nvPr>
        </p:nvSpPr>
        <p:spPr>
          <a:xfrm>
            <a:off x="12271633"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4" name="Footer Placeholder" hidden="1"/>
          <p:cNvSpPr>
            <a:spLocks noGrp="1"/>
          </p:cNvSpPr>
          <p:nvPr>
            <p:ph type="ftr" sz="quarter" idx="12"/>
            <p:custDataLst>
              <p:tags r:id="rId4"/>
            </p:custDataLst>
          </p:nvPr>
        </p:nvSpPr>
        <p:spPr>
          <a:xfrm>
            <a:off x="12271634"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2" name="Title 1"/>
          <p:cNvSpPr>
            <a:spLocks noGrp="1"/>
          </p:cNvSpPr>
          <p:nvPr>
            <p:ph type="title"/>
          </p:nvPr>
        </p:nvSpPr>
        <p:spPr>
          <a:xfrm>
            <a:off x="738000" y="666000"/>
            <a:ext cx="10792808" cy="860400"/>
          </a:xfrm>
        </p:spPr>
        <p:txBody>
          <a:bodyPr/>
          <a:lstStyle>
            <a:lvl1pPr algn="l" defTabSz="914400" rtl="0" eaLnBrk="1" latinLnBrk="0" hangingPunct="1">
              <a:lnSpc>
                <a:spcPct val="90000"/>
              </a:lnSpc>
              <a:spcBef>
                <a:spcPct val="0"/>
              </a:spcBef>
              <a:buNone/>
              <a:tabLst>
                <a:tab pos="1252538" algn="l"/>
              </a:tabLst>
              <a:defRPr lang="en-US" sz="3100" b="0" kern="1200" baseline="0" dirty="0">
                <a:solidFill>
                  <a:schemeClr val="tx1"/>
                </a:solidFill>
                <a:latin typeface="+mj-lt"/>
                <a:ea typeface="+mj-ea"/>
                <a:cs typeface="+mj-cs"/>
                <a:sym typeface="+mn-lt"/>
              </a:defRPr>
            </a:lvl1pPr>
          </a:lstStyle>
          <a:p>
            <a:r>
              <a:rPr lang="en-US" smtClean="0"/>
              <a:t>Click to edit Master title style</a:t>
            </a:r>
            <a:endParaRPr lang="en-US" dirty="0"/>
          </a:p>
        </p:txBody>
      </p:sp>
      <p:pic>
        <p:nvPicPr>
          <p:cNvPr id="7" name="Bild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92258" y="210859"/>
            <a:ext cx="945219" cy="469226"/>
          </a:xfrm>
          <a:prstGeom prst="rect">
            <a:avLst/>
          </a:prstGeom>
        </p:spPr>
      </p:pic>
    </p:spTree>
    <p:extLst>
      <p:ext uri="{BB962C8B-B14F-4D97-AF65-F5344CB8AC3E}">
        <p14:creationId xmlns:p14="http://schemas.microsoft.com/office/powerpoint/2010/main" val="7804288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65264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61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2" name="Slide Number Placeholder" hidden="1"/>
          <p:cNvSpPr>
            <a:spLocks noGrp="1"/>
          </p:cNvSpPr>
          <p:nvPr>
            <p:ph type="sldNum" sz="quarter" idx="11"/>
            <p:custDataLst>
              <p:tags r:id="rId3"/>
            </p:custDataLst>
          </p:nvPr>
        </p:nvSpPr>
        <p:spPr>
          <a:xfrm>
            <a:off x="12271633"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3" name="Footer Placeholder" hidden="1"/>
          <p:cNvSpPr>
            <a:spLocks noGrp="1"/>
          </p:cNvSpPr>
          <p:nvPr>
            <p:ph type="ftr" sz="quarter" idx="10"/>
            <p:custDataLst>
              <p:tags r:id="rId4"/>
            </p:custDataLst>
          </p:nvPr>
        </p:nvSpPr>
        <p:spPr>
          <a:xfrm>
            <a:off x="12271634"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4" name="Text Placeholder 3"/>
          <p:cNvSpPr>
            <a:spLocks noGrp="1"/>
          </p:cNvSpPr>
          <p:nvPr>
            <p:ph type="body" sz="quarter" idx="12" hasCustomPrompt="1"/>
          </p:nvPr>
        </p:nvSpPr>
        <p:spPr>
          <a:xfrm>
            <a:off x="738000" y="1710000"/>
            <a:ext cx="10792808" cy="1394228"/>
          </a:xfrm>
        </p:spPr>
        <p:txBody>
          <a:bodyPr/>
          <a:lstStyle>
            <a:lvl1pPr>
              <a:defRPr>
                <a:latin typeface="+mn-lt"/>
                <a:sym typeface="+mn-lt"/>
              </a:defRPr>
            </a:lvl1pPr>
            <a:lvl2pPr>
              <a:defRPr>
                <a:latin typeface="+mn-lt"/>
                <a:sym typeface="+mn-lt"/>
              </a:defRPr>
            </a:lvl2pPr>
            <a:lvl3pPr>
              <a:defRPr>
                <a:latin typeface="+mn-lt"/>
                <a:sym typeface="+mn-lt"/>
              </a:defRPr>
            </a:lvl3pPr>
            <a:lvl4pPr>
              <a:defRPr>
                <a:latin typeface="+mn-lt"/>
                <a:sym typeface="+mn-lt"/>
              </a:defRPr>
            </a:lvl4pPr>
          </a:lstStyle>
          <a:p>
            <a:pPr lvl="0"/>
            <a:r>
              <a:rPr lang="en-US" dirty="0" smtClean="0"/>
              <a:t>Click to edit Master text styles – Level 0</a:t>
            </a:r>
          </a:p>
          <a:p>
            <a:pPr lvl="1"/>
            <a:r>
              <a:rPr lang="en-US" dirty="0" smtClean="0"/>
              <a:t>Level 1</a:t>
            </a:r>
          </a:p>
          <a:p>
            <a:pPr lvl="2"/>
            <a:r>
              <a:rPr lang="en-US" dirty="0" smtClean="0"/>
              <a:t>Level 2</a:t>
            </a:r>
          </a:p>
          <a:p>
            <a:pPr lvl="3"/>
            <a:r>
              <a:rPr lang="en-US" dirty="0" smtClean="0"/>
              <a:t>Level 3</a:t>
            </a:r>
          </a:p>
        </p:txBody>
      </p:sp>
      <p:sp>
        <p:nvSpPr>
          <p:cNvPr id="2" name="Title 1"/>
          <p:cNvSpPr>
            <a:spLocks noGrp="1"/>
          </p:cNvSpPr>
          <p:nvPr>
            <p:ph type="title"/>
          </p:nvPr>
        </p:nvSpPr>
        <p:spPr>
          <a:xfrm>
            <a:off x="738000" y="666000"/>
            <a:ext cx="10792808" cy="860400"/>
          </a:xfrm>
        </p:spPr>
        <p:txBody>
          <a:bodyPr/>
          <a:lstStyle>
            <a:lvl1pPr>
              <a:defRPr>
                <a:latin typeface="+mj-lt"/>
                <a:sym typeface="+mn-lt"/>
              </a:defRPr>
            </a:lvl1pPr>
          </a:lstStyle>
          <a:p>
            <a:r>
              <a:rPr lang="en-US" smtClean="0"/>
              <a:t>Click to edit Master title style</a:t>
            </a:r>
            <a:endParaRPr lang="en-US" dirty="0"/>
          </a:p>
        </p:txBody>
      </p:sp>
      <p:pic>
        <p:nvPicPr>
          <p:cNvPr id="7" name="Bild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92258" y="210859"/>
            <a:ext cx="945219" cy="46922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4"/>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994129971"/>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03545"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12" name="Slide Number Placeholder" hidden="1"/>
          <p:cNvSpPr>
            <a:spLocks noGrp="1"/>
          </p:cNvSpPr>
          <p:nvPr>
            <p:ph type="sldNum" sz="quarter" idx="11"/>
          </p:nvPr>
        </p:nvSpPr>
        <p:spPr>
          <a:xfrm>
            <a:off x="12271633"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3" name="Footer Placeholder" hidden="1"/>
          <p:cNvSpPr>
            <a:spLocks noGrp="1"/>
          </p:cNvSpPr>
          <p:nvPr>
            <p:ph type="ftr" sz="quarter" idx="10"/>
          </p:nvPr>
        </p:nvSpPr>
        <p:spPr>
          <a:xfrm>
            <a:off x="12271634"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14" name="Title"/>
          <p:cNvSpPr>
            <a:spLocks noGrp="1"/>
          </p:cNvSpPr>
          <p:nvPr>
            <p:ph type="title" hasCustomPrompt="1"/>
          </p:nvPr>
        </p:nvSpPr>
        <p:spPr>
          <a:xfrm>
            <a:off x="0" y="4133089"/>
            <a:ext cx="5007429" cy="373949"/>
          </a:xfrm>
        </p:spPr>
        <p:txBody>
          <a:bodyPr wrap="square" lIns="360000" tIns="0" rIns="0" bIns="0" anchor="b" anchorCtr="0">
            <a:spAutoFit/>
          </a:bodyPr>
          <a:lstStyle>
            <a:lvl1pPr marL="528638" indent="-528638" algn="l">
              <a:tabLst>
                <a:tab pos="530352" algn="l"/>
                <a:tab pos="813816" algn="l"/>
              </a:tabLst>
              <a:defRPr>
                <a:latin typeface="+mj-lt"/>
                <a:sym typeface="+mn-lt"/>
              </a:defRPr>
            </a:lvl1pPr>
          </a:lstStyle>
          <a:p>
            <a:r>
              <a:rPr lang="en-US" dirty="0" smtClean="0"/>
              <a:t>A.   Click to edit text</a:t>
            </a:r>
            <a:endParaRPr lang="de-DE" dirty="0"/>
          </a:p>
        </p:txBody>
      </p:sp>
      <p:sp>
        <p:nvSpPr>
          <p:cNvPr id="8" name="Client name"/>
          <p:cNvSpPr>
            <a:spLocks noGrp="1"/>
          </p:cNvSpPr>
          <p:nvPr>
            <p:ph type="body" sz="quarter" idx="19" hasCustomPrompt="1"/>
          </p:nvPr>
        </p:nvSpPr>
        <p:spPr>
          <a:xfrm>
            <a:off x="850174" y="4815674"/>
            <a:ext cx="4157255" cy="469253"/>
          </a:xfrm>
        </p:spPr>
        <p:txBody>
          <a:bodyPr anchor="b" anchorCtr="0">
            <a:noAutofit/>
          </a:bodyPr>
          <a:lstStyle>
            <a:lvl1pPr>
              <a:lnSpc>
                <a:spcPct val="100000"/>
              </a:lnSpc>
              <a:defRPr baseline="0">
                <a:latin typeface="+mn-lt"/>
                <a:sym typeface="+mn-lt"/>
              </a:defRPr>
            </a:lvl1pPr>
          </a:lstStyle>
          <a:p>
            <a:pPr lvl="0"/>
            <a:r>
              <a:rPr lang="en-US" dirty="0" smtClean="0"/>
              <a:t>Client logo/name</a:t>
            </a:r>
          </a:p>
        </p:txBody>
      </p:sp>
    </p:spTree>
    <p:extLst>
      <p:ext uri="{BB962C8B-B14F-4D97-AF65-F5344CB8AC3E}">
        <p14:creationId xmlns:p14="http://schemas.microsoft.com/office/powerpoint/2010/main" val="13812038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4179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7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14" name="Slide Number Placeholder" hidden="1"/>
          <p:cNvSpPr>
            <a:spLocks noGrp="1"/>
          </p:cNvSpPr>
          <p:nvPr>
            <p:ph type="sldNum" sz="quarter" idx="11"/>
            <p:custDataLst>
              <p:tags r:id="rId3"/>
            </p:custDataLst>
          </p:nvPr>
        </p:nvSpPr>
        <p:spPr>
          <a:xfrm>
            <a:off x="12271633"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5" name="Footer Placeholder" hidden="1"/>
          <p:cNvSpPr>
            <a:spLocks noGrp="1"/>
          </p:cNvSpPr>
          <p:nvPr>
            <p:ph type="ftr" sz="quarter" idx="10"/>
            <p:custDataLst>
              <p:tags r:id="rId4"/>
            </p:custDataLst>
          </p:nvPr>
        </p:nvSpPr>
        <p:spPr>
          <a:xfrm>
            <a:off x="12271634"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10" name="Type of document"/>
          <p:cNvSpPr>
            <a:spLocks noGrp="1"/>
          </p:cNvSpPr>
          <p:nvPr>
            <p:ph type="body" sz="quarter" idx="18" hasCustomPrompt="1"/>
          </p:nvPr>
        </p:nvSpPr>
        <p:spPr>
          <a:xfrm>
            <a:off x="0" y="4567619"/>
            <a:ext cx="4680858" cy="581698"/>
          </a:xfrm>
        </p:spPr>
        <p:txBody>
          <a:bodyPr wrap="square" lIns="360000" tIns="0" rIns="0" anchor="t" anchorCtr="0">
            <a:noAutofit/>
          </a:bodyPr>
          <a:lstStyle>
            <a:lvl1pPr>
              <a:lnSpc>
                <a:spcPct val="90000"/>
              </a:lnSpc>
              <a:spcBef>
                <a:spcPts val="0"/>
              </a:spcBef>
              <a:defRPr sz="2100">
                <a:latin typeface="+mn-lt"/>
                <a:sym typeface="+mn-lt"/>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dirty="0" smtClean="0"/>
              <a:t>Type of document</a:t>
            </a:r>
            <a:br>
              <a:rPr lang="en-US" dirty="0" smtClean="0"/>
            </a:br>
            <a:r>
              <a:rPr lang="en-US" dirty="0" smtClean="0"/>
              <a:t>(max. two lines)</a:t>
            </a:r>
          </a:p>
        </p:txBody>
      </p:sp>
      <p:sp>
        <p:nvSpPr>
          <p:cNvPr id="3" name="Location, date"/>
          <p:cNvSpPr>
            <a:spLocks noGrp="1"/>
          </p:cNvSpPr>
          <p:nvPr>
            <p:ph type="body" sz="quarter" idx="16" hasCustomPrompt="1"/>
          </p:nvPr>
        </p:nvSpPr>
        <p:spPr>
          <a:xfrm>
            <a:off x="0" y="6436577"/>
            <a:ext cx="4680858" cy="180049"/>
          </a:xfrm>
        </p:spPr>
        <p:txBody>
          <a:bodyPr wrap="square" lIns="360000" tIns="0" rIns="252000" anchor="b" anchorCtr="0">
            <a:spAutoFit/>
          </a:bodyPr>
          <a:lstStyle>
            <a:lvl1pPr marL="0" marR="0" indent="0" algn="l" defTabSz="914400" rtl="0" eaLnBrk="1" fontAlgn="auto" latinLnBrk="0" hangingPunct="1">
              <a:lnSpc>
                <a:spcPct val="90000"/>
              </a:lnSpc>
              <a:spcBef>
                <a:spcPts val="0"/>
              </a:spcBef>
              <a:spcAft>
                <a:spcPts val="0"/>
              </a:spcAft>
              <a:buClrTx/>
              <a:buSzTx/>
              <a:buFont typeface="Arial Narrow" pitchFamily="34" charset="0"/>
              <a:buNone/>
              <a:tabLst/>
              <a:defRPr sz="1300" baseline="0">
                <a:latin typeface="+mn-lt"/>
                <a:sym typeface="+mn-lt"/>
              </a:defRPr>
            </a:lvl1pPr>
          </a:lstStyle>
          <a:p>
            <a:pPr marL="0" marR="0" lvl="0" indent="0" algn="l" defTabSz="914400" rtl="0" eaLnBrk="1" fontAlgn="auto" latinLnBrk="0" hangingPunct="1">
              <a:lnSpc>
                <a:spcPct val="90000"/>
              </a:lnSpc>
              <a:spcBef>
                <a:spcPts val="0"/>
              </a:spcBef>
              <a:spcAft>
                <a:spcPts val="0"/>
              </a:spcAft>
              <a:buClrTx/>
              <a:buSzTx/>
              <a:buFont typeface="Arial Narrow" pitchFamily="34" charset="0"/>
              <a:buNone/>
              <a:tabLst/>
              <a:defRPr/>
            </a:pPr>
            <a:r>
              <a:rPr lang="en-US" dirty="0" smtClean="0"/>
              <a:t>Location, date of presentation (month, day, year)</a:t>
            </a:r>
          </a:p>
        </p:txBody>
      </p:sp>
      <p:sp>
        <p:nvSpPr>
          <p:cNvPr id="4" name="Project name"/>
          <p:cNvSpPr>
            <a:spLocks noGrp="1"/>
          </p:cNvSpPr>
          <p:nvPr>
            <p:ph type="title" hasCustomPrompt="1"/>
          </p:nvPr>
        </p:nvSpPr>
        <p:spPr>
          <a:xfrm>
            <a:off x="0" y="3320814"/>
            <a:ext cx="4680858" cy="1061248"/>
          </a:xfrm>
        </p:spPr>
        <p:txBody>
          <a:bodyPr wrap="square" lIns="360000" rIns="0" bIns="0" anchor="b" anchorCtr="0">
            <a:spAutoFit/>
          </a:bodyPr>
          <a:lstStyle>
            <a:lvl1pPr>
              <a:defRPr sz="3700" baseline="0">
                <a:latin typeface="+mj-lt"/>
                <a:sym typeface="+mn-lt"/>
              </a:defRPr>
            </a:lvl1pPr>
          </a:lstStyle>
          <a:p>
            <a:r>
              <a:rPr lang="en-US" dirty="0" smtClean="0"/>
              <a:t>Project name or document title</a:t>
            </a:r>
            <a:endParaRPr lang="en-US" dirty="0"/>
          </a:p>
        </p:txBody>
      </p:sp>
      <p:sp>
        <p:nvSpPr>
          <p:cNvPr id="19" name="Position Lines"/>
          <p:cNvSpPr>
            <a:spLocks noChangeShapeType="1"/>
          </p:cNvSpPr>
          <p:nvPr>
            <p:custDataLst>
              <p:tags r:id="rId5"/>
            </p:custDataLst>
          </p:nvPr>
        </p:nvSpPr>
        <p:spPr bwMode="auto">
          <a:xfrm>
            <a:off x="443019"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sp>
        <p:nvSpPr>
          <p:cNvPr id="12" name="Client name"/>
          <p:cNvSpPr>
            <a:spLocks noGrp="1"/>
          </p:cNvSpPr>
          <p:nvPr>
            <p:ph type="body" sz="quarter" idx="19" hasCustomPrompt="1"/>
          </p:nvPr>
        </p:nvSpPr>
        <p:spPr>
          <a:xfrm>
            <a:off x="369468" y="5336011"/>
            <a:ext cx="4311389" cy="473604"/>
          </a:xfrm>
        </p:spPr>
        <p:txBody>
          <a:bodyPr anchor="b" anchorCtr="0">
            <a:noAutofit/>
          </a:bodyPr>
          <a:lstStyle>
            <a:lvl1pPr>
              <a:lnSpc>
                <a:spcPct val="100000"/>
              </a:lnSpc>
              <a:defRPr baseline="0">
                <a:latin typeface="+mn-lt"/>
                <a:sym typeface="+mn-lt"/>
              </a:defRPr>
            </a:lvl1pPr>
          </a:lstStyle>
          <a:p>
            <a:pPr lvl="0"/>
            <a:r>
              <a:rPr lang="en-US" dirty="0" smtClean="0"/>
              <a:t>Client logo/name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37550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603"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15" name="Slide Number Placeholder" hidden="1"/>
          <p:cNvSpPr>
            <a:spLocks noGrp="1"/>
          </p:cNvSpPr>
          <p:nvPr>
            <p:ph type="sldNum" sz="quarter" idx="11"/>
            <p:custDataLst>
              <p:tags r:id="rId3"/>
            </p:custDataLst>
          </p:nvPr>
        </p:nvSpPr>
        <p:spPr>
          <a:xfrm>
            <a:off x="12271633"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6" name="Footer Placeholder" hidden="1"/>
          <p:cNvSpPr>
            <a:spLocks noGrp="1"/>
          </p:cNvSpPr>
          <p:nvPr>
            <p:ph type="ftr" sz="quarter" idx="12"/>
            <p:custDataLst>
              <p:tags r:id="rId4"/>
            </p:custDataLst>
          </p:nvPr>
        </p:nvSpPr>
        <p:spPr>
          <a:xfrm>
            <a:off x="12271634"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5" name="Contents Text"/>
          <p:cNvSpPr>
            <a:spLocks noGrp="1"/>
          </p:cNvSpPr>
          <p:nvPr>
            <p:ph type="body" sz="quarter" idx="10" hasCustomPrompt="1"/>
            <p:custDataLst>
              <p:tags r:id="rId5"/>
            </p:custDataLst>
          </p:nvPr>
        </p:nvSpPr>
        <p:spPr>
          <a:xfrm>
            <a:off x="738000" y="1710000"/>
            <a:ext cx="10792808" cy="3361433"/>
          </a:xfrm>
        </p:spPr>
        <p:txBody>
          <a:bodyPr wrap="square">
            <a:spAutoFit/>
          </a:bodyPr>
          <a:lstStyle>
            <a:lvl1pPr marL="360000" indent="-360000">
              <a:spcBef>
                <a:spcPts val="2000"/>
              </a:spcBef>
              <a:tabLst>
                <a:tab pos="10792800" algn="r"/>
              </a:tabLst>
              <a:defRPr sz="2100">
                <a:solidFill>
                  <a:schemeClr val="tx1"/>
                </a:solidFill>
                <a:latin typeface="+mn-lt"/>
                <a:cs typeface="+mn-cs"/>
                <a:sym typeface="+mn-lt"/>
              </a:defRPr>
            </a:lvl1pPr>
            <a:lvl2pPr marL="720000" indent="-360000">
              <a:spcBef>
                <a:spcPts val="600"/>
              </a:spcBef>
              <a:buNone/>
              <a:tabLst>
                <a:tab pos="10792800" algn="r"/>
              </a:tabLst>
              <a:defRPr sz="2100" b="0">
                <a:solidFill>
                  <a:schemeClr val="tx1"/>
                </a:solidFill>
                <a:latin typeface="+mn-lt"/>
                <a:sym typeface="+mn-lt"/>
              </a:defRPr>
            </a:lvl2pPr>
            <a:lvl3pPr marL="1260000" indent="-540000">
              <a:spcBef>
                <a:spcPts val="0"/>
              </a:spcBef>
              <a:buNone/>
              <a:tabLst>
                <a:tab pos="10792800" algn="r"/>
              </a:tabLst>
              <a:defRPr sz="2100">
                <a:solidFill>
                  <a:schemeClr val="tx1"/>
                </a:solidFill>
                <a:latin typeface="+mn-lt"/>
                <a:sym typeface="+mn-lt"/>
              </a:defRPr>
            </a:lvl3pPr>
            <a:lvl4pPr marL="1255713" indent="-534988">
              <a:buNone/>
              <a:tabLst>
                <a:tab pos="8521700" algn="r"/>
              </a:tabLst>
              <a:defRPr/>
            </a:lvl4pPr>
            <a:lvl5pPr>
              <a:buNone/>
              <a:defRPr/>
            </a:lvl5pPr>
          </a:lstStyle>
          <a:p>
            <a:pPr lvl="0"/>
            <a:r>
              <a:rPr lang="en-US" dirty="0" smtClean="0"/>
              <a:t>A.	xxx	xx</a:t>
            </a:r>
          </a:p>
          <a:p>
            <a:pPr lvl="0"/>
            <a:r>
              <a:rPr lang="en-US" dirty="0" smtClean="0"/>
              <a:t>B.	xxx	xx</a:t>
            </a:r>
          </a:p>
          <a:p>
            <a:pPr lvl="1"/>
            <a:r>
              <a:rPr lang="en-US" dirty="0" smtClean="0"/>
              <a:t>1.	xxx	xx</a:t>
            </a:r>
          </a:p>
          <a:p>
            <a:pPr lvl="1"/>
            <a:r>
              <a:rPr lang="en-US" dirty="0" smtClean="0"/>
              <a:t>2.	xxx	xx</a:t>
            </a:r>
          </a:p>
          <a:p>
            <a:pPr lvl="2"/>
            <a:r>
              <a:rPr lang="en-US" dirty="0" smtClean="0"/>
              <a:t>2.1	xxx	xx</a:t>
            </a:r>
          </a:p>
          <a:p>
            <a:pPr lvl="2"/>
            <a:r>
              <a:rPr lang="en-US" dirty="0" smtClean="0"/>
              <a:t>2.2	xxx	xx</a:t>
            </a:r>
          </a:p>
          <a:p>
            <a:pPr lvl="0"/>
            <a:r>
              <a:rPr lang="en-US" dirty="0" smtClean="0"/>
              <a:t>C.	xxx	xx</a:t>
            </a:r>
          </a:p>
          <a:p>
            <a:pPr lvl="1"/>
            <a:r>
              <a:rPr lang="en-US" dirty="0" smtClean="0"/>
              <a:t>1.	xxx	xx</a:t>
            </a:r>
          </a:p>
          <a:p>
            <a:pPr lvl="2"/>
            <a:r>
              <a:rPr lang="en-US" dirty="0" smtClean="0"/>
              <a:t>1.1	xxx	xx</a:t>
            </a:r>
          </a:p>
        </p:txBody>
      </p:sp>
      <p:sp>
        <p:nvSpPr>
          <p:cNvPr id="9" name="Note: Exclusive dealing"/>
          <p:cNvSpPr txBox="1">
            <a:spLocks noChangeArrowheads="1"/>
          </p:cNvSpPr>
          <p:nvPr>
            <p:custDataLst>
              <p:tags r:id="rId6"/>
            </p:custDataLst>
          </p:nvPr>
        </p:nvSpPr>
        <p:spPr bwMode="auto">
          <a:xfrm>
            <a:off x="738000" y="6280190"/>
            <a:ext cx="10792808" cy="553998"/>
          </a:xfrm>
          <a:prstGeom prst="rect">
            <a:avLst/>
          </a:prstGeom>
          <a:noFill/>
          <a:ln w="9525">
            <a:noFill/>
            <a:miter lim="800000"/>
            <a:headEnd/>
            <a:tailEnd/>
          </a:ln>
        </p:spPr>
        <p:txBody>
          <a:bodyPr lIns="0" tIns="0" rIns="0" bIns="0" anchor="b" anchorCtr="0">
            <a:spAutoFit/>
          </a:bodyPr>
          <a:lstStyle/>
          <a:p>
            <a:pPr algn="l" rtl="0" eaLnBrk="0" fontAlgn="base" hangingPunct="0">
              <a:spcBef>
                <a:spcPct val="0"/>
              </a:spcBef>
              <a:spcAft>
                <a:spcPct val="0"/>
              </a:spcAft>
              <a:tabLst>
                <a:tab pos="4857750" algn="l"/>
              </a:tabLst>
            </a:pPr>
            <a:r>
              <a:rPr kumimoji="1" lang="en-US" altLang="de-DE" sz="900" b="0" kern="1200" noProof="0" dirty="0" smtClean="0">
                <a:solidFill>
                  <a:schemeClr val="tx1"/>
                </a:solidFill>
                <a:latin typeface="+mn-lt"/>
                <a:ea typeface="+mn-ea"/>
                <a:cs typeface="+mn-cs"/>
                <a:sym typeface="+mn-lt"/>
              </a:rPr>
              <a:t>This document shall be treated as confidential. It has been compiled for the exclusive, internal use by our client and is not complete without the underlying detail analyses and the oral presentation. </a:t>
            </a:r>
          </a:p>
          <a:p>
            <a:pPr algn="l" rtl="0" eaLnBrk="0" fontAlgn="base" hangingPunct="0">
              <a:spcBef>
                <a:spcPct val="0"/>
              </a:spcBef>
              <a:spcAft>
                <a:spcPct val="0"/>
              </a:spcAft>
              <a:tabLst>
                <a:tab pos="4857750" algn="l"/>
              </a:tabLst>
            </a:pPr>
            <a:r>
              <a:rPr kumimoji="1" lang="en-US" altLang="de-DE" sz="900" b="0" kern="1200" noProof="0" dirty="0" smtClean="0">
                <a:solidFill>
                  <a:schemeClr val="tx1"/>
                </a:solidFill>
                <a:latin typeface="+mn-lt"/>
                <a:ea typeface="+mn-ea"/>
                <a:cs typeface="+mn-cs"/>
                <a:sym typeface="+mn-lt"/>
              </a:rPr>
              <a:t>It may not be passed on and/or may not be made available to third parties without prior written consent from	.</a:t>
            </a:r>
          </a:p>
          <a:p>
            <a:pPr algn="l" rtl="0" eaLnBrk="0" fontAlgn="base" hangingPunct="0">
              <a:spcBef>
                <a:spcPct val="0"/>
              </a:spcBef>
              <a:spcAft>
                <a:spcPct val="0"/>
              </a:spcAft>
              <a:tabLst>
                <a:tab pos="4857750" algn="l"/>
              </a:tabLst>
            </a:pPr>
            <a:endParaRPr kumimoji="1" lang="en-US" altLang="de-DE" sz="900" b="0" kern="1200" noProof="0" dirty="0" smtClean="0">
              <a:solidFill>
                <a:schemeClr val="tx1"/>
              </a:solidFill>
              <a:latin typeface="+mn-lt"/>
              <a:ea typeface="+mn-ea"/>
              <a:cs typeface="+mn-cs"/>
              <a:sym typeface="+mn-lt"/>
            </a:endParaRPr>
          </a:p>
          <a:p>
            <a:pPr algn="l" rtl="0" eaLnBrk="0" fontAlgn="base" hangingPunct="0">
              <a:spcBef>
                <a:spcPct val="0"/>
              </a:spcBef>
              <a:spcAft>
                <a:spcPct val="0"/>
              </a:spcAft>
              <a:tabLst>
                <a:tab pos="4857750" algn="l"/>
              </a:tabLst>
            </a:pPr>
            <a:r>
              <a:rPr kumimoji="1" lang="en-US" altLang="de-DE" sz="900" b="0" kern="1200" noProof="0" dirty="0" smtClean="0">
                <a:solidFill>
                  <a:schemeClr val="tx1"/>
                </a:solidFill>
                <a:latin typeface="+mn-lt"/>
                <a:ea typeface="+mn-ea"/>
                <a:cs typeface="+mn-cs"/>
                <a:sym typeface="+mn-lt"/>
              </a:rPr>
              <a:t>©  Roland Berger</a:t>
            </a:r>
          </a:p>
        </p:txBody>
      </p:sp>
      <p:pic>
        <p:nvPicPr>
          <p:cNvPr id="11" name="Bild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7514" y="6412482"/>
            <a:ext cx="355076" cy="176266"/>
          </a:xfrm>
          <a:prstGeom prst="rect">
            <a:avLst/>
          </a:prstGeom>
        </p:spPr>
      </p:pic>
      <p:pic>
        <p:nvPicPr>
          <p:cNvPr id="12" name="Bild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92258" y="210859"/>
            <a:ext cx="945219" cy="469225"/>
          </a:xfrm>
          <a:prstGeom prst="rect">
            <a:avLst/>
          </a:prstGeom>
        </p:spPr>
      </p:pic>
      <p:sp>
        <p:nvSpPr>
          <p:cNvPr id="13" name="Contents Title"/>
          <p:cNvSpPr txBox="1">
            <a:spLocks/>
          </p:cNvSpPr>
          <p:nvPr userDrawn="1">
            <p:custDataLst>
              <p:tags r:id="rId7"/>
            </p:custDataLst>
          </p:nvPr>
        </p:nvSpPr>
        <p:spPr>
          <a:xfrm>
            <a:off x="738000" y="1040400"/>
            <a:ext cx="10792808" cy="3043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de-DE"/>
            </a:defPPr>
            <a:lvl1pPr marL="0" marR="0" lvl="0" indent="0" defTabSz="914400" eaLnBrk="1" fontAlgn="auto" latinLnBrk="0" hangingPunct="1">
              <a:lnSpc>
                <a:spcPct val="93000"/>
              </a:lnSpc>
              <a:spcAft>
                <a:spcPts val="0"/>
              </a:spcAft>
              <a:buClrTx/>
              <a:buSzTx/>
              <a:buFontTx/>
              <a:buNone/>
              <a:tabLst>
                <a:tab pos="10792800" algn="r"/>
              </a:tabLst>
              <a:defRPr kumimoji="0" sz="2100" b="0" i="0" u="none" strike="noStrike" cap="none" spc="0" normalizeH="0" baseline="0">
                <a:ln>
                  <a:noFill/>
                </a:ln>
                <a:solidFill>
                  <a:schemeClr val="tx2"/>
                </a:solidFill>
                <a:effectLst/>
                <a:uLnTx/>
                <a:uFillTx/>
                <a:latin typeface="+mj-lt"/>
                <a:ea typeface="+mj-ea"/>
              </a:defRPr>
            </a:lvl1pPr>
          </a:lstStyle>
          <a:p>
            <a:pPr lvl="0"/>
            <a:r>
              <a:rPr lang="en-US" altLang="de-DE" noProof="1" smtClean="0">
                <a:sym typeface="+mn-lt"/>
              </a:rPr>
              <a:t>Contents	Page</a:t>
            </a:r>
            <a:endParaRPr lang="en-US" altLang="de-DE" noProof="1">
              <a:sym typeface="+mn-lt"/>
            </a:endParaRPr>
          </a:p>
        </p:txBody>
      </p:sp>
      <p:sp>
        <p:nvSpPr>
          <p:cNvPr id="14" name="Title"/>
          <p:cNvSpPr>
            <a:spLocks noGrp="1"/>
          </p:cNvSpPr>
          <p:nvPr>
            <p:ph type="title" hasCustomPrompt="1"/>
            <p:custDataLst>
              <p:tags r:id="rId8"/>
            </p:custDataLst>
          </p:nvPr>
        </p:nvSpPr>
        <p:spPr>
          <a:xfrm>
            <a:off x="1314902" y="1040400"/>
            <a:ext cx="792000" cy="300531"/>
          </a:xfrm>
        </p:spPr>
        <p:txBody>
          <a:bodyPr vert="horz" lIns="0" tIns="0" rIns="0" bIns="0" rtlCol="0" anchor="t" anchorCtr="0">
            <a:noAutofit/>
          </a:bodyPr>
          <a:lstStyle>
            <a:lvl1pPr marL="0" indent="0" algn="r" defTabSz="914400" rtl="0" eaLnBrk="1" latinLnBrk="0" hangingPunct="1">
              <a:lnSpc>
                <a:spcPct val="93000"/>
              </a:lnSpc>
              <a:spcBef>
                <a:spcPct val="0"/>
              </a:spcBef>
              <a:buNone/>
              <a:tabLst/>
              <a:defRPr lang="en-US" sz="2100" b="0" kern="1200" dirty="0">
                <a:solidFill>
                  <a:schemeClr val="tx2"/>
                </a:solidFill>
                <a:latin typeface="+mj-lt"/>
                <a:ea typeface="+mj-ea"/>
                <a:cs typeface="+mj-cs"/>
                <a:sym typeface="+mn-lt"/>
              </a:defRPr>
            </a:lvl1pPr>
          </a:lstStyle>
          <a:p>
            <a:r>
              <a:rPr lang="en-US" noProof="1" smtClean="0"/>
              <a:t>  </a:t>
            </a:r>
            <a:endParaRPr lang="en-US" noProof="1"/>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LastSlide">
    <p:spTree>
      <p:nvGrpSpPr>
        <p:cNvPr id="1" name=""/>
        <p:cNvGrpSpPr/>
        <p:nvPr/>
      </p:nvGrpSpPr>
      <p:grpSpPr>
        <a:xfrm>
          <a:off x="0" y="0"/>
          <a:ext cx="0" cy="0"/>
          <a:chOff x="0" y="0"/>
          <a:chExt cx="0" cy="0"/>
        </a:xfrm>
      </p:grpSpPr>
      <p:sp>
        <p:nvSpPr>
          <p:cNvPr id="10" name="Slide Number Placeholder" hidden="1"/>
          <p:cNvSpPr>
            <a:spLocks noGrp="1"/>
          </p:cNvSpPr>
          <p:nvPr>
            <p:ph type="sldNum" sz="quarter" idx="11"/>
            <p:custDataLst>
              <p:tags r:id="rId1"/>
            </p:custDataLst>
          </p:nvPr>
        </p:nvSpPr>
        <p:spPr>
          <a:xfrm>
            <a:off x="12271633"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1" name="Footer Placeholder" hidden="1"/>
          <p:cNvSpPr>
            <a:spLocks noGrp="1"/>
          </p:cNvSpPr>
          <p:nvPr>
            <p:ph type="ftr" sz="quarter" idx="10"/>
            <p:custDataLst>
              <p:tags r:id="rId2"/>
            </p:custDataLst>
          </p:nvPr>
        </p:nvSpPr>
        <p:spPr>
          <a:xfrm>
            <a:off x="12271634"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5" name="Position Lines"/>
          <p:cNvSpPr>
            <a:spLocks noChangeShapeType="1"/>
          </p:cNvSpPr>
          <p:nvPr>
            <p:custDataLst>
              <p:tags r:id="rId3"/>
            </p:custDataLst>
          </p:nvPr>
        </p:nvSpPr>
        <p:spPr bwMode="auto">
          <a:xfrm>
            <a:off x="6591184"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pic>
        <p:nvPicPr>
          <p:cNvPr id="6" name="Bild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1118" y="2204334"/>
            <a:ext cx="4788177" cy="2388375"/>
          </a:xfrm>
          <a:prstGeom prst="rect">
            <a:avLst/>
          </a:prstGeom>
        </p:spPr>
      </p:pic>
      <p:sp>
        <p:nvSpPr>
          <p:cNvPr id="8" name="Position Lines"/>
          <p:cNvSpPr>
            <a:spLocks noChangeShapeType="1"/>
          </p:cNvSpPr>
          <p:nvPr>
            <p:custDataLst>
              <p:tags r:id="rId4"/>
            </p:custDataLst>
          </p:nvPr>
        </p:nvSpPr>
        <p:spPr bwMode="auto">
          <a:xfrm>
            <a:off x="6591184"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sp>
        <p:nvSpPr>
          <p:cNvPr id="7" name="Position Lines"/>
          <p:cNvSpPr>
            <a:spLocks noChangeShapeType="1"/>
          </p:cNvSpPr>
          <p:nvPr userDrawn="1">
            <p:custDataLst>
              <p:tags r:id="rId5"/>
            </p:custDataLst>
          </p:nvPr>
        </p:nvSpPr>
        <p:spPr bwMode="auto">
          <a:xfrm>
            <a:off x="6591184"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spTree>
    <p:extLst>
      <p:ext uri="{BB962C8B-B14F-4D97-AF65-F5344CB8AC3E}">
        <p14:creationId xmlns:p14="http://schemas.microsoft.com/office/powerpoint/2010/main" val="28324774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sclaimerPage">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12271633"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3" name="Footer Placeholder" hidden="1"/>
          <p:cNvSpPr>
            <a:spLocks noGrp="1"/>
          </p:cNvSpPr>
          <p:nvPr>
            <p:ph type="ftr" sz="quarter" idx="10"/>
            <p:custDataLst>
              <p:tags r:id="rId2"/>
            </p:custDataLst>
          </p:nvPr>
        </p:nvSpPr>
        <p:spPr>
          <a:xfrm>
            <a:off x="12271634"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pic>
        <p:nvPicPr>
          <p:cNvPr id="5" name="Bild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624" y="738002"/>
            <a:ext cx="1921842" cy="954041"/>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hidden="1"/>
          <p:cNvSpPr>
            <a:spLocks noGrp="1"/>
          </p:cNvSpPr>
          <p:nvPr>
            <p:ph type="sldNum" sz="quarter" idx="11"/>
            <p:custDataLst>
              <p:tags r:id="rId1"/>
            </p:custDataLst>
          </p:nvPr>
        </p:nvSpPr>
        <p:spPr>
          <a:xfrm>
            <a:off x="12271633"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4" name="Footer Placeholder" hidden="1"/>
          <p:cNvSpPr>
            <a:spLocks noGrp="1"/>
          </p:cNvSpPr>
          <p:nvPr>
            <p:ph type="ftr" sz="quarter" idx="12"/>
            <p:custDataLst>
              <p:tags r:id="rId2"/>
            </p:custDataLst>
          </p:nvPr>
        </p:nvSpPr>
        <p:spPr>
          <a:xfrm>
            <a:off x="12271634"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pic>
        <p:nvPicPr>
          <p:cNvPr id="5" name="Bild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92258" y="210859"/>
            <a:ext cx="945219" cy="469226"/>
          </a:xfrm>
          <a:prstGeom prst="rect">
            <a:avLst/>
          </a:prstGeom>
        </p:spPr>
      </p:pic>
    </p:spTree>
    <p:extLst>
      <p:ext uri="{BB962C8B-B14F-4D97-AF65-F5344CB8AC3E}">
        <p14:creationId xmlns:p14="http://schemas.microsoft.com/office/powerpoint/2010/main" val="39219479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Do not delete this th-style object!!!!" hidden="1"/>
          <p:cNvGraphicFramePr>
            <a:graphicFrameLocks noChangeAspect="1"/>
          </p:cNvGraphicFramePr>
          <p:nvPr>
            <p:custDataLst>
              <p:tags r:id="rId11"/>
            </p:custDataLst>
            <p:extLst>
              <p:ext uri="{D42A27DB-BD31-4B8C-83A1-F6EECF244321}">
                <p14:modId xmlns:p14="http://schemas.microsoft.com/office/powerpoint/2010/main" val="2396880365"/>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02518"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955" y="1589"/>
                        <a:ext cx="1953" cy="1587"/>
                      </a:xfrm>
                      <a:prstGeom prst="rect">
                        <a:avLst/>
                      </a:prstGeom>
                    </p:spPr>
                  </p:pic>
                </p:oleObj>
              </mc:Fallback>
            </mc:AlternateContent>
          </a:graphicData>
        </a:graphic>
      </p:graphicFrame>
      <p:grpSp>
        <p:nvGrpSpPr>
          <p:cNvPr id="34" name="Drawing grid" hidden="1"/>
          <p:cNvGrpSpPr/>
          <p:nvPr/>
        </p:nvGrpSpPr>
        <p:grpSpPr>
          <a:xfrm>
            <a:off x="0" y="0"/>
            <a:ext cx="12192000" cy="6858000"/>
            <a:chOff x="0" y="0"/>
            <a:chExt cx="12192000" cy="6858000"/>
          </a:xfrm>
        </p:grpSpPr>
        <p:cxnSp>
          <p:nvCxnSpPr>
            <p:cNvPr id="35" name="!!!Do not delete!!!" hidden="1"/>
            <p:cNvCxnSpPr/>
            <p:nvPr userDrawn="1"/>
          </p:nvCxnSpPr>
          <p:spPr>
            <a:xfrm>
              <a:off x="0" y="309409"/>
              <a:ext cx="10755464"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6" name="!!!Do not delete!!!" hidden="1"/>
            <p:cNvCxnSpPr/>
            <p:nvPr/>
          </p:nvCxnSpPr>
          <p:spPr>
            <a:xfrm>
              <a:off x="738000" y="0"/>
              <a:ext cx="0" cy="685800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7" name="!!!Do not delete!!!" hidden="1"/>
            <p:cNvCxnSpPr/>
            <p:nvPr/>
          </p:nvCxnSpPr>
          <p:spPr>
            <a:xfrm>
              <a:off x="1083600" y="0"/>
              <a:ext cx="0" cy="574673"/>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8" name="!!!Do not delete!!!" hidden="1"/>
            <p:cNvCxnSpPr/>
            <p:nvPr/>
          </p:nvCxnSpPr>
          <p:spPr>
            <a:xfrm>
              <a:off x="11530808" y="0"/>
              <a:ext cx="0" cy="685800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9" name="!!!Do not delete!!!" hidden="1"/>
            <p:cNvCxnSpPr/>
            <p:nvPr/>
          </p:nvCxnSpPr>
          <p:spPr>
            <a:xfrm>
              <a:off x="0" y="222248"/>
              <a:ext cx="12192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4" name="!!!Do not delete!!!" hidden="1"/>
            <p:cNvCxnSpPr/>
            <p:nvPr/>
          </p:nvCxnSpPr>
          <p:spPr>
            <a:xfrm>
              <a:off x="0" y="666750"/>
              <a:ext cx="12192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8" name="!!!Do not delete!!!" hidden="1"/>
            <p:cNvCxnSpPr/>
            <p:nvPr/>
          </p:nvCxnSpPr>
          <p:spPr>
            <a:xfrm>
              <a:off x="0" y="6418800"/>
              <a:ext cx="12192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55" name="!!!Do not delete!!!" hidden="1"/>
            <p:cNvCxnSpPr/>
            <p:nvPr/>
          </p:nvCxnSpPr>
          <p:spPr>
            <a:xfrm>
              <a:off x="0" y="6708775"/>
              <a:ext cx="12192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58" name="!!!Do not delete!!!" hidden="1"/>
            <p:cNvCxnSpPr/>
            <p:nvPr/>
          </p:nvCxnSpPr>
          <p:spPr>
            <a:xfrm>
              <a:off x="0" y="1710000"/>
              <a:ext cx="12192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4" name="!!!Do not delete!!!" hidden="1"/>
            <p:cNvCxnSpPr/>
            <p:nvPr/>
          </p:nvCxnSpPr>
          <p:spPr>
            <a:xfrm>
              <a:off x="548711" y="2178000"/>
              <a:ext cx="11643289"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65" name="Group 64" hidden="1"/>
            <p:cNvGrpSpPr/>
            <p:nvPr userDrawn="1"/>
          </p:nvGrpSpPr>
          <p:grpSpPr>
            <a:xfrm>
              <a:off x="10755464" y="1"/>
              <a:ext cx="236220" cy="670560"/>
              <a:chOff x="10580837" y="0"/>
              <a:chExt cx="236220" cy="719149"/>
            </a:xfrm>
          </p:grpSpPr>
          <p:cxnSp>
            <p:nvCxnSpPr>
              <p:cNvPr id="72" name="!!!Do not delete!!!" hidden="1"/>
              <p:cNvCxnSpPr>
                <a:cxnSpLocks/>
              </p:cNvCxnSpPr>
              <p:nvPr userDrawn="1"/>
            </p:nvCxnSpPr>
            <p:spPr>
              <a:xfrm>
                <a:off x="10580837" y="0"/>
                <a:ext cx="0" cy="719149"/>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3" name="!!!Do not delete!!!" hidden="1"/>
              <p:cNvCxnSpPr>
                <a:cxnSpLocks/>
              </p:cNvCxnSpPr>
              <p:nvPr userDrawn="1"/>
            </p:nvCxnSpPr>
            <p:spPr>
              <a:xfrm>
                <a:off x="10817057" y="0"/>
                <a:ext cx="0" cy="719149"/>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cxnSp>
          <p:nvCxnSpPr>
            <p:cNvPr id="70" name="!!!Do not delete!!!" hidden="1"/>
            <p:cNvCxnSpPr/>
            <p:nvPr userDrawn="1"/>
          </p:nvCxnSpPr>
          <p:spPr>
            <a:xfrm>
              <a:off x="0" y="574673"/>
              <a:ext cx="10755464"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sp>
          <p:nvSpPr>
            <p:cNvPr id="71" name="Rectangle 70" hidden="1"/>
            <p:cNvSpPr>
              <a:spLocks/>
            </p:cNvSpPr>
            <p:nvPr userDrawn="1"/>
          </p:nvSpPr>
          <p:spPr>
            <a:xfrm>
              <a:off x="736600" y="222248"/>
              <a:ext cx="274320" cy="274320"/>
            </a:xfrm>
            <a:prstGeom prst="rect">
              <a:avLst/>
            </a:prstGeom>
            <a:noFill/>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smtClean="0"/>
            </a:p>
          </p:txBody>
        </p:sp>
      </p:grpSp>
      <p:sp>
        <p:nvSpPr>
          <p:cNvPr id="42" name="!!!Do not delete this text object!!!!_2" hidden="1"/>
          <p:cNvSpPr/>
          <p:nvPr/>
        </p:nvSpPr>
        <p:spPr>
          <a:xfrm>
            <a:off x="12271633" y="57955"/>
            <a:ext cx="39872" cy="32400"/>
          </a:xfrm>
          <a:prstGeom prst="ellipse">
            <a:avLst/>
          </a:prstGeom>
          <a:solidFill>
            <a:schemeClr val="bg1">
              <a:lumMod val="7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3000"/>
              </a:lnSpc>
              <a:spcBef>
                <a:spcPts val="300"/>
              </a:spcBef>
            </a:pPr>
            <a:r>
              <a:rPr lang="en-US" sz="200" b="1" dirty="0" smtClean="0">
                <a:solidFill>
                  <a:schemeClr val="bg1"/>
                </a:solidFill>
                <a:latin typeface="+mn-lt"/>
                <a:cs typeface="+mn-cs"/>
                <a:sym typeface="+mn-lt"/>
              </a:rPr>
              <a:t>1</a:t>
            </a:r>
          </a:p>
        </p:txBody>
      </p:sp>
      <p:sp>
        <p:nvSpPr>
          <p:cNvPr id="43" name="!!!Do not delete this text object!!!!" hidden="1"/>
          <p:cNvSpPr txBox="1"/>
          <p:nvPr/>
        </p:nvSpPr>
        <p:spPr>
          <a:xfrm>
            <a:off x="12271634" y="92737"/>
            <a:ext cx="585097" cy="30778"/>
          </a:xfrm>
          <a:prstGeom prst="rect">
            <a:avLst/>
          </a:prstGeom>
          <a:noFill/>
        </p:spPr>
        <p:txBody>
          <a:bodyPr vert="horz" wrap="none" lIns="0" tIns="0" rIns="0" bIns="0" rtlCol="0">
            <a:spAutoFit/>
          </a:bodyPr>
          <a:ls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pPr marL="0" marR="0" indent="0" algn="l" defTabSz="914400" rtl="0" eaLnBrk="1" fontAlgn="base" latinLnBrk="0" hangingPunct="1">
              <a:lnSpc>
                <a:spcPct val="100000"/>
              </a:lnSpc>
              <a:spcBef>
                <a:spcPct val="0"/>
              </a:spcBef>
              <a:spcAft>
                <a:spcPct val="0"/>
              </a:spcAft>
              <a:buClr>
                <a:schemeClr val="tx1"/>
              </a:buClr>
              <a:buSzPct val="100000"/>
              <a:buFontTx/>
              <a:buNone/>
              <a:tabLst/>
              <a:defRPr/>
            </a:pPr>
            <a:r>
              <a:rPr lang="en-US" sz="200" b="0" kern="1200" noProof="1" smtClean="0">
                <a:solidFill>
                  <a:schemeClr val="bg1">
                    <a:lumMod val="75000"/>
                  </a:schemeClr>
                </a:solidFill>
                <a:latin typeface="+mn-lt"/>
                <a:ea typeface="+mn-ea"/>
                <a:cs typeface="+mn-cs"/>
                <a:sym typeface="+mn-lt"/>
              </a:rPr>
              <a:t>A4_RBSC_PPT– 2013-10_v01 – do not delete this text object! </a:t>
            </a:r>
          </a:p>
        </p:txBody>
      </p:sp>
      <p:sp>
        <p:nvSpPr>
          <p:cNvPr id="52" name="Slide Number"/>
          <p:cNvSpPr txBox="1">
            <a:spLocks noChangeArrowheads="1"/>
          </p:cNvSpPr>
          <p:nvPr/>
        </p:nvSpPr>
        <p:spPr bwMode="auto">
          <a:xfrm>
            <a:off x="11675842" y="6710400"/>
            <a:ext cx="117020"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400" rtl="0" eaLnBrk="1" fontAlgn="base" latinLnBrk="0" hangingPunct="1">
              <a:lnSpc>
                <a:spcPct val="90000"/>
              </a:lnSpc>
              <a:spcBef>
                <a:spcPct val="0"/>
              </a:spcBef>
              <a:spcAft>
                <a:spcPct val="0"/>
              </a:spcAft>
              <a:buClrTx/>
              <a:buSzTx/>
              <a:buFontTx/>
              <a:buNone/>
              <a:tabLst/>
              <a:defRPr/>
            </a:pPr>
            <a:fld id="{7AA7B471-74A3-4F5F-8955-6C99E2375CAC}" type="slidenum">
              <a:rPr kumimoji="0" lang="en-US" sz="900" b="0" i="0" u="none" strike="noStrike" kern="1200" cap="none" spc="0" normalizeH="0" baseline="0" noProof="1" dirty="0" smtClean="0">
                <a:ln>
                  <a:noFill/>
                </a:ln>
                <a:solidFill>
                  <a:schemeClr val="tx2"/>
                </a:solidFill>
                <a:effectLst/>
                <a:uLnTx/>
                <a:uFillTx/>
                <a:latin typeface="+mn-lt"/>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a:t>
            </a:fld>
            <a:endParaRPr kumimoji="0" lang="en-US" sz="900" b="0" i="0" u="none" strike="noStrike" kern="1200" cap="none" spc="0" normalizeH="0" baseline="0" noProof="1">
              <a:ln>
                <a:noFill/>
              </a:ln>
              <a:solidFill>
                <a:schemeClr val="tx2"/>
              </a:solidFill>
              <a:effectLst/>
              <a:uLnTx/>
              <a:uFillTx/>
              <a:latin typeface="+mn-lt"/>
              <a:ea typeface="+mn-ea"/>
              <a:cs typeface="+mn-cs"/>
              <a:sym typeface="+mn-lt"/>
            </a:endParaRPr>
          </a:p>
        </p:txBody>
      </p:sp>
      <p:sp>
        <p:nvSpPr>
          <p:cNvPr id="53" name="Slide Number Line"/>
          <p:cNvSpPr>
            <a:spLocks noChangeShapeType="1"/>
          </p:cNvSpPr>
          <p:nvPr/>
        </p:nvSpPr>
        <p:spPr bwMode="auto">
          <a:xfrm>
            <a:off x="11533230" y="6710401"/>
            <a:ext cx="0" cy="123825"/>
          </a:xfrm>
          <a:prstGeom prst="line">
            <a:avLst/>
          </a:prstGeom>
          <a:noFill/>
          <a:ln w="9525">
            <a:solidFill>
              <a:schemeClr val="tx2"/>
            </a:solidFill>
            <a:round/>
            <a:headEnd/>
            <a:tailEnd/>
          </a:ln>
          <a:effectLst/>
        </p:spPr>
        <p:txBody>
          <a:bodyPr wrap="none" lIns="0" tIns="0" rIns="0" bIns="0" anchor="ctr">
            <a:spAutoFit/>
          </a:bodyPr>
          <a:lstStyle/>
          <a:p>
            <a:pPr>
              <a:lnSpc>
                <a:spcPct val="90000"/>
              </a:lnSpc>
              <a:defRPr/>
            </a:pPr>
            <a:endParaRPr lang="en-US" sz="900" noProof="1">
              <a:solidFill>
                <a:schemeClr val="tx2"/>
              </a:solidFill>
              <a:latin typeface="+mn-lt"/>
              <a:cs typeface="+mn-cs"/>
              <a:sym typeface="+mn-lt"/>
            </a:endParaRPr>
          </a:p>
        </p:txBody>
      </p:sp>
      <p:sp>
        <p:nvSpPr>
          <p:cNvPr id="54" name="Doc Code" descr="casecode" hidden="1"/>
          <p:cNvSpPr txBox="1">
            <a:spLocks noChangeArrowheads="1"/>
          </p:cNvSpPr>
          <p:nvPr/>
        </p:nvSpPr>
        <p:spPr bwMode="auto">
          <a:xfrm>
            <a:off x="9416069" y="6710400"/>
            <a:ext cx="1976503"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1" smtClean="0">
                <a:ln>
                  <a:noFill/>
                </a:ln>
                <a:solidFill>
                  <a:schemeClr val="tx2"/>
                </a:solidFill>
                <a:effectLst/>
                <a:uLnTx/>
                <a:uFillTx/>
                <a:latin typeface="+mn-lt"/>
                <a:ea typeface="+mn-ea"/>
                <a:cs typeface="+mn-cs"/>
                <a:sym typeface="+mn-lt"/>
              </a:rPr>
              <a:t>180322_RB_Ecology IX_RES_Final_16x9.pptx</a:t>
            </a:r>
            <a:endParaRPr kumimoji="0" lang="en-US" sz="900" b="0" i="0" u="none" strike="noStrike" kern="1200" cap="none" spc="0" normalizeH="0" baseline="0" noProof="1">
              <a:ln>
                <a:noFill/>
              </a:ln>
              <a:solidFill>
                <a:schemeClr val="tx2"/>
              </a:solidFill>
              <a:effectLst/>
              <a:uLnTx/>
              <a:uFillTx/>
              <a:latin typeface="+mn-lt"/>
              <a:ea typeface="+mn-ea"/>
              <a:cs typeface="+mn-cs"/>
              <a:sym typeface="+mn-lt"/>
            </a:endParaRPr>
          </a:p>
        </p:txBody>
      </p:sp>
      <p:sp>
        <p:nvSpPr>
          <p:cNvPr id="57" name="Source" hidden="1"/>
          <p:cNvSpPr txBox="1"/>
          <p:nvPr/>
        </p:nvSpPr>
        <p:spPr>
          <a:xfrm>
            <a:off x="736600" y="6710121"/>
            <a:ext cx="496931"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smtClean="0">
                <a:solidFill>
                  <a:schemeClr val="tx1"/>
                </a:solidFill>
                <a:latin typeface="+mn-lt"/>
                <a:cs typeface="+mn-cs"/>
                <a:sym typeface="+mn-lt"/>
              </a:rPr>
              <a:t>Source: xxx</a:t>
            </a:r>
          </a:p>
        </p:txBody>
      </p:sp>
      <p:sp>
        <p:nvSpPr>
          <p:cNvPr id="56" name="Notes" hidden="1"/>
          <p:cNvSpPr txBox="1"/>
          <p:nvPr/>
        </p:nvSpPr>
        <p:spPr>
          <a:xfrm>
            <a:off x="736599" y="6417475"/>
            <a:ext cx="280526" cy="138499"/>
          </a:xfrm>
          <a:prstGeom prst="rect">
            <a:avLst/>
          </a:prstGeom>
          <a:noFill/>
          <a:ln w="9525">
            <a:noFill/>
          </a:ln>
        </p:spPr>
        <p:txBody>
          <a:bodyPr vert="horz" wrap="none" lIns="0" tIns="0" rIns="0" bIns="0" rtlCol="0" anchor="b" anchorCtr="0">
            <a:spAutoFit/>
          </a:bodyPr>
          <a:lstStyle/>
          <a:p>
            <a:pPr>
              <a:lnSpc>
                <a:spcPct val="90000"/>
              </a:lnSpc>
              <a:buSzPct val="100000"/>
            </a:pPr>
            <a:r>
              <a:rPr lang="en-US" sz="1000" b="0" dirty="0" smtClean="0">
                <a:solidFill>
                  <a:schemeClr val="tx1"/>
                </a:solidFill>
                <a:latin typeface="+mn-lt"/>
                <a:cs typeface="+mn-cs"/>
                <a:sym typeface="+mn-lt"/>
              </a:rPr>
              <a:t>1) xxx</a:t>
            </a:r>
          </a:p>
        </p:txBody>
      </p:sp>
      <p:grpSp>
        <p:nvGrpSpPr>
          <p:cNvPr id="5" name="Legend" hidden="1"/>
          <p:cNvGrpSpPr/>
          <p:nvPr/>
        </p:nvGrpSpPr>
        <p:grpSpPr>
          <a:xfrm>
            <a:off x="736600" y="6195259"/>
            <a:ext cx="713524" cy="146050"/>
            <a:chOff x="738189" y="6195259"/>
            <a:chExt cx="579814" cy="146050"/>
          </a:xfrm>
        </p:grpSpPr>
        <p:sp>
          <p:nvSpPr>
            <p:cNvPr id="49" name="LegendIcon"/>
            <p:cNvSpPr/>
            <p:nvPr/>
          </p:nvSpPr>
          <p:spPr>
            <a:xfrm>
              <a:off x="738189" y="6195259"/>
              <a:ext cx="215900" cy="146050"/>
            </a:xfrm>
            <a:prstGeom prst="rect">
              <a:avLst/>
            </a:prstGeom>
            <a:solidFill>
              <a:schemeClr val="accent2"/>
            </a:solidFill>
            <a:ln w="9525" cap="flat" cmpd="sng" algn="ctr">
              <a:solidFill>
                <a:schemeClr val="accent1"/>
              </a:solidFill>
              <a:prstDash val="solid"/>
            </a:ln>
            <a:effectLst/>
          </p:spPr>
          <p:txBody>
            <a:bodyPr lIns="0" tIns="0" rIns="0"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300" b="0" i="0" u="none" strike="noStrike" kern="0" cap="none" spc="0" normalizeH="0" baseline="0" noProof="0" dirty="0" smtClean="0">
                <a:ln>
                  <a:noFill/>
                </a:ln>
                <a:solidFill>
                  <a:srgbClr val="000000"/>
                </a:solidFill>
                <a:effectLst/>
                <a:uLnTx/>
                <a:uFillTx/>
                <a:latin typeface="+mn-lt"/>
                <a:ea typeface="+mn-ea"/>
                <a:cs typeface="+mn-cs"/>
                <a:sym typeface="+mn-lt"/>
              </a:endParaRPr>
            </a:p>
          </p:txBody>
        </p:sp>
        <p:sp>
          <p:nvSpPr>
            <p:cNvPr id="50" name="LegendText"/>
            <p:cNvSpPr txBox="1"/>
            <p:nvPr/>
          </p:nvSpPr>
          <p:spPr>
            <a:xfrm>
              <a:off x="1036639" y="6196726"/>
              <a:ext cx="281364"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kumimoji="0" lang="en-US" sz="1000" b="0" i="0" u="none" strike="noStrike" kern="0" cap="none" spc="0" normalizeH="0" baseline="0" noProof="0" dirty="0" smtClean="0">
                  <a:ln>
                    <a:noFill/>
                  </a:ln>
                  <a:solidFill>
                    <a:sysClr val="windowText" lastClr="000000"/>
                  </a:solidFill>
                  <a:effectLst/>
                  <a:uLnTx/>
                  <a:uFillTx/>
                  <a:latin typeface="+mn-lt"/>
                  <a:cs typeface="+mn-cs"/>
                  <a:sym typeface="+mn-lt"/>
                </a:rPr>
                <a:t>Legend</a:t>
              </a:r>
            </a:p>
          </p:txBody>
        </p:sp>
      </p:grpSp>
      <p:sp>
        <p:nvSpPr>
          <p:cNvPr id="45" name="Formatted_text" hidden="1"/>
          <p:cNvSpPr txBox="1">
            <a:spLocks/>
          </p:cNvSpPr>
          <p:nvPr/>
        </p:nvSpPr>
        <p:spPr>
          <a:xfrm>
            <a:off x="736599" y="2158953"/>
            <a:ext cx="2436606" cy="1038233"/>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1500" b="1" dirty="0" smtClean="0">
                <a:latin typeface="+mn-lt"/>
                <a:cs typeface="+mn-cs"/>
                <a:sym typeface="+mn-lt"/>
              </a:rPr>
              <a:t>15 Point Text: Level 0</a:t>
            </a:r>
            <a:endParaRPr lang="en-US" sz="1500" b="0" dirty="0" smtClean="0">
              <a:latin typeface="+mn-lt"/>
              <a:cs typeface="+mn-cs"/>
              <a:sym typeface="+mn-lt"/>
            </a:endParaRPr>
          </a:p>
          <a:p>
            <a:pPr marL="164571" lvl="1" indent="-164571">
              <a:lnSpc>
                <a:spcPct val="90000"/>
              </a:lnSpc>
              <a:spcBef>
                <a:spcPts val="800"/>
              </a:spcBef>
              <a:buClr>
                <a:schemeClr val="tx1"/>
              </a:buClr>
              <a:buSzPct val="100000"/>
              <a:buFont typeface="Arial Narrow"/>
              <a:buChar char="&gt;"/>
            </a:pPr>
            <a:r>
              <a:rPr lang="en-US" sz="1500" b="0" dirty="0" smtClean="0">
                <a:latin typeface="+mn-lt"/>
                <a:cs typeface="+mn-cs"/>
                <a:sym typeface="+mn-lt"/>
              </a:rPr>
              <a:t>Level 1</a:t>
            </a:r>
          </a:p>
          <a:p>
            <a:pPr marL="344571" lvl="2" indent="-167142">
              <a:lnSpc>
                <a:spcPct val="90000"/>
              </a:lnSpc>
              <a:spcBef>
                <a:spcPts val="400"/>
              </a:spcBef>
              <a:buClr>
                <a:schemeClr val="tx1"/>
              </a:buClr>
              <a:buSzPct val="100000"/>
              <a:buFont typeface="Arial Narrow"/>
              <a:buChar char="–"/>
            </a:pPr>
            <a:r>
              <a:rPr lang="en-US" sz="1500" b="0" dirty="0" smtClean="0">
                <a:latin typeface="+mn-lt"/>
                <a:cs typeface="+mn-cs"/>
                <a:sym typeface="+mn-lt"/>
              </a:rPr>
              <a:t>Level 2</a:t>
            </a:r>
          </a:p>
          <a:p>
            <a:pPr marL="498857" lvl="3" indent="-144000">
              <a:lnSpc>
                <a:spcPct val="90000"/>
              </a:lnSpc>
              <a:spcBef>
                <a:spcPts val="200"/>
              </a:spcBef>
              <a:buClr>
                <a:schemeClr val="tx1"/>
              </a:buClr>
              <a:buSzPct val="100000"/>
              <a:buFont typeface="Arial Narrow"/>
              <a:buChar char="-"/>
            </a:pPr>
            <a:r>
              <a:rPr lang="en-US" sz="1500" b="0" dirty="0" smtClean="0">
                <a:latin typeface="+mn-lt"/>
                <a:cs typeface="+mn-cs"/>
                <a:sym typeface="+mn-lt"/>
              </a:rPr>
              <a:t>Level 3</a:t>
            </a:r>
          </a:p>
        </p:txBody>
      </p:sp>
      <p:sp>
        <p:nvSpPr>
          <p:cNvPr id="51" name="Subtitle" hidden="1"/>
          <p:cNvSpPr txBox="1">
            <a:spLocks/>
          </p:cNvSpPr>
          <p:nvPr/>
        </p:nvSpPr>
        <p:spPr>
          <a:xfrm>
            <a:off x="738000" y="1710001"/>
            <a:ext cx="1079280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dirty="0" smtClean="0">
                <a:solidFill>
                  <a:schemeClr val="tx2"/>
                </a:solidFill>
                <a:latin typeface="+mn-lt"/>
                <a:cs typeface="+mn-cs"/>
                <a:sym typeface="+mn-lt"/>
              </a:rPr>
              <a:t>Subtitle</a:t>
            </a:r>
          </a:p>
        </p:txBody>
      </p:sp>
      <p:sp>
        <p:nvSpPr>
          <p:cNvPr id="3" name="Text Placeholder"/>
          <p:cNvSpPr>
            <a:spLocks noGrp="1"/>
          </p:cNvSpPr>
          <p:nvPr>
            <p:ph type="body" idx="1"/>
          </p:nvPr>
        </p:nvSpPr>
        <p:spPr>
          <a:xfrm>
            <a:off x="738000" y="1710000"/>
            <a:ext cx="10792808" cy="1432956"/>
          </a:xfrm>
          <a:prstGeom prst="rect">
            <a:avLst/>
          </a:prstGeom>
        </p:spPr>
        <p:txBody>
          <a:bodyPr vert="horz" wrap="square" lIns="0" tIns="0" rIns="0" bIns="0" rtlCol="0">
            <a:spAutoFit/>
          </a:bodyPr>
          <a:lstStyle/>
          <a:p>
            <a:pPr lvl="0"/>
            <a:r>
              <a:rPr lang="en-US" dirty="0" smtClean="0"/>
              <a:t>Click to edit Master text styles – Level 0</a:t>
            </a:r>
          </a:p>
          <a:p>
            <a:pPr lvl="1"/>
            <a:r>
              <a:rPr lang="en-US" dirty="0" smtClean="0"/>
              <a:t>Level 1</a:t>
            </a:r>
          </a:p>
          <a:p>
            <a:pPr lvl="2"/>
            <a:r>
              <a:rPr lang="en-US" dirty="0" smtClean="0"/>
              <a:t>Level 2</a:t>
            </a:r>
          </a:p>
          <a:p>
            <a:pPr lvl="3"/>
            <a:r>
              <a:rPr lang="en-US" dirty="0" smtClean="0"/>
              <a:t>Level 3</a:t>
            </a:r>
            <a:endParaRPr lang="en-US" dirty="0"/>
          </a:p>
        </p:txBody>
      </p:sp>
      <p:sp>
        <p:nvSpPr>
          <p:cNvPr id="2" name="Title Placeholder"/>
          <p:cNvSpPr>
            <a:spLocks noGrp="1"/>
          </p:cNvSpPr>
          <p:nvPr>
            <p:ph type="title"/>
          </p:nvPr>
        </p:nvSpPr>
        <p:spPr>
          <a:xfrm>
            <a:off x="738000" y="666000"/>
            <a:ext cx="10792808" cy="860400"/>
          </a:xfrm>
          <a:prstGeom prst="rect">
            <a:avLst/>
          </a:prstGeom>
        </p:spPr>
        <p:txBody>
          <a:bodyPr vert="horz" wrap="square" lIns="0" tIns="0" rIns="0" bIns="0" rtlCol="0" anchor="t" anchorCtr="0">
            <a:noAutofit/>
          </a:bodyPr>
          <a:lstStyle/>
          <a:p>
            <a:r>
              <a:rPr lang="en-US" noProof="0" smtClean="0"/>
              <a:t>Click to edit Master title style</a:t>
            </a:r>
            <a:endParaRPr lang="en-US" noProof="0" dirty="0"/>
          </a:p>
        </p:txBody>
      </p:sp>
    </p:spTree>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 id="2147484744" r:id="rId5"/>
    <p:sldLayoutId id="2147484745" r:id="rId6"/>
    <p:sldLayoutId id="2147484746" r:id="rId7"/>
    <p:sldLayoutId id="2147484747" r:id="rId8"/>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lang="en-US" sz="3100" b="0" kern="1200" baseline="0" dirty="0">
          <a:solidFill>
            <a:schemeClr val="tx1"/>
          </a:solidFill>
          <a:latin typeface="+mj-lt"/>
          <a:ea typeface="+mj-ea"/>
          <a:cs typeface="+mj-cs"/>
          <a:sym typeface="+mn-lt"/>
        </a:defRPr>
      </a:lvl1pPr>
    </p:titleStyle>
    <p:body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tags" Target="../tags/tag30.xml"/><Relationship Id="rId1" Type="http://schemas.openxmlformats.org/officeDocument/2006/relationships/vmlDrawing" Target="../drawings/vmlDrawing7.vml"/><Relationship Id="rId6" Type="http://schemas.openxmlformats.org/officeDocument/2006/relationships/image" Target="../media/image7.jpeg"/><Relationship Id="rId5" Type="http://schemas.openxmlformats.org/officeDocument/2006/relationships/image" Target="../media/image3.emf"/><Relationship Id="rId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8.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50.png"/><Relationship Id="rId18" Type="http://schemas.openxmlformats.org/officeDocument/2006/relationships/image" Target="../media/image54.png"/><Relationship Id="rId3" Type="http://schemas.openxmlformats.org/officeDocument/2006/relationships/slideLayout" Target="../slideLayouts/slideLayout1.xml"/><Relationship Id="rId21" Type="http://schemas.openxmlformats.org/officeDocument/2006/relationships/image" Target="../media/image57.png"/><Relationship Id="rId7" Type="http://schemas.openxmlformats.org/officeDocument/2006/relationships/image" Target="../media/image45.png"/><Relationship Id="rId12" Type="http://schemas.openxmlformats.org/officeDocument/2006/relationships/image" Target="../media/image49.png"/><Relationship Id="rId17" Type="http://schemas.microsoft.com/office/2007/relationships/hdphoto" Target="../media/hdphoto2.wdp"/><Relationship Id="rId2" Type="http://schemas.openxmlformats.org/officeDocument/2006/relationships/tags" Target="../tags/tag129.xml"/><Relationship Id="rId16" Type="http://schemas.openxmlformats.org/officeDocument/2006/relationships/image" Target="../media/image53.png"/><Relationship Id="rId20" Type="http://schemas.openxmlformats.org/officeDocument/2006/relationships/image" Target="../media/image56.jpeg"/><Relationship Id="rId1" Type="http://schemas.openxmlformats.org/officeDocument/2006/relationships/vmlDrawing" Target="../drawings/vmlDrawing16.vml"/><Relationship Id="rId6" Type="http://schemas.openxmlformats.org/officeDocument/2006/relationships/image" Target="../media/image3.emf"/><Relationship Id="rId11" Type="http://schemas.openxmlformats.org/officeDocument/2006/relationships/image" Target="../media/image48.png"/><Relationship Id="rId5" Type="http://schemas.openxmlformats.org/officeDocument/2006/relationships/oleObject" Target="../embeddings/oleObject20.bin"/><Relationship Id="rId15" Type="http://schemas.openxmlformats.org/officeDocument/2006/relationships/image" Target="../media/image52.png"/><Relationship Id="rId23" Type="http://schemas.openxmlformats.org/officeDocument/2006/relationships/image" Target="../media/image58.png"/><Relationship Id="rId10" Type="http://schemas.openxmlformats.org/officeDocument/2006/relationships/image" Target="../media/image47.jpeg"/><Relationship Id="rId19" Type="http://schemas.openxmlformats.org/officeDocument/2006/relationships/image" Target="../media/image55.png"/><Relationship Id="rId4" Type="http://schemas.openxmlformats.org/officeDocument/2006/relationships/notesSlide" Target="../notesSlides/notesSlide1.xml"/><Relationship Id="rId9" Type="http://schemas.openxmlformats.org/officeDocument/2006/relationships/image" Target="../media/image46.jpeg"/><Relationship Id="rId14" Type="http://schemas.openxmlformats.org/officeDocument/2006/relationships/image" Target="../media/image51.jpeg"/><Relationship Id="rId22" Type="http://schemas.openxmlformats.org/officeDocument/2006/relationships/hyperlink" Target="http://smartfactory.dfki.uni-kl.de/e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File:Logo_E.ON.svg" TargetMode="External"/><Relationship Id="rId3" Type="http://schemas.openxmlformats.org/officeDocument/2006/relationships/notesSlide" Target="../notesSlides/notesSlide2.xml"/><Relationship Id="rId7" Type="http://schemas.openxmlformats.org/officeDocument/2006/relationships/image" Target="../media/image61.png"/><Relationship Id="rId12" Type="http://schemas.openxmlformats.org/officeDocument/2006/relationships/image" Target="../media/image64.png"/><Relationship Id="rId2" Type="http://schemas.openxmlformats.org/officeDocument/2006/relationships/slideLayout" Target="../slideLayouts/slideLayout1.xml"/><Relationship Id="rId1" Type="http://schemas.openxmlformats.org/officeDocument/2006/relationships/tags" Target="../tags/tag130.xml"/><Relationship Id="rId6" Type="http://schemas.openxmlformats.org/officeDocument/2006/relationships/image" Target="../media/image60.jpeg"/><Relationship Id="rId11" Type="http://schemas.openxmlformats.org/officeDocument/2006/relationships/image" Target="../media/image63.png"/><Relationship Id="rId5" Type="http://schemas.openxmlformats.org/officeDocument/2006/relationships/image" Target="../media/image59.png"/><Relationship Id="rId10" Type="http://schemas.openxmlformats.org/officeDocument/2006/relationships/hyperlink" Target="http://en.wikipedia.org/wiki/File:RWE_AG.svg" TargetMode="External"/><Relationship Id="rId4" Type="http://schemas.openxmlformats.org/officeDocument/2006/relationships/hyperlink" Target="http://en.wikipedia.org/wiki/File:Centrica_logo_2008.svg" TargetMode="External"/><Relationship Id="rId9"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3.emf"/><Relationship Id="rId7" Type="http://schemas.openxmlformats.org/officeDocument/2006/relationships/image" Target="../media/image68.emf"/><Relationship Id="rId12"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7.png"/><Relationship Id="rId11" Type="http://schemas.openxmlformats.org/officeDocument/2006/relationships/image" Target="../media/image72.emf"/><Relationship Id="rId5" Type="http://schemas.openxmlformats.org/officeDocument/2006/relationships/image" Target="../media/image66.emf"/><Relationship Id="rId10" Type="http://schemas.openxmlformats.org/officeDocument/2006/relationships/image" Target="../media/image71.emf"/><Relationship Id="rId4" Type="http://schemas.openxmlformats.org/officeDocument/2006/relationships/image" Target="../media/image65.emf"/><Relationship Id="rId9" Type="http://schemas.openxmlformats.org/officeDocument/2006/relationships/image" Target="../media/image70.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3.jpeg"/><Relationship Id="rId2" Type="http://schemas.openxmlformats.org/officeDocument/2006/relationships/tags" Target="../tags/tag131.xml"/><Relationship Id="rId1" Type="http://schemas.openxmlformats.org/officeDocument/2006/relationships/vmlDrawing" Target="../drawings/vmlDrawing17.vml"/><Relationship Id="rId6" Type="http://schemas.openxmlformats.org/officeDocument/2006/relationships/hyperlink" Target="mailto:Denis.Borisov@rolandberger.com" TargetMode="External"/><Relationship Id="rId5" Type="http://schemas.openxmlformats.org/officeDocument/2006/relationships/oleObject" Target="../embeddings/oleObject21.bin"/><Relationship Id="rId4"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6" Type="http://schemas.openxmlformats.org/officeDocument/2006/relationships/tags" Target="../tags/tag55.xml"/><Relationship Id="rId21" Type="http://schemas.openxmlformats.org/officeDocument/2006/relationships/tags" Target="../tags/tag50.xml"/><Relationship Id="rId42" Type="http://schemas.openxmlformats.org/officeDocument/2006/relationships/tags" Target="../tags/tag71.xml"/><Relationship Id="rId47" Type="http://schemas.openxmlformats.org/officeDocument/2006/relationships/tags" Target="../tags/tag76.xml"/><Relationship Id="rId63" Type="http://schemas.openxmlformats.org/officeDocument/2006/relationships/tags" Target="../tags/tag92.xml"/><Relationship Id="rId68" Type="http://schemas.openxmlformats.org/officeDocument/2006/relationships/tags" Target="../tags/tag97.xml"/><Relationship Id="rId84" Type="http://schemas.openxmlformats.org/officeDocument/2006/relationships/tags" Target="../tags/tag113.xml"/><Relationship Id="rId89" Type="http://schemas.openxmlformats.org/officeDocument/2006/relationships/image" Target="../media/image9.emf"/><Relationship Id="rId16" Type="http://schemas.openxmlformats.org/officeDocument/2006/relationships/tags" Target="../tags/tag45.xml"/><Relationship Id="rId11" Type="http://schemas.openxmlformats.org/officeDocument/2006/relationships/tags" Target="../tags/tag40.xml"/><Relationship Id="rId32" Type="http://schemas.openxmlformats.org/officeDocument/2006/relationships/tags" Target="../tags/tag61.xml"/><Relationship Id="rId37" Type="http://schemas.openxmlformats.org/officeDocument/2006/relationships/tags" Target="../tags/tag66.xml"/><Relationship Id="rId53" Type="http://schemas.openxmlformats.org/officeDocument/2006/relationships/tags" Target="../tags/tag82.xml"/><Relationship Id="rId58" Type="http://schemas.openxmlformats.org/officeDocument/2006/relationships/tags" Target="../tags/tag87.xml"/><Relationship Id="rId74" Type="http://schemas.openxmlformats.org/officeDocument/2006/relationships/tags" Target="../tags/tag103.xml"/><Relationship Id="rId79" Type="http://schemas.openxmlformats.org/officeDocument/2006/relationships/tags" Target="../tags/tag108.xml"/><Relationship Id="rId5" Type="http://schemas.openxmlformats.org/officeDocument/2006/relationships/tags" Target="../tags/tag34.xml"/><Relationship Id="rId90" Type="http://schemas.openxmlformats.org/officeDocument/2006/relationships/oleObject" Target="../embeddings/oleObject10.bin"/><Relationship Id="rId95" Type="http://schemas.openxmlformats.org/officeDocument/2006/relationships/image" Target="../media/image13.gif"/><Relationship Id="rId22" Type="http://schemas.openxmlformats.org/officeDocument/2006/relationships/tags" Target="../tags/tag51.xml"/><Relationship Id="rId27" Type="http://schemas.openxmlformats.org/officeDocument/2006/relationships/tags" Target="../tags/tag56.xml"/><Relationship Id="rId43" Type="http://schemas.openxmlformats.org/officeDocument/2006/relationships/tags" Target="../tags/tag72.xml"/><Relationship Id="rId48" Type="http://schemas.openxmlformats.org/officeDocument/2006/relationships/tags" Target="../tags/tag77.xml"/><Relationship Id="rId64" Type="http://schemas.openxmlformats.org/officeDocument/2006/relationships/tags" Target="../tags/tag93.xml"/><Relationship Id="rId69" Type="http://schemas.openxmlformats.org/officeDocument/2006/relationships/tags" Target="../tags/tag98.xml"/><Relationship Id="rId80" Type="http://schemas.openxmlformats.org/officeDocument/2006/relationships/tags" Target="../tags/tag109.xml"/><Relationship Id="rId85" Type="http://schemas.openxmlformats.org/officeDocument/2006/relationships/slideLayout" Target="../slideLayouts/slideLayout1.xml"/><Relationship Id="rId3" Type="http://schemas.openxmlformats.org/officeDocument/2006/relationships/tags" Target="../tags/tag32.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tags" Target="../tags/tag54.xml"/><Relationship Id="rId33" Type="http://schemas.openxmlformats.org/officeDocument/2006/relationships/tags" Target="../tags/tag62.xml"/><Relationship Id="rId38" Type="http://schemas.openxmlformats.org/officeDocument/2006/relationships/tags" Target="../tags/tag67.xml"/><Relationship Id="rId46" Type="http://schemas.openxmlformats.org/officeDocument/2006/relationships/tags" Target="../tags/tag75.xml"/><Relationship Id="rId59" Type="http://schemas.openxmlformats.org/officeDocument/2006/relationships/tags" Target="../tags/tag88.xml"/><Relationship Id="rId67" Type="http://schemas.openxmlformats.org/officeDocument/2006/relationships/tags" Target="../tags/tag96.xml"/><Relationship Id="rId20" Type="http://schemas.openxmlformats.org/officeDocument/2006/relationships/tags" Target="../tags/tag49.xml"/><Relationship Id="rId41" Type="http://schemas.openxmlformats.org/officeDocument/2006/relationships/tags" Target="../tags/tag70.xml"/><Relationship Id="rId54" Type="http://schemas.openxmlformats.org/officeDocument/2006/relationships/tags" Target="../tags/tag83.xml"/><Relationship Id="rId62" Type="http://schemas.openxmlformats.org/officeDocument/2006/relationships/tags" Target="../tags/tag91.xml"/><Relationship Id="rId70" Type="http://schemas.openxmlformats.org/officeDocument/2006/relationships/tags" Target="../tags/tag99.xml"/><Relationship Id="rId75" Type="http://schemas.openxmlformats.org/officeDocument/2006/relationships/tags" Target="../tags/tag104.xml"/><Relationship Id="rId83" Type="http://schemas.openxmlformats.org/officeDocument/2006/relationships/tags" Target="../tags/tag112.xml"/><Relationship Id="rId88" Type="http://schemas.openxmlformats.org/officeDocument/2006/relationships/oleObject" Target="../embeddings/oleObject9.bin"/><Relationship Id="rId91" Type="http://schemas.openxmlformats.org/officeDocument/2006/relationships/image" Target="../media/image10.emf"/><Relationship Id="rId96" Type="http://schemas.openxmlformats.org/officeDocument/2006/relationships/image" Target="../media/image14.gif"/><Relationship Id="rId1" Type="http://schemas.openxmlformats.org/officeDocument/2006/relationships/vmlDrawing" Target="../drawings/vmlDrawing8.vml"/><Relationship Id="rId6" Type="http://schemas.openxmlformats.org/officeDocument/2006/relationships/tags" Target="../tags/tag35.xml"/><Relationship Id="rId15" Type="http://schemas.openxmlformats.org/officeDocument/2006/relationships/tags" Target="../tags/tag44.xml"/><Relationship Id="rId23" Type="http://schemas.openxmlformats.org/officeDocument/2006/relationships/tags" Target="../tags/tag52.xml"/><Relationship Id="rId28" Type="http://schemas.openxmlformats.org/officeDocument/2006/relationships/tags" Target="../tags/tag57.xml"/><Relationship Id="rId36" Type="http://schemas.openxmlformats.org/officeDocument/2006/relationships/tags" Target="../tags/tag65.xml"/><Relationship Id="rId49" Type="http://schemas.openxmlformats.org/officeDocument/2006/relationships/tags" Target="../tags/tag78.xml"/><Relationship Id="rId57" Type="http://schemas.openxmlformats.org/officeDocument/2006/relationships/tags" Target="../tags/tag86.xml"/><Relationship Id="rId10" Type="http://schemas.openxmlformats.org/officeDocument/2006/relationships/tags" Target="../tags/tag39.xml"/><Relationship Id="rId31" Type="http://schemas.openxmlformats.org/officeDocument/2006/relationships/tags" Target="../tags/tag60.xml"/><Relationship Id="rId44" Type="http://schemas.openxmlformats.org/officeDocument/2006/relationships/tags" Target="../tags/tag73.xml"/><Relationship Id="rId52" Type="http://schemas.openxmlformats.org/officeDocument/2006/relationships/tags" Target="../tags/tag81.xml"/><Relationship Id="rId60" Type="http://schemas.openxmlformats.org/officeDocument/2006/relationships/tags" Target="../tags/tag89.xml"/><Relationship Id="rId65" Type="http://schemas.openxmlformats.org/officeDocument/2006/relationships/tags" Target="../tags/tag94.xml"/><Relationship Id="rId73" Type="http://schemas.openxmlformats.org/officeDocument/2006/relationships/tags" Target="../tags/tag102.xml"/><Relationship Id="rId78" Type="http://schemas.openxmlformats.org/officeDocument/2006/relationships/tags" Target="../tags/tag107.xml"/><Relationship Id="rId81" Type="http://schemas.openxmlformats.org/officeDocument/2006/relationships/tags" Target="../tags/tag110.xml"/><Relationship Id="rId86" Type="http://schemas.openxmlformats.org/officeDocument/2006/relationships/oleObject" Target="../embeddings/oleObject8.bin"/><Relationship Id="rId94" Type="http://schemas.openxmlformats.org/officeDocument/2006/relationships/image" Target="../media/image12.gif"/><Relationship Id="rId4" Type="http://schemas.openxmlformats.org/officeDocument/2006/relationships/tags" Target="../tags/tag33.xml"/><Relationship Id="rId9" Type="http://schemas.openxmlformats.org/officeDocument/2006/relationships/tags" Target="../tags/tag38.xml"/><Relationship Id="rId13" Type="http://schemas.openxmlformats.org/officeDocument/2006/relationships/tags" Target="../tags/tag42.xml"/><Relationship Id="rId18" Type="http://schemas.openxmlformats.org/officeDocument/2006/relationships/tags" Target="../tags/tag47.xml"/><Relationship Id="rId39" Type="http://schemas.openxmlformats.org/officeDocument/2006/relationships/tags" Target="../tags/tag68.xml"/><Relationship Id="rId34" Type="http://schemas.openxmlformats.org/officeDocument/2006/relationships/tags" Target="../tags/tag63.xml"/><Relationship Id="rId50" Type="http://schemas.openxmlformats.org/officeDocument/2006/relationships/tags" Target="../tags/tag79.xml"/><Relationship Id="rId55" Type="http://schemas.openxmlformats.org/officeDocument/2006/relationships/tags" Target="../tags/tag84.xml"/><Relationship Id="rId76" Type="http://schemas.openxmlformats.org/officeDocument/2006/relationships/tags" Target="../tags/tag105.xml"/><Relationship Id="rId97" Type="http://schemas.openxmlformats.org/officeDocument/2006/relationships/image" Target="../media/image15.gif"/><Relationship Id="rId7" Type="http://schemas.openxmlformats.org/officeDocument/2006/relationships/tags" Target="../tags/tag36.xml"/><Relationship Id="rId71" Type="http://schemas.openxmlformats.org/officeDocument/2006/relationships/tags" Target="../tags/tag100.xml"/><Relationship Id="rId92" Type="http://schemas.openxmlformats.org/officeDocument/2006/relationships/oleObject" Target="../embeddings/oleObject11.bin"/><Relationship Id="rId2" Type="http://schemas.openxmlformats.org/officeDocument/2006/relationships/tags" Target="../tags/tag31.xml"/><Relationship Id="rId29" Type="http://schemas.openxmlformats.org/officeDocument/2006/relationships/tags" Target="../tags/tag58.xml"/><Relationship Id="rId24" Type="http://schemas.openxmlformats.org/officeDocument/2006/relationships/tags" Target="../tags/tag53.xml"/><Relationship Id="rId40" Type="http://schemas.openxmlformats.org/officeDocument/2006/relationships/tags" Target="../tags/tag69.xml"/><Relationship Id="rId45" Type="http://schemas.openxmlformats.org/officeDocument/2006/relationships/tags" Target="../tags/tag74.xml"/><Relationship Id="rId66" Type="http://schemas.openxmlformats.org/officeDocument/2006/relationships/tags" Target="../tags/tag95.xml"/><Relationship Id="rId87" Type="http://schemas.openxmlformats.org/officeDocument/2006/relationships/image" Target="../media/image3.emf"/><Relationship Id="rId61" Type="http://schemas.openxmlformats.org/officeDocument/2006/relationships/tags" Target="../tags/tag90.xml"/><Relationship Id="rId82" Type="http://schemas.openxmlformats.org/officeDocument/2006/relationships/tags" Target="../tags/tag111.xml"/><Relationship Id="rId19" Type="http://schemas.openxmlformats.org/officeDocument/2006/relationships/tags" Target="../tags/tag48.xml"/><Relationship Id="rId14" Type="http://schemas.openxmlformats.org/officeDocument/2006/relationships/tags" Target="../tags/tag43.xml"/><Relationship Id="rId30" Type="http://schemas.openxmlformats.org/officeDocument/2006/relationships/tags" Target="../tags/tag59.xml"/><Relationship Id="rId35" Type="http://schemas.openxmlformats.org/officeDocument/2006/relationships/tags" Target="../tags/tag64.xml"/><Relationship Id="rId56" Type="http://schemas.openxmlformats.org/officeDocument/2006/relationships/tags" Target="../tags/tag85.xml"/><Relationship Id="rId77" Type="http://schemas.openxmlformats.org/officeDocument/2006/relationships/tags" Target="../tags/tag106.xml"/><Relationship Id="rId8" Type="http://schemas.openxmlformats.org/officeDocument/2006/relationships/tags" Target="../tags/tag37.xml"/><Relationship Id="rId51" Type="http://schemas.openxmlformats.org/officeDocument/2006/relationships/tags" Target="../tags/tag80.xml"/><Relationship Id="rId72" Type="http://schemas.openxmlformats.org/officeDocument/2006/relationships/tags" Target="../tags/tag101.xml"/><Relationship Id="rId93" Type="http://schemas.openxmlformats.org/officeDocument/2006/relationships/image" Target="../media/image11.emf"/></Relationships>
</file>

<file path=ppt/slides/_rels/slide3.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oleObject" Target="../embeddings/oleObject13.bin"/><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image" Target="../media/image3.emf"/><Relationship Id="rId17" Type="http://schemas.openxmlformats.org/officeDocument/2006/relationships/image" Target="../media/image19.png"/><Relationship Id="rId2" Type="http://schemas.openxmlformats.org/officeDocument/2006/relationships/tags" Target="../tags/tag114.xml"/><Relationship Id="rId16" Type="http://schemas.openxmlformats.org/officeDocument/2006/relationships/image" Target="../media/image18.png"/><Relationship Id="rId1" Type="http://schemas.openxmlformats.org/officeDocument/2006/relationships/vmlDrawing" Target="../drawings/vmlDrawing9.vml"/><Relationship Id="rId6" Type="http://schemas.openxmlformats.org/officeDocument/2006/relationships/tags" Target="../tags/tag118.xml"/><Relationship Id="rId11" Type="http://schemas.openxmlformats.org/officeDocument/2006/relationships/oleObject" Target="../embeddings/oleObject12.bin"/><Relationship Id="rId5" Type="http://schemas.openxmlformats.org/officeDocument/2006/relationships/tags" Target="../tags/tag117.xml"/><Relationship Id="rId15" Type="http://schemas.openxmlformats.org/officeDocument/2006/relationships/image" Target="../media/image17.png"/><Relationship Id="rId10" Type="http://schemas.openxmlformats.org/officeDocument/2006/relationships/slideLayout" Target="../slideLayouts/slideLayout1.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image" Target="../media/image1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slideLayout" Target="../slideLayouts/slideLayout1.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tags" Target="../tags/tag122.xml"/><Relationship Id="rId16" Type="http://schemas.openxmlformats.org/officeDocument/2006/relationships/image" Target="../media/image30.png"/><Relationship Id="rId1" Type="http://schemas.openxmlformats.org/officeDocument/2006/relationships/vmlDrawing" Target="../drawings/vmlDrawing10.v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3.emf"/><Relationship Id="rId15" Type="http://schemas.openxmlformats.org/officeDocument/2006/relationships/image" Target="../media/image29.jpeg"/><Relationship Id="rId10" Type="http://schemas.openxmlformats.org/officeDocument/2006/relationships/image" Target="../media/image24.png"/><Relationship Id="rId4" Type="http://schemas.openxmlformats.org/officeDocument/2006/relationships/oleObject" Target="../embeddings/oleObject14.bin"/><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2.png"/><Relationship Id="rId2" Type="http://schemas.openxmlformats.org/officeDocument/2006/relationships/tags" Target="../tags/tag123.xml"/><Relationship Id="rId1" Type="http://schemas.openxmlformats.org/officeDocument/2006/relationships/vmlDrawing" Target="../drawings/vmlDrawing11.vml"/><Relationship Id="rId6" Type="http://schemas.openxmlformats.org/officeDocument/2006/relationships/image" Target="../media/image31.jpeg"/><Relationship Id="rId5" Type="http://schemas.openxmlformats.org/officeDocument/2006/relationships/image" Target="../media/image3.emf"/><Relationship Id="rId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4.xml"/><Relationship Id="rId1" Type="http://schemas.openxmlformats.org/officeDocument/2006/relationships/vmlDrawing" Target="../drawings/vmlDrawing12.vml"/><Relationship Id="rId5" Type="http://schemas.openxmlformats.org/officeDocument/2006/relationships/image" Target="../media/image33.emf"/><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1.xml"/><Relationship Id="rId7" Type="http://schemas.openxmlformats.org/officeDocument/2006/relationships/image" Target="../media/image35.png"/><Relationship Id="rId2" Type="http://schemas.openxmlformats.org/officeDocument/2006/relationships/tags" Target="../tags/tag125.xml"/><Relationship Id="rId1" Type="http://schemas.openxmlformats.org/officeDocument/2006/relationships/vmlDrawing" Target="../drawings/vmlDrawing13.vml"/><Relationship Id="rId6" Type="http://schemas.openxmlformats.org/officeDocument/2006/relationships/image" Target="../media/image34.png"/><Relationship Id="rId5" Type="http://schemas.openxmlformats.org/officeDocument/2006/relationships/image" Target="../media/image3.emf"/><Relationship Id="rId4" Type="http://schemas.openxmlformats.org/officeDocument/2006/relationships/oleObject" Target="../embeddings/oleObject17.bin"/><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tags" Target="../tags/tag127.xm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tags" Target="../tags/tag126.xml"/><Relationship Id="rId1" Type="http://schemas.openxmlformats.org/officeDocument/2006/relationships/vmlDrawing" Target="../drawings/vmlDrawing14.vml"/><Relationship Id="rId6" Type="http://schemas.openxmlformats.org/officeDocument/2006/relationships/image" Target="../media/image3.emf"/><Relationship Id="rId11" Type="http://schemas.openxmlformats.org/officeDocument/2006/relationships/image" Target="../media/image42.png"/><Relationship Id="rId5" Type="http://schemas.openxmlformats.org/officeDocument/2006/relationships/oleObject" Target="../embeddings/oleObject18.bin"/><Relationship Id="rId10" Type="http://schemas.openxmlformats.org/officeDocument/2006/relationships/image" Target="../media/image41.gif"/><Relationship Id="rId4" Type="http://schemas.openxmlformats.org/officeDocument/2006/relationships/slideLayout" Target="../slideLayouts/slideLayout1.xml"/><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2864557080"/>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88205"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955" y="1589"/>
                        <a:ext cx="1953" cy="1587"/>
                      </a:xfrm>
                      <a:prstGeom prst="rect">
                        <a:avLst/>
                      </a:prstGeom>
                    </p:spPr>
                  </p:pic>
                </p:oleObj>
              </mc:Fallback>
            </mc:AlternateContent>
          </a:graphicData>
        </a:graphic>
      </p:graphicFrame>
      <p:pic>
        <p:nvPicPr>
          <p:cNvPr id="13" name="Picture 3" descr="D:\Users\denis_borisov\Documents\RB Stuff\Media Library\Energy\Renewables\2878465657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0938" y="949572"/>
            <a:ext cx="7134328" cy="49391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1" y="1"/>
            <a:ext cx="12190413" cy="6857999"/>
            <a:chOff x="1" y="1"/>
            <a:chExt cx="12190413" cy="6857999"/>
          </a:xfrm>
        </p:grpSpPr>
        <p:sp>
          <p:nvSpPr>
            <p:cNvPr id="12" name="Rectangle 8"/>
            <p:cNvSpPr>
              <a:spLocks/>
            </p:cNvSpPr>
            <p:nvPr/>
          </p:nvSpPr>
          <p:spPr>
            <a:xfrm>
              <a:off x="1" y="1"/>
              <a:ext cx="12190413" cy="6857999"/>
            </a:xfrm>
            <a:custGeom>
              <a:avLst/>
              <a:gdLst/>
              <a:ahLst/>
              <a:cxnLst/>
              <a:rect l="l" t="t" r="r" b="b"/>
              <a:pathLst>
                <a:path w="9144000" h="5148072">
                  <a:moveTo>
                    <a:pt x="3640701" y="809391"/>
                  </a:moveTo>
                  <a:lnTo>
                    <a:pt x="3640701" y="4359655"/>
                  </a:lnTo>
                  <a:lnTo>
                    <a:pt x="5218596" y="4359655"/>
                  </a:lnTo>
                  <a:lnTo>
                    <a:pt x="5297648" y="4356524"/>
                  </a:lnTo>
                  <a:lnTo>
                    <a:pt x="5375133" y="4346349"/>
                  </a:lnTo>
                  <a:lnTo>
                    <a:pt x="5450271" y="4331478"/>
                  </a:lnTo>
                  <a:lnTo>
                    <a:pt x="5523844" y="4310346"/>
                  </a:lnTo>
                  <a:lnTo>
                    <a:pt x="5595068" y="4283734"/>
                  </a:lnTo>
                  <a:lnTo>
                    <a:pt x="5663161" y="4251644"/>
                  </a:lnTo>
                  <a:lnTo>
                    <a:pt x="5728907" y="4214858"/>
                  </a:lnTo>
                  <a:lnTo>
                    <a:pt x="5789956" y="4173375"/>
                  </a:lnTo>
                  <a:lnTo>
                    <a:pt x="5848658" y="4126414"/>
                  </a:lnTo>
                  <a:lnTo>
                    <a:pt x="5902663" y="4076322"/>
                  </a:lnTo>
                  <a:lnTo>
                    <a:pt x="5952755" y="4022317"/>
                  </a:lnTo>
                  <a:lnTo>
                    <a:pt x="5998934" y="3964398"/>
                  </a:lnTo>
                  <a:lnTo>
                    <a:pt x="6041199" y="3901783"/>
                  </a:lnTo>
                  <a:lnTo>
                    <a:pt x="6077985" y="3836820"/>
                  </a:lnTo>
                  <a:lnTo>
                    <a:pt x="6110075" y="3768727"/>
                  </a:lnTo>
                  <a:lnTo>
                    <a:pt x="6137469" y="3697502"/>
                  </a:lnTo>
                  <a:lnTo>
                    <a:pt x="6157819" y="3624713"/>
                  </a:lnTo>
                  <a:lnTo>
                    <a:pt x="6174255" y="3548792"/>
                  </a:lnTo>
                  <a:lnTo>
                    <a:pt x="6182865" y="3471306"/>
                  </a:lnTo>
                  <a:lnTo>
                    <a:pt x="6185995" y="3393038"/>
                  </a:lnTo>
                  <a:lnTo>
                    <a:pt x="6182865" y="3311638"/>
                  </a:lnTo>
                  <a:lnTo>
                    <a:pt x="6172690" y="3233369"/>
                  </a:lnTo>
                  <a:lnTo>
                    <a:pt x="6157819" y="3156666"/>
                  </a:lnTo>
                  <a:lnTo>
                    <a:pt x="6135121" y="3082311"/>
                  </a:lnTo>
                  <a:lnTo>
                    <a:pt x="6108510" y="3011087"/>
                  </a:lnTo>
                  <a:lnTo>
                    <a:pt x="6075637" y="2942210"/>
                  </a:lnTo>
                  <a:lnTo>
                    <a:pt x="6037285" y="2876465"/>
                  </a:lnTo>
                  <a:lnTo>
                    <a:pt x="5995021" y="2815415"/>
                  </a:lnTo>
                  <a:lnTo>
                    <a:pt x="5947277" y="2755931"/>
                  </a:lnTo>
                  <a:lnTo>
                    <a:pt x="5895620" y="2701926"/>
                  </a:lnTo>
                  <a:lnTo>
                    <a:pt x="5840048" y="2651052"/>
                  </a:lnTo>
                  <a:lnTo>
                    <a:pt x="5780564" y="2604873"/>
                  </a:lnTo>
                  <a:lnTo>
                    <a:pt x="5717167" y="2562608"/>
                  </a:lnTo>
                  <a:lnTo>
                    <a:pt x="5651421" y="2526605"/>
                  </a:lnTo>
                  <a:lnTo>
                    <a:pt x="5580979" y="2495296"/>
                  </a:lnTo>
                  <a:lnTo>
                    <a:pt x="5508972" y="2469468"/>
                  </a:lnTo>
                  <a:lnTo>
                    <a:pt x="5434617" y="2449901"/>
                  </a:lnTo>
                  <a:lnTo>
                    <a:pt x="5357131" y="2435030"/>
                  </a:lnTo>
                  <a:lnTo>
                    <a:pt x="5278080" y="2427204"/>
                  </a:lnTo>
                  <a:lnTo>
                    <a:pt x="5334433" y="2384938"/>
                  </a:lnTo>
                  <a:lnTo>
                    <a:pt x="5386873" y="2338760"/>
                  </a:lnTo>
                  <a:lnTo>
                    <a:pt x="5435400" y="2287885"/>
                  </a:lnTo>
                  <a:lnTo>
                    <a:pt x="5480013" y="2233880"/>
                  </a:lnTo>
                  <a:lnTo>
                    <a:pt x="5520713" y="2175961"/>
                  </a:lnTo>
                  <a:lnTo>
                    <a:pt x="5555933" y="2115694"/>
                  </a:lnTo>
                  <a:lnTo>
                    <a:pt x="5586458" y="2052296"/>
                  </a:lnTo>
                  <a:lnTo>
                    <a:pt x="5612287" y="1984986"/>
                  </a:lnTo>
                  <a:lnTo>
                    <a:pt x="5634202" y="1916109"/>
                  </a:lnTo>
                  <a:lnTo>
                    <a:pt x="5648291" y="1844885"/>
                  </a:lnTo>
                  <a:lnTo>
                    <a:pt x="5657683" y="1772095"/>
                  </a:lnTo>
                  <a:lnTo>
                    <a:pt x="5660813" y="1697740"/>
                  </a:lnTo>
                  <a:lnTo>
                    <a:pt x="5657683" y="1621037"/>
                  </a:lnTo>
                  <a:lnTo>
                    <a:pt x="5648291" y="1545899"/>
                  </a:lnTo>
                  <a:lnTo>
                    <a:pt x="5631854" y="1473109"/>
                  </a:lnTo>
                  <a:lnTo>
                    <a:pt x="5609939" y="1403450"/>
                  </a:lnTo>
                  <a:lnTo>
                    <a:pt x="5583327" y="1335357"/>
                  </a:lnTo>
                  <a:lnTo>
                    <a:pt x="5551238" y="1270394"/>
                  </a:lnTo>
                  <a:lnTo>
                    <a:pt x="5514451" y="1208561"/>
                  </a:lnTo>
                  <a:lnTo>
                    <a:pt x="5472186" y="1149860"/>
                  </a:lnTo>
                  <a:lnTo>
                    <a:pt x="5426008" y="1095855"/>
                  </a:lnTo>
                  <a:lnTo>
                    <a:pt x="5375133" y="1045763"/>
                  </a:lnTo>
                  <a:lnTo>
                    <a:pt x="5320345" y="998019"/>
                  </a:lnTo>
                  <a:lnTo>
                    <a:pt x="5261643" y="955753"/>
                  </a:lnTo>
                  <a:lnTo>
                    <a:pt x="5200594" y="919750"/>
                  </a:lnTo>
                  <a:lnTo>
                    <a:pt x="5135631" y="886877"/>
                  </a:lnTo>
                  <a:lnTo>
                    <a:pt x="5068320" y="860266"/>
                  </a:lnTo>
                  <a:lnTo>
                    <a:pt x="4997879" y="838351"/>
                  </a:lnTo>
                  <a:lnTo>
                    <a:pt x="4924306" y="822697"/>
                  </a:lnTo>
                  <a:lnTo>
                    <a:pt x="4849951" y="812522"/>
                  </a:lnTo>
                  <a:lnTo>
                    <a:pt x="4774031" y="809391"/>
                  </a:lnTo>
                  <a:close/>
                  <a:moveTo>
                    <a:pt x="0" y="0"/>
                  </a:moveTo>
                  <a:lnTo>
                    <a:pt x="853948" y="0"/>
                  </a:lnTo>
                  <a:lnTo>
                    <a:pt x="982980" y="0"/>
                  </a:lnTo>
                  <a:lnTo>
                    <a:pt x="8161020" y="0"/>
                  </a:lnTo>
                  <a:lnTo>
                    <a:pt x="8290052" y="0"/>
                  </a:lnTo>
                  <a:lnTo>
                    <a:pt x="9144000" y="0"/>
                  </a:lnTo>
                  <a:lnTo>
                    <a:pt x="9144000" y="5148072"/>
                  </a:lnTo>
                  <a:lnTo>
                    <a:pt x="8290052" y="5148072"/>
                  </a:lnTo>
                  <a:lnTo>
                    <a:pt x="8161020" y="5148072"/>
                  </a:lnTo>
                  <a:lnTo>
                    <a:pt x="982980" y="5148072"/>
                  </a:lnTo>
                  <a:lnTo>
                    <a:pt x="853948" y="5148072"/>
                  </a:lnTo>
                  <a:lnTo>
                    <a:pt x="0" y="5148072"/>
                  </a:lnTo>
                  <a:close/>
                </a:path>
              </a:pathLst>
            </a:cu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en-US" sz="1500" b="0" dirty="0"/>
            </a:p>
          </p:txBody>
        </p:sp>
        <p:pic>
          <p:nvPicPr>
            <p:cNvPr id="14" name="Bild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2258" y="210859"/>
              <a:ext cx="945219" cy="469226"/>
            </a:xfrm>
            <a:prstGeom prst="rect">
              <a:avLst/>
            </a:prstGeom>
          </p:spPr>
        </p:pic>
      </p:grpSp>
      <p:sp>
        <p:nvSpPr>
          <p:cNvPr id="4" name="Text Placeholder 3"/>
          <p:cNvSpPr>
            <a:spLocks noGrp="1"/>
          </p:cNvSpPr>
          <p:nvPr>
            <p:ph type="body" sz="quarter" idx="18"/>
          </p:nvPr>
        </p:nvSpPr>
        <p:spPr/>
        <p:txBody>
          <a:bodyPr/>
          <a:lstStyle/>
          <a:p>
            <a:r>
              <a:rPr lang="ru-RU" dirty="0"/>
              <a:t>Доклад в рамках рабочей сессии </a:t>
            </a:r>
            <a:r>
              <a:rPr lang="ru-RU" dirty="0" smtClean="0"/>
              <a:t>"Что</a:t>
            </a:r>
            <a:r>
              <a:rPr lang="en-US" dirty="0" smtClean="0"/>
              <a:t> </a:t>
            </a:r>
            <a:r>
              <a:rPr lang="ru-RU" dirty="0" smtClean="0"/>
              <a:t>придёт </a:t>
            </a:r>
            <a:r>
              <a:rPr lang="ru-RU" dirty="0"/>
              <a:t>на смену углеводородам – перспективы развития в РФ альтернативной </a:t>
            </a:r>
            <a:r>
              <a:rPr lang="ru-RU" dirty="0" smtClean="0"/>
              <a:t>энергетики"</a:t>
            </a:r>
            <a:endParaRPr lang="ru-RU" dirty="0"/>
          </a:p>
        </p:txBody>
      </p:sp>
      <p:sp>
        <p:nvSpPr>
          <p:cNvPr id="3" name="Text Placeholder 2"/>
          <p:cNvSpPr>
            <a:spLocks noGrp="1"/>
          </p:cNvSpPr>
          <p:nvPr>
            <p:ph type="body" sz="quarter" idx="16"/>
          </p:nvPr>
        </p:nvSpPr>
        <p:spPr/>
        <p:txBody>
          <a:bodyPr/>
          <a:lstStyle/>
          <a:p>
            <a:r>
              <a:rPr lang="ru-RU" dirty="0"/>
              <a:t>Москва, 22 марта 2018 г.</a:t>
            </a:r>
          </a:p>
        </p:txBody>
      </p:sp>
      <p:sp>
        <p:nvSpPr>
          <p:cNvPr id="2" name="Title 1"/>
          <p:cNvSpPr>
            <a:spLocks noGrp="1"/>
          </p:cNvSpPr>
          <p:nvPr>
            <p:ph type="title"/>
          </p:nvPr>
        </p:nvSpPr>
        <p:spPr>
          <a:xfrm>
            <a:off x="0" y="1958322"/>
            <a:ext cx="4680858" cy="2423740"/>
          </a:xfrm>
        </p:spPr>
        <p:txBody>
          <a:bodyPr/>
          <a:lstStyle/>
          <a:p>
            <a:r>
              <a:rPr lang="ru-RU" sz="3500" dirty="0" smtClean="0"/>
              <a:t>"Конец игры" </a:t>
            </a:r>
            <a:br>
              <a:rPr lang="ru-RU" sz="3500" dirty="0" smtClean="0"/>
            </a:br>
            <a:r>
              <a:rPr lang="ru-RU" sz="3500" dirty="0" smtClean="0"/>
              <a:t>(</a:t>
            </a:r>
            <a:r>
              <a:rPr lang="en-US" sz="3500" dirty="0" smtClean="0"/>
              <a:t>End-game</a:t>
            </a:r>
            <a:r>
              <a:rPr lang="ru-RU" sz="3500" dirty="0" smtClean="0"/>
              <a:t>) в энергетике и задачи для </a:t>
            </a:r>
            <a:r>
              <a:rPr lang="ru-RU" sz="3500" dirty="0" err="1" smtClean="0"/>
              <a:t>безуглеродной</a:t>
            </a:r>
            <a:r>
              <a:rPr lang="ru-RU" sz="3500" dirty="0" smtClean="0"/>
              <a:t> генерации</a:t>
            </a:r>
            <a:endParaRPr lang="en-US" sz="3500" dirty="0"/>
          </a:p>
        </p:txBody>
      </p:sp>
      <p:pic>
        <p:nvPicPr>
          <p:cNvPr id="10" name="Picture 38" descr="http://www.forumeco.ru/upload/medialibrary/header/header_logo_2018.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694" y="47546"/>
            <a:ext cx="3183408" cy="79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40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Object 61" hidden="1"/>
          <p:cNvGraphicFramePr>
            <a:graphicFrameLocks noChangeAspect="1"/>
          </p:cNvGraphicFramePr>
          <p:nvPr>
            <p:custDataLst>
              <p:tags r:id="rId2"/>
            </p:custDataLst>
            <p:extLst>
              <p:ext uri="{D42A27DB-BD31-4B8C-83A1-F6EECF244321}">
                <p14:modId xmlns:p14="http://schemas.microsoft.com/office/powerpoint/2010/main" val="1676964330"/>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290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6" name="Title 5"/>
          <p:cNvSpPr>
            <a:spLocks noGrp="1"/>
          </p:cNvSpPr>
          <p:nvPr>
            <p:ph type="title"/>
          </p:nvPr>
        </p:nvSpPr>
        <p:spPr/>
        <p:txBody>
          <a:bodyPr/>
          <a:lstStyle/>
          <a:p>
            <a:r>
              <a:rPr lang="ru-RU" smtClean="0"/>
              <a:t>Решения по хранению э</a:t>
            </a:r>
            <a:r>
              <a:rPr lang="en-US" smtClean="0"/>
              <a:t>/</a:t>
            </a:r>
            <a:r>
              <a:rPr lang="ru-RU" smtClean="0"/>
              <a:t>э сглаживают дисбалансы спроса и пред-ложения и имеют разные "роли" по цепочке создания стоимости</a:t>
            </a:r>
            <a:endParaRPr lang="ru-RU" dirty="0"/>
          </a:p>
        </p:txBody>
      </p:sp>
      <p:grpSp>
        <p:nvGrpSpPr>
          <p:cNvPr id="124" name="Group 123"/>
          <p:cNvGrpSpPr/>
          <p:nvPr/>
        </p:nvGrpSpPr>
        <p:grpSpPr>
          <a:xfrm>
            <a:off x="7448069" y="6413021"/>
            <a:ext cx="553223" cy="146050"/>
            <a:chOff x="749736" y="6413021"/>
            <a:chExt cx="449552" cy="146050"/>
          </a:xfrm>
        </p:grpSpPr>
        <p:sp>
          <p:nvSpPr>
            <p:cNvPr id="125" name="LegendIcon"/>
            <p:cNvSpPr/>
            <p:nvPr/>
          </p:nvSpPr>
          <p:spPr>
            <a:xfrm>
              <a:off x="749736" y="6413021"/>
              <a:ext cx="215900" cy="146050"/>
            </a:xfrm>
            <a:prstGeom prst="rect">
              <a:avLst/>
            </a:prstGeom>
            <a:solidFill>
              <a:schemeClr val="accent2"/>
            </a:solidFill>
            <a:ln w="9525" cap="flat" cmpd="sng" algn="ctr">
              <a:solidFill>
                <a:schemeClr val="accent3"/>
              </a:solidFill>
              <a:prstDash val="solid"/>
            </a:ln>
            <a:effectLst/>
          </p:spPr>
          <p:txBody>
            <a:bodyPr lIns="0" tIns="0" rIns="0"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000000"/>
                </a:solidFill>
                <a:effectLst/>
                <a:uLnTx/>
                <a:uFillTx/>
                <a:latin typeface="+mn-lt"/>
                <a:ea typeface="+mn-ea"/>
                <a:cs typeface="+mn-cs"/>
                <a:sym typeface="+mn-lt"/>
              </a:endParaRPr>
            </a:p>
          </p:txBody>
        </p:sp>
        <p:sp>
          <p:nvSpPr>
            <p:cNvPr id="126" name="LegendText"/>
            <p:cNvSpPr txBox="1"/>
            <p:nvPr/>
          </p:nvSpPr>
          <p:spPr>
            <a:xfrm>
              <a:off x="1048186" y="6414488"/>
              <a:ext cx="151102" cy="110800"/>
            </a:xfrm>
            <a:prstGeom prst="rect">
              <a:avLst/>
            </a:prstGeom>
            <a:noFill/>
            <a:ln w="9525">
              <a:noFill/>
            </a:ln>
          </p:spPr>
          <p:txBody>
            <a:bodyPr vert="horz" wrap="none" lIns="0" tIns="0" rIns="0" bIns="0" rtlCol="0" anchor="t" anchorCtr="0">
              <a:spAutoFit/>
            </a:bodyPr>
            <a:lstStyle/>
            <a:p>
              <a:pPr>
                <a:lnSpc>
                  <a:spcPct val="90000"/>
                </a:lnSpc>
                <a:spcBef>
                  <a:spcPts val="0"/>
                </a:spcBef>
                <a:buSzPct val="100000"/>
                <a:defRPr/>
              </a:pPr>
              <a:r>
                <a:rPr lang="en-US" sz="800" b="0" kern="0" dirty="0" smtClean="0">
                  <a:solidFill>
                    <a:sysClr val="windowText" lastClr="000000"/>
                  </a:solidFill>
                  <a:latin typeface="+mn-lt"/>
                  <a:sym typeface="+mn-lt"/>
                </a:rPr>
                <a:t>2015</a:t>
              </a:r>
              <a:endParaRPr lang="en-US" sz="800" b="0" kern="0" dirty="0">
                <a:solidFill>
                  <a:sysClr val="windowText" lastClr="000000"/>
                </a:solidFill>
                <a:latin typeface="+mn-lt"/>
                <a:sym typeface="+mn-lt"/>
              </a:endParaRPr>
            </a:p>
          </p:txBody>
        </p:sp>
      </p:grpSp>
      <p:grpSp>
        <p:nvGrpSpPr>
          <p:cNvPr id="127" name="Group 126"/>
          <p:cNvGrpSpPr/>
          <p:nvPr/>
        </p:nvGrpSpPr>
        <p:grpSpPr>
          <a:xfrm>
            <a:off x="8214086" y="6413021"/>
            <a:ext cx="553223" cy="146050"/>
            <a:chOff x="1372207" y="6413021"/>
            <a:chExt cx="449552" cy="146050"/>
          </a:xfrm>
        </p:grpSpPr>
        <p:sp>
          <p:nvSpPr>
            <p:cNvPr id="128" name="LegendIcon"/>
            <p:cNvSpPr/>
            <p:nvPr/>
          </p:nvSpPr>
          <p:spPr>
            <a:xfrm>
              <a:off x="1372207" y="6413021"/>
              <a:ext cx="215900" cy="146050"/>
            </a:xfrm>
            <a:prstGeom prst="rect">
              <a:avLst/>
            </a:prstGeom>
            <a:solidFill>
              <a:schemeClr val="accent6"/>
            </a:solidFill>
            <a:ln w="9525" cap="flat" cmpd="sng" algn="ctr">
              <a:solidFill>
                <a:schemeClr val="accent3"/>
              </a:solidFill>
              <a:prstDash val="solid"/>
            </a:ln>
            <a:effectLst/>
          </p:spPr>
          <p:txBody>
            <a:bodyPr lIns="0" tIns="0" rIns="0"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000000"/>
                </a:solidFill>
                <a:effectLst/>
                <a:uLnTx/>
                <a:uFillTx/>
                <a:latin typeface="+mn-lt"/>
                <a:ea typeface="+mn-ea"/>
                <a:cs typeface="+mn-cs"/>
                <a:sym typeface="+mn-lt"/>
              </a:endParaRPr>
            </a:p>
          </p:txBody>
        </p:sp>
        <p:sp>
          <p:nvSpPr>
            <p:cNvPr id="129" name="LegendText"/>
            <p:cNvSpPr txBox="1"/>
            <p:nvPr/>
          </p:nvSpPr>
          <p:spPr>
            <a:xfrm>
              <a:off x="1670657" y="6414488"/>
              <a:ext cx="151102" cy="110800"/>
            </a:xfrm>
            <a:prstGeom prst="rect">
              <a:avLst/>
            </a:prstGeom>
            <a:noFill/>
            <a:ln w="9525">
              <a:noFill/>
            </a:ln>
          </p:spPr>
          <p:txBody>
            <a:bodyPr vert="horz" wrap="none" lIns="0" tIns="0" rIns="0" bIns="0" rtlCol="0" anchor="t" anchorCtr="0">
              <a:spAutoFit/>
            </a:bodyPr>
            <a:lstStyle/>
            <a:p>
              <a:pPr>
                <a:lnSpc>
                  <a:spcPct val="90000"/>
                </a:lnSpc>
                <a:spcBef>
                  <a:spcPts val="0"/>
                </a:spcBef>
                <a:buSzPct val="100000"/>
                <a:defRPr/>
              </a:pPr>
              <a:r>
                <a:rPr lang="en-US" sz="800" b="0" kern="0" dirty="0" smtClean="0">
                  <a:solidFill>
                    <a:sysClr val="windowText" lastClr="000000"/>
                  </a:solidFill>
                  <a:latin typeface="+mn-lt"/>
                  <a:sym typeface="+mn-lt"/>
                </a:rPr>
                <a:t>2030</a:t>
              </a:r>
              <a:endParaRPr lang="en-US" sz="800" b="0" kern="0" dirty="0">
                <a:solidFill>
                  <a:sysClr val="windowText" lastClr="000000"/>
                </a:solidFill>
                <a:latin typeface="+mn-lt"/>
                <a:sym typeface="+mn-lt"/>
              </a:endParaRPr>
            </a:p>
          </p:txBody>
        </p:sp>
      </p:grpSp>
      <p:grpSp>
        <p:nvGrpSpPr>
          <p:cNvPr id="130" name="Group 129"/>
          <p:cNvGrpSpPr/>
          <p:nvPr/>
        </p:nvGrpSpPr>
        <p:grpSpPr>
          <a:xfrm>
            <a:off x="745520" y="6426206"/>
            <a:ext cx="1941425" cy="146050"/>
            <a:chOff x="738189" y="6195259"/>
            <a:chExt cx="1577613" cy="146050"/>
          </a:xfrm>
        </p:grpSpPr>
        <p:sp>
          <p:nvSpPr>
            <p:cNvPr id="131" name="LegendIcon"/>
            <p:cNvSpPr/>
            <p:nvPr/>
          </p:nvSpPr>
          <p:spPr>
            <a:xfrm>
              <a:off x="738189" y="6195259"/>
              <a:ext cx="215900" cy="146050"/>
            </a:xfrm>
            <a:prstGeom prst="rect">
              <a:avLst/>
            </a:prstGeom>
            <a:solidFill>
              <a:schemeClr val="accent6"/>
            </a:solidFill>
            <a:ln w="9525" cap="flat" cmpd="sng" algn="ctr">
              <a:solidFill>
                <a:schemeClr val="accent3"/>
              </a:solidFill>
              <a:prstDash val="solid"/>
            </a:ln>
            <a:effectLst/>
          </p:spPr>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ru-RU" sz="700" b="0" i="0" u="none" strike="noStrike" kern="0" cap="none" spc="0" normalizeH="0" baseline="0" noProof="0" dirty="0" smtClean="0">
                <a:ln>
                  <a:noFill/>
                </a:ln>
                <a:solidFill>
                  <a:srgbClr val="000000"/>
                </a:solidFill>
                <a:effectLst/>
                <a:uLnTx/>
                <a:uFillTx/>
                <a:latin typeface="+mn-lt"/>
                <a:ea typeface="+mn-ea"/>
                <a:cs typeface="+mn-cs"/>
                <a:sym typeface="+mn-lt"/>
              </a:endParaRPr>
            </a:p>
          </p:txBody>
        </p:sp>
        <p:sp>
          <p:nvSpPr>
            <p:cNvPr id="132" name="LegendText"/>
            <p:cNvSpPr txBox="1"/>
            <p:nvPr/>
          </p:nvSpPr>
          <p:spPr>
            <a:xfrm>
              <a:off x="1036639" y="6219809"/>
              <a:ext cx="1279163" cy="96950"/>
            </a:xfrm>
            <a:prstGeom prst="rect">
              <a:avLst/>
            </a:prstGeom>
            <a:noFill/>
            <a:ln w="9525">
              <a:noFill/>
            </a:ln>
          </p:spPr>
          <p:txBody>
            <a:bodyPr vert="horz" wrap="none" lIns="0" tIns="0" rIns="0" bIns="0" rtlCol="0" anchor="t" anchorCtr="0">
              <a:spAutoFit/>
            </a:bodyPr>
            <a:lstStyle/>
            <a:p>
              <a:pPr marL="0" marR="0" lvl="0" indent="0" algn="l" defTabSz="914400" rtl="0" eaLnBrk="1" fontAlgn="auto" latinLnBrk="0" hangingPunct="1">
                <a:lnSpc>
                  <a:spcPct val="90000"/>
                </a:lnSpc>
                <a:spcBef>
                  <a:spcPts val="0"/>
                </a:spcBef>
                <a:spcAft>
                  <a:spcPts val="0"/>
                </a:spcAft>
                <a:buClr>
                  <a:srgbClr val="000000"/>
                </a:buClr>
                <a:buSzPct val="100000"/>
                <a:buFontTx/>
                <a:buNone/>
                <a:tabLst/>
                <a:defRPr/>
              </a:pPr>
              <a:r>
                <a:rPr kumimoji="0" lang="ru-RU" sz="700" b="0" i="0" u="none" strike="noStrike" kern="0" cap="none" spc="0" normalizeH="0" baseline="0" dirty="0">
                  <a:ln>
                    <a:noFill/>
                  </a:ln>
                  <a:solidFill>
                    <a:sysClr val="windowText" lastClr="000000"/>
                  </a:solidFill>
                  <a:effectLst/>
                  <a:uLnTx/>
                  <a:uFillTx/>
                  <a:latin typeface="+mn-lt"/>
                  <a:cs typeface="+mn-cs"/>
                  <a:sym typeface="+mn-lt"/>
                </a:rPr>
                <a:t>Необходимость </a:t>
              </a:r>
              <a:r>
                <a:rPr kumimoji="0" lang="ru-RU" sz="700" b="0" i="0" u="none" strike="noStrike" kern="0" cap="none" spc="0" normalizeH="0" baseline="0" dirty="0" smtClean="0">
                  <a:ln>
                    <a:noFill/>
                  </a:ln>
                  <a:solidFill>
                    <a:sysClr val="windowText" lastClr="000000"/>
                  </a:solidFill>
                  <a:effectLst/>
                  <a:uLnTx/>
                  <a:uFillTx/>
                  <a:latin typeface="+mn-lt"/>
                  <a:cs typeface="+mn-cs"/>
                  <a:sym typeface="+mn-lt"/>
                </a:rPr>
                <a:t>обусловлена </a:t>
              </a:r>
              <a:r>
                <a:rPr kumimoji="0" lang="ru-RU" sz="700" b="0" i="0" u="none" strike="noStrike" kern="0" cap="none" spc="0" normalizeH="0" baseline="0" dirty="0">
                  <a:ln>
                    <a:noFill/>
                  </a:ln>
                  <a:solidFill>
                    <a:sysClr val="windowText" lastClr="000000"/>
                  </a:solidFill>
                  <a:effectLst/>
                  <a:uLnTx/>
                  <a:uFillTx/>
                  <a:latin typeface="+mn-lt"/>
                  <a:cs typeface="+mn-cs"/>
                  <a:sym typeface="+mn-lt"/>
                </a:rPr>
                <a:t>развитием </a:t>
              </a:r>
              <a:r>
                <a:rPr kumimoji="0" lang="ru-RU" sz="700" b="0" i="0" u="none" strike="noStrike" kern="0" cap="none" spc="0" normalizeH="0" baseline="0" dirty="0" err="1">
                  <a:ln>
                    <a:noFill/>
                  </a:ln>
                  <a:solidFill>
                    <a:sysClr val="windowText" lastClr="000000"/>
                  </a:solidFill>
                  <a:effectLst/>
                  <a:uLnTx/>
                  <a:uFillTx/>
                  <a:latin typeface="+mn-lt"/>
                  <a:cs typeface="+mn-cs"/>
                  <a:sym typeface="+mn-lt"/>
                </a:rPr>
                <a:t>ВИЭ</a:t>
              </a:r>
              <a:endParaRPr kumimoji="0" lang="ru-RU" sz="700" b="0" i="0" u="none" strike="noStrike" kern="0" cap="none" spc="0" normalizeH="0" baseline="0" noProof="0" dirty="0" smtClean="0">
                <a:ln>
                  <a:noFill/>
                </a:ln>
                <a:solidFill>
                  <a:sysClr val="windowText" lastClr="000000"/>
                </a:solidFill>
                <a:effectLst/>
                <a:uLnTx/>
                <a:uFillTx/>
                <a:latin typeface="+mn-lt"/>
                <a:cs typeface="+mn-cs"/>
                <a:sym typeface="+mn-lt"/>
              </a:endParaRPr>
            </a:p>
          </p:txBody>
        </p:sp>
      </p:grpSp>
      <p:grpSp>
        <p:nvGrpSpPr>
          <p:cNvPr id="135" name="Group 134"/>
          <p:cNvGrpSpPr/>
          <p:nvPr/>
        </p:nvGrpSpPr>
        <p:grpSpPr>
          <a:xfrm>
            <a:off x="3217605" y="6426206"/>
            <a:ext cx="2880784" cy="146050"/>
            <a:chOff x="3096000" y="6195259"/>
            <a:chExt cx="2340942" cy="146050"/>
          </a:xfrm>
        </p:grpSpPr>
        <p:sp>
          <p:nvSpPr>
            <p:cNvPr id="136" name="LegendIcon"/>
            <p:cNvSpPr/>
            <p:nvPr/>
          </p:nvSpPr>
          <p:spPr>
            <a:xfrm>
              <a:off x="3096000" y="6195259"/>
              <a:ext cx="215900" cy="146050"/>
            </a:xfrm>
            <a:prstGeom prst="rect">
              <a:avLst/>
            </a:prstGeom>
            <a:solidFill>
              <a:schemeClr val="accent2"/>
            </a:solidFill>
            <a:ln w="9525" cap="flat" cmpd="sng" algn="ctr">
              <a:solidFill>
                <a:schemeClr val="accent3"/>
              </a:solidFill>
              <a:prstDash val="solid"/>
            </a:ln>
            <a:effectLst/>
          </p:spPr>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ru-RU" sz="700" b="0" i="0" u="none" strike="noStrike" kern="0" cap="none" spc="0" normalizeH="0" baseline="0" noProof="0" dirty="0" smtClean="0">
                <a:ln>
                  <a:noFill/>
                </a:ln>
                <a:solidFill>
                  <a:srgbClr val="000000"/>
                </a:solidFill>
                <a:effectLst/>
                <a:uLnTx/>
                <a:uFillTx/>
                <a:latin typeface="+mn-lt"/>
                <a:ea typeface="+mn-ea"/>
                <a:cs typeface="+mn-cs"/>
                <a:sym typeface="+mn-lt"/>
              </a:endParaRPr>
            </a:p>
          </p:txBody>
        </p:sp>
        <p:sp>
          <p:nvSpPr>
            <p:cNvPr id="137" name="LegendText"/>
            <p:cNvSpPr txBox="1"/>
            <p:nvPr/>
          </p:nvSpPr>
          <p:spPr>
            <a:xfrm>
              <a:off x="3394450" y="6219809"/>
              <a:ext cx="2042492" cy="96950"/>
            </a:xfrm>
            <a:prstGeom prst="rect">
              <a:avLst/>
            </a:prstGeom>
            <a:noFill/>
            <a:ln w="9525">
              <a:noFill/>
            </a:ln>
          </p:spPr>
          <p:txBody>
            <a:bodyPr vert="horz" wrap="none" lIns="0" tIns="0" rIns="0" bIns="0" rtlCol="0" anchor="t" anchorCtr="0">
              <a:spAutoFit/>
            </a:bodyPr>
            <a:lstStyle/>
            <a:p>
              <a:pPr marL="0" marR="0" lvl="0" indent="0" algn="l" defTabSz="914400" rtl="0" eaLnBrk="1" fontAlgn="auto" latinLnBrk="0" hangingPunct="1">
                <a:lnSpc>
                  <a:spcPct val="90000"/>
                </a:lnSpc>
                <a:spcBef>
                  <a:spcPts val="0"/>
                </a:spcBef>
                <a:spcAft>
                  <a:spcPts val="0"/>
                </a:spcAft>
                <a:buClr>
                  <a:srgbClr val="000000"/>
                </a:buClr>
                <a:buSzPct val="100000"/>
                <a:buFontTx/>
                <a:buNone/>
                <a:tabLst/>
                <a:defRPr/>
              </a:pPr>
              <a:r>
                <a:rPr kumimoji="0" lang="ru-RU" sz="700" b="0" i="0" u="none" strike="noStrike" kern="0" cap="none" spc="0" normalizeH="0" baseline="0" dirty="0">
                  <a:ln>
                    <a:noFill/>
                  </a:ln>
                  <a:solidFill>
                    <a:sysClr val="windowText" lastClr="000000"/>
                  </a:solidFill>
                  <a:effectLst/>
                  <a:uLnTx/>
                  <a:uFillTx/>
                  <a:latin typeface="+mn-lt"/>
                  <a:cs typeface="+mn-cs"/>
                  <a:sym typeface="+mn-lt"/>
                </a:rPr>
                <a:t>Существующая необходимость, не затрагиваемая новыми тенденциями</a:t>
              </a:r>
            </a:p>
          </p:txBody>
        </p:sp>
      </p:grpSp>
      <p:cxnSp>
        <p:nvCxnSpPr>
          <p:cNvPr id="5" name="VerticalLine5"/>
          <p:cNvCxnSpPr/>
          <p:nvPr/>
        </p:nvCxnSpPr>
        <p:spPr>
          <a:xfrm>
            <a:off x="7122637" y="2188318"/>
            <a:ext cx="0" cy="4383938"/>
          </a:xfrm>
          <a:prstGeom prst="line">
            <a:avLst/>
          </a:prstGeom>
          <a:ln w="952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8" name="HorizontalLine10"/>
          <p:cNvCxnSpPr>
            <a:cxnSpLocks/>
          </p:cNvCxnSpPr>
          <p:nvPr/>
        </p:nvCxnSpPr>
        <p:spPr>
          <a:xfrm>
            <a:off x="7279602" y="2564660"/>
            <a:ext cx="3964584"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7552593" y="2708237"/>
            <a:ext cx="3691594" cy="2910502"/>
            <a:chOff x="1247775" y="2346857"/>
            <a:chExt cx="7943850" cy="2819056"/>
          </a:xfrm>
        </p:grpSpPr>
        <p:cxnSp>
          <p:nvCxnSpPr>
            <p:cNvPr id="108" name="Straight Connector 107"/>
            <p:cNvCxnSpPr>
              <a:cxnSpLocks/>
            </p:cNvCxnSpPr>
            <p:nvPr/>
          </p:nvCxnSpPr>
          <p:spPr>
            <a:xfrm>
              <a:off x="1247775" y="2346857"/>
              <a:ext cx="7943850" cy="0"/>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247775" y="2701777"/>
              <a:ext cx="7943850" cy="0"/>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247775" y="3042443"/>
              <a:ext cx="7943850" cy="0"/>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1" name="Straight Connector 110"/>
            <p:cNvCxnSpPr>
              <a:cxnSpLocks/>
            </p:cNvCxnSpPr>
            <p:nvPr/>
          </p:nvCxnSpPr>
          <p:spPr>
            <a:xfrm>
              <a:off x="1247775" y="4818101"/>
              <a:ext cx="7943850" cy="0"/>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247775" y="3411012"/>
              <a:ext cx="7943850" cy="0"/>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247775" y="3759594"/>
              <a:ext cx="7943850" cy="0"/>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247775" y="4109748"/>
              <a:ext cx="7943850" cy="0"/>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247775" y="4478651"/>
              <a:ext cx="7943850" cy="0"/>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6" name="HorizontalLine22"/>
            <p:cNvCxnSpPr>
              <a:cxnSpLocks/>
            </p:cNvCxnSpPr>
            <p:nvPr/>
          </p:nvCxnSpPr>
          <p:spPr>
            <a:xfrm>
              <a:off x="1247775" y="5165913"/>
              <a:ext cx="7943850"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grpSp>
      <p:sp>
        <p:nvSpPr>
          <p:cNvPr id="78" name="SplitText47"/>
          <p:cNvSpPr txBox="1">
            <a:spLocks/>
          </p:cNvSpPr>
          <p:nvPr/>
        </p:nvSpPr>
        <p:spPr>
          <a:xfrm>
            <a:off x="7263974" y="2645912"/>
            <a:ext cx="221510" cy="124650"/>
          </a:xfrm>
          <a:prstGeom prst="rect">
            <a:avLst/>
          </a:prstGeom>
          <a:noFill/>
          <a:ln w="9525">
            <a:noFill/>
          </a:ln>
        </p:spPr>
        <p:txBody>
          <a:bodyPr vert="horz" wrap="square" lIns="0" tIns="0" rIns="0" bIns="0" rtlCol="0" anchor="ctr">
            <a:spAutoFit/>
          </a:bodyPr>
          <a:lstStyle/>
          <a:p>
            <a:pPr algn="r">
              <a:lnSpc>
                <a:spcPct val="90000"/>
              </a:lnSpc>
              <a:spcBef>
                <a:spcPts val="300"/>
              </a:spcBef>
              <a:buSzPct val="100000"/>
            </a:pPr>
            <a:r>
              <a:rPr lang="en-US" sz="900" b="0" dirty="0" smtClean="0">
                <a:latin typeface="+mn-lt"/>
                <a:cs typeface="+mn-cs"/>
                <a:sym typeface="+mn-lt"/>
              </a:rPr>
              <a:t>800</a:t>
            </a:r>
          </a:p>
        </p:txBody>
      </p:sp>
      <p:sp>
        <p:nvSpPr>
          <p:cNvPr id="79" name="SplitText48"/>
          <p:cNvSpPr txBox="1">
            <a:spLocks/>
          </p:cNvSpPr>
          <p:nvPr/>
        </p:nvSpPr>
        <p:spPr>
          <a:xfrm>
            <a:off x="7263974" y="3007868"/>
            <a:ext cx="221510" cy="124650"/>
          </a:xfrm>
          <a:prstGeom prst="rect">
            <a:avLst/>
          </a:prstGeom>
          <a:noFill/>
          <a:ln w="9525">
            <a:noFill/>
          </a:ln>
        </p:spPr>
        <p:txBody>
          <a:bodyPr vert="horz" wrap="square" lIns="0" tIns="0" rIns="0" bIns="0" rtlCol="0" anchor="ctr">
            <a:spAutoFit/>
          </a:bodyPr>
          <a:lstStyle/>
          <a:p>
            <a:pPr algn="r">
              <a:lnSpc>
                <a:spcPct val="90000"/>
              </a:lnSpc>
              <a:spcBef>
                <a:spcPts val="300"/>
              </a:spcBef>
              <a:buSzPct val="100000"/>
            </a:pPr>
            <a:r>
              <a:rPr lang="en-US" sz="900" b="0" dirty="0" smtClean="0">
                <a:latin typeface="+mn-lt"/>
                <a:cs typeface="+mn-cs"/>
                <a:sym typeface="+mn-lt"/>
              </a:rPr>
              <a:t>700</a:t>
            </a:r>
          </a:p>
        </p:txBody>
      </p:sp>
      <p:sp>
        <p:nvSpPr>
          <p:cNvPr id="80" name="SplitText49"/>
          <p:cNvSpPr txBox="1">
            <a:spLocks/>
          </p:cNvSpPr>
          <p:nvPr/>
        </p:nvSpPr>
        <p:spPr>
          <a:xfrm>
            <a:off x="7263974" y="3369823"/>
            <a:ext cx="221510" cy="124650"/>
          </a:xfrm>
          <a:prstGeom prst="rect">
            <a:avLst/>
          </a:prstGeom>
          <a:noFill/>
          <a:ln w="9525">
            <a:noFill/>
          </a:ln>
        </p:spPr>
        <p:txBody>
          <a:bodyPr vert="horz" wrap="square" lIns="0" tIns="0" rIns="0" bIns="0" rtlCol="0" anchor="ctr">
            <a:spAutoFit/>
          </a:bodyPr>
          <a:lstStyle/>
          <a:p>
            <a:pPr algn="r">
              <a:lnSpc>
                <a:spcPct val="90000"/>
              </a:lnSpc>
              <a:spcBef>
                <a:spcPts val="300"/>
              </a:spcBef>
              <a:buSzPct val="100000"/>
            </a:pPr>
            <a:r>
              <a:rPr lang="en-US" sz="900" b="0" dirty="0" smtClean="0">
                <a:latin typeface="+mn-lt"/>
                <a:cs typeface="+mn-cs"/>
                <a:sym typeface="+mn-lt"/>
              </a:rPr>
              <a:t>600</a:t>
            </a:r>
          </a:p>
        </p:txBody>
      </p:sp>
      <p:sp>
        <p:nvSpPr>
          <p:cNvPr id="81" name="SplitText50"/>
          <p:cNvSpPr txBox="1">
            <a:spLocks/>
          </p:cNvSpPr>
          <p:nvPr/>
        </p:nvSpPr>
        <p:spPr>
          <a:xfrm>
            <a:off x="7263974" y="3731778"/>
            <a:ext cx="221510" cy="124650"/>
          </a:xfrm>
          <a:prstGeom prst="rect">
            <a:avLst/>
          </a:prstGeom>
          <a:noFill/>
          <a:ln w="9525">
            <a:noFill/>
          </a:ln>
        </p:spPr>
        <p:txBody>
          <a:bodyPr vert="horz" wrap="square" lIns="0" tIns="0" rIns="0" bIns="0" rtlCol="0" anchor="ctr">
            <a:spAutoFit/>
          </a:bodyPr>
          <a:lstStyle/>
          <a:p>
            <a:pPr algn="r">
              <a:lnSpc>
                <a:spcPct val="90000"/>
              </a:lnSpc>
              <a:spcBef>
                <a:spcPts val="300"/>
              </a:spcBef>
              <a:buSzPct val="100000"/>
            </a:pPr>
            <a:r>
              <a:rPr lang="en-US" sz="900" b="0" dirty="0" smtClean="0">
                <a:latin typeface="+mn-lt"/>
                <a:cs typeface="+mn-cs"/>
                <a:sym typeface="+mn-lt"/>
              </a:rPr>
              <a:t>500</a:t>
            </a:r>
          </a:p>
        </p:txBody>
      </p:sp>
      <p:sp>
        <p:nvSpPr>
          <p:cNvPr id="82" name="SplitText51"/>
          <p:cNvSpPr txBox="1">
            <a:spLocks/>
          </p:cNvSpPr>
          <p:nvPr/>
        </p:nvSpPr>
        <p:spPr>
          <a:xfrm>
            <a:off x="7263974" y="4093732"/>
            <a:ext cx="221510" cy="124650"/>
          </a:xfrm>
          <a:prstGeom prst="rect">
            <a:avLst/>
          </a:prstGeom>
          <a:noFill/>
          <a:ln w="9525">
            <a:noFill/>
          </a:ln>
        </p:spPr>
        <p:txBody>
          <a:bodyPr vert="horz" wrap="square" lIns="0" tIns="0" rIns="0" bIns="0" rtlCol="0" anchor="ctr">
            <a:spAutoFit/>
          </a:bodyPr>
          <a:lstStyle/>
          <a:p>
            <a:pPr algn="r">
              <a:lnSpc>
                <a:spcPct val="90000"/>
              </a:lnSpc>
              <a:spcBef>
                <a:spcPts val="300"/>
              </a:spcBef>
              <a:buSzPct val="100000"/>
            </a:pPr>
            <a:r>
              <a:rPr lang="en-US" sz="900" b="0" dirty="0" smtClean="0">
                <a:latin typeface="+mn-lt"/>
                <a:cs typeface="+mn-cs"/>
                <a:sym typeface="+mn-lt"/>
              </a:rPr>
              <a:t>400</a:t>
            </a:r>
          </a:p>
        </p:txBody>
      </p:sp>
      <p:sp>
        <p:nvSpPr>
          <p:cNvPr id="83" name="SplitText52"/>
          <p:cNvSpPr txBox="1">
            <a:spLocks/>
          </p:cNvSpPr>
          <p:nvPr/>
        </p:nvSpPr>
        <p:spPr>
          <a:xfrm>
            <a:off x="7263974" y="4455688"/>
            <a:ext cx="221510" cy="124650"/>
          </a:xfrm>
          <a:prstGeom prst="rect">
            <a:avLst/>
          </a:prstGeom>
          <a:noFill/>
          <a:ln w="9525">
            <a:noFill/>
          </a:ln>
        </p:spPr>
        <p:txBody>
          <a:bodyPr vert="horz" wrap="square" lIns="0" tIns="0" rIns="0" bIns="0" rtlCol="0" anchor="ctr">
            <a:spAutoFit/>
          </a:bodyPr>
          <a:lstStyle/>
          <a:p>
            <a:pPr algn="r">
              <a:lnSpc>
                <a:spcPct val="90000"/>
              </a:lnSpc>
              <a:spcBef>
                <a:spcPts val="300"/>
              </a:spcBef>
              <a:buSzPct val="100000"/>
            </a:pPr>
            <a:r>
              <a:rPr lang="en-US" sz="900" b="0" dirty="0" smtClean="0">
                <a:latin typeface="+mn-lt"/>
                <a:cs typeface="+mn-cs"/>
                <a:sym typeface="+mn-lt"/>
              </a:rPr>
              <a:t>300</a:t>
            </a:r>
          </a:p>
        </p:txBody>
      </p:sp>
      <p:sp>
        <p:nvSpPr>
          <p:cNvPr id="84" name="SplitText53"/>
          <p:cNvSpPr txBox="1">
            <a:spLocks/>
          </p:cNvSpPr>
          <p:nvPr/>
        </p:nvSpPr>
        <p:spPr>
          <a:xfrm>
            <a:off x="7263974" y="4817643"/>
            <a:ext cx="221510" cy="124650"/>
          </a:xfrm>
          <a:prstGeom prst="rect">
            <a:avLst/>
          </a:prstGeom>
          <a:noFill/>
          <a:ln w="9525">
            <a:noFill/>
          </a:ln>
        </p:spPr>
        <p:txBody>
          <a:bodyPr vert="horz" wrap="square" lIns="0" tIns="0" rIns="0" bIns="0" rtlCol="0" anchor="ctr">
            <a:spAutoFit/>
          </a:bodyPr>
          <a:lstStyle/>
          <a:p>
            <a:pPr algn="r">
              <a:lnSpc>
                <a:spcPct val="90000"/>
              </a:lnSpc>
              <a:spcBef>
                <a:spcPts val="300"/>
              </a:spcBef>
              <a:buSzPct val="100000"/>
            </a:pPr>
            <a:r>
              <a:rPr lang="en-US" sz="900" b="0" dirty="0" smtClean="0">
                <a:latin typeface="+mn-lt"/>
                <a:cs typeface="+mn-cs"/>
                <a:sym typeface="+mn-lt"/>
              </a:rPr>
              <a:t>200</a:t>
            </a:r>
          </a:p>
        </p:txBody>
      </p:sp>
      <p:sp>
        <p:nvSpPr>
          <p:cNvPr id="85" name="SplitText54"/>
          <p:cNvSpPr txBox="1">
            <a:spLocks/>
          </p:cNvSpPr>
          <p:nvPr/>
        </p:nvSpPr>
        <p:spPr>
          <a:xfrm>
            <a:off x="7263974" y="5179599"/>
            <a:ext cx="221510" cy="124650"/>
          </a:xfrm>
          <a:prstGeom prst="rect">
            <a:avLst/>
          </a:prstGeom>
          <a:noFill/>
          <a:ln w="9525">
            <a:noFill/>
          </a:ln>
        </p:spPr>
        <p:txBody>
          <a:bodyPr vert="horz" wrap="square" lIns="0" tIns="0" rIns="0" bIns="0" rtlCol="0" anchor="ctr">
            <a:spAutoFit/>
          </a:bodyPr>
          <a:lstStyle/>
          <a:p>
            <a:pPr algn="r">
              <a:lnSpc>
                <a:spcPct val="90000"/>
              </a:lnSpc>
              <a:spcBef>
                <a:spcPts val="300"/>
              </a:spcBef>
              <a:buSzPct val="100000"/>
            </a:pPr>
            <a:r>
              <a:rPr lang="en-US" sz="900" b="0" dirty="0" smtClean="0">
                <a:latin typeface="+mn-lt"/>
                <a:cs typeface="+mn-cs"/>
                <a:sym typeface="+mn-lt"/>
              </a:rPr>
              <a:t>100</a:t>
            </a:r>
          </a:p>
        </p:txBody>
      </p:sp>
      <p:sp>
        <p:nvSpPr>
          <p:cNvPr id="86" name="SplitText54"/>
          <p:cNvSpPr txBox="1">
            <a:spLocks/>
          </p:cNvSpPr>
          <p:nvPr/>
        </p:nvSpPr>
        <p:spPr>
          <a:xfrm>
            <a:off x="7263974" y="5541550"/>
            <a:ext cx="221510" cy="124650"/>
          </a:xfrm>
          <a:prstGeom prst="rect">
            <a:avLst/>
          </a:prstGeom>
          <a:noFill/>
          <a:ln w="9525">
            <a:noFill/>
          </a:ln>
        </p:spPr>
        <p:txBody>
          <a:bodyPr vert="horz" wrap="square" lIns="0" tIns="0" rIns="0" bIns="0" rtlCol="0" anchor="ctr">
            <a:spAutoFit/>
          </a:bodyPr>
          <a:lstStyle/>
          <a:p>
            <a:pPr algn="r">
              <a:lnSpc>
                <a:spcPct val="90000"/>
              </a:lnSpc>
              <a:spcBef>
                <a:spcPts val="300"/>
              </a:spcBef>
              <a:buSzPct val="100000"/>
            </a:pPr>
            <a:r>
              <a:rPr lang="en-US" sz="900" b="0" dirty="0" smtClean="0">
                <a:latin typeface="+mn-lt"/>
                <a:cs typeface="+mn-cs"/>
                <a:sym typeface="+mn-lt"/>
              </a:rPr>
              <a:t>0</a:t>
            </a:r>
          </a:p>
        </p:txBody>
      </p:sp>
      <p:grpSp>
        <p:nvGrpSpPr>
          <p:cNvPr id="87" name="Group 86"/>
          <p:cNvGrpSpPr/>
          <p:nvPr/>
        </p:nvGrpSpPr>
        <p:grpSpPr>
          <a:xfrm>
            <a:off x="7723362" y="5149159"/>
            <a:ext cx="191409" cy="270584"/>
            <a:chOff x="1500008" y="4364611"/>
            <a:chExt cx="290834" cy="234982"/>
          </a:xfrm>
        </p:grpSpPr>
        <p:sp>
          <p:nvSpPr>
            <p:cNvPr id="106" name="Rectangle 105"/>
            <p:cNvSpPr/>
            <p:nvPr/>
          </p:nvSpPr>
          <p:spPr>
            <a:xfrm>
              <a:off x="1500008" y="4364611"/>
              <a:ext cx="144000" cy="234982"/>
            </a:xfrm>
            <a:prstGeom prst="rect">
              <a:avLst/>
            </a:prstGeom>
            <a:solidFill>
              <a:schemeClr val="accent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300"/>
                </a:spcBef>
              </a:pPr>
              <a:endParaRPr lang="en-US" sz="900" b="0" dirty="0" smtClean="0"/>
            </a:p>
          </p:txBody>
        </p:sp>
        <p:sp>
          <p:nvSpPr>
            <p:cNvPr id="107" name="Rectangle 106"/>
            <p:cNvSpPr/>
            <p:nvPr/>
          </p:nvSpPr>
          <p:spPr>
            <a:xfrm>
              <a:off x="1646842" y="4364611"/>
              <a:ext cx="144000" cy="234982"/>
            </a:xfrm>
            <a:prstGeom prst="rect">
              <a:avLst/>
            </a:prstGeom>
            <a:solidFill>
              <a:schemeClr val="accent6"/>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300"/>
                </a:spcBef>
              </a:pPr>
              <a:endParaRPr lang="en-US" sz="900" b="0" dirty="0" smtClean="0"/>
            </a:p>
          </p:txBody>
        </p:sp>
      </p:grpSp>
      <p:grpSp>
        <p:nvGrpSpPr>
          <p:cNvPr id="88" name="Group 87"/>
          <p:cNvGrpSpPr/>
          <p:nvPr/>
        </p:nvGrpSpPr>
        <p:grpSpPr>
          <a:xfrm>
            <a:off x="8254947" y="5119711"/>
            <a:ext cx="191409" cy="270582"/>
            <a:chOff x="2272256" y="4339038"/>
            <a:chExt cx="290834" cy="234981"/>
          </a:xfrm>
        </p:grpSpPr>
        <p:sp>
          <p:nvSpPr>
            <p:cNvPr id="104" name="Rectangle 103"/>
            <p:cNvSpPr/>
            <p:nvPr/>
          </p:nvSpPr>
          <p:spPr>
            <a:xfrm>
              <a:off x="2272256" y="4339038"/>
              <a:ext cx="144000" cy="225500"/>
            </a:xfrm>
            <a:prstGeom prst="rect">
              <a:avLst/>
            </a:prstGeom>
            <a:solidFill>
              <a:schemeClr val="accent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300"/>
                </a:spcBef>
              </a:pPr>
              <a:endParaRPr lang="en-US" sz="900" b="0" dirty="0" smtClean="0"/>
            </a:p>
          </p:txBody>
        </p:sp>
        <p:sp>
          <p:nvSpPr>
            <p:cNvPr id="105" name="Rectangle 104"/>
            <p:cNvSpPr/>
            <p:nvPr/>
          </p:nvSpPr>
          <p:spPr>
            <a:xfrm>
              <a:off x="2419090" y="4525725"/>
              <a:ext cx="144000" cy="48294"/>
            </a:xfrm>
            <a:prstGeom prst="rect">
              <a:avLst/>
            </a:prstGeom>
            <a:solidFill>
              <a:schemeClr val="accent6"/>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300"/>
                </a:spcBef>
              </a:pPr>
              <a:endParaRPr lang="en-US" sz="900" b="0" dirty="0" smtClean="0"/>
            </a:p>
          </p:txBody>
        </p:sp>
      </p:grpSp>
      <p:grpSp>
        <p:nvGrpSpPr>
          <p:cNvPr id="89" name="Group 88"/>
          <p:cNvGrpSpPr/>
          <p:nvPr/>
        </p:nvGrpSpPr>
        <p:grpSpPr>
          <a:xfrm>
            <a:off x="8786531" y="3074670"/>
            <a:ext cx="191409" cy="2395503"/>
            <a:chOff x="3099421" y="2701777"/>
            <a:chExt cx="290834" cy="2320238"/>
          </a:xfrm>
        </p:grpSpPr>
        <p:sp>
          <p:nvSpPr>
            <p:cNvPr id="102" name="Rectangle 101"/>
            <p:cNvSpPr/>
            <p:nvPr/>
          </p:nvSpPr>
          <p:spPr>
            <a:xfrm>
              <a:off x="3099421" y="2701777"/>
              <a:ext cx="144000" cy="2089056"/>
            </a:xfrm>
            <a:prstGeom prst="rect">
              <a:avLst/>
            </a:prstGeom>
            <a:solidFill>
              <a:schemeClr val="accent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300"/>
                </a:spcBef>
              </a:pPr>
              <a:endParaRPr lang="en-US" sz="900" b="0" dirty="0" smtClean="0"/>
            </a:p>
          </p:txBody>
        </p:sp>
        <p:sp>
          <p:nvSpPr>
            <p:cNvPr id="103" name="Rectangle 102"/>
            <p:cNvSpPr/>
            <p:nvPr/>
          </p:nvSpPr>
          <p:spPr>
            <a:xfrm>
              <a:off x="3246255" y="4497665"/>
              <a:ext cx="144000" cy="524350"/>
            </a:xfrm>
            <a:prstGeom prst="rect">
              <a:avLst/>
            </a:prstGeom>
            <a:solidFill>
              <a:schemeClr val="accent6"/>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300"/>
                </a:spcBef>
              </a:pPr>
              <a:endParaRPr lang="en-US" sz="900" b="0" dirty="0" smtClean="0"/>
            </a:p>
          </p:txBody>
        </p:sp>
      </p:grpSp>
      <p:grpSp>
        <p:nvGrpSpPr>
          <p:cNvPr id="90" name="Group 89"/>
          <p:cNvGrpSpPr/>
          <p:nvPr/>
        </p:nvGrpSpPr>
        <p:grpSpPr>
          <a:xfrm>
            <a:off x="9318116" y="4390893"/>
            <a:ext cx="191409" cy="943791"/>
            <a:chOff x="6220196" y="3706113"/>
            <a:chExt cx="290834" cy="819612"/>
          </a:xfrm>
        </p:grpSpPr>
        <p:sp>
          <p:nvSpPr>
            <p:cNvPr id="100" name="Rectangle 99"/>
            <p:cNvSpPr/>
            <p:nvPr/>
          </p:nvSpPr>
          <p:spPr>
            <a:xfrm>
              <a:off x="6220196" y="3706113"/>
              <a:ext cx="144000" cy="539758"/>
            </a:xfrm>
            <a:prstGeom prst="rect">
              <a:avLst/>
            </a:prstGeom>
            <a:solidFill>
              <a:schemeClr val="accent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300"/>
                </a:spcBef>
              </a:pPr>
              <a:endParaRPr lang="en-US" sz="900" b="0" dirty="0" smtClean="0"/>
            </a:p>
          </p:txBody>
        </p:sp>
        <p:sp>
          <p:nvSpPr>
            <p:cNvPr id="101" name="Rectangle 100"/>
            <p:cNvSpPr/>
            <p:nvPr/>
          </p:nvSpPr>
          <p:spPr>
            <a:xfrm>
              <a:off x="6367030" y="4233084"/>
              <a:ext cx="144000" cy="292641"/>
            </a:xfrm>
            <a:prstGeom prst="rect">
              <a:avLst/>
            </a:prstGeom>
            <a:solidFill>
              <a:schemeClr val="accent6"/>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300"/>
                </a:spcBef>
              </a:pPr>
              <a:endParaRPr lang="en-US" sz="900" b="0" dirty="0" smtClean="0"/>
            </a:p>
          </p:txBody>
        </p:sp>
      </p:grpSp>
      <p:grpSp>
        <p:nvGrpSpPr>
          <p:cNvPr id="91" name="Group 90"/>
          <p:cNvGrpSpPr/>
          <p:nvPr/>
        </p:nvGrpSpPr>
        <p:grpSpPr>
          <a:xfrm>
            <a:off x="9849701" y="5310143"/>
            <a:ext cx="191409" cy="283114"/>
            <a:chOff x="7006366" y="4504415"/>
            <a:chExt cx="290834" cy="245863"/>
          </a:xfrm>
        </p:grpSpPr>
        <p:sp>
          <p:nvSpPr>
            <p:cNvPr id="98" name="Rectangle 97"/>
            <p:cNvSpPr/>
            <p:nvPr/>
          </p:nvSpPr>
          <p:spPr>
            <a:xfrm>
              <a:off x="7006366" y="4504415"/>
              <a:ext cx="144000" cy="104093"/>
            </a:xfrm>
            <a:prstGeom prst="rect">
              <a:avLst/>
            </a:prstGeom>
            <a:solidFill>
              <a:schemeClr val="accent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300"/>
                </a:spcBef>
              </a:pPr>
              <a:endParaRPr lang="en-US" sz="900" b="0" dirty="0" smtClean="0"/>
            </a:p>
          </p:txBody>
        </p:sp>
        <p:sp>
          <p:nvSpPr>
            <p:cNvPr id="99" name="Rectangle 98"/>
            <p:cNvSpPr/>
            <p:nvPr/>
          </p:nvSpPr>
          <p:spPr>
            <a:xfrm>
              <a:off x="7153200" y="4709367"/>
              <a:ext cx="144000" cy="40911"/>
            </a:xfrm>
            <a:prstGeom prst="rect">
              <a:avLst/>
            </a:prstGeom>
            <a:solidFill>
              <a:schemeClr val="accent6"/>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300"/>
                </a:spcBef>
              </a:pPr>
              <a:endParaRPr lang="en-US" sz="900" b="0" dirty="0" smtClean="0"/>
            </a:p>
          </p:txBody>
        </p:sp>
      </p:grpSp>
      <p:grpSp>
        <p:nvGrpSpPr>
          <p:cNvPr id="92" name="Group 91"/>
          <p:cNvGrpSpPr/>
          <p:nvPr/>
        </p:nvGrpSpPr>
        <p:grpSpPr>
          <a:xfrm>
            <a:off x="10381286" y="4107263"/>
            <a:ext cx="191409" cy="1076927"/>
            <a:chOff x="7818465" y="3459802"/>
            <a:chExt cx="290834" cy="935230"/>
          </a:xfrm>
        </p:grpSpPr>
        <p:sp>
          <p:nvSpPr>
            <p:cNvPr id="96" name="Rectangle 95"/>
            <p:cNvSpPr/>
            <p:nvPr/>
          </p:nvSpPr>
          <p:spPr>
            <a:xfrm>
              <a:off x="7818465" y="3459802"/>
              <a:ext cx="144000" cy="365650"/>
            </a:xfrm>
            <a:prstGeom prst="rect">
              <a:avLst/>
            </a:prstGeom>
            <a:solidFill>
              <a:schemeClr val="accent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300"/>
                </a:spcBef>
              </a:pPr>
              <a:endParaRPr lang="en-US" sz="900" b="0" dirty="0" smtClean="0"/>
            </a:p>
          </p:txBody>
        </p:sp>
        <p:sp>
          <p:nvSpPr>
            <p:cNvPr id="97" name="Rectangle 96"/>
            <p:cNvSpPr/>
            <p:nvPr/>
          </p:nvSpPr>
          <p:spPr>
            <a:xfrm>
              <a:off x="7965299" y="4034546"/>
              <a:ext cx="144000" cy="360486"/>
            </a:xfrm>
            <a:prstGeom prst="rect">
              <a:avLst/>
            </a:prstGeom>
            <a:solidFill>
              <a:schemeClr val="accent6"/>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300"/>
                </a:spcBef>
              </a:pPr>
              <a:endParaRPr lang="en-US" sz="900" b="0" dirty="0" smtClean="0"/>
            </a:p>
          </p:txBody>
        </p:sp>
      </p:grpSp>
      <p:grpSp>
        <p:nvGrpSpPr>
          <p:cNvPr id="93" name="Group 92"/>
          <p:cNvGrpSpPr/>
          <p:nvPr/>
        </p:nvGrpSpPr>
        <p:grpSpPr>
          <a:xfrm>
            <a:off x="10912867" y="3074670"/>
            <a:ext cx="191409" cy="1834511"/>
            <a:chOff x="8597788" y="2563073"/>
            <a:chExt cx="290834" cy="1593135"/>
          </a:xfrm>
        </p:grpSpPr>
        <p:sp>
          <p:nvSpPr>
            <p:cNvPr id="94" name="Rectangle 93"/>
            <p:cNvSpPr/>
            <p:nvPr/>
          </p:nvSpPr>
          <p:spPr>
            <a:xfrm>
              <a:off x="8597788" y="2563073"/>
              <a:ext cx="144000" cy="733862"/>
            </a:xfrm>
            <a:prstGeom prst="rect">
              <a:avLst/>
            </a:prstGeom>
            <a:solidFill>
              <a:schemeClr val="accent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300"/>
                </a:spcBef>
              </a:pPr>
              <a:endParaRPr lang="en-US" sz="900" b="0" dirty="0" smtClean="0"/>
            </a:p>
          </p:txBody>
        </p:sp>
        <p:sp>
          <p:nvSpPr>
            <p:cNvPr id="95" name="Rectangle 94"/>
            <p:cNvSpPr/>
            <p:nvPr/>
          </p:nvSpPr>
          <p:spPr>
            <a:xfrm>
              <a:off x="8744622" y="3697589"/>
              <a:ext cx="144000" cy="458619"/>
            </a:xfrm>
            <a:prstGeom prst="rect">
              <a:avLst/>
            </a:prstGeom>
            <a:solidFill>
              <a:schemeClr val="accent6"/>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300"/>
                </a:spcBef>
              </a:pPr>
              <a:endParaRPr lang="en-US" sz="900" b="0" dirty="0" smtClean="0"/>
            </a:p>
          </p:txBody>
        </p:sp>
      </p:grpSp>
      <p:sp>
        <p:nvSpPr>
          <p:cNvPr id="4" name="rbStamp_Illustrative"/>
          <p:cNvSpPr txBox="1"/>
          <p:nvPr/>
        </p:nvSpPr>
        <p:spPr>
          <a:xfrm>
            <a:off x="9138309" y="2628328"/>
            <a:ext cx="2105878" cy="325456"/>
          </a:xfrm>
          <a:prstGeom prst="rect">
            <a:avLst/>
          </a:prstGeom>
          <a:solidFill>
            <a:schemeClr val="bg1">
              <a:alpha val="91000"/>
            </a:schemeClr>
          </a:solidFill>
          <a:ln w="15875" cmpd="sng">
            <a:solidFill>
              <a:schemeClr val="accent4"/>
            </a:solidFill>
          </a:ln>
        </p:spPr>
        <p:txBody>
          <a:bodyPr vert="horz" wrap="none" lIns="72000" tIns="72000" rIns="72000" bIns="72000" rtlCol="0" anchor="ctr">
            <a:spAutoFit/>
          </a:bodyPr>
          <a:lstStyle/>
          <a:p>
            <a:pPr algn="r">
              <a:lnSpc>
                <a:spcPct val="90000"/>
              </a:lnSpc>
              <a:spcBef>
                <a:spcPts val="400"/>
              </a:spcBef>
              <a:buClr>
                <a:srgbClr val="000000"/>
              </a:buClr>
              <a:buSzPct val="100000"/>
            </a:pPr>
            <a:r>
              <a:rPr lang="ru-RU" noProof="0" dirty="0" smtClean="0">
                <a:solidFill>
                  <a:schemeClr val="accent4"/>
                </a:solidFill>
                <a:latin typeface="+mn-lt"/>
                <a:cs typeface="Arial Narrow" pitchFamily="34" charset="0"/>
              </a:rPr>
              <a:t>Снижение на</a:t>
            </a:r>
            <a:r>
              <a:rPr lang="en-US" noProof="0" dirty="0" smtClean="0">
                <a:solidFill>
                  <a:schemeClr val="accent4"/>
                </a:solidFill>
                <a:latin typeface="+mn-lt"/>
                <a:cs typeface="Arial Narrow" pitchFamily="34" charset="0"/>
              </a:rPr>
              <a:t> 40</a:t>
            </a:r>
            <a:r>
              <a:rPr lang="en-US" dirty="0" smtClean="0">
                <a:solidFill>
                  <a:schemeClr val="accent4"/>
                </a:solidFill>
                <a:latin typeface="+mn-lt"/>
                <a:cs typeface="Arial Narrow" pitchFamily="34" charset="0"/>
              </a:rPr>
              <a:t>-70% </a:t>
            </a:r>
            <a:r>
              <a:rPr lang="ru-RU" dirty="0" smtClean="0">
                <a:solidFill>
                  <a:schemeClr val="accent4"/>
                </a:solidFill>
                <a:latin typeface="+mn-lt"/>
                <a:cs typeface="Arial Narrow" pitchFamily="34" charset="0"/>
              </a:rPr>
              <a:t>к</a:t>
            </a:r>
            <a:r>
              <a:rPr lang="en-US" dirty="0" smtClean="0">
                <a:solidFill>
                  <a:schemeClr val="accent4"/>
                </a:solidFill>
                <a:latin typeface="+mn-lt"/>
                <a:cs typeface="Arial Narrow" pitchFamily="34" charset="0"/>
              </a:rPr>
              <a:t> 2030</a:t>
            </a:r>
            <a:r>
              <a:rPr lang="ru-RU" dirty="0" smtClean="0">
                <a:solidFill>
                  <a:schemeClr val="accent4"/>
                </a:solidFill>
                <a:latin typeface="+mn-lt"/>
                <a:cs typeface="Arial Narrow" pitchFamily="34" charset="0"/>
              </a:rPr>
              <a:t> г.</a:t>
            </a:r>
            <a:endParaRPr lang="ru-RU" noProof="0" dirty="0" smtClean="0">
              <a:solidFill>
                <a:schemeClr val="accent4"/>
              </a:solidFill>
              <a:latin typeface="+mn-lt"/>
              <a:cs typeface="Arial Narrow" pitchFamily="34" charset="0"/>
            </a:endParaRPr>
          </a:p>
        </p:txBody>
      </p:sp>
      <p:sp>
        <p:nvSpPr>
          <p:cNvPr id="138" name="RbLeanShape Arrow Chevron Option 1 13"/>
          <p:cNvSpPr>
            <a:spLocks/>
          </p:cNvSpPr>
          <p:nvPr/>
        </p:nvSpPr>
        <p:spPr>
          <a:xfrm>
            <a:off x="1692714" y="2188318"/>
            <a:ext cx="934209" cy="681982"/>
          </a:xfrm>
          <a:custGeom>
            <a:avLst/>
            <a:gdLst>
              <a:gd name="connsiteX0" fmla="*/ 0 w 1263914"/>
              <a:gd name="connsiteY0" fmla="*/ 0 h 476250"/>
              <a:gd name="connsiteX1" fmla="*/ 981753 w 1263914"/>
              <a:gd name="connsiteY1" fmla="*/ 0 h 476250"/>
              <a:gd name="connsiteX2" fmla="*/ 1263914 w 1263914"/>
              <a:gd name="connsiteY2" fmla="*/ 238125 h 476250"/>
              <a:gd name="connsiteX3" fmla="*/ 981753 w 1263914"/>
              <a:gd name="connsiteY3" fmla="*/ 476250 h 476250"/>
              <a:gd name="connsiteX4" fmla="*/ 0 w 1263914"/>
              <a:gd name="connsiteY4" fmla="*/ 476250 h 476250"/>
              <a:gd name="connsiteX0" fmla="*/ 0 w 1200414"/>
              <a:gd name="connsiteY0" fmla="*/ 0 h 476250"/>
              <a:gd name="connsiteX1" fmla="*/ 981753 w 1200414"/>
              <a:gd name="connsiteY1" fmla="*/ 0 h 476250"/>
              <a:gd name="connsiteX2" fmla="*/ 1200414 w 1200414"/>
              <a:gd name="connsiteY2" fmla="*/ 238125 h 476250"/>
              <a:gd name="connsiteX3" fmla="*/ 981753 w 1200414"/>
              <a:gd name="connsiteY3" fmla="*/ 476250 h 476250"/>
              <a:gd name="connsiteX4" fmla="*/ 0 w 1200414"/>
              <a:gd name="connsiteY4" fmla="*/ 476250 h 476250"/>
              <a:gd name="connsiteX0" fmla="*/ 0 w 1140104"/>
              <a:gd name="connsiteY0" fmla="*/ 0 h 476250"/>
              <a:gd name="connsiteX1" fmla="*/ 981753 w 1140104"/>
              <a:gd name="connsiteY1" fmla="*/ 0 h 476250"/>
              <a:gd name="connsiteX2" fmla="*/ 1140104 w 1140104"/>
              <a:gd name="connsiteY2" fmla="*/ 238125 h 476250"/>
              <a:gd name="connsiteX3" fmla="*/ 981753 w 1140104"/>
              <a:gd name="connsiteY3" fmla="*/ 476250 h 476250"/>
              <a:gd name="connsiteX4" fmla="*/ 0 w 1140104"/>
              <a:gd name="connsiteY4" fmla="*/ 476250 h 476250"/>
              <a:gd name="connsiteX0" fmla="*/ 0 w 1082824"/>
              <a:gd name="connsiteY0" fmla="*/ 0 h 476250"/>
              <a:gd name="connsiteX1" fmla="*/ 981753 w 1082824"/>
              <a:gd name="connsiteY1" fmla="*/ 0 h 476250"/>
              <a:gd name="connsiteX2" fmla="*/ 1082824 w 1082824"/>
              <a:gd name="connsiteY2" fmla="*/ 238125 h 476250"/>
              <a:gd name="connsiteX3" fmla="*/ 981753 w 1082824"/>
              <a:gd name="connsiteY3" fmla="*/ 476250 h 476250"/>
              <a:gd name="connsiteX4" fmla="*/ 0 w 1082824"/>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824" h="476250">
                <a:moveTo>
                  <a:pt x="0" y="0"/>
                </a:moveTo>
                <a:lnTo>
                  <a:pt x="981753" y="0"/>
                </a:lnTo>
                <a:lnTo>
                  <a:pt x="1082824" y="238125"/>
                </a:lnTo>
                <a:lnTo>
                  <a:pt x="981753" y="476250"/>
                </a:lnTo>
                <a:lnTo>
                  <a:pt x="0" y="476250"/>
                </a:lnTo>
              </a:path>
            </a:pathLst>
          </a:custGeom>
          <a:ln w="222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0" rIns="0" bIns="0" rtlCol="0" anchor="ctr"/>
          <a:lstStyle/>
          <a:p>
            <a:pPr algn="l" rtl="0">
              <a:lnSpc>
                <a:spcPct val="90000"/>
              </a:lnSpc>
              <a:spcBef>
                <a:spcPts val="300"/>
              </a:spcBef>
            </a:pPr>
            <a:r>
              <a:rPr lang="ru-RU" sz="1100" b="1" i="0" u="none" baseline="0" dirty="0" err="1" smtClean="0"/>
              <a:t>Генериру-ющие</a:t>
            </a:r>
            <a:r>
              <a:rPr lang="ru-RU" sz="1100" b="1" i="0" u="none" baseline="0" dirty="0" smtClean="0"/>
              <a:t> компании</a:t>
            </a:r>
            <a:endParaRPr lang="ru-RU" sz="1100" dirty="0"/>
          </a:p>
        </p:txBody>
      </p:sp>
      <p:sp>
        <p:nvSpPr>
          <p:cNvPr id="139" name="RbLeanShape Arrow Chevron Option 1 224"/>
          <p:cNvSpPr>
            <a:spLocks/>
          </p:cNvSpPr>
          <p:nvPr/>
        </p:nvSpPr>
        <p:spPr>
          <a:xfrm>
            <a:off x="2688253" y="2188318"/>
            <a:ext cx="934209" cy="681982"/>
          </a:xfrm>
          <a:custGeom>
            <a:avLst/>
            <a:gdLst>
              <a:gd name="connsiteX0" fmla="*/ 0 w 1263915"/>
              <a:gd name="connsiteY0" fmla="*/ 0 h 476250"/>
              <a:gd name="connsiteX1" fmla="*/ 981754 w 1263915"/>
              <a:gd name="connsiteY1" fmla="*/ 0 h 476250"/>
              <a:gd name="connsiteX2" fmla="*/ 1263915 w 1263915"/>
              <a:gd name="connsiteY2" fmla="*/ 238125 h 476250"/>
              <a:gd name="connsiteX3" fmla="*/ 981754 w 1263915"/>
              <a:gd name="connsiteY3" fmla="*/ 476250 h 476250"/>
              <a:gd name="connsiteX4" fmla="*/ 0 w 1263915"/>
              <a:gd name="connsiteY4" fmla="*/ 476250 h 476250"/>
              <a:gd name="connsiteX0" fmla="*/ 0 w 1200415"/>
              <a:gd name="connsiteY0" fmla="*/ 0 h 476250"/>
              <a:gd name="connsiteX1" fmla="*/ 981754 w 1200415"/>
              <a:gd name="connsiteY1" fmla="*/ 0 h 476250"/>
              <a:gd name="connsiteX2" fmla="*/ 1200415 w 1200415"/>
              <a:gd name="connsiteY2" fmla="*/ 238125 h 476250"/>
              <a:gd name="connsiteX3" fmla="*/ 981754 w 1200415"/>
              <a:gd name="connsiteY3" fmla="*/ 476250 h 476250"/>
              <a:gd name="connsiteX4" fmla="*/ 0 w 1200415"/>
              <a:gd name="connsiteY4" fmla="*/ 476250 h 476250"/>
              <a:gd name="connsiteX0" fmla="*/ 0 w 1140105"/>
              <a:gd name="connsiteY0" fmla="*/ 0 h 476250"/>
              <a:gd name="connsiteX1" fmla="*/ 981754 w 1140105"/>
              <a:gd name="connsiteY1" fmla="*/ 0 h 476250"/>
              <a:gd name="connsiteX2" fmla="*/ 1140105 w 1140105"/>
              <a:gd name="connsiteY2" fmla="*/ 238125 h 476250"/>
              <a:gd name="connsiteX3" fmla="*/ 981754 w 1140105"/>
              <a:gd name="connsiteY3" fmla="*/ 476250 h 476250"/>
              <a:gd name="connsiteX4" fmla="*/ 0 w 1140105"/>
              <a:gd name="connsiteY4" fmla="*/ 476250 h 476250"/>
              <a:gd name="connsiteX0" fmla="*/ 0 w 1082825"/>
              <a:gd name="connsiteY0" fmla="*/ 0 h 476250"/>
              <a:gd name="connsiteX1" fmla="*/ 981754 w 1082825"/>
              <a:gd name="connsiteY1" fmla="*/ 0 h 476250"/>
              <a:gd name="connsiteX2" fmla="*/ 1082825 w 1082825"/>
              <a:gd name="connsiteY2" fmla="*/ 238125 h 476250"/>
              <a:gd name="connsiteX3" fmla="*/ 981754 w 1082825"/>
              <a:gd name="connsiteY3" fmla="*/ 476250 h 476250"/>
              <a:gd name="connsiteX4" fmla="*/ 0 w 1082825"/>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825" h="476250">
                <a:moveTo>
                  <a:pt x="0" y="0"/>
                </a:moveTo>
                <a:lnTo>
                  <a:pt x="981754" y="0"/>
                </a:lnTo>
                <a:lnTo>
                  <a:pt x="1082825" y="238125"/>
                </a:lnTo>
                <a:lnTo>
                  <a:pt x="981754" y="476250"/>
                </a:lnTo>
                <a:lnTo>
                  <a:pt x="0" y="476250"/>
                </a:lnTo>
              </a:path>
            </a:pathLst>
          </a:custGeom>
          <a:ln w="222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0" rIns="0" bIns="0" rtlCol="0" anchor="ctr"/>
          <a:lstStyle/>
          <a:p>
            <a:pPr algn="l" rtl="0">
              <a:lnSpc>
                <a:spcPct val="90000"/>
              </a:lnSpc>
              <a:spcBef>
                <a:spcPts val="300"/>
              </a:spcBef>
            </a:pPr>
            <a:r>
              <a:rPr lang="ru-RU" sz="1100" b="1" i="0" u="none" baseline="0" dirty="0" smtClean="0"/>
              <a:t>Системные операторы</a:t>
            </a:r>
            <a:endParaRPr lang="ru-RU" sz="1100" dirty="0"/>
          </a:p>
        </p:txBody>
      </p:sp>
      <p:sp>
        <p:nvSpPr>
          <p:cNvPr id="140" name="RbLeanShape Arrow Chevron Option 1 326"/>
          <p:cNvSpPr>
            <a:spLocks/>
          </p:cNvSpPr>
          <p:nvPr/>
        </p:nvSpPr>
        <p:spPr>
          <a:xfrm>
            <a:off x="3683792" y="2188318"/>
            <a:ext cx="934209" cy="681982"/>
          </a:xfrm>
          <a:custGeom>
            <a:avLst/>
            <a:gdLst>
              <a:gd name="connsiteX0" fmla="*/ 0 w 1263915"/>
              <a:gd name="connsiteY0" fmla="*/ 0 h 476250"/>
              <a:gd name="connsiteX1" fmla="*/ 981754 w 1263915"/>
              <a:gd name="connsiteY1" fmla="*/ 0 h 476250"/>
              <a:gd name="connsiteX2" fmla="*/ 1263915 w 1263915"/>
              <a:gd name="connsiteY2" fmla="*/ 238125 h 476250"/>
              <a:gd name="connsiteX3" fmla="*/ 981754 w 1263915"/>
              <a:gd name="connsiteY3" fmla="*/ 476250 h 476250"/>
              <a:gd name="connsiteX4" fmla="*/ 0 w 1263915"/>
              <a:gd name="connsiteY4" fmla="*/ 476250 h 476250"/>
              <a:gd name="connsiteX0" fmla="*/ 0 w 1200415"/>
              <a:gd name="connsiteY0" fmla="*/ 0 h 476250"/>
              <a:gd name="connsiteX1" fmla="*/ 981754 w 1200415"/>
              <a:gd name="connsiteY1" fmla="*/ 0 h 476250"/>
              <a:gd name="connsiteX2" fmla="*/ 1200415 w 1200415"/>
              <a:gd name="connsiteY2" fmla="*/ 238125 h 476250"/>
              <a:gd name="connsiteX3" fmla="*/ 981754 w 1200415"/>
              <a:gd name="connsiteY3" fmla="*/ 476250 h 476250"/>
              <a:gd name="connsiteX4" fmla="*/ 0 w 1200415"/>
              <a:gd name="connsiteY4" fmla="*/ 476250 h 476250"/>
              <a:gd name="connsiteX0" fmla="*/ 0 w 1140105"/>
              <a:gd name="connsiteY0" fmla="*/ 0 h 476250"/>
              <a:gd name="connsiteX1" fmla="*/ 981754 w 1140105"/>
              <a:gd name="connsiteY1" fmla="*/ 0 h 476250"/>
              <a:gd name="connsiteX2" fmla="*/ 1140105 w 1140105"/>
              <a:gd name="connsiteY2" fmla="*/ 238125 h 476250"/>
              <a:gd name="connsiteX3" fmla="*/ 981754 w 1140105"/>
              <a:gd name="connsiteY3" fmla="*/ 476250 h 476250"/>
              <a:gd name="connsiteX4" fmla="*/ 0 w 1140105"/>
              <a:gd name="connsiteY4" fmla="*/ 476250 h 476250"/>
              <a:gd name="connsiteX0" fmla="*/ 0 w 1082825"/>
              <a:gd name="connsiteY0" fmla="*/ 0 h 476250"/>
              <a:gd name="connsiteX1" fmla="*/ 981754 w 1082825"/>
              <a:gd name="connsiteY1" fmla="*/ 0 h 476250"/>
              <a:gd name="connsiteX2" fmla="*/ 1082825 w 1082825"/>
              <a:gd name="connsiteY2" fmla="*/ 238125 h 476250"/>
              <a:gd name="connsiteX3" fmla="*/ 981754 w 1082825"/>
              <a:gd name="connsiteY3" fmla="*/ 476250 h 476250"/>
              <a:gd name="connsiteX4" fmla="*/ 0 w 1082825"/>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825" h="476250">
                <a:moveTo>
                  <a:pt x="0" y="0"/>
                </a:moveTo>
                <a:lnTo>
                  <a:pt x="981754" y="0"/>
                </a:lnTo>
                <a:lnTo>
                  <a:pt x="1082825" y="238125"/>
                </a:lnTo>
                <a:lnTo>
                  <a:pt x="981754" y="476250"/>
                </a:lnTo>
                <a:lnTo>
                  <a:pt x="0" y="476250"/>
                </a:lnTo>
              </a:path>
            </a:pathLst>
          </a:custGeom>
          <a:ln w="222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0" rIns="0" bIns="0" rtlCol="0" anchor="ctr"/>
          <a:lstStyle/>
          <a:p>
            <a:pPr algn="l" rtl="0">
              <a:lnSpc>
                <a:spcPct val="90000"/>
              </a:lnSpc>
              <a:spcBef>
                <a:spcPts val="300"/>
              </a:spcBef>
            </a:pPr>
            <a:r>
              <a:rPr lang="ru-RU" sz="1100" b="1" i="0" u="none" baseline="0" dirty="0"/>
              <a:t>Операторы сетей</a:t>
            </a:r>
            <a:endParaRPr lang="ru-RU" sz="1100" dirty="0"/>
          </a:p>
        </p:txBody>
      </p:sp>
      <p:sp>
        <p:nvSpPr>
          <p:cNvPr id="141" name="RbLeanShape Arrow Chevron Option 1 428"/>
          <p:cNvSpPr>
            <a:spLocks/>
          </p:cNvSpPr>
          <p:nvPr/>
        </p:nvSpPr>
        <p:spPr>
          <a:xfrm>
            <a:off x="4679333" y="2188318"/>
            <a:ext cx="934209" cy="681982"/>
          </a:xfrm>
          <a:custGeom>
            <a:avLst/>
            <a:gdLst>
              <a:gd name="connsiteX0" fmla="*/ 0 w 1263915"/>
              <a:gd name="connsiteY0" fmla="*/ 0 h 476250"/>
              <a:gd name="connsiteX1" fmla="*/ 981754 w 1263915"/>
              <a:gd name="connsiteY1" fmla="*/ 0 h 476250"/>
              <a:gd name="connsiteX2" fmla="*/ 1263915 w 1263915"/>
              <a:gd name="connsiteY2" fmla="*/ 238125 h 476250"/>
              <a:gd name="connsiteX3" fmla="*/ 981754 w 1263915"/>
              <a:gd name="connsiteY3" fmla="*/ 476250 h 476250"/>
              <a:gd name="connsiteX4" fmla="*/ 0 w 1263915"/>
              <a:gd name="connsiteY4" fmla="*/ 476250 h 476250"/>
              <a:gd name="connsiteX0" fmla="*/ 0 w 1200415"/>
              <a:gd name="connsiteY0" fmla="*/ 0 h 476250"/>
              <a:gd name="connsiteX1" fmla="*/ 981754 w 1200415"/>
              <a:gd name="connsiteY1" fmla="*/ 0 h 476250"/>
              <a:gd name="connsiteX2" fmla="*/ 1200415 w 1200415"/>
              <a:gd name="connsiteY2" fmla="*/ 238125 h 476250"/>
              <a:gd name="connsiteX3" fmla="*/ 981754 w 1200415"/>
              <a:gd name="connsiteY3" fmla="*/ 476250 h 476250"/>
              <a:gd name="connsiteX4" fmla="*/ 0 w 1200415"/>
              <a:gd name="connsiteY4" fmla="*/ 476250 h 476250"/>
              <a:gd name="connsiteX0" fmla="*/ 0 w 1140105"/>
              <a:gd name="connsiteY0" fmla="*/ 0 h 476250"/>
              <a:gd name="connsiteX1" fmla="*/ 981754 w 1140105"/>
              <a:gd name="connsiteY1" fmla="*/ 0 h 476250"/>
              <a:gd name="connsiteX2" fmla="*/ 1140105 w 1140105"/>
              <a:gd name="connsiteY2" fmla="*/ 238125 h 476250"/>
              <a:gd name="connsiteX3" fmla="*/ 981754 w 1140105"/>
              <a:gd name="connsiteY3" fmla="*/ 476250 h 476250"/>
              <a:gd name="connsiteX4" fmla="*/ 0 w 1140105"/>
              <a:gd name="connsiteY4" fmla="*/ 476250 h 476250"/>
              <a:gd name="connsiteX0" fmla="*/ 0 w 1082825"/>
              <a:gd name="connsiteY0" fmla="*/ 0 h 476250"/>
              <a:gd name="connsiteX1" fmla="*/ 981754 w 1082825"/>
              <a:gd name="connsiteY1" fmla="*/ 0 h 476250"/>
              <a:gd name="connsiteX2" fmla="*/ 1082825 w 1082825"/>
              <a:gd name="connsiteY2" fmla="*/ 238125 h 476250"/>
              <a:gd name="connsiteX3" fmla="*/ 981754 w 1082825"/>
              <a:gd name="connsiteY3" fmla="*/ 476250 h 476250"/>
              <a:gd name="connsiteX4" fmla="*/ 0 w 1082825"/>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825" h="476250">
                <a:moveTo>
                  <a:pt x="0" y="0"/>
                </a:moveTo>
                <a:lnTo>
                  <a:pt x="981754" y="0"/>
                </a:lnTo>
                <a:lnTo>
                  <a:pt x="1082825" y="238125"/>
                </a:lnTo>
                <a:lnTo>
                  <a:pt x="981754" y="476250"/>
                </a:lnTo>
                <a:lnTo>
                  <a:pt x="0" y="476250"/>
                </a:lnTo>
              </a:path>
            </a:pathLst>
          </a:custGeom>
          <a:ln w="222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0" rIns="72000" bIns="0" rtlCol="0" anchor="ctr"/>
          <a:lstStyle/>
          <a:p>
            <a:pPr algn="l" rtl="0">
              <a:lnSpc>
                <a:spcPct val="90000"/>
              </a:lnSpc>
              <a:spcBef>
                <a:spcPts val="300"/>
              </a:spcBef>
            </a:pPr>
            <a:r>
              <a:rPr lang="ru-RU" sz="1100" b="1" i="0" u="none" baseline="0"/>
              <a:t>Участники оптового рынка</a:t>
            </a:r>
            <a:endParaRPr lang="ru-RU" sz="1100" dirty="0"/>
          </a:p>
        </p:txBody>
      </p:sp>
      <p:sp>
        <p:nvSpPr>
          <p:cNvPr id="142" name="RbLeanShape Arrow Chevron Option 1 530"/>
          <p:cNvSpPr>
            <a:spLocks/>
          </p:cNvSpPr>
          <p:nvPr/>
        </p:nvSpPr>
        <p:spPr>
          <a:xfrm>
            <a:off x="5674872" y="2188318"/>
            <a:ext cx="1306235" cy="681982"/>
          </a:xfrm>
          <a:custGeom>
            <a:avLst/>
            <a:gdLst>
              <a:gd name="connsiteX0" fmla="*/ 0 w 1263915"/>
              <a:gd name="connsiteY0" fmla="*/ 0 h 476250"/>
              <a:gd name="connsiteX1" fmla="*/ 981754 w 1263915"/>
              <a:gd name="connsiteY1" fmla="*/ 0 h 476250"/>
              <a:gd name="connsiteX2" fmla="*/ 1263915 w 1263915"/>
              <a:gd name="connsiteY2" fmla="*/ 238125 h 476250"/>
              <a:gd name="connsiteX3" fmla="*/ 981754 w 1263915"/>
              <a:gd name="connsiteY3" fmla="*/ 476250 h 476250"/>
              <a:gd name="connsiteX4" fmla="*/ 0 w 1263915"/>
              <a:gd name="connsiteY4" fmla="*/ 476250 h 476250"/>
              <a:gd name="connsiteX0" fmla="*/ 0 w 1200415"/>
              <a:gd name="connsiteY0" fmla="*/ 0 h 476250"/>
              <a:gd name="connsiteX1" fmla="*/ 981754 w 1200415"/>
              <a:gd name="connsiteY1" fmla="*/ 0 h 476250"/>
              <a:gd name="connsiteX2" fmla="*/ 1200415 w 1200415"/>
              <a:gd name="connsiteY2" fmla="*/ 238125 h 476250"/>
              <a:gd name="connsiteX3" fmla="*/ 981754 w 1200415"/>
              <a:gd name="connsiteY3" fmla="*/ 476250 h 476250"/>
              <a:gd name="connsiteX4" fmla="*/ 0 w 1200415"/>
              <a:gd name="connsiteY4" fmla="*/ 476250 h 476250"/>
              <a:gd name="connsiteX0" fmla="*/ 0 w 1140105"/>
              <a:gd name="connsiteY0" fmla="*/ 0 h 476250"/>
              <a:gd name="connsiteX1" fmla="*/ 981754 w 1140105"/>
              <a:gd name="connsiteY1" fmla="*/ 0 h 476250"/>
              <a:gd name="connsiteX2" fmla="*/ 1140105 w 1140105"/>
              <a:gd name="connsiteY2" fmla="*/ 238125 h 476250"/>
              <a:gd name="connsiteX3" fmla="*/ 981754 w 1140105"/>
              <a:gd name="connsiteY3" fmla="*/ 476250 h 476250"/>
              <a:gd name="connsiteX4" fmla="*/ 0 w 1140105"/>
              <a:gd name="connsiteY4" fmla="*/ 476250 h 476250"/>
              <a:gd name="connsiteX0" fmla="*/ 0 w 1082825"/>
              <a:gd name="connsiteY0" fmla="*/ 0 h 476250"/>
              <a:gd name="connsiteX1" fmla="*/ 981754 w 1082825"/>
              <a:gd name="connsiteY1" fmla="*/ 0 h 476250"/>
              <a:gd name="connsiteX2" fmla="*/ 1082825 w 1082825"/>
              <a:gd name="connsiteY2" fmla="*/ 238125 h 476250"/>
              <a:gd name="connsiteX3" fmla="*/ 981754 w 1082825"/>
              <a:gd name="connsiteY3" fmla="*/ 476250 h 476250"/>
              <a:gd name="connsiteX4" fmla="*/ 0 w 1082825"/>
              <a:gd name="connsiteY4" fmla="*/ 476250 h 476250"/>
              <a:gd name="connsiteX0" fmla="*/ 0 w 1044332"/>
              <a:gd name="connsiteY0" fmla="*/ 0 h 476250"/>
              <a:gd name="connsiteX1" fmla="*/ 981754 w 1044332"/>
              <a:gd name="connsiteY1" fmla="*/ 0 h 476250"/>
              <a:gd name="connsiteX2" fmla="*/ 1044332 w 1044332"/>
              <a:gd name="connsiteY2" fmla="*/ 238125 h 476250"/>
              <a:gd name="connsiteX3" fmla="*/ 981754 w 1044332"/>
              <a:gd name="connsiteY3" fmla="*/ 476250 h 476250"/>
              <a:gd name="connsiteX4" fmla="*/ 0 w 1044332"/>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332" h="476250">
                <a:moveTo>
                  <a:pt x="0" y="0"/>
                </a:moveTo>
                <a:lnTo>
                  <a:pt x="981754" y="0"/>
                </a:lnTo>
                <a:lnTo>
                  <a:pt x="1044332" y="238125"/>
                </a:lnTo>
                <a:lnTo>
                  <a:pt x="981754" y="476250"/>
                </a:lnTo>
                <a:lnTo>
                  <a:pt x="0" y="476250"/>
                </a:lnTo>
              </a:path>
            </a:pathLst>
          </a:custGeom>
          <a:ln w="222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0" rIns="72000" bIns="0" rtlCol="0" anchor="ctr"/>
          <a:lstStyle/>
          <a:p>
            <a:pPr algn="l" rtl="0">
              <a:lnSpc>
                <a:spcPct val="90000"/>
              </a:lnSpc>
              <a:spcBef>
                <a:spcPts val="300"/>
              </a:spcBef>
            </a:pPr>
            <a:r>
              <a:rPr lang="ru-RU" sz="1100" b="1" i="0" u="none" baseline="0"/>
              <a:t>Конечные пользователи</a:t>
            </a:r>
            <a:endParaRPr lang="ru-RU" sz="1100" dirty="0"/>
          </a:p>
        </p:txBody>
      </p:sp>
      <p:sp>
        <p:nvSpPr>
          <p:cNvPr id="143" name="Formatted_text"/>
          <p:cNvSpPr txBox="1">
            <a:spLocks/>
          </p:cNvSpPr>
          <p:nvPr/>
        </p:nvSpPr>
        <p:spPr>
          <a:xfrm>
            <a:off x="739163" y="2340668"/>
            <a:ext cx="785632" cy="529632"/>
          </a:xfrm>
          <a:prstGeom prst="rect">
            <a:avLst/>
          </a:prstGeom>
          <a:noFill/>
          <a:ln w="9525">
            <a:noFill/>
          </a:ln>
        </p:spPr>
        <p:txBody>
          <a:bodyPr vert="horz" wrap="square" lIns="0" tIns="0" rIns="0" bIns="71882" rtlCol="0" anchor="b">
            <a:spAutoFit/>
          </a:bodyPr>
          <a:lstStyle/>
          <a:p>
            <a:pPr algn="l" rtl="0">
              <a:lnSpc>
                <a:spcPct val="90000"/>
              </a:lnSpc>
              <a:spcBef>
                <a:spcPts val="300"/>
              </a:spcBef>
              <a:buClr>
                <a:schemeClr val="tx1"/>
              </a:buClr>
              <a:buSzPct val="100000"/>
            </a:pPr>
            <a:r>
              <a:rPr lang="ru-RU" sz="1100" b="1" i="0" u="none" baseline="0" dirty="0" smtClean="0">
                <a:latin typeface="+mn-lt"/>
                <a:sym typeface="+mn-lt"/>
              </a:rPr>
              <a:t>Требуемое время</a:t>
            </a:r>
            <a:r>
              <a:rPr lang="ru-RU" sz="1100" b="1" i="0" u="none" dirty="0" smtClean="0">
                <a:latin typeface="+mn-lt"/>
                <a:sym typeface="+mn-lt"/>
              </a:rPr>
              <a:t> работы</a:t>
            </a:r>
            <a:endParaRPr lang="ru-RU" sz="1100" b="1" i="0" u="none" baseline="0" dirty="0">
              <a:latin typeface="+mn-lt"/>
              <a:sym typeface="+mn-lt"/>
            </a:endParaRPr>
          </a:p>
        </p:txBody>
      </p:sp>
      <p:cxnSp>
        <p:nvCxnSpPr>
          <p:cNvPr id="144" name="HorizontalLine2"/>
          <p:cNvCxnSpPr>
            <a:cxnSpLocks/>
          </p:cNvCxnSpPr>
          <p:nvPr/>
        </p:nvCxnSpPr>
        <p:spPr>
          <a:xfrm>
            <a:off x="738000" y="2870300"/>
            <a:ext cx="814941" cy="0"/>
          </a:xfrm>
          <a:prstGeom prst="line">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738000" y="3554661"/>
            <a:ext cx="6243107" cy="2158063"/>
            <a:chOff x="736600" y="3437031"/>
            <a:chExt cx="8537388" cy="2031951"/>
          </a:xfrm>
        </p:grpSpPr>
        <p:cxnSp>
          <p:nvCxnSpPr>
            <p:cNvPr id="146" name="HorizontalLine2"/>
            <p:cNvCxnSpPr>
              <a:cxnSpLocks/>
            </p:cNvCxnSpPr>
            <p:nvPr/>
          </p:nvCxnSpPr>
          <p:spPr>
            <a:xfrm>
              <a:off x="736600" y="4114348"/>
              <a:ext cx="8537388" cy="0"/>
            </a:xfrm>
            <a:prstGeom prst="line">
              <a:avLst/>
            </a:prstGeom>
            <a:ln w="952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47" name="HorizontalLine2"/>
            <p:cNvCxnSpPr>
              <a:cxnSpLocks/>
            </p:cNvCxnSpPr>
            <p:nvPr/>
          </p:nvCxnSpPr>
          <p:spPr>
            <a:xfrm>
              <a:off x="736600" y="4791665"/>
              <a:ext cx="8537388" cy="0"/>
            </a:xfrm>
            <a:prstGeom prst="line">
              <a:avLst/>
            </a:prstGeom>
            <a:ln w="952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48" name="HorizontalLine2"/>
            <p:cNvCxnSpPr>
              <a:cxnSpLocks/>
            </p:cNvCxnSpPr>
            <p:nvPr/>
          </p:nvCxnSpPr>
          <p:spPr>
            <a:xfrm>
              <a:off x="736600" y="5468982"/>
              <a:ext cx="8537388" cy="0"/>
            </a:xfrm>
            <a:prstGeom prst="line">
              <a:avLst/>
            </a:prstGeom>
            <a:ln w="952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49" name="HorizontalLine2"/>
            <p:cNvCxnSpPr>
              <a:cxnSpLocks/>
            </p:cNvCxnSpPr>
            <p:nvPr/>
          </p:nvCxnSpPr>
          <p:spPr>
            <a:xfrm>
              <a:off x="736600" y="3437031"/>
              <a:ext cx="8537388" cy="0"/>
            </a:xfrm>
            <a:prstGeom prst="line">
              <a:avLst/>
            </a:prstGeom>
            <a:ln w="952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grpSp>
      <p:sp>
        <p:nvSpPr>
          <p:cNvPr id="150" name="SplitText50"/>
          <p:cNvSpPr txBox="1">
            <a:spLocks/>
          </p:cNvSpPr>
          <p:nvPr/>
        </p:nvSpPr>
        <p:spPr>
          <a:xfrm>
            <a:off x="4784259" y="4042505"/>
            <a:ext cx="754086" cy="2268793"/>
          </a:xfrm>
          <a:prstGeom prst="rect">
            <a:avLst/>
          </a:prstGeom>
          <a:solidFill>
            <a:schemeClr val="accent6"/>
          </a:solidFill>
          <a:ln w="22225" cmpd="sng">
            <a:solidFill>
              <a:schemeClr val="accent1"/>
            </a:solidFill>
          </a:ln>
        </p:spPr>
        <p:txBody>
          <a:bodyPr vert="horz" wrap="square" lIns="72000" tIns="72000" rIns="72000" bIns="72000" rtlCol="0" anchor="ctr" anchorCtr="0">
            <a:noAutofit/>
          </a:bodyPr>
          <a:lstStyle>
            <a:defPPr>
              <a:defRPr lang="ru-RU"/>
            </a:defPPr>
            <a:lvl1pPr>
              <a:lnSpc>
                <a:spcPct val="90000"/>
              </a:lnSpc>
              <a:spcBef>
                <a:spcPts val="400"/>
              </a:spcBef>
              <a:buSzPct val="100000"/>
              <a:defRPr sz="1100" b="0">
                <a:latin typeface="+mn-lt"/>
              </a:defRPr>
            </a:lvl1pPr>
          </a:lstStyle>
          <a:p>
            <a:pPr algn="l" rtl="0">
              <a:spcBef>
                <a:spcPts val="300"/>
              </a:spcBef>
            </a:pPr>
            <a:r>
              <a:rPr lang="ru-RU" sz="700" b="0" i="0" u="none" baseline="0">
                <a:solidFill>
                  <a:schemeClr val="accent1"/>
                </a:solidFill>
                <a:sym typeface="+mn-lt"/>
              </a:rPr>
              <a:t>Оптовый арбитраж</a:t>
            </a:r>
          </a:p>
        </p:txBody>
      </p:sp>
      <p:sp>
        <p:nvSpPr>
          <p:cNvPr id="151" name="SplitText44"/>
          <p:cNvSpPr txBox="1">
            <a:spLocks/>
          </p:cNvSpPr>
          <p:nvPr/>
        </p:nvSpPr>
        <p:spPr>
          <a:xfrm>
            <a:off x="1906318" y="4042505"/>
            <a:ext cx="612160" cy="1222183"/>
          </a:xfrm>
          <a:prstGeom prst="rect">
            <a:avLst/>
          </a:prstGeom>
          <a:solidFill>
            <a:schemeClr val="accent6"/>
          </a:solidFill>
          <a:ln w="22225" cmpd="sng">
            <a:solidFill>
              <a:schemeClr val="accent1"/>
            </a:solidFill>
          </a:ln>
        </p:spPr>
        <p:txBody>
          <a:bodyPr vert="horz" wrap="square" lIns="72000" tIns="72000" rIns="72000" bIns="72000" rtlCol="0" anchor="b" anchorCtr="0">
            <a:noAutofit/>
          </a:bodyPr>
          <a:lstStyle/>
          <a:p>
            <a:pPr algn="l" rtl="0">
              <a:lnSpc>
                <a:spcPct val="90000"/>
              </a:lnSpc>
              <a:spcBef>
                <a:spcPts val="300"/>
              </a:spcBef>
              <a:buSzPct val="100000"/>
            </a:pPr>
            <a:r>
              <a:rPr lang="ru-RU" sz="700" b="0" i="0" u="none" baseline="0" dirty="0" smtClean="0">
                <a:solidFill>
                  <a:schemeClr val="accent1"/>
                </a:solidFill>
                <a:latin typeface="+mn-lt"/>
                <a:cs typeface="+mn-cs"/>
                <a:sym typeface="+mn-lt"/>
              </a:rPr>
              <a:t>Избежание </a:t>
            </a:r>
            <a:r>
              <a:rPr lang="ru-RU" sz="700" b="0" i="0" u="none" baseline="0" dirty="0">
                <a:solidFill>
                  <a:schemeClr val="accent1"/>
                </a:solidFill>
                <a:latin typeface="+mn-lt"/>
                <a:cs typeface="+mn-cs"/>
                <a:sym typeface="+mn-lt"/>
              </a:rPr>
              <a:t>потерь энергии</a:t>
            </a:r>
          </a:p>
        </p:txBody>
      </p:sp>
      <p:sp>
        <p:nvSpPr>
          <p:cNvPr id="152" name="SplitText36"/>
          <p:cNvSpPr txBox="1">
            <a:spLocks/>
          </p:cNvSpPr>
          <p:nvPr/>
        </p:nvSpPr>
        <p:spPr>
          <a:xfrm>
            <a:off x="738001" y="3042633"/>
            <a:ext cx="814941" cy="304699"/>
          </a:xfrm>
          <a:prstGeom prst="rect">
            <a:avLst/>
          </a:prstGeom>
          <a:noFill/>
          <a:ln w="9525">
            <a:noFill/>
          </a:ln>
        </p:spPr>
        <p:txBody>
          <a:bodyPr vert="horz" wrap="square" lIns="0" tIns="0" rIns="0" bIns="0" rtlCol="0" anchor="ctr">
            <a:spAutoFit/>
          </a:bodyPr>
          <a:lstStyle/>
          <a:p>
            <a:pPr algn="l" rtl="0">
              <a:lnSpc>
                <a:spcPct val="90000"/>
              </a:lnSpc>
              <a:spcBef>
                <a:spcPts val="300"/>
              </a:spcBef>
              <a:buSzPct val="100000"/>
            </a:pPr>
            <a:r>
              <a:rPr lang="ru-RU" sz="1100" b="1" i="0" u="none" baseline="0">
                <a:latin typeface="+mn-lt"/>
                <a:cs typeface="+mn-cs"/>
                <a:sym typeface="+mn-lt"/>
              </a:rPr>
              <a:t>Секунды-минуты</a:t>
            </a:r>
          </a:p>
        </p:txBody>
      </p:sp>
      <p:sp>
        <p:nvSpPr>
          <p:cNvPr id="153" name="SplitText37"/>
          <p:cNvSpPr txBox="1">
            <a:spLocks/>
          </p:cNvSpPr>
          <p:nvPr/>
        </p:nvSpPr>
        <p:spPr>
          <a:xfrm>
            <a:off x="738001" y="3761987"/>
            <a:ext cx="814941" cy="304699"/>
          </a:xfrm>
          <a:prstGeom prst="rect">
            <a:avLst/>
          </a:prstGeom>
          <a:noFill/>
          <a:ln w="9525">
            <a:noFill/>
          </a:ln>
        </p:spPr>
        <p:txBody>
          <a:bodyPr vert="horz" wrap="square" lIns="0" tIns="0" rIns="0" bIns="0" rtlCol="0" anchor="ctr">
            <a:spAutoFit/>
          </a:bodyPr>
          <a:lstStyle/>
          <a:p>
            <a:pPr algn="l" rtl="0">
              <a:lnSpc>
                <a:spcPct val="90000"/>
              </a:lnSpc>
              <a:spcBef>
                <a:spcPts val="300"/>
              </a:spcBef>
              <a:buSzPct val="100000"/>
            </a:pPr>
            <a:r>
              <a:rPr lang="ru-RU" sz="1100" b="1" i="0" u="none" baseline="0">
                <a:latin typeface="+mn-lt"/>
                <a:cs typeface="+mn-cs"/>
                <a:sym typeface="+mn-lt"/>
              </a:rPr>
              <a:t>От 15 минут до часа</a:t>
            </a:r>
          </a:p>
        </p:txBody>
      </p:sp>
      <p:sp>
        <p:nvSpPr>
          <p:cNvPr id="154" name="SplitText38"/>
          <p:cNvSpPr txBox="1">
            <a:spLocks/>
          </p:cNvSpPr>
          <p:nvPr/>
        </p:nvSpPr>
        <p:spPr>
          <a:xfrm>
            <a:off x="738001" y="4557516"/>
            <a:ext cx="814941" cy="152349"/>
          </a:xfrm>
          <a:prstGeom prst="rect">
            <a:avLst/>
          </a:prstGeom>
          <a:noFill/>
          <a:ln w="9525">
            <a:noFill/>
          </a:ln>
        </p:spPr>
        <p:txBody>
          <a:bodyPr vert="horz" wrap="square" lIns="0" tIns="0" rIns="0" bIns="0" rtlCol="0" anchor="ctr">
            <a:spAutoFit/>
          </a:bodyPr>
          <a:lstStyle/>
          <a:p>
            <a:pPr algn="l" rtl="0">
              <a:lnSpc>
                <a:spcPct val="90000"/>
              </a:lnSpc>
              <a:spcBef>
                <a:spcPts val="300"/>
              </a:spcBef>
              <a:buSzPct val="100000"/>
            </a:pPr>
            <a:r>
              <a:rPr lang="ru-RU" sz="1100" b="1" i="0" u="none" baseline="0">
                <a:latin typeface="+mn-lt"/>
                <a:cs typeface="+mn-cs"/>
                <a:sym typeface="+mn-lt"/>
              </a:rPr>
              <a:t>День</a:t>
            </a:r>
          </a:p>
        </p:txBody>
      </p:sp>
      <p:sp>
        <p:nvSpPr>
          <p:cNvPr id="155" name="SplitText39"/>
          <p:cNvSpPr txBox="1">
            <a:spLocks/>
          </p:cNvSpPr>
          <p:nvPr/>
        </p:nvSpPr>
        <p:spPr>
          <a:xfrm>
            <a:off x="738001" y="5200696"/>
            <a:ext cx="814941" cy="304699"/>
          </a:xfrm>
          <a:prstGeom prst="rect">
            <a:avLst/>
          </a:prstGeom>
          <a:noFill/>
          <a:ln w="9525">
            <a:noFill/>
          </a:ln>
        </p:spPr>
        <p:txBody>
          <a:bodyPr vert="horz" wrap="square" lIns="0" tIns="0" rIns="0" bIns="0" rtlCol="0" anchor="ctr">
            <a:spAutoFit/>
          </a:bodyPr>
          <a:lstStyle/>
          <a:p>
            <a:pPr algn="l" rtl="0">
              <a:lnSpc>
                <a:spcPct val="90000"/>
              </a:lnSpc>
              <a:spcBef>
                <a:spcPts val="300"/>
              </a:spcBef>
              <a:buSzPct val="100000"/>
            </a:pPr>
            <a:r>
              <a:rPr lang="ru-RU" sz="1100" b="1" i="0" u="none" baseline="0">
                <a:latin typeface="+mn-lt"/>
                <a:cs typeface="+mn-cs"/>
                <a:sym typeface="+mn-lt"/>
              </a:rPr>
              <a:t>От недели до месяца</a:t>
            </a:r>
          </a:p>
        </p:txBody>
      </p:sp>
      <p:sp>
        <p:nvSpPr>
          <p:cNvPr id="156" name="SplitText40"/>
          <p:cNvSpPr txBox="1">
            <a:spLocks/>
          </p:cNvSpPr>
          <p:nvPr/>
        </p:nvSpPr>
        <p:spPr>
          <a:xfrm>
            <a:off x="738001" y="5996228"/>
            <a:ext cx="814941" cy="152349"/>
          </a:xfrm>
          <a:prstGeom prst="rect">
            <a:avLst/>
          </a:prstGeom>
          <a:noFill/>
          <a:ln w="9525">
            <a:noFill/>
          </a:ln>
        </p:spPr>
        <p:txBody>
          <a:bodyPr vert="horz" wrap="square" lIns="0" tIns="0" rIns="0" bIns="0" rtlCol="0" anchor="ctr">
            <a:spAutoFit/>
          </a:bodyPr>
          <a:lstStyle/>
          <a:p>
            <a:pPr algn="l" rtl="0">
              <a:lnSpc>
                <a:spcPct val="90000"/>
              </a:lnSpc>
              <a:spcBef>
                <a:spcPts val="300"/>
              </a:spcBef>
              <a:buSzPct val="100000"/>
            </a:pPr>
            <a:r>
              <a:rPr lang="ru-RU" sz="1100" b="1" i="0" u="none" baseline="0">
                <a:latin typeface="+mn-lt"/>
                <a:cs typeface="+mn-cs"/>
                <a:sym typeface="+mn-lt"/>
              </a:rPr>
              <a:t>Сезон</a:t>
            </a:r>
          </a:p>
        </p:txBody>
      </p:sp>
      <p:sp>
        <p:nvSpPr>
          <p:cNvPr id="157" name="SplitText42"/>
          <p:cNvSpPr txBox="1">
            <a:spLocks/>
          </p:cNvSpPr>
          <p:nvPr/>
        </p:nvSpPr>
        <p:spPr>
          <a:xfrm>
            <a:off x="1692715" y="3589866"/>
            <a:ext cx="612160" cy="402785"/>
          </a:xfrm>
          <a:prstGeom prst="rect">
            <a:avLst/>
          </a:prstGeom>
          <a:solidFill>
            <a:schemeClr val="accent2"/>
          </a:solidFill>
          <a:ln w="22225" cmpd="sng">
            <a:solidFill>
              <a:schemeClr val="accent1"/>
            </a:solidFill>
          </a:ln>
        </p:spPr>
        <p:txBody>
          <a:bodyPr vert="horz" wrap="square" lIns="72000" tIns="72000" rIns="72000" bIns="72000" rtlCol="0" anchor="ctr" anchorCtr="0">
            <a:noAutofit/>
          </a:bodyPr>
          <a:lstStyle/>
          <a:p>
            <a:pPr algn="l" rtl="0">
              <a:lnSpc>
                <a:spcPct val="90000"/>
              </a:lnSpc>
              <a:spcBef>
                <a:spcPts val="300"/>
              </a:spcBef>
              <a:buSzPct val="100000"/>
            </a:pPr>
            <a:r>
              <a:rPr lang="ru-RU" sz="700" b="0" i="0" u="none" baseline="0" dirty="0" smtClean="0">
                <a:latin typeface="+mn-lt"/>
                <a:cs typeface="+mn-cs"/>
                <a:sym typeface="+mn-lt"/>
              </a:rPr>
              <a:t>"Холодный" </a:t>
            </a:r>
            <a:r>
              <a:rPr lang="ru-RU" sz="700" b="0" i="0" u="none" baseline="0" dirty="0">
                <a:latin typeface="+mn-lt"/>
                <a:cs typeface="+mn-cs"/>
                <a:sym typeface="+mn-lt"/>
              </a:rPr>
              <a:t>пуск</a:t>
            </a:r>
          </a:p>
        </p:txBody>
      </p:sp>
      <p:sp>
        <p:nvSpPr>
          <p:cNvPr id="158" name="SplitText43"/>
          <p:cNvSpPr txBox="1">
            <a:spLocks/>
          </p:cNvSpPr>
          <p:nvPr/>
        </p:nvSpPr>
        <p:spPr>
          <a:xfrm>
            <a:off x="1692715" y="4011416"/>
            <a:ext cx="612160" cy="680921"/>
          </a:xfrm>
          <a:prstGeom prst="rect">
            <a:avLst/>
          </a:prstGeom>
          <a:solidFill>
            <a:schemeClr val="accent2"/>
          </a:solidFill>
          <a:ln w="22225" cmpd="sng">
            <a:solidFill>
              <a:schemeClr val="accent1"/>
            </a:solidFill>
          </a:ln>
        </p:spPr>
        <p:txBody>
          <a:bodyPr vert="horz" wrap="square" lIns="72000" tIns="72000" rIns="72000" bIns="72000" rtlCol="0" anchor="ctr" anchorCtr="0">
            <a:noAutofit/>
          </a:bodyPr>
          <a:lstStyle/>
          <a:p>
            <a:pPr algn="l" rtl="0">
              <a:lnSpc>
                <a:spcPct val="90000"/>
              </a:lnSpc>
              <a:spcBef>
                <a:spcPts val="300"/>
              </a:spcBef>
              <a:buSzPct val="100000"/>
            </a:pPr>
            <a:r>
              <a:rPr lang="ru-RU" sz="700" b="0" i="0" u="none" baseline="0" dirty="0" smtClean="0">
                <a:latin typeface="+mn-lt"/>
                <a:cs typeface="+mn-cs"/>
                <a:sym typeface="+mn-lt"/>
              </a:rPr>
              <a:t>Оптимизация режимов ТЭЦ</a:t>
            </a:r>
            <a:endParaRPr lang="ru-RU" sz="700" b="0" dirty="0" smtClean="0">
              <a:latin typeface="+mn-lt"/>
              <a:cs typeface="+mn-cs"/>
              <a:sym typeface="+mn-lt"/>
            </a:endParaRPr>
          </a:p>
        </p:txBody>
      </p:sp>
      <p:sp>
        <p:nvSpPr>
          <p:cNvPr id="159" name="SplitText45"/>
          <p:cNvSpPr txBox="1">
            <a:spLocks/>
          </p:cNvSpPr>
          <p:nvPr/>
        </p:nvSpPr>
        <p:spPr>
          <a:xfrm>
            <a:off x="2688253" y="2956088"/>
            <a:ext cx="775472" cy="497046"/>
          </a:xfrm>
          <a:prstGeom prst="rect">
            <a:avLst/>
          </a:prstGeom>
          <a:solidFill>
            <a:schemeClr val="accent6"/>
          </a:solidFill>
          <a:ln w="22225" cmpd="sng">
            <a:solidFill>
              <a:schemeClr val="accent1"/>
            </a:solidFill>
          </a:ln>
        </p:spPr>
        <p:txBody>
          <a:bodyPr vert="horz" wrap="square" lIns="72000" tIns="72000" rIns="72000" bIns="72000" rtlCol="0" anchor="ctr" anchorCtr="0">
            <a:noAutofit/>
          </a:bodyPr>
          <a:lstStyle>
            <a:defPPr>
              <a:defRPr lang="ru-RU"/>
            </a:defPPr>
            <a:lvl1pPr>
              <a:lnSpc>
                <a:spcPct val="90000"/>
              </a:lnSpc>
              <a:spcBef>
                <a:spcPts val="400"/>
              </a:spcBef>
              <a:buSzPct val="100000"/>
              <a:defRPr sz="1100" b="0">
                <a:latin typeface="+mn-lt"/>
              </a:defRPr>
            </a:lvl1pPr>
          </a:lstStyle>
          <a:p>
            <a:pPr algn="l" rtl="0">
              <a:spcBef>
                <a:spcPts val="300"/>
              </a:spcBef>
            </a:pPr>
            <a:r>
              <a:rPr lang="ru-RU" sz="700" b="0" i="0" u="none" baseline="0">
                <a:solidFill>
                  <a:schemeClr val="accent1"/>
                </a:solidFill>
                <a:sym typeface="+mn-lt"/>
              </a:rPr>
              <a:t>Поддержание уровня напряжения</a:t>
            </a:r>
          </a:p>
        </p:txBody>
      </p:sp>
      <p:sp>
        <p:nvSpPr>
          <p:cNvPr id="160" name="SplitText46"/>
          <p:cNvSpPr txBox="1">
            <a:spLocks/>
          </p:cNvSpPr>
          <p:nvPr/>
        </p:nvSpPr>
        <p:spPr>
          <a:xfrm>
            <a:off x="2688253" y="3495604"/>
            <a:ext cx="775472" cy="497046"/>
          </a:xfrm>
          <a:prstGeom prst="rect">
            <a:avLst/>
          </a:prstGeom>
          <a:solidFill>
            <a:schemeClr val="accent6"/>
          </a:solidFill>
          <a:ln w="22225" cmpd="sng">
            <a:solidFill>
              <a:schemeClr val="accent1"/>
            </a:solidFill>
          </a:ln>
        </p:spPr>
        <p:txBody>
          <a:bodyPr vert="horz" wrap="square" lIns="72000" tIns="72000" rIns="72000" bIns="72000" rtlCol="0" anchor="ctr" anchorCtr="0">
            <a:noAutofit/>
          </a:bodyPr>
          <a:lstStyle>
            <a:defPPr>
              <a:defRPr lang="ru-RU"/>
            </a:defPPr>
            <a:lvl1pPr>
              <a:lnSpc>
                <a:spcPct val="90000"/>
              </a:lnSpc>
              <a:spcBef>
                <a:spcPts val="400"/>
              </a:spcBef>
              <a:buSzPct val="100000"/>
              <a:defRPr sz="1100" b="0">
                <a:latin typeface="+mn-lt"/>
              </a:defRPr>
            </a:lvl1pPr>
          </a:lstStyle>
          <a:p>
            <a:pPr algn="l" rtl="0">
              <a:spcBef>
                <a:spcPts val="300"/>
              </a:spcBef>
            </a:pPr>
            <a:r>
              <a:rPr lang="ru-RU" sz="700" b="0" i="0" u="none" baseline="0">
                <a:solidFill>
                  <a:schemeClr val="accent1"/>
                </a:solidFill>
                <a:sym typeface="+mn-lt"/>
              </a:rPr>
              <a:t>Поддержание частоты</a:t>
            </a:r>
          </a:p>
        </p:txBody>
      </p:sp>
      <p:sp>
        <p:nvSpPr>
          <p:cNvPr id="161" name="SplitText47"/>
          <p:cNvSpPr txBox="1">
            <a:spLocks/>
          </p:cNvSpPr>
          <p:nvPr/>
        </p:nvSpPr>
        <p:spPr>
          <a:xfrm>
            <a:off x="2688253" y="4035119"/>
            <a:ext cx="775472" cy="497046"/>
          </a:xfrm>
          <a:prstGeom prst="rect">
            <a:avLst/>
          </a:prstGeom>
          <a:solidFill>
            <a:schemeClr val="accent6"/>
          </a:solidFill>
          <a:ln w="22225" cmpd="sng">
            <a:solidFill>
              <a:schemeClr val="accent1"/>
            </a:solidFill>
          </a:ln>
        </p:spPr>
        <p:txBody>
          <a:bodyPr vert="horz" wrap="square" lIns="72000" tIns="72000" rIns="72000" bIns="72000" rtlCol="0" anchor="ctr" anchorCtr="0">
            <a:noAutofit/>
          </a:bodyPr>
          <a:lstStyle>
            <a:defPPr>
              <a:defRPr lang="ru-RU"/>
            </a:defPPr>
            <a:lvl1pPr>
              <a:lnSpc>
                <a:spcPct val="90000"/>
              </a:lnSpc>
              <a:spcBef>
                <a:spcPts val="400"/>
              </a:spcBef>
              <a:buSzPct val="100000"/>
              <a:defRPr sz="1100" b="0">
                <a:latin typeface="+mn-lt"/>
              </a:defRPr>
            </a:lvl1pPr>
          </a:lstStyle>
          <a:p>
            <a:pPr algn="l" rtl="0">
              <a:spcBef>
                <a:spcPts val="300"/>
              </a:spcBef>
            </a:pPr>
            <a:r>
              <a:rPr lang="ru-RU" sz="700" b="0" i="0" u="none" baseline="0" dirty="0" smtClean="0">
                <a:solidFill>
                  <a:schemeClr val="accent1"/>
                </a:solidFill>
                <a:sym typeface="+mn-lt"/>
              </a:rPr>
              <a:t>Следование </a:t>
            </a:r>
            <a:r>
              <a:rPr lang="ru-RU" sz="700" b="0" i="0" u="none" baseline="0" dirty="0">
                <a:solidFill>
                  <a:schemeClr val="accent1"/>
                </a:solidFill>
                <a:sym typeface="+mn-lt"/>
              </a:rPr>
              <a:t>за нагрузкой</a:t>
            </a:r>
          </a:p>
        </p:txBody>
      </p:sp>
      <p:sp>
        <p:nvSpPr>
          <p:cNvPr id="162" name="SplitText45"/>
          <p:cNvSpPr txBox="1">
            <a:spLocks/>
          </p:cNvSpPr>
          <p:nvPr/>
        </p:nvSpPr>
        <p:spPr>
          <a:xfrm>
            <a:off x="3683793" y="4011415"/>
            <a:ext cx="775472" cy="680921"/>
          </a:xfrm>
          <a:prstGeom prst="rect">
            <a:avLst/>
          </a:prstGeom>
          <a:solidFill>
            <a:schemeClr val="accent6"/>
          </a:solidFill>
          <a:ln w="22225" cmpd="sng">
            <a:solidFill>
              <a:schemeClr val="accent1"/>
            </a:solidFill>
          </a:ln>
        </p:spPr>
        <p:txBody>
          <a:bodyPr vert="horz" wrap="square" lIns="72000" tIns="72000" rIns="72000" bIns="72000" rtlCol="0" anchor="ctr" anchorCtr="0">
            <a:noAutofit/>
          </a:bodyPr>
          <a:lstStyle>
            <a:defPPr>
              <a:defRPr lang="ru-RU"/>
            </a:defPPr>
            <a:lvl1pPr>
              <a:lnSpc>
                <a:spcPct val="90000"/>
              </a:lnSpc>
              <a:spcBef>
                <a:spcPts val="400"/>
              </a:spcBef>
              <a:buSzPct val="100000"/>
              <a:defRPr sz="1100" b="0">
                <a:latin typeface="+mn-lt"/>
              </a:defRPr>
            </a:lvl1pPr>
          </a:lstStyle>
          <a:p>
            <a:pPr algn="l" rtl="0">
              <a:spcBef>
                <a:spcPts val="300"/>
              </a:spcBef>
            </a:pPr>
            <a:r>
              <a:rPr lang="ru-RU" sz="700" b="0" i="0" u="none" baseline="0" dirty="0" smtClean="0">
                <a:solidFill>
                  <a:schemeClr val="accent1"/>
                </a:solidFill>
                <a:sym typeface="+mn-lt"/>
              </a:rPr>
              <a:t>Отсрочка инвестиций в сетевую инфра-структуру</a:t>
            </a:r>
            <a:endParaRPr lang="ru-RU" sz="700" b="0" i="0" u="none" baseline="0" dirty="0">
              <a:solidFill>
                <a:schemeClr val="accent1"/>
              </a:solidFill>
              <a:sym typeface="+mn-lt"/>
            </a:endParaRPr>
          </a:p>
        </p:txBody>
      </p:sp>
      <p:sp>
        <p:nvSpPr>
          <p:cNvPr id="163" name="SplitText49"/>
          <p:cNvSpPr txBox="1">
            <a:spLocks/>
          </p:cNvSpPr>
          <p:nvPr/>
        </p:nvSpPr>
        <p:spPr>
          <a:xfrm>
            <a:off x="4679331" y="3609958"/>
            <a:ext cx="753133" cy="608759"/>
          </a:xfrm>
          <a:prstGeom prst="rect">
            <a:avLst/>
          </a:prstGeom>
          <a:solidFill>
            <a:schemeClr val="accent6"/>
          </a:solidFill>
          <a:ln w="22225" cmpd="sng">
            <a:solidFill>
              <a:schemeClr val="accent1"/>
            </a:solidFill>
          </a:ln>
        </p:spPr>
        <p:txBody>
          <a:bodyPr vert="horz" wrap="square" lIns="72000" tIns="72000" rIns="72000" bIns="72000" rtlCol="0" anchor="ctr" anchorCtr="0">
            <a:noAutofit/>
          </a:bodyPr>
          <a:lstStyle>
            <a:defPPr>
              <a:defRPr lang="ru-RU"/>
            </a:defPPr>
            <a:lvl1pPr>
              <a:lnSpc>
                <a:spcPct val="90000"/>
              </a:lnSpc>
              <a:spcBef>
                <a:spcPts val="400"/>
              </a:spcBef>
              <a:buSzPct val="100000"/>
              <a:defRPr sz="1100" b="0">
                <a:latin typeface="+mn-lt"/>
              </a:defRPr>
            </a:lvl1pPr>
          </a:lstStyle>
          <a:p>
            <a:pPr algn="l" rtl="0">
              <a:spcBef>
                <a:spcPts val="300"/>
              </a:spcBef>
            </a:pPr>
            <a:r>
              <a:rPr lang="ru-RU" sz="700" b="0" i="0" u="none" baseline="0" dirty="0">
                <a:solidFill>
                  <a:schemeClr val="accent1"/>
                </a:solidFill>
                <a:sym typeface="+mn-lt"/>
              </a:rPr>
              <a:t>Коррекция неточности прогнозов</a:t>
            </a:r>
          </a:p>
        </p:txBody>
      </p:sp>
      <p:sp>
        <p:nvSpPr>
          <p:cNvPr id="164" name="SplitText51"/>
          <p:cNvSpPr txBox="1">
            <a:spLocks/>
          </p:cNvSpPr>
          <p:nvPr/>
        </p:nvSpPr>
        <p:spPr>
          <a:xfrm>
            <a:off x="5674872" y="3589866"/>
            <a:ext cx="664529" cy="402785"/>
          </a:xfrm>
          <a:prstGeom prst="rect">
            <a:avLst/>
          </a:prstGeom>
          <a:solidFill>
            <a:schemeClr val="accent2"/>
          </a:solidFill>
          <a:ln w="22225" cmpd="sng">
            <a:solidFill>
              <a:schemeClr val="accent1"/>
            </a:solidFill>
          </a:ln>
        </p:spPr>
        <p:txBody>
          <a:bodyPr vert="horz" wrap="square" lIns="72000" tIns="72000" rIns="72000" bIns="72000" rtlCol="0" anchor="ctr" anchorCtr="0">
            <a:noAutofit/>
          </a:bodyPr>
          <a:lstStyle>
            <a:defPPr>
              <a:defRPr lang="ru-RU"/>
            </a:defPPr>
            <a:lvl1pPr>
              <a:lnSpc>
                <a:spcPct val="90000"/>
              </a:lnSpc>
              <a:spcBef>
                <a:spcPts val="400"/>
              </a:spcBef>
              <a:buSzPct val="100000"/>
              <a:defRPr sz="1100" b="0">
                <a:latin typeface="+mn-lt"/>
              </a:defRPr>
            </a:lvl1pPr>
          </a:lstStyle>
          <a:p>
            <a:pPr algn="l" rtl="0">
              <a:spcBef>
                <a:spcPts val="300"/>
              </a:spcBef>
            </a:pPr>
            <a:r>
              <a:rPr lang="ru-RU" sz="700" b="0" i="0" u="none" baseline="0">
                <a:sym typeface="+mn-lt"/>
              </a:rPr>
              <a:t>Резервная мощность</a:t>
            </a:r>
          </a:p>
        </p:txBody>
      </p:sp>
      <p:sp>
        <p:nvSpPr>
          <p:cNvPr id="165" name="SplitText52"/>
          <p:cNvSpPr txBox="1">
            <a:spLocks/>
          </p:cNvSpPr>
          <p:nvPr/>
        </p:nvSpPr>
        <p:spPr>
          <a:xfrm>
            <a:off x="5674872" y="4028694"/>
            <a:ext cx="664529" cy="654119"/>
          </a:xfrm>
          <a:prstGeom prst="rect">
            <a:avLst/>
          </a:prstGeom>
          <a:solidFill>
            <a:schemeClr val="accent6"/>
          </a:solidFill>
          <a:ln w="22225" cmpd="sng">
            <a:solidFill>
              <a:schemeClr val="accent1"/>
            </a:solidFill>
          </a:ln>
        </p:spPr>
        <p:txBody>
          <a:bodyPr vert="horz" wrap="square" lIns="72000" tIns="72000" rIns="72000" bIns="72000" rtlCol="0" anchor="ctr" anchorCtr="0">
            <a:noAutofit/>
          </a:bodyPr>
          <a:lstStyle>
            <a:defPPr>
              <a:defRPr lang="ru-RU"/>
            </a:defPPr>
            <a:lvl1pPr>
              <a:lnSpc>
                <a:spcPct val="90000"/>
              </a:lnSpc>
              <a:spcBef>
                <a:spcPts val="400"/>
              </a:spcBef>
              <a:buSzPct val="100000"/>
              <a:defRPr sz="1100" b="0">
                <a:latin typeface="+mn-lt"/>
              </a:defRPr>
            </a:lvl1pPr>
          </a:lstStyle>
          <a:p>
            <a:pPr algn="l" rtl="0">
              <a:spcBef>
                <a:spcPts val="300"/>
              </a:spcBef>
            </a:pPr>
            <a:r>
              <a:rPr lang="ru-RU" sz="700" b="0" i="0" u="none" baseline="0">
                <a:solidFill>
                  <a:schemeClr val="accent1"/>
                </a:solidFill>
                <a:sym typeface="+mn-lt"/>
              </a:rPr>
              <a:t>Арбитраж на розничных рынках</a:t>
            </a:r>
          </a:p>
        </p:txBody>
      </p:sp>
      <p:sp>
        <p:nvSpPr>
          <p:cNvPr id="166" name="SplitText53"/>
          <p:cNvSpPr txBox="1">
            <a:spLocks/>
          </p:cNvSpPr>
          <p:nvPr/>
        </p:nvSpPr>
        <p:spPr>
          <a:xfrm>
            <a:off x="5674872" y="4718856"/>
            <a:ext cx="664529" cy="1114655"/>
          </a:xfrm>
          <a:prstGeom prst="rect">
            <a:avLst/>
          </a:prstGeom>
          <a:solidFill>
            <a:schemeClr val="accent6"/>
          </a:solidFill>
          <a:ln w="22225" cmpd="sng">
            <a:solidFill>
              <a:schemeClr val="accent1"/>
            </a:solidFill>
          </a:ln>
        </p:spPr>
        <p:txBody>
          <a:bodyPr vert="horz" wrap="square" lIns="72000" tIns="72000" rIns="72000" bIns="72000" rtlCol="0" anchor="ctr" anchorCtr="0">
            <a:noAutofit/>
          </a:bodyPr>
          <a:lstStyle>
            <a:defPPr>
              <a:defRPr lang="ru-RU"/>
            </a:defPPr>
            <a:lvl1pPr>
              <a:lnSpc>
                <a:spcPct val="90000"/>
              </a:lnSpc>
              <a:spcBef>
                <a:spcPts val="400"/>
              </a:spcBef>
              <a:buSzPct val="100000"/>
              <a:defRPr sz="1100" b="0">
                <a:latin typeface="+mn-lt"/>
              </a:defRPr>
            </a:lvl1pPr>
          </a:lstStyle>
          <a:p>
            <a:pPr algn="l" rtl="0">
              <a:spcBef>
                <a:spcPts val="300"/>
              </a:spcBef>
            </a:pPr>
            <a:r>
              <a:rPr lang="ru-RU" sz="700" b="0" i="0" u="none" baseline="0" dirty="0" smtClean="0">
                <a:solidFill>
                  <a:schemeClr val="accent1"/>
                </a:solidFill>
                <a:sym typeface="+mn-lt"/>
              </a:rPr>
              <a:t>Собственное потребление </a:t>
            </a:r>
            <a:r>
              <a:rPr lang="ru-RU" sz="700" b="0" i="0" u="none" baseline="0" dirty="0">
                <a:solidFill>
                  <a:schemeClr val="accent1"/>
                </a:solidFill>
                <a:sym typeface="+mn-lt"/>
              </a:rPr>
              <a:t>ВИЭ</a:t>
            </a:r>
            <a:endParaRPr lang="ru-RU" sz="700" dirty="0">
              <a:solidFill>
                <a:schemeClr val="accent1"/>
              </a:solidFill>
              <a:sym typeface="+mn-lt"/>
            </a:endParaRPr>
          </a:p>
        </p:txBody>
      </p:sp>
      <p:sp>
        <p:nvSpPr>
          <p:cNvPr id="167" name="SplitText51"/>
          <p:cNvSpPr txBox="1">
            <a:spLocks/>
          </p:cNvSpPr>
          <p:nvPr/>
        </p:nvSpPr>
        <p:spPr>
          <a:xfrm>
            <a:off x="6322059" y="3609958"/>
            <a:ext cx="664529" cy="608759"/>
          </a:xfrm>
          <a:prstGeom prst="rect">
            <a:avLst/>
          </a:prstGeom>
          <a:solidFill>
            <a:schemeClr val="accent2"/>
          </a:solidFill>
          <a:ln w="22225" cmpd="sng">
            <a:solidFill>
              <a:schemeClr val="accent1"/>
            </a:solidFill>
          </a:ln>
        </p:spPr>
        <p:txBody>
          <a:bodyPr vert="horz" wrap="square" lIns="72000" tIns="72000" rIns="72000" bIns="72000" rtlCol="0" anchor="ctr" anchorCtr="0">
            <a:noAutofit/>
          </a:bodyPr>
          <a:lstStyle>
            <a:defPPr>
              <a:defRPr lang="ru-RU"/>
            </a:defPPr>
            <a:lvl1pPr>
              <a:lnSpc>
                <a:spcPct val="90000"/>
              </a:lnSpc>
              <a:spcBef>
                <a:spcPts val="400"/>
              </a:spcBef>
              <a:buSzPct val="100000"/>
              <a:defRPr sz="1100" b="0">
                <a:latin typeface="+mn-lt"/>
              </a:defRPr>
            </a:lvl1pPr>
          </a:lstStyle>
          <a:p>
            <a:pPr algn="l" rtl="0">
              <a:spcBef>
                <a:spcPts val="300"/>
              </a:spcBef>
            </a:pPr>
            <a:r>
              <a:rPr lang="ru-RU" sz="700" b="0" i="0" u="none" baseline="0" dirty="0" smtClean="0">
                <a:sym typeface="+mn-lt"/>
              </a:rPr>
              <a:t>Сглаживание </a:t>
            </a:r>
            <a:r>
              <a:rPr lang="ru-RU" sz="700" b="0" i="0" u="none" baseline="0" dirty="0">
                <a:sym typeface="+mn-lt"/>
              </a:rPr>
              <a:t>пиков нагрузки</a:t>
            </a:r>
            <a:endParaRPr lang="ru-RU" sz="700" dirty="0">
              <a:sym typeface="+mn-lt"/>
            </a:endParaRPr>
          </a:p>
        </p:txBody>
      </p:sp>
      <p:sp>
        <p:nvSpPr>
          <p:cNvPr id="168" name="SplitText52"/>
          <p:cNvSpPr txBox="1">
            <a:spLocks/>
          </p:cNvSpPr>
          <p:nvPr/>
        </p:nvSpPr>
        <p:spPr>
          <a:xfrm>
            <a:off x="6322059" y="5072329"/>
            <a:ext cx="664529" cy="1238969"/>
          </a:xfrm>
          <a:prstGeom prst="rect">
            <a:avLst/>
          </a:prstGeom>
          <a:solidFill>
            <a:schemeClr val="accent6"/>
          </a:solidFill>
          <a:ln w="22225" cmpd="sng">
            <a:solidFill>
              <a:schemeClr val="accent1"/>
            </a:solidFill>
          </a:ln>
        </p:spPr>
        <p:txBody>
          <a:bodyPr vert="horz" wrap="square" lIns="72000" tIns="72000" rIns="72000" bIns="72000" rtlCol="0" anchor="ctr" anchorCtr="0">
            <a:noAutofit/>
          </a:bodyPr>
          <a:lstStyle>
            <a:defPPr>
              <a:defRPr lang="ru-RU"/>
            </a:defPPr>
            <a:lvl1pPr>
              <a:lnSpc>
                <a:spcPct val="90000"/>
              </a:lnSpc>
              <a:spcBef>
                <a:spcPts val="400"/>
              </a:spcBef>
              <a:buSzPct val="100000"/>
              <a:defRPr sz="1100" b="0">
                <a:latin typeface="+mn-lt"/>
              </a:defRPr>
            </a:lvl1pPr>
          </a:lstStyle>
          <a:p>
            <a:pPr algn="l" rtl="0">
              <a:spcBef>
                <a:spcPts val="300"/>
              </a:spcBef>
            </a:pPr>
            <a:r>
              <a:rPr lang="ru-RU" sz="700" b="0" i="0" u="none" baseline="0" dirty="0" smtClean="0">
                <a:solidFill>
                  <a:schemeClr val="accent1"/>
                </a:solidFill>
                <a:sym typeface="+mn-lt"/>
              </a:rPr>
              <a:t>Автономное производство</a:t>
            </a:r>
            <a:endParaRPr lang="ru-RU" sz="700" b="0" i="0" u="none" baseline="0" dirty="0">
              <a:solidFill>
                <a:schemeClr val="accent1"/>
              </a:solidFill>
              <a:sym typeface="+mn-lt"/>
            </a:endParaRPr>
          </a:p>
        </p:txBody>
      </p:sp>
      <p:sp>
        <p:nvSpPr>
          <p:cNvPr id="169" name="Title77"/>
          <p:cNvSpPr txBox="1">
            <a:spLocks/>
          </p:cNvSpPr>
          <p:nvPr/>
        </p:nvSpPr>
        <p:spPr>
          <a:xfrm>
            <a:off x="7279602" y="2188318"/>
            <a:ext cx="3964584" cy="376342"/>
          </a:xfrm>
          <a:prstGeom prst="rect">
            <a:avLst/>
          </a:prstGeom>
          <a:noFill/>
          <a:ln w="9525">
            <a:noFill/>
          </a:ln>
        </p:spPr>
        <p:txBody>
          <a:bodyPr vert="horz" wrap="square" lIns="0" tIns="0" rIns="0" bIns="70950" rtlCol="0" anchor="b">
            <a:spAutoFit/>
          </a:bodyPr>
          <a:lstStyle/>
          <a:p>
            <a:pPr algn="l" rtl="0">
              <a:lnSpc>
                <a:spcPct val="90000"/>
              </a:lnSpc>
              <a:spcBef>
                <a:spcPts val="400"/>
              </a:spcBef>
              <a:buClr>
                <a:srgbClr val="000000"/>
              </a:buClr>
              <a:buSzPct val="100000"/>
            </a:pPr>
            <a:r>
              <a:rPr lang="ru-RU" sz="1100" b="1" i="0" u="none" baseline="0" dirty="0" smtClean="0">
                <a:solidFill>
                  <a:srgbClr val="000000"/>
                </a:solidFill>
                <a:latin typeface="+mn-lt"/>
                <a:cs typeface="Arial Narrow" pitchFamily="34" charset="0"/>
              </a:rPr>
              <a:t>Удельные дисконтированные </a:t>
            </a:r>
            <a:r>
              <a:rPr lang="ru-RU" sz="1100" b="1" i="0" u="none" baseline="0" dirty="0">
                <a:solidFill>
                  <a:srgbClr val="000000"/>
                </a:solidFill>
                <a:latin typeface="+mn-lt"/>
                <a:cs typeface="Arial Narrow" pitchFamily="34" charset="0"/>
              </a:rPr>
              <a:t>расходы на </a:t>
            </a:r>
            <a:r>
              <a:rPr lang="ru-RU" sz="1100" b="1" i="0" u="none" baseline="0" dirty="0" smtClean="0">
                <a:solidFill>
                  <a:srgbClr val="000000"/>
                </a:solidFill>
                <a:latin typeface="+mn-lt"/>
                <a:cs typeface="Arial Narrow" pitchFamily="34" charset="0"/>
              </a:rPr>
              <a:t>хранение, </a:t>
            </a:r>
            <a:r>
              <a:rPr lang="ru-RU" sz="1100" b="1" i="0" u="none" baseline="0" dirty="0">
                <a:solidFill>
                  <a:srgbClr val="000000"/>
                </a:solidFill>
                <a:latin typeface="+mn-lt"/>
                <a:cs typeface="Arial Narrow" pitchFamily="34" charset="0"/>
              </a:rPr>
              <a:t>2015 и 2030 гг</a:t>
            </a:r>
            <a:r>
              <a:rPr lang="ru-RU" sz="1100" b="1" i="0" u="none" baseline="0" dirty="0" smtClean="0">
                <a:solidFill>
                  <a:srgbClr val="000000"/>
                </a:solidFill>
                <a:latin typeface="+mn-lt"/>
                <a:cs typeface="Arial Narrow" pitchFamily="34" charset="0"/>
              </a:rPr>
              <a:t>. [</a:t>
            </a:r>
            <a:r>
              <a:rPr lang="ru-RU" sz="1100" b="1" i="0" u="none" baseline="0" dirty="0">
                <a:solidFill>
                  <a:srgbClr val="000000"/>
                </a:solidFill>
                <a:latin typeface="+mn-lt"/>
                <a:cs typeface="Arial Narrow" pitchFamily="34" charset="0"/>
              </a:rPr>
              <a:t>евро/МВт-ч, цены 2014 г.]</a:t>
            </a:r>
          </a:p>
        </p:txBody>
      </p:sp>
      <p:sp>
        <p:nvSpPr>
          <p:cNvPr id="172" name="SplitText117"/>
          <p:cNvSpPr txBox="1">
            <a:spLocks/>
          </p:cNvSpPr>
          <p:nvPr/>
        </p:nvSpPr>
        <p:spPr>
          <a:xfrm>
            <a:off x="7571500" y="5615465"/>
            <a:ext cx="495131" cy="460382"/>
          </a:xfrm>
          <a:prstGeom prst="rect">
            <a:avLst/>
          </a:prstGeom>
          <a:noFill/>
          <a:ln w="9525">
            <a:noFill/>
          </a:ln>
        </p:spPr>
        <p:txBody>
          <a:bodyPr vert="horz" wrap="square" lIns="0" tIns="71882" rIns="0" bIns="0" rtlCol="0">
            <a:spAutoFit/>
          </a:bodyPr>
          <a:lstStyle/>
          <a:p>
            <a:pPr algn="ctr" rtl="0">
              <a:lnSpc>
                <a:spcPct val="90000"/>
              </a:lnSpc>
              <a:spcBef>
                <a:spcPts val="300"/>
              </a:spcBef>
              <a:buSzPct val="100000"/>
            </a:pPr>
            <a:r>
              <a:rPr lang="ru-RU" sz="700" b="0" i="0" u="none" baseline="0" dirty="0" err="1" smtClean="0">
                <a:latin typeface="+mn-lt"/>
                <a:cs typeface="+mn-cs"/>
                <a:sym typeface="+mn-lt"/>
              </a:rPr>
              <a:t>Гидро-аккуму-лирующая</a:t>
            </a:r>
            <a:r>
              <a:rPr lang="ru-RU" sz="700" b="0" i="0" u="none" baseline="0" dirty="0" smtClean="0">
                <a:latin typeface="+mn-lt"/>
                <a:cs typeface="+mn-cs"/>
                <a:sym typeface="+mn-lt"/>
              </a:rPr>
              <a:t> электро-станция</a:t>
            </a:r>
            <a:endParaRPr lang="ru-RU" sz="700" b="0" i="0" u="none" baseline="0" dirty="0">
              <a:latin typeface="+mn-lt"/>
              <a:cs typeface="+mn-cs"/>
              <a:sym typeface="+mn-lt"/>
            </a:endParaRPr>
          </a:p>
        </p:txBody>
      </p:sp>
      <p:sp>
        <p:nvSpPr>
          <p:cNvPr id="173" name="SplitText118"/>
          <p:cNvSpPr txBox="1">
            <a:spLocks/>
          </p:cNvSpPr>
          <p:nvPr/>
        </p:nvSpPr>
        <p:spPr>
          <a:xfrm>
            <a:off x="8103085" y="5615465"/>
            <a:ext cx="495131" cy="460382"/>
          </a:xfrm>
          <a:prstGeom prst="rect">
            <a:avLst/>
          </a:prstGeom>
          <a:noFill/>
          <a:ln w="9525">
            <a:noFill/>
          </a:ln>
        </p:spPr>
        <p:txBody>
          <a:bodyPr vert="horz" wrap="square" lIns="0" tIns="71882" rIns="0" bIns="0" rtlCol="0">
            <a:spAutoFit/>
          </a:bodyPr>
          <a:lstStyle/>
          <a:p>
            <a:pPr algn="ctr" rtl="0">
              <a:lnSpc>
                <a:spcPct val="90000"/>
              </a:lnSpc>
              <a:spcBef>
                <a:spcPts val="300"/>
              </a:spcBef>
              <a:buSzPct val="100000"/>
            </a:pPr>
            <a:r>
              <a:rPr lang="ru-RU" sz="700" b="0" i="0" u="none" baseline="0">
                <a:latin typeface="+mn-lt"/>
                <a:cs typeface="+mn-cs"/>
                <a:sym typeface="+mn-lt"/>
              </a:rPr>
              <a:t>Хранение в форме сжатого воздуха</a:t>
            </a:r>
          </a:p>
        </p:txBody>
      </p:sp>
      <p:sp>
        <p:nvSpPr>
          <p:cNvPr id="174" name="SplitText119"/>
          <p:cNvSpPr txBox="1">
            <a:spLocks/>
          </p:cNvSpPr>
          <p:nvPr/>
        </p:nvSpPr>
        <p:spPr>
          <a:xfrm>
            <a:off x="8634670" y="5615465"/>
            <a:ext cx="495131" cy="169534"/>
          </a:xfrm>
          <a:prstGeom prst="rect">
            <a:avLst/>
          </a:prstGeom>
          <a:noFill/>
          <a:ln w="9525">
            <a:noFill/>
          </a:ln>
        </p:spPr>
        <p:txBody>
          <a:bodyPr vert="horz" wrap="square" lIns="0" tIns="71882" rIns="0" bIns="0" rtlCol="0">
            <a:spAutoFit/>
          </a:bodyPr>
          <a:lstStyle/>
          <a:p>
            <a:pPr algn="ctr" rtl="0">
              <a:lnSpc>
                <a:spcPct val="90000"/>
              </a:lnSpc>
              <a:spcBef>
                <a:spcPts val="300"/>
              </a:spcBef>
              <a:buSzPct val="100000"/>
            </a:pPr>
            <a:r>
              <a:rPr lang="ru-RU" sz="700" b="0" i="0" u="none" baseline="0">
                <a:latin typeface="+mn-lt"/>
                <a:cs typeface="+mn-cs"/>
                <a:sym typeface="+mn-lt"/>
              </a:rPr>
              <a:t>Батареи</a:t>
            </a:r>
          </a:p>
        </p:txBody>
      </p:sp>
      <p:sp>
        <p:nvSpPr>
          <p:cNvPr id="175" name="SplitText120"/>
          <p:cNvSpPr txBox="1">
            <a:spLocks/>
          </p:cNvSpPr>
          <p:nvPr/>
        </p:nvSpPr>
        <p:spPr>
          <a:xfrm>
            <a:off x="9166255" y="5615466"/>
            <a:ext cx="495131" cy="363433"/>
          </a:xfrm>
          <a:prstGeom prst="rect">
            <a:avLst/>
          </a:prstGeom>
          <a:noFill/>
          <a:ln w="9525">
            <a:noFill/>
          </a:ln>
        </p:spPr>
        <p:txBody>
          <a:bodyPr vert="horz" wrap="square" lIns="0" tIns="71882" rIns="0" bIns="0" rtlCol="0">
            <a:spAutoFit/>
          </a:bodyPr>
          <a:lstStyle/>
          <a:p>
            <a:pPr algn="ctr" rtl="0">
              <a:lnSpc>
                <a:spcPct val="90000"/>
              </a:lnSpc>
              <a:spcBef>
                <a:spcPts val="300"/>
              </a:spcBef>
              <a:buSzPct val="100000"/>
            </a:pPr>
            <a:r>
              <a:rPr lang="ru-RU" sz="700" b="0" i="0" u="none" baseline="0" dirty="0" smtClean="0">
                <a:latin typeface="+mn-lt"/>
                <a:cs typeface="+mn-cs"/>
                <a:sym typeface="+mn-lt"/>
              </a:rPr>
              <a:t>Супер-</a:t>
            </a:r>
            <a:r>
              <a:rPr lang="ru-RU" sz="700" b="0" i="0" u="none" baseline="0" dirty="0" err="1" smtClean="0">
                <a:latin typeface="+mn-lt"/>
                <a:cs typeface="+mn-cs"/>
                <a:sym typeface="+mn-lt"/>
              </a:rPr>
              <a:t>конденса</a:t>
            </a:r>
            <a:r>
              <a:rPr lang="ru-RU" sz="700" b="0" i="0" u="none" baseline="0" dirty="0" smtClean="0">
                <a:latin typeface="+mn-lt"/>
                <a:cs typeface="+mn-cs"/>
                <a:sym typeface="+mn-lt"/>
              </a:rPr>
              <a:t>-торы</a:t>
            </a:r>
            <a:endParaRPr lang="ru-RU" sz="700" b="0" dirty="0" smtClean="0">
              <a:latin typeface="+mn-lt"/>
              <a:cs typeface="+mn-cs"/>
              <a:sym typeface="+mn-lt"/>
            </a:endParaRPr>
          </a:p>
        </p:txBody>
      </p:sp>
      <p:sp>
        <p:nvSpPr>
          <p:cNvPr id="176" name="SplitText121"/>
          <p:cNvSpPr txBox="1">
            <a:spLocks/>
          </p:cNvSpPr>
          <p:nvPr/>
        </p:nvSpPr>
        <p:spPr>
          <a:xfrm>
            <a:off x="9697840" y="5615465"/>
            <a:ext cx="495131" cy="169534"/>
          </a:xfrm>
          <a:prstGeom prst="rect">
            <a:avLst/>
          </a:prstGeom>
          <a:noFill/>
          <a:ln w="9525">
            <a:noFill/>
          </a:ln>
        </p:spPr>
        <p:txBody>
          <a:bodyPr vert="horz" wrap="square" lIns="0" tIns="71882" rIns="0" bIns="0" rtlCol="0">
            <a:spAutoFit/>
          </a:bodyPr>
          <a:lstStyle/>
          <a:p>
            <a:pPr algn="ctr" rtl="0">
              <a:lnSpc>
                <a:spcPct val="90000"/>
              </a:lnSpc>
              <a:spcBef>
                <a:spcPts val="300"/>
              </a:spcBef>
              <a:buSzPct val="100000"/>
            </a:pPr>
            <a:r>
              <a:rPr lang="ru-RU" sz="700" b="0" i="0" u="none" baseline="0">
                <a:latin typeface="+mn-lt"/>
                <a:cs typeface="+mn-cs"/>
                <a:sym typeface="+mn-lt"/>
              </a:rPr>
              <a:t>Маховики</a:t>
            </a:r>
          </a:p>
        </p:txBody>
      </p:sp>
      <p:sp>
        <p:nvSpPr>
          <p:cNvPr id="177" name="SplitText122"/>
          <p:cNvSpPr txBox="1">
            <a:spLocks/>
          </p:cNvSpPr>
          <p:nvPr/>
        </p:nvSpPr>
        <p:spPr>
          <a:xfrm>
            <a:off x="10229425" y="5615466"/>
            <a:ext cx="495131" cy="363433"/>
          </a:xfrm>
          <a:prstGeom prst="rect">
            <a:avLst/>
          </a:prstGeom>
          <a:noFill/>
          <a:ln w="9525">
            <a:noFill/>
          </a:ln>
        </p:spPr>
        <p:txBody>
          <a:bodyPr vert="horz" wrap="square" lIns="0" tIns="71882" rIns="0" bIns="0" rtlCol="0">
            <a:spAutoFit/>
          </a:bodyPr>
          <a:lstStyle/>
          <a:p>
            <a:pPr algn="ctr" rtl="0">
              <a:lnSpc>
                <a:spcPct val="90000"/>
              </a:lnSpc>
              <a:spcBef>
                <a:spcPts val="300"/>
              </a:spcBef>
              <a:buSzPct val="100000"/>
            </a:pPr>
            <a:r>
              <a:rPr lang="ru-RU" sz="700" b="0" i="0" u="none" baseline="0" dirty="0" err="1" smtClean="0">
                <a:latin typeface="+mn-lt"/>
                <a:cs typeface="+mn-cs"/>
                <a:sym typeface="+mn-lt"/>
              </a:rPr>
              <a:t>Преобра-зование</a:t>
            </a:r>
            <a:r>
              <a:rPr lang="ru-RU" sz="700" b="0" i="0" u="none" baseline="0" dirty="0" smtClean="0">
                <a:latin typeface="+mn-lt"/>
                <a:cs typeface="+mn-cs"/>
                <a:sym typeface="+mn-lt"/>
              </a:rPr>
              <a:t> </a:t>
            </a:r>
            <a:r>
              <a:rPr lang="ru-RU" sz="700" b="0" i="0" u="none" baseline="0" dirty="0">
                <a:latin typeface="+mn-lt"/>
                <a:cs typeface="+mn-cs"/>
                <a:sym typeface="+mn-lt"/>
              </a:rPr>
              <a:t>в газ, H2</a:t>
            </a:r>
            <a:endParaRPr lang="ru-RU" sz="700" b="0" dirty="0" smtClean="0">
              <a:latin typeface="+mn-lt"/>
              <a:cs typeface="+mn-cs"/>
              <a:sym typeface="+mn-lt"/>
            </a:endParaRPr>
          </a:p>
        </p:txBody>
      </p:sp>
      <p:sp>
        <p:nvSpPr>
          <p:cNvPr id="178" name="SplitText123"/>
          <p:cNvSpPr txBox="1">
            <a:spLocks/>
          </p:cNvSpPr>
          <p:nvPr/>
        </p:nvSpPr>
        <p:spPr>
          <a:xfrm>
            <a:off x="10761006" y="5615465"/>
            <a:ext cx="495131" cy="363433"/>
          </a:xfrm>
          <a:prstGeom prst="rect">
            <a:avLst/>
          </a:prstGeom>
          <a:noFill/>
          <a:ln w="9525">
            <a:noFill/>
          </a:ln>
        </p:spPr>
        <p:txBody>
          <a:bodyPr vert="horz" wrap="square" lIns="0" tIns="71882" rIns="0" bIns="0" rtlCol="0">
            <a:spAutoFit/>
          </a:bodyPr>
          <a:lstStyle/>
          <a:p>
            <a:pPr algn="ctr" rtl="0">
              <a:lnSpc>
                <a:spcPct val="90000"/>
              </a:lnSpc>
              <a:spcBef>
                <a:spcPts val="300"/>
              </a:spcBef>
              <a:buSzPct val="100000"/>
            </a:pPr>
            <a:r>
              <a:rPr lang="ru-RU" sz="700" b="0" i="0" u="none" baseline="0" dirty="0" err="1" smtClean="0">
                <a:latin typeface="+mn-lt"/>
                <a:cs typeface="+mn-cs"/>
                <a:sym typeface="+mn-lt"/>
              </a:rPr>
              <a:t>Преобра-зование</a:t>
            </a:r>
            <a:r>
              <a:rPr lang="ru-RU" sz="700" b="0" i="0" u="none" baseline="0" dirty="0" smtClean="0">
                <a:latin typeface="+mn-lt"/>
                <a:cs typeface="+mn-cs"/>
                <a:sym typeface="+mn-lt"/>
              </a:rPr>
              <a:t> </a:t>
            </a:r>
            <a:r>
              <a:rPr lang="ru-RU" sz="700" b="0" i="0" u="none" baseline="0" dirty="0">
                <a:latin typeface="+mn-lt"/>
                <a:cs typeface="+mn-cs"/>
                <a:sym typeface="+mn-lt"/>
              </a:rPr>
              <a:t>в газ, синтез-газ</a:t>
            </a:r>
            <a:endParaRPr lang="ru-RU" sz="700" b="0" dirty="0" smtClean="0">
              <a:latin typeface="+mn-lt"/>
              <a:cs typeface="+mn-cs"/>
              <a:sym typeface="+mn-lt"/>
            </a:endParaRPr>
          </a:p>
        </p:txBody>
      </p:sp>
      <p:sp>
        <p:nvSpPr>
          <p:cNvPr id="117" name="Subtitle"/>
          <p:cNvSpPr txBox="1">
            <a:spLocks/>
          </p:cNvSpPr>
          <p:nvPr/>
        </p:nvSpPr>
        <p:spPr>
          <a:xfrm>
            <a:off x="738000" y="1710001"/>
            <a:ext cx="1079280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sz="2100" b="0" smtClean="0">
                <a:solidFill>
                  <a:schemeClr val="tx2"/>
                </a:solidFill>
                <a:latin typeface="+mn-lt"/>
                <a:cs typeface="+mn-cs"/>
                <a:sym typeface="+mn-lt"/>
              </a:rPr>
              <a:t>Новые технологии – Хранение энергии</a:t>
            </a:r>
            <a:endParaRPr lang="en-US" sz="2100" b="0" dirty="0" smtClean="0">
              <a:solidFill>
                <a:schemeClr val="tx2"/>
              </a:solidFill>
              <a:latin typeface="+mn-lt"/>
              <a:cs typeface="+mn-cs"/>
              <a:sym typeface="+mn-lt"/>
            </a:endParaRPr>
          </a:p>
        </p:txBody>
      </p:sp>
      <p:sp>
        <p:nvSpPr>
          <p:cNvPr id="118" name="Source"/>
          <p:cNvSpPr txBox="1"/>
          <p:nvPr/>
        </p:nvSpPr>
        <p:spPr>
          <a:xfrm>
            <a:off x="736600" y="6710121"/>
            <a:ext cx="2244204"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smtClean="0">
                <a:solidFill>
                  <a:schemeClr val="tx1"/>
                </a:solidFill>
                <a:latin typeface="+mn-lt"/>
                <a:cs typeface="+mn-cs"/>
                <a:sym typeface="+mn-lt"/>
              </a:rPr>
              <a:t>Источник: IEA, World Energy Council, Roland Berger</a:t>
            </a:r>
            <a:endParaRPr lang="en-US" sz="900" b="0" dirty="0" smtClean="0">
              <a:solidFill>
                <a:schemeClr val="tx1"/>
              </a:solidFill>
              <a:latin typeface="+mn-lt"/>
              <a:cs typeface="+mn-cs"/>
              <a:sym typeface="+mn-lt"/>
            </a:endParaRPr>
          </a:p>
        </p:txBody>
      </p:sp>
      <p:sp>
        <p:nvSpPr>
          <p:cNvPr id="119" name="RbSticker"/>
          <p:cNvSpPr txBox="1"/>
          <p:nvPr/>
        </p:nvSpPr>
        <p:spPr>
          <a:xfrm>
            <a:off x="1082488" y="260349"/>
            <a:ext cx="525785" cy="180049"/>
          </a:xfrm>
          <a:prstGeom prst="rect">
            <a:avLst/>
          </a:prstGeom>
          <a:solidFill>
            <a:srgbClr val="BBE0E3">
              <a:lumMod val="100000"/>
              <a:alpha val="0"/>
            </a:srgbClr>
          </a:solidFill>
          <a:ln w="9525">
            <a:noFill/>
          </a:ln>
        </p:spPr>
        <p:txBody>
          <a:bodyPr vert="horz" wrap="none" lIns="0" tIns="0" rIns="0" bIns="0" rtlCol="0" anchor="ctr">
            <a:spAutoFit/>
          </a:bodyPr>
          <a:lstStyle/>
          <a:p>
            <a:pPr rtl="0">
              <a:lnSpc>
                <a:spcPct val="90000"/>
              </a:lnSpc>
              <a:spcBef>
                <a:spcPts val="400"/>
              </a:spcBef>
              <a:buClr>
                <a:srgbClr val="000000"/>
              </a:buClr>
              <a:buSzPct val="100000"/>
            </a:pPr>
            <a:r>
              <a:rPr lang="ru-RU">
                <a:solidFill>
                  <a:schemeClr val="accent3"/>
                </a:solidFill>
                <a:latin typeface="+mn-lt"/>
                <a:cs typeface="Arial Narrow" pitchFamily="34" charset="0"/>
              </a:rPr>
              <a:t>Пример</a:t>
            </a:r>
            <a:endParaRPr lang="ru-RU" noProof="0" dirty="0">
              <a:solidFill>
                <a:schemeClr val="accent3"/>
              </a:solidFill>
              <a:latin typeface="+mn-lt"/>
              <a:cs typeface="Arial Narrow" pitchFamily="34" charset="0"/>
            </a:endParaRPr>
          </a:p>
        </p:txBody>
      </p:sp>
      <p:sp>
        <p:nvSpPr>
          <p:cNvPr id="120" name="RbNavigator"/>
          <p:cNvSpPr txBox="1"/>
          <p:nvPr/>
        </p:nvSpPr>
        <p:spPr>
          <a:xfrm>
            <a:off x="7380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SzPct val="100000"/>
            </a:pPr>
            <a:r>
              <a:rPr kumimoji="1" lang="ru-RU" noProof="0" dirty="0" smtClean="0">
                <a:solidFill>
                  <a:schemeClr val="bg1"/>
                </a:solidFill>
                <a:latin typeface="+mn-lt"/>
                <a:cs typeface="Arial Narrow" pitchFamily="34" charset="0"/>
              </a:rPr>
              <a:t>2</a:t>
            </a:r>
            <a:endParaRPr kumimoji="1" lang="en-US" noProof="0" dirty="0">
              <a:solidFill>
                <a:schemeClr val="bg1"/>
              </a:solidFill>
              <a:latin typeface="+mn-lt"/>
              <a:cs typeface="Arial Narrow" pitchFamily="34" charset="0"/>
            </a:endParaRPr>
          </a:p>
        </p:txBody>
      </p:sp>
    </p:spTree>
    <p:extLst>
      <p:ext uri="{BB962C8B-B14F-4D97-AF65-F5344CB8AC3E}">
        <p14:creationId xmlns:p14="http://schemas.microsoft.com/office/powerpoint/2010/main" val="1945135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p:cNvGraphicFramePr>
            <a:graphicFrameLocks noChangeAspect="1"/>
          </p:cNvGraphicFramePr>
          <p:nvPr>
            <p:custDataLst>
              <p:tags r:id="rId2"/>
            </p:custDataLst>
            <p:extLst>
              <p:ext uri="{D42A27DB-BD31-4B8C-83A1-F6EECF244321}">
                <p14:modId xmlns:p14="http://schemas.microsoft.com/office/powerpoint/2010/main" val="2149500762"/>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15056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956" y="1590"/>
                        <a:ext cx="1953" cy="1587"/>
                      </a:xfrm>
                      <a:prstGeom prst="rect">
                        <a:avLst/>
                      </a:prstGeom>
                    </p:spPr>
                  </p:pic>
                </p:oleObj>
              </mc:Fallback>
            </mc:AlternateContent>
          </a:graphicData>
        </a:graphic>
      </p:graphicFrame>
      <p:sp>
        <p:nvSpPr>
          <p:cNvPr id="3" name="Title 2"/>
          <p:cNvSpPr>
            <a:spLocks noGrp="1"/>
          </p:cNvSpPr>
          <p:nvPr>
            <p:ph type="title"/>
          </p:nvPr>
        </p:nvSpPr>
        <p:spPr>
          <a:xfrm>
            <a:off x="737999" y="666000"/>
            <a:ext cx="11149201" cy="860400"/>
          </a:xfrm>
        </p:spPr>
        <p:txBody>
          <a:bodyPr/>
          <a:lstStyle/>
          <a:p>
            <a:r>
              <a:rPr lang="ru-RU" dirty="0" smtClean="0"/>
              <a:t>Интеграция </a:t>
            </a:r>
            <a:r>
              <a:rPr lang="ru-RU" dirty="0" err="1" smtClean="0"/>
              <a:t>дронов</a:t>
            </a:r>
            <a:r>
              <a:rPr lang="ru-RU" dirty="0" smtClean="0"/>
              <a:t> </a:t>
            </a:r>
            <a:r>
              <a:rPr lang="ru-RU" dirty="0"/>
              <a:t>и </a:t>
            </a:r>
            <a:r>
              <a:rPr lang="ru-RU" dirty="0" err="1" smtClean="0"/>
              <a:t>дополн</a:t>
            </a:r>
            <a:r>
              <a:rPr lang="en-US" dirty="0" smtClean="0"/>
              <a:t>./</a:t>
            </a:r>
            <a:r>
              <a:rPr lang="ru-RU" dirty="0" smtClean="0"/>
              <a:t> реальности в задачи </a:t>
            </a:r>
            <a:r>
              <a:rPr lang="ru-RU" dirty="0" err="1" smtClean="0"/>
              <a:t>ТОиР</a:t>
            </a:r>
            <a:r>
              <a:rPr lang="ru-RU" dirty="0" smtClean="0"/>
              <a:t> позволяет </a:t>
            </a:r>
            <a:r>
              <a:rPr lang="ru-RU" dirty="0"/>
              <a:t>выполнять их быстрее, дешевле и стабильно более качественно</a:t>
            </a:r>
            <a:endParaRPr lang="en-US" dirty="0"/>
          </a:p>
        </p:txBody>
      </p:sp>
      <p:cxnSp>
        <p:nvCxnSpPr>
          <p:cNvPr id="108" name="Straight Connector 107"/>
          <p:cNvCxnSpPr/>
          <p:nvPr/>
        </p:nvCxnSpPr>
        <p:spPr>
          <a:xfrm>
            <a:off x="5632465" y="2718711"/>
            <a:ext cx="0" cy="3537124"/>
          </a:xfrm>
          <a:prstGeom prst="line">
            <a:avLst/>
          </a:prstGeom>
          <a:ln w="9525" cmpd="sng">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268258" y="2190209"/>
            <a:ext cx="415218" cy="406562"/>
            <a:chOff x="-956807" y="2190209"/>
            <a:chExt cx="406562" cy="406562"/>
          </a:xfrm>
        </p:grpSpPr>
        <p:sp>
          <p:nvSpPr>
            <p:cNvPr id="73" name="Oval 72"/>
            <p:cNvSpPr>
              <a:spLocks/>
            </p:cNvSpPr>
            <p:nvPr/>
          </p:nvSpPr>
          <p:spPr>
            <a:xfrm>
              <a:off x="-956807" y="2190209"/>
              <a:ext cx="406562" cy="406562"/>
            </a:xfrm>
            <a:prstGeom prst="ellipse">
              <a:avLst/>
            </a:prstGeom>
            <a:solidFill>
              <a:schemeClr val="bg1"/>
            </a:solidFill>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84467" tIns="84467" rIns="84467" bIns="84467" rtlCol="0" anchor="t" anchorCtr="0">
              <a:noAutofit/>
            </a:bodyPr>
            <a:lstStyle/>
            <a:p>
              <a:pPr>
                <a:lnSpc>
                  <a:spcPct val="90000"/>
                </a:lnSpc>
                <a:spcBef>
                  <a:spcPts val="469"/>
                </a:spcBef>
              </a:pPr>
              <a:endParaRPr lang="en-US" sz="1800" b="0" dirty="0"/>
            </a:p>
          </p:txBody>
        </p:sp>
        <p:pic>
          <p:nvPicPr>
            <p:cNvPr id="114" name="Picture 113"/>
            <p:cNvPicPr>
              <a:picLocks noChangeAspect="1"/>
            </p:cNvPicPr>
            <p:nvPr/>
          </p:nvPicPr>
          <p:blipFill>
            <a:blip r:embed="rId7" cstate="print">
              <a:extLst>
                <a:ext uri="{BEBA8EAE-BF5A-486C-A8C5-ECC9F3942E4B}">
                  <a14:imgProps xmlns:a14="http://schemas.microsoft.com/office/drawing/2010/main">
                    <a14:imgLayer r:embed="rId8">
                      <a14:imgEffect>
                        <a14:saturation sat="66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56807" y="2343060"/>
              <a:ext cx="406562" cy="190069"/>
            </a:xfrm>
            <a:prstGeom prst="rect">
              <a:avLst/>
            </a:prstGeom>
          </p:spPr>
        </p:pic>
      </p:grpSp>
      <p:pic>
        <p:nvPicPr>
          <p:cNvPr id="116" name="Picture 167" descr="http://unmanned-aerial.com/wp-content/uploads/2016/04/drone-flare-ME.jpg"/>
          <p:cNvPicPr>
            <a:picLocks noChangeArrowheads="1"/>
          </p:cNvPicPr>
          <p:nvPr/>
        </p:nvPicPr>
        <p:blipFill rotWithShape="1">
          <a:blip r:embed="rId9" cstate="print">
            <a:extLst>
              <a:ext uri="{28A0092B-C50C-407E-A947-70E740481C1C}">
                <a14:useLocalDpi xmlns:a14="http://schemas.microsoft.com/office/drawing/2010/main" val="0"/>
              </a:ext>
            </a:extLst>
          </a:blip>
          <a:stretch/>
        </p:blipFill>
        <p:spPr bwMode="auto">
          <a:xfrm>
            <a:off x="738188" y="5174317"/>
            <a:ext cx="1469231" cy="108151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7" name="Picture 175" descr="Malcolm Connolly, Director of Cyberhawk. Client of the Institue for Product Design and Manufacture."/>
          <p:cNvPicPr>
            <a:picLocks noChangeArrowheads="1"/>
          </p:cNvPicPr>
          <p:nvPr/>
        </p:nvPicPr>
        <p:blipFill rotWithShape="1">
          <a:blip r:embed="rId10" cstate="print">
            <a:extLst>
              <a:ext uri="{28A0092B-C50C-407E-A947-70E740481C1C}">
                <a14:useLocalDpi xmlns:a14="http://schemas.microsoft.com/office/drawing/2010/main" val="0"/>
              </a:ext>
            </a:extLst>
          </a:blip>
          <a:srcRect r="3670"/>
          <a:stretch/>
        </p:blipFill>
        <p:spPr bwMode="auto">
          <a:xfrm>
            <a:off x="739347" y="4491857"/>
            <a:ext cx="1468072" cy="5455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8" name="Picture 54"/>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144753" y="3723328"/>
            <a:ext cx="631660" cy="631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 name="Picture 138" descr="http://www.asctec.de/wp-content/uploads/2015/06/Cyberhawk-innovations-uav-inspection-survey-730x418.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2928" b="22928"/>
          <a:stretch/>
        </p:blipFill>
        <p:spPr bwMode="auto">
          <a:xfrm>
            <a:off x="870124" y="3219746"/>
            <a:ext cx="1180919" cy="366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0" name="Picture 246" descr="http://www.studiofly.fr/wordpress/wp-content/uploads/2014/06/logo-studiofly-audiovisuel-retina.png"/>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782804" y="2798052"/>
            <a:ext cx="1355559" cy="28482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59" name="Horizontal Line"/>
          <p:cNvCxnSpPr/>
          <p:nvPr/>
        </p:nvCxnSpPr>
        <p:spPr>
          <a:xfrm>
            <a:off x="739347" y="2718710"/>
            <a:ext cx="1473039" cy="0"/>
          </a:xfrm>
          <a:prstGeom prst="line">
            <a:avLst/>
          </a:prstGeom>
          <a:ln w="22225" cmpd="sng">
            <a:solidFill>
              <a:schemeClr val="tx2"/>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10" name="Textframe 26166,4916177,8109"/>
          <p:cNvSpPr txBox="1"/>
          <p:nvPr/>
        </p:nvSpPr>
        <p:spPr>
          <a:xfrm>
            <a:off x="2455567" y="2718710"/>
            <a:ext cx="2799212" cy="1559040"/>
          </a:xfrm>
          <a:prstGeom prst="rect">
            <a:avLst/>
          </a:prstGeom>
          <a:noFill/>
          <a:ln w="9525">
            <a:noFill/>
          </a:ln>
        </p:spPr>
        <p:txBody>
          <a:bodyPr vert="horz" wrap="square" lIns="0" tIns="84478" rIns="0" bIns="0" rtlCol="0">
            <a:spAutoFit/>
          </a:bodyPr>
          <a:lstStyle/>
          <a:p>
            <a:pPr marL="142612" lvl="1" indent="-142612">
              <a:lnSpc>
                <a:spcPct val="90000"/>
              </a:lnSpc>
              <a:spcBef>
                <a:spcPts val="400"/>
              </a:spcBef>
              <a:buSzPct val="100000"/>
              <a:buFont typeface="Arial Narrow"/>
              <a:buChar char="&gt;"/>
            </a:pPr>
            <a:r>
              <a:rPr lang="ru-RU" sz="1100" b="0" dirty="0">
                <a:cs typeface="Arial Narrow" pitchFamily="34" charset="0"/>
              </a:rPr>
              <a:t>Значительная экономия </a:t>
            </a:r>
            <a:r>
              <a:rPr lang="ru-RU" sz="1100" dirty="0">
                <a:solidFill>
                  <a:schemeClr val="accent6"/>
                </a:solidFill>
                <a:cs typeface="Arial Narrow" pitchFamily="34" charset="0"/>
              </a:rPr>
              <a:t>времени и трудозатрат</a:t>
            </a:r>
            <a:r>
              <a:rPr lang="ru-RU" sz="1100" dirty="0">
                <a:cs typeface="Arial Narrow" pitchFamily="34" charset="0"/>
              </a:rPr>
              <a:t> </a:t>
            </a:r>
            <a:r>
              <a:rPr lang="ru-RU" sz="1100" b="0" dirty="0">
                <a:cs typeface="Arial Narrow" pitchFamily="34" charset="0"/>
              </a:rPr>
              <a:t>по сравнению с ручным осмотром (</a:t>
            </a:r>
            <a:r>
              <a:rPr lang="ru-RU" sz="1100" b="0" dirty="0" err="1">
                <a:cs typeface="Arial Narrow" pitchFamily="34" charset="0"/>
              </a:rPr>
              <a:t>пром</a:t>
            </a:r>
            <a:r>
              <a:rPr lang="ru-RU" sz="1100" b="0" dirty="0">
                <a:cs typeface="Arial Narrow" pitchFamily="34" charset="0"/>
              </a:rPr>
              <a:t>. альпинизм, леса); </a:t>
            </a:r>
            <a:r>
              <a:rPr lang="ru-RU" sz="1100" b="0" dirty="0" smtClean="0">
                <a:cs typeface="Arial Narrow" pitchFamily="34" charset="0"/>
              </a:rPr>
              <a:t>возможно </a:t>
            </a:r>
            <a:r>
              <a:rPr lang="ru-RU" sz="1100" b="0" dirty="0">
                <a:cs typeface="Arial Narrow" pitchFamily="34" charset="0"/>
              </a:rPr>
              <a:t>сокращение расходов на осмотр на </a:t>
            </a:r>
            <a:r>
              <a:rPr lang="ru-RU" sz="1100" dirty="0">
                <a:cs typeface="Arial Narrow" pitchFamily="34" charset="0"/>
              </a:rPr>
              <a:t>~55-95</a:t>
            </a:r>
            <a:r>
              <a:rPr lang="ru-RU" sz="1100" dirty="0" smtClean="0">
                <a:cs typeface="Arial Narrow" pitchFamily="34" charset="0"/>
              </a:rPr>
              <a:t>%</a:t>
            </a:r>
            <a:endParaRPr lang="ru-RU" sz="1100" dirty="0">
              <a:cs typeface="Arial Narrow" pitchFamily="34" charset="0"/>
            </a:endParaRPr>
          </a:p>
          <a:p>
            <a:pPr marL="298594" lvl="2" indent="-144839">
              <a:lnSpc>
                <a:spcPct val="90000"/>
              </a:lnSpc>
              <a:spcBef>
                <a:spcPts val="400"/>
              </a:spcBef>
              <a:buSzPct val="100000"/>
              <a:buFont typeface="Arial Narrow"/>
              <a:buChar char="–"/>
            </a:pPr>
            <a:r>
              <a:rPr lang="ru-RU" sz="1100" b="0" i="1" dirty="0" smtClean="0">
                <a:cs typeface="Arial Narrow" pitchFamily="34" charset="0"/>
              </a:rPr>
              <a:t>"У </a:t>
            </a:r>
            <a:r>
              <a:rPr lang="ru-RU" sz="1100" b="0" i="1" dirty="0">
                <a:cs typeface="Arial Narrow" pitchFamily="34" charset="0"/>
              </a:rPr>
              <a:t>промышленных альпинистов уходит около восьми недель для сбора данных, которые мы получаем за пять </a:t>
            </a:r>
            <a:r>
              <a:rPr lang="ru-RU" sz="1100" b="0" i="1" dirty="0" smtClean="0">
                <a:cs typeface="Arial Narrow" pitchFamily="34" charset="0"/>
              </a:rPr>
              <a:t>дней"</a:t>
            </a:r>
            <a:endParaRPr lang="ru-RU" sz="1100" b="0" i="1" dirty="0">
              <a:cs typeface="Arial Narrow" pitchFamily="34" charset="0"/>
            </a:endParaRPr>
          </a:p>
          <a:p>
            <a:pPr marL="142612" lvl="1" indent="-142612">
              <a:lnSpc>
                <a:spcPct val="90000"/>
              </a:lnSpc>
              <a:spcBef>
                <a:spcPts val="400"/>
              </a:spcBef>
              <a:buSzPct val="100000"/>
              <a:buFont typeface="Arial Narrow"/>
              <a:buChar char="&gt;"/>
            </a:pPr>
            <a:r>
              <a:rPr lang="ru-RU" sz="1100" dirty="0">
                <a:solidFill>
                  <a:schemeClr val="accent6"/>
                </a:solidFill>
                <a:cs typeface="Arial Narrow" pitchFamily="34" charset="0"/>
              </a:rPr>
              <a:t>Снижение опасности</a:t>
            </a:r>
            <a:r>
              <a:rPr lang="ru-RU" sz="1100" b="0" dirty="0">
                <a:cs typeface="Arial Narrow" pitchFamily="34" charset="0"/>
              </a:rPr>
              <a:t>, как следствие – сокращение затрат на </a:t>
            </a:r>
            <a:r>
              <a:rPr lang="ru-RU" sz="1100" b="0" dirty="0" err="1" smtClean="0">
                <a:cs typeface="Arial Narrow" pitchFamily="34" charset="0"/>
              </a:rPr>
              <a:t>ОТБООС</a:t>
            </a:r>
            <a:endParaRPr lang="ru-RU" sz="1100" b="0" dirty="0">
              <a:cs typeface="Arial Narrow" pitchFamily="34" charset="0"/>
            </a:endParaRPr>
          </a:p>
        </p:txBody>
      </p:sp>
      <p:cxnSp>
        <p:nvCxnSpPr>
          <p:cNvPr id="50" name="Horizontal Line"/>
          <p:cNvCxnSpPr>
            <a:cxnSpLocks/>
          </p:cNvCxnSpPr>
          <p:nvPr/>
        </p:nvCxnSpPr>
        <p:spPr>
          <a:xfrm>
            <a:off x="2455568" y="2718710"/>
            <a:ext cx="2820999" cy="0"/>
          </a:xfrm>
          <a:prstGeom prst="line">
            <a:avLst/>
          </a:prstGeom>
          <a:ln w="22225" cmpd="sng">
            <a:solidFill>
              <a:schemeClr val="accent3"/>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3" name="Rechteck 1"/>
          <p:cNvSpPr>
            <a:spLocks/>
          </p:cNvSpPr>
          <p:nvPr/>
        </p:nvSpPr>
        <p:spPr>
          <a:xfrm>
            <a:off x="2455568" y="2425659"/>
            <a:ext cx="2491423" cy="293052"/>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84478" rtlCol="0" anchor="b" anchorCtr="0">
            <a:spAutoFit/>
          </a:bodyPr>
          <a:lstStyle/>
          <a:p>
            <a:pPr>
              <a:lnSpc>
                <a:spcPct val="90000"/>
              </a:lnSpc>
              <a:buClr>
                <a:schemeClr val="tx1"/>
              </a:buClr>
              <a:buSzPct val="100000"/>
            </a:pPr>
            <a:r>
              <a:rPr lang="ru-RU" sz="1500" dirty="0" smtClean="0">
                <a:sym typeface="+mn-lt"/>
              </a:rPr>
              <a:t>Основные преимущества</a:t>
            </a:r>
            <a:endParaRPr lang="ru-RU" sz="1500" dirty="0">
              <a:sym typeface="+mn-lt"/>
            </a:endParaRPr>
          </a:p>
        </p:txBody>
      </p:sp>
      <p:grpSp>
        <p:nvGrpSpPr>
          <p:cNvPr id="84" name="Group 83"/>
          <p:cNvGrpSpPr>
            <a:grpSpLocks/>
          </p:cNvGrpSpPr>
          <p:nvPr/>
        </p:nvGrpSpPr>
        <p:grpSpPr>
          <a:xfrm>
            <a:off x="4870005" y="2190209"/>
            <a:ext cx="406562" cy="406562"/>
            <a:chOff x="6074304" y="1566897"/>
            <a:chExt cx="457950" cy="457951"/>
          </a:xfrm>
        </p:grpSpPr>
        <p:sp>
          <p:nvSpPr>
            <p:cNvPr id="85" name="Oval 84"/>
            <p:cNvSpPr/>
            <p:nvPr/>
          </p:nvSpPr>
          <p:spPr>
            <a:xfrm>
              <a:off x="6074304" y="1566897"/>
              <a:ext cx="457950" cy="457951"/>
            </a:xfrm>
            <a:prstGeom prst="ellipse">
              <a:avLst/>
            </a:prstGeom>
            <a:solidFill>
              <a:schemeClr val="accent2"/>
            </a:solidFill>
            <a:ln w="1587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nSpc>
                  <a:spcPct val="90000"/>
                </a:lnSpc>
                <a:spcBef>
                  <a:spcPts val="469"/>
                </a:spcBef>
              </a:pPr>
              <a:endParaRPr lang="en-US" sz="1800" b="0" dirty="0"/>
            </a:p>
          </p:txBody>
        </p:sp>
        <p:sp>
          <p:nvSpPr>
            <p:cNvPr id="86" name="Plus 85"/>
            <p:cNvSpPr/>
            <p:nvPr/>
          </p:nvSpPr>
          <p:spPr>
            <a:xfrm>
              <a:off x="6136729" y="1629322"/>
              <a:ext cx="333100" cy="333101"/>
            </a:xfrm>
            <a:prstGeom prst="mathPlus">
              <a:avLst/>
            </a:pr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Narrow" charset="0"/>
              </a:endParaRPr>
            </a:p>
          </p:txBody>
        </p:sp>
      </p:grpSp>
      <p:sp>
        <p:nvSpPr>
          <p:cNvPr id="47" name="Subtitle"/>
          <p:cNvSpPr txBox="1">
            <a:spLocks/>
          </p:cNvSpPr>
          <p:nvPr/>
        </p:nvSpPr>
        <p:spPr>
          <a:xfrm>
            <a:off x="738000" y="1710001"/>
            <a:ext cx="10792808" cy="29084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sz="2100" b="0" dirty="0" smtClean="0">
                <a:solidFill>
                  <a:schemeClr val="tx2"/>
                </a:solidFill>
                <a:latin typeface="+mn-lt"/>
                <a:cs typeface="+mn-cs"/>
                <a:sym typeface="+mn-lt"/>
              </a:rPr>
              <a:t>Новые технологии – </a:t>
            </a:r>
            <a:r>
              <a:rPr lang="ru-RU" sz="2100" b="0" dirty="0" err="1" smtClean="0">
                <a:solidFill>
                  <a:schemeClr val="tx2"/>
                </a:solidFill>
                <a:latin typeface="+mn-lt"/>
                <a:cs typeface="+mn-cs"/>
                <a:sym typeface="+mn-lt"/>
              </a:rPr>
              <a:t>Дроны</a:t>
            </a:r>
            <a:r>
              <a:rPr lang="ru-RU" sz="2100" b="0" dirty="0" smtClean="0">
                <a:solidFill>
                  <a:schemeClr val="tx2"/>
                </a:solidFill>
                <a:latin typeface="+mn-lt"/>
                <a:cs typeface="+mn-cs"/>
                <a:sym typeface="+mn-lt"/>
              </a:rPr>
              <a:t> для осмотра</a:t>
            </a:r>
            <a:r>
              <a:rPr lang="ru-RU" sz="2100" b="0" dirty="0" smtClean="0">
                <a:solidFill>
                  <a:schemeClr val="tx2"/>
                </a:solidFill>
                <a:latin typeface="+mn-lt"/>
                <a:sym typeface="+mn-lt"/>
              </a:rPr>
              <a:t>, </a:t>
            </a:r>
            <a:r>
              <a:rPr lang="ru-RU" sz="2100" b="0" dirty="0">
                <a:solidFill>
                  <a:schemeClr val="tx2"/>
                </a:solidFill>
                <a:sym typeface="+mn-lt"/>
              </a:rPr>
              <a:t>Дополненная </a:t>
            </a:r>
            <a:r>
              <a:rPr lang="ru-RU" sz="2100" b="0" dirty="0" smtClean="0">
                <a:solidFill>
                  <a:schemeClr val="tx2"/>
                </a:solidFill>
                <a:sym typeface="+mn-lt"/>
              </a:rPr>
              <a:t>реальность (</a:t>
            </a:r>
            <a:r>
              <a:rPr lang="en-US" sz="2100" b="0" dirty="0" smtClean="0">
                <a:solidFill>
                  <a:schemeClr val="tx2"/>
                </a:solidFill>
                <a:sym typeface="+mn-lt"/>
              </a:rPr>
              <a:t>AR</a:t>
            </a:r>
            <a:r>
              <a:rPr lang="ru-RU" sz="2100" b="0" dirty="0" smtClean="0">
                <a:solidFill>
                  <a:schemeClr val="tx2"/>
                </a:solidFill>
                <a:sym typeface="+mn-lt"/>
              </a:rPr>
              <a:t>)</a:t>
            </a:r>
            <a:endParaRPr lang="en-US" sz="2100" b="0" dirty="0" smtClean="0">
              <a:solidFill>
                <a:schemeClr val="tx2"/>
              </a:solidFill>
              <a:latin typeface="+mn-lt"/>
              <a:cs typeface="+mn-cs"/>
              <a:sym typeface="+mn-lt"/>
            </a:endParaRPr>
          </a:p>
        </p:txBody>
      </p:sp>
      <p:sp>
        <p:nvSpPr>
          <p:cNvPr id="60" name="Notes"/>
          <p:cNvSpPr txBox="1"/>
          <p:nvPr/>
        </p:nvSpPr>
        <p:spPr>
          <a:xfrm>
            <a:off x="736599" y="6417475"/>
            <a:ext cx="2749151" cy="138499"/>
          </a:xfrm>
          <a:prstGeom prst="rect">
            <a:avLst/>
          </a:prstGeom>
          <a:noFill/>
          <a:ln w="9525">
            <a:noFill/>
          </a:ln>
        </p:spPr>
        <p:txBody>
          <a:bodyPr vert="horz" wrap="none" lIns="0" tIns="0" rIns="0" bIns="0" rtlCol="0" anchor="b" anchorCtr="0">
            <a:spAutoFit/>
          </a:bodyPr>
          <a:lstStyle/>
          <a:p>
            <a:pPr>
              <a:lnSpc>
                <a:spcPct val="90000"/>
              </a:lnSpc>
              <a:buSzPct val="100000"/>
            </a:pPr>
            <a:r>
              <a:rPr lang="ru-RU" sz="1000" b="0" smtClean="0">
                <a:solidFill>
                  <a:schemeClr val="tx1"/>
                </a:solidFill>
                <a:latin typeface="+mn-lt"/>
                <a:cs typeface="+mn-cs"/>
                <a:sym typeface="+mn-lt"/>
              </a:rPr>
              <a:t>1) БПЛА = беспилотный летательный аппарат, т.е. дрон</a:t>
            </a:r>
            <a:endParaRPr lang="en-US" sz="1000" b="0" dirty="0" smtClean="0">
              <a:solidFill>
                <a:schemeClr val="tx1"/>
              </a:solidFill>
              <a:latin typeface="+mn-lt"/>
              <a:cs typeface="+mn-cs"/>
              <a:sym typeface="+mn-lt"/>
            </a:endParaRPr>
          </a:p>
        </p:txBody>
      </p:sp>
      <p:sp>
        <p:nvSpPr>
          <p:cNvPr id="61" name="Source"/>
          <p:cNvSpPr txBox="1"/>
          <p:nvPr/>
        </p:nvSpPr>
        <p:spPr>
          <a:xfrm>
            <a:off x="736600" y="6710121"/>
            <a:ext cx="2619307"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smtClean="0">
                <a:solidFill>
                  <a:schemeClr val="tx1"/>
                </a:solidFill>
                <a:latin typeface="+mn-lt"/>
                <a:cs typeface="+mn-cs"/>
                <a:sym typeface="+mn-lt"/>
              </a:rPr>
              <a:t>Источник: данные компаний, анализ прессы, Roland Berger</a:t>
            </a:r>
            <a:endParaRPr lang="en-US" sz="900" b="0" dirty="0" smtClean="0">
              <a:solidFill>
                <a:schemeClr val="tx1"/>
              </a:solidFill>
              <a:latin typeface="+mn-lt"/>
              <a:cs typeface="+mn-cs"/>
              <a:sym typeface="+mn-lt"/>
            </a:endParaRPr>
          </a:p>
        </p:txBody>
      </p:sp>
      <p:cxnSp>
        <p:nvCxnSpPr>
          <p:cNvPr id="62" name="Horizontal Line"/>
          <p:cNvCxnSpPr/>
          <p:nvPr/>
        </p:nvCxnSpPr>
        <p:spPr>
          <a:xfrm>
            <a:off x="5988363" y="2718710"/>
            <a:ext cx="1473039" cy="0"/>
          </a:xfrm>
          <a:prstGeom prst="line">
            <a:avLst/>
          </a:prstGeom>
          <a:ln w="22225" cmpd="sng">
            <a:solidFill>
              <a:schemeClr val="tx2"/>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63" name="Picture 9"/>
          <p:cNvPicPr>
            <a:picLocks noChangeAspect="1" noChangeArrowheads="1"/>
          </p:cNvPicPr>
          <p:nvPr/>
        </p:nvPicPr>
        <p:blipFill rotWithShape="1">
          <a:blip r:embed="rId14" cstate="print">
            <a:extLst>
              <a:ext uri="{28A0092B-C50C-407E-A947-70E740481C1C}">
                <a14:useLocalDpi xmlns:a14="http://schemas.microsoft.com/office/drawing/2010/main" val="0"/>
              </a:ext>
            </a:extLst>
          </a:blip>
          <a:stretch/>
        </p:blipFill>
        <p:spPr bwMode="auto">
          <a:xfrm>
            <a:off x="5988364" y="5238864"/>
            <a:ext cx="1471798" cy="1016971"/>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7"/>
          <p:cNvPicPr>
            <a:picLocks noChangeAspect="1" noChangeArrowheads="1"/>
          </p:cNvPicPr>
          <p:nvPr/>
        </p:nvPicPr>
        <p:blipFill rotWithShape="1">
          <a:blip r:embed="rId15" cstate="print">
            <a:extLst>
              <a:ext uri="{28A0092B-C50C-407E-A947-70E740481C1C}">
                <a14:useLocalDpi xmlns:a14="http://schemas.microsoft.com/office/drawing/2010/main" val="0"/>
              </a:ext>
            </a:extLst>
          </a:blip>
          <a:stretch/>
        </p:blipFill>
        <p:spPr bwMode="auto">
          <a:xfrm>
            <a:off x="5988363" y="4249315"/>
            <a:ext cx="1479737" cy="839626"/>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5" name="Group 64"/>
          <p:cNvGrpSpPr>
            <a:grpSpLocks/>
          </p:cNvGrpSpPr>
          <p:nvPr/>
        </p:nvGrpSpPr>
        <p:grpSpPr>
          <a:xfrm>
            <a:off x="6521601" y="2190209"/>
            <a:ext cx="406562" cy="406562"/>
            <a:chOff x="1195379" y="2190209"/>
            <a:chExt cx="406562" cy="406562"/>
          </a:xfrm>
        </p:grpSpPr>
        <p:sp>
          <p:nvSpPr>
            <p:cNvPr id="66" name="Oval 65"/>
            <p:cNvSpPr/>
            <p:nvPr/>
          </p:nvSpPr>
          <p:spPr>
            <a:xfrm>
              <a:off x="1195379" y="2190209"/>
              <a:ext cx="406562" cy="406562"/>
            </a:xfrm>
            <a:prstGeom prst="ellipse">
              <a:avLst/>
            </a:prstGeom>
            <a:solidFill>
              <a:schemeClr val="bg1"/>
            </a:solidFill>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69"/>
                </a:spcBef>
              </a:pPr>
              <a:endParaRPr lang="ru-RU" sz="1800" b="0" dirty="0"/>
            </a:p>
          </p:txBody>
        </p:sp>
        <p:pic>
          <p:nvPicPr>
            <p:cNvPr id="67" name="Picture 66"/>
            <p:cNvPicPr>
              <a:picLocks noChangeAspect="1"/>
            </p:cNvPicPr>
            <p:nvPr/>
          </p:nvPicPr>
          <p:blipFill>
            <a:blip r:embed="rId16" cstate="print">
              <a:duotone>
                <a:schemeClr val="accent6">
                  <a:shade val="45000"/>
                  <a:satMod val="135000"/>
                </a:schemeClr>
                <a:prstClr val="white"/>
              </a:duotone>
              <a:extLst>
                <a:ext uri="{BEBA8EAE-BF5A-486C-A8C5-ECC9F3942E4B}">
                  <a14:imgProps xmlns:a14="http://schemas.microsoft.com/office/drawing/2010/main">
                    <a14:imgLayer r:embed="rId17">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249828" y="2227827"/>
              <a:ext cx="297665" cy="331327"/>
            </a:xfrm>
            <a:prstGeom prst="rect">
              <a:avLst/>
            </a:prstGeom>
          </p:spPr>
        </p:pic>
      </p:grpSp>
      <p:pic>
        <p:nvPicPr>
          <p:cNvPr id="68" name="Picture 6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439442" y="3199260"/>
            <a:ext cx="572814" cy="900132"/>
          </a:xfrm>
          <a:prstGeom prst="rect">
            <a:avLst/>
          </a:prstGeom>
          <a:noFill/>
          <a:ln>
            <a:noFill/>
          </a:ln>
        </p:spPr>
      </p:pic>
      <p:pic>
        <p:nvPicPr>
          <p:cNvPr id="72" name="Picture 7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88361" y="2788143"/>
            <a:ext cx="1474975" cy="261194"/>
          </a:xfrm>
          <a:prstGeom prst="rect">
            <a:avLst/>
          </a:prstGeom>
          <a:noFill/>
          <a:ln>
            <a:noFill/>
          </a:ln>
        </p:spPr>
      </p:pic>
      <p:sp>
        <p:nvSpPr>
          <p:cNvPr id="111" name="Textframe 26166,4916177,8109"/>
          <p:cNvSpPr txBox="1"/>
          <p:nvPr/>
        </p:nvSpPr>
        <p:spPr>
          <a:xfrm>
            <a:off x="2455570" y="4871715"/>
            <a:ext cx="2820999" cy="1382581"/>
          </a:xfrm>
          <a:prstGeom prst="rect">
            <a:avLst/>
          </a:prstGeom>
          <a:noFill/>
          <a:ln w="9525">
            <a:noFill/>
          </a:ln>
        </p:spPr>
        <p:txBody>
          <a:bodyPr vert="horz" wrap="square" lIns="0" tIns="84478" rIns="0" bIns="0" rtlCol="0">
            <a:spAutoFit/>
          </a:bodyPr>
          <a:lstStyle/>
          <a:p>
            <a:pPr marL="0" lvl="1">
              <a:lnSpc>
                <a:spcPct val="90000"/>
              </a:lnSpc>
              <a:spcBef>
                <a:spcPts val="199"/>
              </a:spcBef>
              <a:buSzPct val="100000"/>
            </a:pPr>
            <a:r>
              <a:rPr lang="ru-RU" sz="1100" dirty="0">
                <a:cs typeface="Arial Narrow" pitchFamily="34" charset="0"/>
              </a:rPr>
              <a:t>Осмотр трубопровода </a:t>
            </a:r>
            <a:endParaRPr lang="ru-RU" sz="1100" b="0" dirty="0">
              <a:cs typeface="Arial Narrow" pitchFamily="34" charset="0"/>
            </a:endParaRPr>
          </a:p>
          <a:p>
            <a:pPr marL="142612" lvl="1" indent="-142612">
              <a:lnSpc>
                <a:spcPct val="90000"/>
              </a:lnSpc>
              <a:spcBef>
                <a:spcPts val="400"/>
              </a:spcBef>
              <a:buSzPct val="100000"/>
              <a:buFont typeface="Arial Narrow"/>
              <a:buChar char="&gt;"/>
            </a:pPr>
            <a:r>
              <a:rPr lang="ru-RU" sz="1100" b="0" dirty="0" err="1">
                <a:cs typeface="Arial Narrow" pitchFamily="34" charset="0"/>
              </a:rPr>
              <a:t>Дрон</a:t>
            </a:r>
            <a:r>
              <a:rPr lang="ru-RU" sz="1100" b="0" dirty="0">
                <a:cs typeface="Arial Narrow" pitchFamily="34" charset="0"/>
              </a:rPr>
              <a:t> </a:t>
            </a:r>
            <a:r>
              <a:rPr lang="ru-RU" sz="1100" b="0" dirty="0" err="1">
                <a:cs typeface="Arial Narrow" pitchFamily="34" charset="0"/>
              </a:rPr>
              <a:t>Puma</a:t>
            </a:r>
            <a:r>
              <a:rPr lang="ru-RU" sz="1100" b="0" dirty="0">
                <a:cs typeface="Arial Narrow" pitchFamily="34" charset="0"/>
              </a:rPr>
              <a:t> </a:t>
            </a:r>
            <a:r>
              <a:rPr lang="ru-RU" sz="1100" b="0" dirty="0" err="1">
                <a:cs typeface="Arial Narrow" pitchFamily="34" charset="0"/>
              </a:rPr>
              <a:t>AE</a:t>
            </a:r>
            <a:r>
              <a:rPr lang="ru-RU" sz="1100" b="0" dirty="0">
                <a:cs typeface="Arial Narrow" pitchFamily="34" charset="0"/>
              </a:rPr>
              <a:t> с камерой </a:t>
            </a:r>
            <a:br>
              <a:rPr lang="ru-RU" sz="1100" b="0" dirty="0">
                <a:cs typeface="Arial Narrow" pitchFamily="34" charset="0"/>
              </a:rPr>
            </a:br>
            <a:r>
              <a:rPr lang="ru-RU" sz="1100" b="0" dirty="0">
                <a:cs typeface="Arial Narrow" pitchFamily="34" charset="0"/>
              </a:rPr>
              <a:t>высокого разрешения и </a:t>
            </a:r>
            <a:r>
              <a:rPr lang="ru-RU" sz="1100" b="0" dirty="0" err="1">
                <a:cs typeface="Arial Narrow" pitchFamily="34" charset="0"/>
              </a:rPr>
              <a:t>лидаром</a:t>
            </a:r>
            <a:endParaRPr lang="ru-RU" sz="1100" b="0" dirty="0">
              <a:cs typeface="Arial Narrow" pitchFamily="34" charset="0"/>
            </a:endParaRPr>
          </a:p>
          <a:p>
            <a:pPr marL="142612" lvl="1" indent="-142612">
              <a:lnSpc>
                <a:spcPct val="90000"/>
              </a:lnSpc>
              <a:spcBef>
                <a:spcPts val="400"/>
              </a:spcBef>
              <a:buSzPct val="100000"/>
              <a:buFont typeface="Arial Narrow"/>
              <a:buChar char="&gt;"/>
            </a:pPr>
            <a:r>
              <a:rPr lang="ru-RU" sz="1100" b="0" dirty="0">
                <a:cs typeface="Arial Narrow" pitchFamily="34" charset="0"/>
              </a:rPr>
              <a:t>Осмотр 3 км трубопровода за 30 минут </a:t>
            </a:r>
            <a:r>
              <a:rPr lang="ru-RU" sz="1100" b="0" dirty="0" smtClean="0">
                <a:cs typeface="Arial Narrow" pitchFamily="34" charset="0"/>
              </a:rPr>
              <a:t>(</a:t>
            </a:r>
            <a:r>
              <a:rPr lang="en-US" sz="1100" b="0" dirty="0" smtClean="0">
                <a:cs typeface="Arial Narrow" pitchFamily="34" charset="0"/>
              </a:rPr>
              <a:t>vs</a:t>
            </a:r>
            <a:r>
              <a:rPr lang="ru-RU" sz="1100" b="0" dirty="0" smtClean="0">
                <a:cs typeface="Arial Narrow" pitchFamily="34" charset="0"/>
              </a:rPr>
              <a:t> 7 </a:t>
            </a:r>
            <a:r>
              <a:rPr lang="ru-RU" sz="1100" b="0" dirty="0" err="1" smtClean="0">
                <a:cs typeface="Arial Narrow" pitchFamily="34" charset="0"/>
              </a:rPr>
              <a:t>дн</a:t>
            </a:r>
            <a:r>
              <a:rPr lang="en-US" sz="1100" b="0" dirty="0" smtClean="0">
                <a:cs typeface="Arial Narrow" pitchFamily="34" charset="0"/>
              </a:rPr>
              <a:t>.</a:t>
            </a:r>
            <a:r>
              <a:rPr lang="ru-RU" sz="1100" b="0" dirty="0" smtClean="0">
                <a:cs typeface="Arial Narrow" pitchFamily="34" charset="0"/>
              </a:rPr>
              <a:t>)</a:t>
            </a:r>
            <a:endParaRPr lang="ru-RU" sz="1100" b="0" dirty="0">
              <a:cs typeface="Arial Narrow" pitchFamily="34" charset="0"/>
            </a:endParaRPr>
          </a:p>
          <a:p>
            <a:pPr marL="0" lvl="1">
              <a:lnSpc>
                <a:spcPct val="90000"/>
              </a:lnSpc>
              <a:spcBef>
                <a:spcPts val="600"/>
              </a:spcBef>
              <a:buSzPct val="100000"/>
            </a:pPr>
            <a:r>
              <a:rPr lang="ru-RU" sz="1100" dirty="0">
                <a:cs typeface="Arial Narrow" pitchFamily="34" charset="0"/>
              </a:rPr>
              <a:t>Осмотр котла </a:t>
            </a:r>
            <a:endParaRPr lang="ru-RU" sz="1100" b="0" dirty="0">
              <a:cs typeface="Arial Narrow" pitchFamily="34" charset="0"/>
            </a:endParaRPr>
          </a:p>
          <a:p>
            <a:pPr marL="142612" lvl="1" indent="-142612">
              <a:lnSpc>
                <a:spcPct val="90000"/>
              </a:lnSpc>
              <a:spcBef>
                <a:spcPts val="400"/>
              </a:spcBef>
              <a:buSzPct val="100000"/>
              <a:buFont typeface="Arial Narrow"/>
              <a:buChar char="&gt;"/>
            </a:pPr>
            <a:r>
              <a:rPr lang="ru-RU" sz="1100" b="0" dirty="0">
                <a:cs typeface="Arial Narrow" pitchFamily="34" charset="0"/>
              </a:rPr>
              <a:t>Внутренний визуальный </a:t>
            </a:r>
            <a:r>
              <a:rPr lang="ru-RU" sz="1100" b="0" dirty="0" smtClean="0">
                <a:cs typeface="Arial Narrow" pitchFamily="34" charset="0"/>
              </a:rPr>
              <a:t>осмотр</a:t>
            </a:r>
            <a:br>
              <a:rPr lang="ru-RU" sz="1100" b="0" dirty="0" smtClean="0">
                <a:cs typeface="Arial Narrow" pitchFamily="34" charset="0"/>
              </a:rPr>
            </a:br>
            <a:r>
              <a:rPr lang="ru-RU" sz="1100" b="0" dirty="0" smtClean="0">
                <a:cs typeface="Arial Narrow" pitchFamily="34" charset="0"/>
              </a:rPr>
              <a:t>угольного </a:t>
            </a:r>
            <a:r>
              <a:rPr lang="ru-RU" sz="1100" b="0" dirty="0">
                <a:cs typeface="Arial Narrow" pitchFamily="34" charset="0"/>
              </a:rPr>
              <a:t>котла с помощью </a:t>
            </a:r>
            <a:r>
              <a:rPr lang="ru-RU" sz="1100" b="0" dirty="0" err="1" smtClean="0">
                <a:cs typeface="Arial Narrow" pitchFamily="34" charset="0"/>
              </a:rPr>
              <a:t>дрона</a:t>
            </a:r>
            <a:endParaRPr lang="ru-RU" sz="1100" b="0" dirty="0">
              <a:cs typeface="Arial Narrow" pitchFamily="34" charset="0"/>
            </a:endParaRPr>
          </a:p>
        </p:txBody>
      </p:sp>
      <p:pic>
        <p:nvPicPr>
          <p:cNvPr id="121" name="Picture 38" descr="D:\Users\M706064\Desktop\BP-logo.jpg"/>
          <p:cNvPicPr>
            <a:picLocks noChangeAspect="1" noChangeArrowheads="1"/>
          </p:cNvPicPr>
          <p:nvPr/>
        </p:nvPicPr>
        <p:blipFill>
          <a:blip r:embed="rId20" cstate="print">
            <a:extLst>
              <a:ext uri="{28A0092B-C50C-407E-A947-70E740481C1C}">
                <a14:useLocalDpi xmlns:a14="http://schemas.microsoft.com/office/drawing/2010/main" val="0"/>
              </a:ext>
            </a:extLst>
          </a:blip>
          <a:stretch>
            <a:fillRect/>
          </a:stretch>
        </p:blipFill>
        <p:spPr bwMode="auto">
          <a:xfrm>
            <a:off x="4629661" y="4946237"/>
            <a:ext cx="646908" cy="39884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2" name="Picture 73"/>
          <p:cNvPicPr>
            <a:picLocks noChangeAspect="1" noChangeArrowheads="1"/>
          </p:cNvPicPr>
          <p:nvPr/>
        </p:nvPicPr>
        <p:blipFill rotWithShape="1">
          <a:blip r:embed="rId21" cstate="print">
            <a:extLst>
              <a:ext uri="{28A0092B-C50C-407E-A947-70E740481C1C}">
                <a14:useLocalDpi xmlns:a14="http://schemas.microsoft.com/office/drawing/2010/main" val="0"/>
              </a:ext>
            </a:extLst>
          </a:blip>
          <a:stretch/>
        </p:blipFill>
        <p:spPr bwMode="auto">
          <a:xfrm>
            <a:off x="4635469" y="5784960"/>
            <a:ext cx="641100" cy="298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1" name="Horizontal Line"/>
          <p:cNvCxnSpPr>
            <a:cxnSpLocks/>
          </p:cNvCxnSpPr>
          <p:nvPr/>
        </p:nvCxnSpPr>
        <p:spPr>
          <a:xfrm>
            <a:off x="2455570" y="4871714"/>
            <a:ext cx="2820999" cy="0"/>
          </a:xfrm>
          <a:prstGeom prst="line">
            <a:avLst/>
          </a:prstGeom>
          <a:ln w="22225" cmpd="sng">
            <a:solidFill>
              <a:schemeClr val="accent3"/>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4" name="Rechteck 1"/>
          <p:cNvSpPr/>
          <p:nvPr/>
        </p:nvSpPr>
        <p:spPr>
          <a:xfrm>
            <a:off x="2455568" y="4578663"/>
            <a:ext cx="1639638" cy="293052"/>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84478" rtlCol="0" anchor="b" anchorCtr="0">
            <a:spAutoFit/>
          </a:bodyPr>
          <a:lstStyle/>
          <a:p>
            <a:pPr>
              <a:lnSpc>
                <a:spcPct val="90000"/>
              </a:lnSpc>
              <a:buClr>
                <a:schemeClr val="tx1"/>
              </a:buClr>
              <a:buSzPct val="100000"/>
            </a:pPr>
            <a:r>
              <a:rPr lang="ru-RU" sz="1500" dirty="0" smtClean="0">
                <a:sym typeface="+mn-lt"/>
              </a:rPr>
              <a:t>Успешные примеры</a:t>
            </a:r>
            <a:endParaRPr lang="ru-RU" sz="1500" dirty="0">
              <a:sym typeface="+mn-lt"/>
            </a:endParaRPr>
          </a:p>
        </p:txBody>
      </p:sp>
      <p:grpSp>
        <p:nvGrpSpPr>
          <p:cNvPr id="71" name="Group 70"/>
          <p:cNvGrpSpPr>
            <a:grpSpLocks/>
          </p:cNvGrpSpPr>
          <p:nvPr/>
        </p:nvGrpSpPr>
        <p:grpSpPr>
          <a:xfrm>
            <a:off x="4870007" y="4343213"/>
            <a:ext cx="406562" cy="406562"/>
            <a:chOff x="8498852" y="1566897"/>
            <a:chExt cx="457950" cy="457951"/>
          </a:xfrm>
        </p:grpSpPr>
        <p:sp>
          <p:nvSpPr>
            <p:cNvPr id="82" name="Oval 81"/>
            <p:cNvSpPr/>
            <p:nvPr/>
          </p:nvSpPr>
          <p:spPr>
            <a:xfrm>
              <a:off x="8498852" y="1566897"/>
              <a:ext cx="457950" cy="457951"/>
            </a:xfrm>
            <a:prstGeom prst="ellipse">
              <a:avLst/>
            </a:prstGeom>
            <a:solidFill>
              <a:schemeClr val="accent2"/>
            </a:solidFill>
            <a:ln w="1587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nSpc>
                  <a:spcPct val="90000"/>
                </a:lnSpc>
                <a:spcBef>
                  <a:spcPts val="469"/>
                </a:spcBef>
              </a:pPr>
              <a:endParaRPr lang="en-US" sz="1800" b="0" dirty="0"/>
            </a:p>
          </p:txBody>
        </p:sp>
        <p:sp>
          <p:nvSpPr>
            <p:cNvPr id="83" name="Freeform 115"/>
            <p:cNvSpPr>
              <a:spLocks/>
            </p:cNvSpPr>
            <p:nvPr/>
          </p:nvSpPr>
          <p:spPr bwMode="auto">
            <a:xfrm>
              <a:off x="8572290" y="1649559"/>
              <a:ext cx="311074" cy="292627"/>
            </a:xfrm>
            <a:custGeom>
              <a:avLst/>
              <a:gdLst/>
              <a:ahLst/>
              <a:cxnLst>
                <a:cxn ang="0">
                  <a:pos x="0" y="251"/>
                </a:cxn>
                <a:cxn ang="0">
                  <a:pos x="68" y="218"/>
                </a:cxn>
                <a:cxn ang="0">
                  <a:pos x="122" y="306"/>
                </a:cxn>
                <a:cxn ang="0">
                  <a:pos x="413" y="0"/>
                </a:cxn>
                <a:cxn ang="0">
                  <a:pos x="426" y="17"/>
                </a:cxn>
                <a:cxn ang="0">
                  <a:pos x="155" y="369"/>
                </a:cxn>
                <a:cxn ang="0">
                  <a:pos x="95" y="411"/>
                </a:cxn>
                <a:cxn ang="0">
                  <a:pos x="0" y="251"/>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accent6"/>
            </a:solidFill>
            <a:ln w="6350" cap="flat" cmpd="sng">
              <a:noFill/>
              <a:prstDash val="solid"/>
              <a:round/>
              <a:headEnd/>
              <a:tailEnd/>
            </a:ln>
            <a:effectLst/>
          </p:spPr>
          <p:txBody>
            <a:bodyPr wrap="none" lIns="0" tIns="0" rIns="0" bIns="0" anchor="ctr"/>
            <a:lstStyle/>
            <a:p>
              <a:endParaRPr lang="en-US" sz="2900" dirty="0"/>
            </a:p>
          </p:txBody>
        </p:sp>
      </p:grpSp>
      <p:sp>
        <p:nvSpPr>
          <p:cNvPr id="74" name="Textframe 26166,4916177,8109"/>
          <p:cNvSpPr txBox="1"/>
          <p:nvPr/>
        </p:nvSpPr>
        <p:spPr>
          <a:xfrm>
            <a:off x="7726971" y="4871715"/>
            <a:ext cx="2820999" cy="1384120"/>
          </a:xfrm>
          <a:prstGeom prst="rect">
            <a:avLst/>
          </a:prstGeom>
          <a:noFill/>
          <a:ln w="9525">
            <a:noFill/>
          </a:ln>
        </p:spPr>
        <p:txBody>
          <a:bodyPr vert="horz" wrap="square" lIns="0" tIns="84478" rIns="0" bIns="0" rtlCol="0">
            <a:spAutoFit/>
          </a:bodyPr>
          <a:lstStyle/>
          <a:p>
            <a:pPr marL="0" lvl="1" algn="l" rtl="0">
              <a:lnSpc>
                <a:spcPct val="90000"/>
              </a:lnSpc>
              <a:spcBef>
                <a:spcPts val="300"/>
              </a:spcBef>
              <a:buSzPct val="100000"/>
            </a:pPr>
            <a:r>
              <a:rPr lang="ru-RU" b="1" i="0" u="none" baseline="0" dirty="0" err="1">
                <a:latin typeface="+mn-lt"/>
                <a:cs typeface="Arial Narrow" pitchFamily="34" charset="0"/>
              </a:rPr>
              <a:t>Smart</a:t>
            </a:r>
            <a:r>
              <a:rPr lang="ru-RU" b="1" i="0" u="none" baseline="0" dirty="0">
                <a:latin typeface="+mn-lt"/>
                <a:cs typeface="Arial Narrow" pitchFamily="34" charset="0"/>
              </a:rPr>
              <a:t> </a:t>
            </a:r>
            <a:r>
              <a:rPr lang="ru-RU" b="1" i="0" u="none" baseline="0" dirty="0" err="1">
                <a:latin typeface="+mn-lt"/>
                <a:cs typeface="Arial Narrow" pitchFamily="34" charset="0"/>
              </a:rPr>
              <a:t>Factory</a:t>
            </a:r>
            <a:r>
              <a:rPr lang="ru-RU" dirty="0">
                <a:latin typeface="+mn-lt"/>
                <a:cs typeface="Arial Narrow" pitchFamily="34" charset="0"/>
              </a:rPr>
              <a:t/>
            </a:r>
            <a:br>
              <a:rPr lang="ru-RU" dirty="0">
                <a:latin typeface="+mn-lt"/>
                <a:cs typeface="Arial Narrow" pitchFamily="34" charset="0"/>
              </a:rPr>
            </a:br>
            <a:r>
              <a:rPr lang="ru-RU" b="1" i="0" u="none" baseline="0" dirty="0">
                <a:latin typeface="+mn-lt"/>
                <a:cs typeface="Arial Narrow" pitchFamily="34" charset="0"/>
              </a:rPr>
              <a:t>(</a:t>
            </a:r>
            <a:r>
              <a:rPr lang="ru-RU" b="1" i="0" u="none" baseline="0" dirty="0" err="1">
                <a:latin typeface="+mn-lt"/>
                <a:cs typeface="Arial Narrow" pitchFamily="34" charset="0"/>
              </a:rPr>
              <a:t>Кайзерслаутерн</a:t>
            </a:r>
            <a:r>
              <a:rPr lang="ru-RU" b="1" i="0" u="none" baseline="0" dirty="0">
                <a:latin typeface="+mn-lt"/>
                <a:cs typeface="Arial Narrow" pitchFamily="34" charset="0"/>
              </a:rPr>
              <a:t>)</a:t>
            </a:r>
            <a:endParaRPr lang="ru-RU" b="0" dirty="0" smtClean="0">
              <a:latin typeface="+mn-lt"/>
              <a:cs typeface="Arial Narrow" pitchFamily="34" charset="0"/>
            </a:endParaRPr>
          </a:p>
          <a:p>
            <a:pPr marL="142612" lvl="1" indent="-142612" algn="l" rtl="0">
              <a:lnSpc>
                <a:spcPct val="90000"/>
              </a:lnSpc>
              <a:spcBef>
                <a:spcPts val="300"/>
              </a:spcBef>
              <a:buSzPct val="100000"/>
              <a:buFont typeface="Arial Narrow"/>
              <a:buChar char="&gt;"/>
            </a:pPr>
            <a:r>
              <a:rPr lang="ru-RU" b="0" i="0" u="none" baseline="0" dirty="0">
                <a:latin typeface="+mn-lt"/>
                <a:cs typeface="Arial Narrow" pitchFamily="34" charset="0"/>
              </a:rPr>
              <a:t>На независимом от производителя опытном заводе </a:t>
            </a:r>
            <a:r>
              <a:rPr lang="ru-RU" b="0" i="0" u="none" baseline="0" dirty="0" err="1">
                <a:latin typeface="+mn-lt"/>
                <a:cs typeface="Arial Narrow" pitchFamily="34" charset="0"/>
              </a:rPr>
              <a:t>Smart</a:t>
            </a:r>
            <a:r>
              <a:rPr lang="ru-RU" b="0" i="0" u="none" baseline="0" dirty="0">
                <a:latin typeface="+mn-lt"/>
                <a:cs typeface="Arial Narrow" pitchFamily="34" charset="0"/>
              </a:rPr>
              <a:t> </a:t>
            </a:r>
            <a:r>
              <a:rPr lang="ru-RU" b="0" i="0" u="none" baseline="0" dirty="0" err="1">
                <a:latin typeface="+mn-lt"/>
                <a:cs typeface="Arial Narrow" pitchFamily="34" charset="0"/>
              </a:rPr>
              <a:t>Factory</a:t>
            </a:r>
            <a:r>
              <a:rPr lang="ru-RU" b="0" i="0" u="none" baseline="0" dirty="0">
                <a:latin typeface="+mn-lt"/>
                <a:cs typeface="Arial Narrow" pitchFamily="34" charset="0"/>
              </a:rPr>
              <a:t> в г. </a:t>
            </a:r>
            <a:r>
              <a:rPr lang="ru-RU" b="0" i="0" u="none" baseline="0" dirty="0" err="1">
                <a:latin typeface="+mn-lt"/>
                <a:cs typeface="Arial Narrow" pitchFamily="34" charset="0"/>
              </a:rPr>
              <a:t>Кайзерслаутерн</a:t>
            </a:r>
            <a:r>
              <a:rPr lang="ru-RU" b="0" i="0" u="none" baseline="0" dirty="0">
                <a:latin typeface="+mn-lt"/>
                <a:cs typeface="Arial Narrow" pitchFamily="34" charset="0"/>
              </a:rPr>
              <a:t> такие устройства уже частично используются для выполнения задач ТО и сервиса</a:t>
            </a:r>
            <a:endParaRPr lang="ru-RU" b="0" dirty="0">
              <a:latin typeface="+mn-lt"/>
              <a:cs typeface="Arial Narrow" pitchFamily="34" charset="0"/>
            </a:endParaRPr>
          </a:p>
        </p:txBody>
      </p:sp>
      <p:cxnSp>
        <p:nvCxnSpPr>
          <p:cNvPr id="75" name="Horizontal Line"/>
          <p:cNvCxnSpPr>
            <a:cxnSpLocks/>
          </p:cNvCxnSpPr>
          <p:nvPr/>
        </p:nvCxnSpPr>
        <p:spPr>
          <a:xfrm>
            <a:off x="7726971" y="4871714"/>
            <a:ext cx="2820999" cy="0"/>
          </a:xfrm>
          <a:prstGeom prst="line">
            <a:avLst/>
          </a:prstGeom>
          <a:ln w="22225" cmpd="sng">
            <a:solidFill>
              <a:schemeClr val="accent3"/>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76" name="Rechteck 1"/>
          <p:cNvSpPr/>
          <p:nvPr/>
        </p:nvSpPr>
        <p:spPr>
          <a:xfrm>
            <a:off x="7726970" y="4578663"/>
            <a:ext cx="1828434" cy="293052"/>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84478" rtlCol="0" anchor="b" anchorCtr="0">
            <a:spAutoFit/>
          </a:bodyPr>
          <a:lstStyle/>
          <a:p>
            <a:pPr>
              <a:lnSpc>
                <a:spcPct val="90000"/>
              </a:lnSpc>
              <a:buClr>
                <a:schemeClr val="tx1"/>
              </a:buClr>
              <a:buSzPct val="100000"/>
            </a:pPr>
            <a:r>
              <a:rPr lang="ru-RU" sz="1500" dirty="0">
                <a:sym typeface="+mn-lt"/>
              </a:rPr>
              <a:t>Успешные примеры</a:t>
            </a:r>
          </a:p>
        </p:txBody>
      </p:sp>
      <p:grpSp>
        <p:nvGrpSpPr>
          <p:cNvPr id="77" name="Group 76"/>
          <p:cNvGrpSpPr>
            <a:grpSpLocks/>
          </p:cNvGrpSpPr>
          <p:nvPr/>
        </p:nvGrpSpPr>
        <p:grpSpPr>
          <a:xfrm>
            <a:off x="10141408" y="4343213"/>
            <a:ext cx="406562" cy="406562"/>
            <a:chOff x="8498852" y="1566897"/>
            <a:chExt cx="457950" cy="457951"/>
          </a:xfrm>
        </p:grpSpPr>
        <p:sp>
          <p:nvSpPr>
            <p:cNvPr id="78" name="Oval 77"/>
            <p:cNvSpPr/>
            <p:nvPr/>
          </p:nvSpPr>
          <p:spPr>
            <a:xfrm>
              <a:off x="8498852" y="1566897"/>
              <a:ext cx="457950" cy="457951"/>
            </a:xfrm>
            <a:prstGeom prst="ellipse">
              <a:avLst/>
            </a:prstGeom>
            <a:solidFill>
              <a:schemeClr val="accent2"/>
            </a:solidFill>
            <a:ln w="1587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69"/>
                </a:spcBef>
              </a:pPr>
              <a:endParaRPr lang="ru-RU" sz="1800" b="0" dirty="0"/>
            </a:p>
          </p:txBody>
        </p:sp>
        <p:sp>
          <p:nvSpPr>
            <p:cNvPr id="79" name="Freeform 115"/>
            <p:cNvSpPr>
              <a:spLocks/>
            </p:cNvSpPr>
            <p:nvPr/>
          </p:nvSpPr>
          <p:spPr bwMode="auto">
            <a:xfrm>
              <a:off x="8572290" y="1649559"/>
              <a:ext cx="311074" cy="292627"/>
            </a:xfrm>
            <a:custGeom>
              <a:avLst/>
              <a:gdLst/>
              <a:ahLst/>
              <a:cxnLst>
                <a:cxn ang="0">
                  <a:pos x="0" y="251"/>
                </a:cxn>
                <a:cxn ang="0">
                  <a:pos x="68" y="218"/>
                </a:cxn>
                <a:cxn ang="0">
                  <a:pos x="122" y="306"/>
                </a:cxn>
                <a:cxn ang="0">
                  <a:pos x="413" y="0"/>
                </a:cxn>
                <a:cxn ang="0">
                  <a:pos x="426" y="17"/>
                </a:cxn>
                <a:cxn ang="0">
                  <a:pos x="155" y="369"/>
                </a:cxn>
                <a:cxn ang="0">
                  <a:pos x="95" y="411"/>
                </a:cxn>
                <a:cxn ang="0">
                  <a:pos x="0" y="251"/>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accent6"/>
            </a:solidFill>
            <a:ln w="6350" cap="flat" cmpd="sng">
              <a:noFill/>
              <a:prstDash val="solid"/>
              <a:round/>
              <a:headEnd/>
              <a:tailEnd/>
            </a:ln>
            <a:effectLst/>
          </p:spPr>
          <p:txBody>
            <a:bodyPr wrap="none" lIns="0" tIns="0" rIns="0" bIns="0" anchor="ctr"/>
            <a:lstStyle/>
            <a:p>
              <a:endParaRPr lang="ru-RU" sz="2900" dirty="0"/>
            </a:p>
          </p:txBody>
        </p:sp>
      </p:grpSp>
      <p:pic>
        <p:nvPicPr>
          <p:cNvPr id="80" name="Picture 14" descr="Home">
            <a:hlinkClick r:id="rId22" tooltip="Home"/>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tretch/>
        </p:blipFill>
        <p:spPr bwMode="auto">
          <a:xfrm>
            <a:off x="9229825" y="4962392"/>
            <a:ext cx="1318146" cy="2068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1" name="Textframe 26166,4916177,8109"/>
          <p:cNvSpPr txBox="1">
            <a:spLocks/>
          </p:cNvSpPr>
          <p:nvPr/>
        </p:nvSpPr>
        <p:spPr>
          <a:xfrm>
            <a:off x="7726298" y="2718711"/>
            <a:ext cx="2799212" cy="1384120"/>
          </a:xfrm>
          <a:prstGeom prst="rect">
            <a:avLst/>
          </a:prstGeom>
          <a:noFill/>
          <a:ln w="9525">
            <a:noFill/>
          </a:ln>
        </p:spPr>
        <p:txBody>
          <a:bodyPr vert="horz" wrap="square" lIns="0" tIns="84478" rIns="0" bIns="0" rtlCol="0">
            <a:spAutoFit/>
          </a:bodyPr>
          <a:lstStyle/>
          <a:p>
            <a:pPr marL="142612" lvl="1" indent="-142612" algn="l" rtl="0">
              <a:lnSpc>
                <a:spcPct val="90000"/>
              </a:lnSpc>
              <a:spcBef>
                <a:spcPts val="300"/>
              </a:spcBef>
              <a:buSzPct val="100000"/>
              <a:buFont typeface="Arial Narrow"/>
              <a:buChar char="&gt;"/>
            </a:pPr>
            <a:r>
              <a:rPr lang="ru-RU" b="0" i="0" u="none" baseline="0" dirty="0">
                <a:cs typeface="Arial Narrow" pitchFamily="34" charset="0"/>
              </a:rPr>
              <a:t>Руководства по эксплуатации на основе дополненной реальности могут существенно </a:t>
            </a:r>
            <a:r>
              <a:rPr lang="ru-RU" i="0" u="none" baseline="0" dirty="0">
                <a:solidFill>
                  <a:schemeClr val="accent6"/>
                </a:solidFill>
                <a:cs typeface="Arial Narrow" pitchFamily="34" charset="0"/>
              </a:rPr>
              <a:t>упростить и ускорить работы по ТО, ремонту и монтажу </a:t>
            </a:r>
            <a:r>
              <a:rPr lang="ru-RU" b="0" i="0" u="none" baseline="0" dirty="0">
                <a:cs typeface="Arial Narrow" pitchFamily="34" charset="0"/>
              </a:rPr>
              <a:t>сложных </a:t>
            </a:r>
            <a:r>
              <a:rPr lang="ru-RU" b="0" i="0" u="none" baseline="0" dirty="0" smtClean="0">
                <a:cs typeface="Arial Narrow" pitchFamily="34" charset="0"/>
              </a:rPr>
              <a:t>систем</a:t>
            </a:r>
            <a:endParaRPr lang="en-US" b="0" i="0" u="none" baseline="0" dirty="0" smtClean="0">
              <a:cs typeface="Arial Narrow" pitchFamily="34" charset="0"/>
            </a:endParaRPr>
          </a:p>
          <a:p>
            <a:pPr marL="142612" lvl="1" indent="-142612">
              <a:lnSpc>
                <a:spcPct val="90000"/>
              </a:lnSpc>
              <a:spcBef>
                <a:spcPts val="300"/>
              </a:spcBef>
              <a:buSzPct val="100000"/>
              <a:buFont typeface="Arial Narrow"/>
              <a:buChar char="&gt;"/>
            </a:pPr>
            <a:r>
              <a:rPr lang="ru-RU" b="0" dirty="0">
                <a:cs typeface="Arial Narrow" pitchFamily="34" charset="0"/>
              </a:rPr>
              <a:t>Достижимо сокращение расходов на осмотр на </a:t>
            </a:r>
            <a:r>
              <a:rPr lang="en-US" dirty="0">
                <a:cs typeface="Arial Narrow" pitchFamily="34" charset="0"/>
              </a:rPr>
              <a:t>~</a:t>
            </a:r>
            <a:r>
              <a:rPr lang="ru-RU" dirty="0" smtClean="0">
                <a:cs typeface="Arial Narrow" pitchFamily="34" charset="0"/>
              </a:rPr>
              <a:t>20-30</a:t>
            </a:r>
            <a:r>
              <a:rPr lang="ru-RU" dirty="0">
                <a:cs typeface="Arial Narrow" pitchFamily="34" charset="0"/>
              </a:rPr>
              <a:t>% </a:t>
            </a:r>
            <a:endParaRPr lang="ru-RU" i="0" u="none" baseline="0" dirty="0">
              <a:cs typeface="Arial Narrow" pitchFamily="34" charset="0"/>
            </a:endParaRPr>
          </a:p>
        </p:txBody>
      </p:sp>
      <p:cxnSp>
        <p:nvCxnSpPr>
          <p:cNvPr id="87" name="Horizontal Line"/>
          <p:cNvCxnSpPr>
            <a:cxnSpLocks/>
          </p:cNvCxnSpPr>
          <p:nvPr/>
        </p:nvCxnSpPr>
        <p:spPr>
          <a:xfrm>
            <a:off x="7726299" y="2718710"/>
            <a:ext cx="2820999" cy="0"/>
          </a:xfrm>
          <a:prstGeom prst="line">
            <a:avLst/>
          </a:prstGeom>
          <a:ln w="22225" cmpd="sng">
            <a:solidFill>
              <a:schemeClr val="accent3"/>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8" name="Rechteck 1"/>
          <p:cNvSpPr>
            <a:spLocks/>
          </p:cNvSpPr>
          <p:nvPr/>
        </p:nvSpPr>
        <p:spPr>
          <a:xfrm>
            <a:off x="7726301" y="2425659"/>
            <a:ext cx="2491423" cy="293052"/>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84478" rtlCol="0" anchor="b" anchorCtr="0">
            <a:spAutoFit/>
          </a:bodyPr>
          <a:lstStyle/>
          <a:p>
            <a:pPr algn="l" rtl="0">
              <a:lnSpc>
                <a:spcPct val="90000"/>
              </a:lnSpc>
              <a:buClr>
                <a:schemeClr val="tx1"/>
              </a:buClr>
              <a:buSzPct val="100000"/>
            </a:pPr>
            <a:r>
              <a:rPr lang="ru-RU" sz="1500" b="1" i="0" u="none" baseline="0" dirty="0" smtClean="0">
                <a:sym typeface="+mn-lt"/>
              </a:rPr>
              <a:t>Основные преимущества</a:t>
            </a:r>
            <a:endParaRPr lang="ru-RU" sz="1500" b="1" i="0" u="none" baseline="0" dirty="0">
              <a:sym typeface="+mn-lt"/>
            </a:endParaRPr>
          </a:p>
        </p:txBody>
      </p:sp>
      <p:sp>
        <p:nvSpPr>
          <p:cNvPr id="92" name="Oval 91"/>
          <p:cNvSpPr/>
          <p:nvPr/>
        </p:nvSpPr>
        <p:spPr>
          <a:xfrm>
            <a:off x="10141409" y="2190209"/>
            <a:ext cx="406562" cy="406562"/>
          </a:xfrm>
          <a:prstGeom prst="ellipse">
            <a:avLst/>
          </a:prstGeom>
          <a:solidFill>
            <a:schemeClr val="accent2"/>
          </a:solidFill>
          <a:ln w="1587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nSpc>
                <a:spcPct val="90000"/>
              </a:lnSpc>
              <a:spcBef>
                <a:spcPts val="469"/>
              </a:spcBef>
            </a:pPr>
            <a:endParaRPr lang="en-US" sz="1800" b="0" dirty="0"/>
          </a:p>
        </p:txBody>
      </p:sp>
      <p:sp>
        <p:nvSpPr>
          <p:cNvPr id="93" name="Plus 92"/>
          <p:cNvSpPr/>
          <p:nvPr/>
        </p:nvSpPr>
        <p:spPr>
          <a:xfrm>
            <a:off x="10196829" y="2245629"/>
            <a:ext cx="295722" cy="295722"/>
          </a:xfrm>
          <a:prstGeom prst="mathPlus">
            <a:avLst/>
          </a:pr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Narrow" charset="0"/>
            </a:endParaRPr>
          </a:p>
        </p:txBody>
      </p:sp>
      <p:sp>
        <p:nvSpPr>
          <p:cNvPr id="94" name="RbSticker"/>
          <p:cNvSpPr txBox="1"/>
          <p:nvPr/>
        </p:nvSpPr>
        <p:spPr>
          <a:xfrm>
            <a:off x="1082488" y="260349"/>
            <a:ext cx="525785" cy="180049"/>
          </a:xfrm>
          <a:prstGeom prst="rect">
            <a:avLst/>
          </a:prstGeom>
          <a:solidFill>
            <a:srgbClr val="BBE0E3">
              <a:lumMod val="100000"/>
              <a:alpha val="0"/>
            </a:srgbClr>
          </a:solidFill>
          <a:ln w="9525">
            <a:noFill/>
          </a:ln>
        </p:spPr>
        <p:txBody>
          <a:bodyPr vert="horz" wrap="none" lIns="0" tIns="0" rIns="0" bIns="0" rtlCol="0" anchor="ctr">
            <a:spAutoFit/>
          </a:bodyPr>
          <a:lstStyle/>
          <a:p>
            <a:pPr rtl="0">
              <a:lnSpc>
                <a:spcPct val="90000"/>
              </a:lnSpc>
              <a:spcBef>
                <a:spcPts val="400"/>
              </a:spcBef>
              <a:buClr>
                <a:srgbClr val="000000"/>
              </a:buClr>
              <a:buSzPct val="100000"/>
            </a:pPr>
            <a:r>
              <a:rPr lang="ru-RU">
                <a:solidFill>
                  <a:schemeClr val="accent3"/>
                </a:solidFill>
                <a:latin typeface="+mn-lt"/>
                <a:cs typeface="Arial Narrow" pitchFamily="34" charset="0"/>
              </a:rPr>
              <a:t>Пример</a:t>
            </a:r>
            <a:endParaRPr lang="ru-RU" noProof="0" dirty="0">
              <a:solidFill>
                <a:schemeClr val="accent3"/>
              </a:solidFill>
              <a:latin typeface="+mn-lt"/>
              <a:cs typeface="Arial Narrow" pitchFamily="34" charset="0"/>
            </a:endParaRPr>
          </a:p>
        </p:txBody>
      </p:sp>
      <p:sp>
        <p:nvSpPr>
          <p:cNvPr id="95" name="RbNavigator"/>
          <p:cNvSpPr txBox="1"/>
          <p:nvPr/>
        </p:nvSpPr>
        <p:spPr>
          <a:xfrm>
            <a:off x="7380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SzPct val="100000"/>
            </a:pPr>
            <a:r>
              <a:rPr kumimoji="1" lang="ru-RU" noProof="0" dirty="0" smtClean="0">
                <a:solidFill>
                  <a:schemeClr val="bg1"/>
                </a:solidFill>
                <a:latin typeface="+mn-lt"/>
                <a:cs typeface="Arial Narrow" pitchFamily="34" charset="0"/>
              </a:rPr>
              <a:t>2</a:t>
            </a:r>
            <a:endParaRPr kumimoji="1" lang="en-US" noProof="0" dirty="0">
              <a:solidFill>
                <a:schemeClr val="bg1"/>
              </a:solidFill>
              <a:latin typeface="+mn-lt"/>
              <a:cs typeface="Arial Narrow" pitchFamily="34" charset="0"/>
            </a:endParaRPr>
          </a:p>
        </p:txBody>
      </p:sp>
    </p:spTree>
    <p:extLst>
      <p:ext uri="{BB962C8B-B14F-4D97-AF65-F5344CB8AC3E}">
        <p14:creationId xmlns:p14="http://schemas.microsoft.com/office/powerpoint/2010/main" val="423476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Для успешной реализации столь масштабных задач энергокомпаниям потребуется не только финансовый ресурс, но и "цифровая зрелость"</a:t>
            </a:r>
            <a:endParaRPr lang="ru-RU" dirty="0"/>
          </a:p>
        </p:txBody>
      </p:sp>
      <p:sp>
        <p:nvSpPr>
          <p:cNvPr id="53" name="Subtitle"/>
          <p:cNvSpPr txBox="1">
            <a:spLocks/>
          </p:cNvSpPr>
          <p:nvPr/>
        </p:nvSpPr>
        <p:spPr>
          <a:xfrm>
            <a:off x="738000" y="1710001"/>
            <a:ext cx="1079280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sz="2100" b="0" dirty="0" smtClean="0">
                <a:solidFill>
                  <a:schemeClr val="tx2"/>
                </a:solidFill>
                <a:sym typeface="+mn-lt"/>
              </a:rPr>
              <a:t>Э</a:t>
            </a:r>
            <a:r>
              <a:rPr lang="en-US" sz="2100" b="0" dirty="0" err="1" smtClean="0">
                <a:solidFill>
                  <a:schemeClr val="tx2"/>
                </a:solidFill>
                <a:sym typeface="+mn-lt"/>
              </a:rPr>
              <a:t>косистема</a:t>
            </a:r>
            <a:r>
              <a:rPr lang="en-US" sz="2100" b="0" dirty="0" smtClean="0">
                <a:solidFill>
                  <a:schemeClr val="tx2"/>
                </a:solidFill>
                <a:sym typeface="+mn-lt"/>
              </a:rPr>
              <a:t> </a:t>
            </a:r>
            <a:r>
              <a:rPr lang="ru-RU" sz="2100" b="0" dirty="0" smtClean="0">
                <a:solidFill>
                  <a:schemeClr val="tx2"/>
                </a:solidFill>
                <a:sym typeface="+mn-lt"/>
              </a:rPr>
              <a:t>инноваций </a:t>
            </a:r>
            <a:r>
              <a:rPr lang="en-US" sz="2100" b="0" dirty="0" smtClean="0">
                <a:solidFill>
                  <a:schemeClr val="tx2"/>
                </a:solidFill>
                <a:sym typeface="+mn-lt"/>
              </a:rPr>
              <a:t>– </a:t>
            </a:r>
            <a:r>
              <a:rPr lang="ru-RU" sz="2100" b="0" dirty="0" smtClean="0">
                <a:solidFill>
                  <a:schemeClr val="tx2"/>
                </a:solidFill>
                <a:latin typeface="+mn-lt"/>
                <a:sym typeface="+mn-lt"/>
              </a:rPr>
              <a:t>Уровень </a:t>
            </a:r>
            <a:r>
              <a:rPr lang="ru-RU" sz="2100" b="0" dirty="0">
                <a:solidFill>
                  <a:schemeClr val="tx2"/>
                </a:solidFill>
                <a:latin typeface="+mn-lt"/>
                <a:sym typeface="+mn-lt"/>
              </a:rPr>
              <a:t>"цифровой зрелости" энергокомпаний</a:t>
            </a:r>
          </a:p>
        </p:txBody>
      </p:sp>
      <p:sp>
        <p:nvSpPr>
          <p:cNvPr id="61" name="Source"/>
          <p:cNvSpPr txBox="1"/>
          <p:nvPr/>
        </p:nvSpPr>
        <p:spPr>
          <a:xfrm>
            <a:off x="736600" y="6710121"/>
            <a:ext cx="1072409"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smtClean="0">
                <a:solidFill>
                  <a:schemeClr val="tx1"/>
                </a:solidFill>
                <a:latin typeface="+mn-lt"/>
                <a:cs typeface="+mn-cs"/>
                <a:sym typeface="+mn-lt"/>
              </a:rPr>
              <a:t>Источник: </a:t>
            </a:r>
            <a:r>
              <a:rPr lang="en-US" sz="900" b="0" smtClean="0">
                <a:solidFill>
                  <a:schemeClr val="tx1"/>
                </a:solidFill>
                <a:latin typeface="+mn-lt"/>
                <a:cs typeface="+mn-cs"/>
                <a:sym typeface="+mn-lt"/>
              </a:rPr>
              <a:t>Roland Berger</a:t>
            </a:r>
            <a:endParaRPr lang="en-US" sz="900" b="0" dirty="0" smtClean="0">
              <a:solidFill>
                <a:schemeClr val="tx1"/>
              </a:solidFill>
              <a:latin typeface="+mn-lt"/>
              <a:cs typeface="+mn-cs"/>
              <a:sym typeface="+mn-lt"/>
            </a:endParaRPr>
          </a:p>
        </p:txBody>
      </p:sp>
      <p:sp>
        <p:nvSpPr>
          <p:cNvPr id="90" name="Right Triangle 89"/>
          <p:cNvSpPr/>
          <p:nvPr/>
        </p:nvSpPr>
        <p:spPr>
          <a:xfrm flipV="1">
            <a:off x="768916" y="2111309"/>
            <a:ext cx="664234" cy="4401335"/>
          </a:xfrm>
          <a:prstGeom prst="rtTriangle">
            <a:avLst/>
          </a:prstGeom>
          <a:solidFill>
            <a:schemeClr val="accent2"/>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rtl="0">
              <a:lnSpc>
                <a:spcPct val="90000"/>
              </a:lnSpc>
              <a:spcBef>
                <a:spcPts val="400"/>
              </a:spcBef>
            </a:pPr>
            <a:endParaRPr lang="ru-RU" sz="1500" b="0" dirty="0"/>
          </a:p>
        </p:txBody>
      </p:sp>
      <p:sp>
        <p:nvSpPr>
          <p:cNvPr id="91" name="Textframe 6"/>
          <p:cNvSpPr txBox="1"/>
          <p:nvPr/>
        </p:nvSpPr>
        <p:spPr>
          <a:xfrm>
            <a:off x="817379" y="2214135"/>
            <a:ext cx="546100" cy="180049"/>
          </a:xfrm>
          <a:prstGeom prst="rect">
            <a:avLst/>
          </a:prstGeom>
          <a:noFill/>
          <a:ln w="9525">
            <a:noFill/>
          </a:ln>
        </p:spPr>
        <p:txBody>
          <a:bodyPr vert="horz" wrap="square" lIns="0" tIns="0" rIns="0" bIns="0" rtlCol="0">
            <a:spAutoFit/>
          </a:bodyPr>
          <a:lstStyle/>
          <a:p>
            <a:pPr algn="l" rtl="0">
              <a:lnSpc>
                <a:spcPct val="90000"/>
              </a:lnSpc>
              <a:spcBef>
                <a:spcPts val="400"/>
              </a:spcBef>
              <a:buSzPct val="100000"/>
            </a:pPr>
            <a:r>
              <a:rPr lang="ru-RU" b="0" i="0" u="none" baseline="0" dirty="0">
                <a:latin typeface="+mn-lt"/>
                <a:cs typeface="Arial Narrow" pitchFamily="34" charset="0"/>
              </a:rPr>
              <a:t>Высокий</a:t>
            </a:r>
          </a:p>
        </p:txBody>
      </p:sp>
      <p:sp>
        <p:nvSpPr>
          <p:cNvPr id="92" name="Textframe 6"/>
          <p:cNvSpPr txBox="1"/>
          <p:nvPr/>
        </p:nvSpPr>
        <p:spPr>
          <a:xfrm>
            <a:off x="817379" y="6300471"/>
            <a:ext cx="546100" cy="180049"/>
          </a:xfrm>
          <a:prstGeom prst="rect">
            <a:avLst/>
          </a:prstGeom>
          <a:noFill/>
          <a:ln w="9525">
            <a:noFill/>
          </a:ln>
        </p:spPr>
        <p:txBody>
          <a:bodyPr vert="horz" wrap="square" lIns="0" tIns="0" rIns="0" bIns="0" rtlCol="0">
            <a:spAutoFit/>
          </a:bodyPr>
          <a:lstStyle/>
          <a:p>
            <a:pPr algn="l" rtl="0">
              <a:lnSpc>
                <a:spcPct val="90000"/>
              </a:lnSpc>
              <a:spcBef>
                <a:spcPts val="400"/>
              </a:spcBef>
              <a:buSzPct val="100000"/>
            </a:pPr>
            <a:r>
              <a:rPr lang="ru-RU" b="0" i="0" u="none" baseline="0">
                <a:latin typeface="+mn-lt"/>
                <a:cs typeface="Arial Narrow" pitchFamily="34" charset="0"/>
              </a:rPr>
              <a:t>Низкий</a:t>
            </a:r>
          </a:p>
        </p:txBody>
      </p:sp>
      <p:sp>
        <p:nvSpPr>
          <p:cNvPr id="93" name="Rectangle 92"/>
          <p:cNvSpPr/>
          <p:nvPr/>
        </p:nvSpPr>
        <p:spPr>
          <a:xfrm>
            <a:off x="7864416" y="2059370"/>
            <a:ext cx="1699708" cy="989888"/>
          </a:xfrm>
          <a:prstGeom prst="rect">
            <a:avLst/>
          </a:prstGeom>
          <a:solidFill>
            <a:schemeClr val="accent6"/>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rtl="0">
              <a:lnSpc>
                <a:spcPct val="90000"/>
              </a:lnSpc>
              <a:spcBef>
                <a:spcPts val="0"/>
              </a:spcBef>
            </a:pPr>
            <a:r>
              <a:rPr lang="ru-RU" sz="1900" b="0" i="0" u="none" baseline="0" dirty="0">
                <a:solidFill>
                  <a:schemeClr val="bg1"/>
                </a:solidFill>
              </a:rPr>
              <a:t>Полное</a:t>
            </a:r>
            <a:r>
              <a:rPr lang="ru-RU" sz="1900" b="0" dirty="0">
                <a:solidFill>
                  <a:schemeClr val="bg1"/>
                </a:solidFill>
              </a:rPr>
              <a:t> </a:t>
            </a:r>
            <a:r>
              <a:rPr lang="ru-RU" sz="1900" b="0" i="0" u="none" baseline="0" dirty="0">
                <a:solidFill>
                  <a:schemeClr val="bg1"/>
                </a:solidFill>
              </a:rPr>
              <a:t>принятие цифровой экосистемы</a:t>
            </a:r>
          </a:p>
        </p:txBody>
      </p:sp>
      <p:sp>
        <p:nvSpPr>
          <p:cNvPr id="94" name="RbLeanShape Left U-Shape 39"/>
          <p:cNvSpPr/>
          <p:nvPr/>
        </p:nvSpPr>
        <p:spPr>
          <a:xfrm rot="5400000">
            <a:off x="8007538" y="3029056"/>
            <a:ext cx="1413464" cy="1699708"/>
          </a:xfrm>
          <a:custGeom>
            <a:avLst/>
            <a:gdLst>
              <a:gd name="connsiteX0" fmla="*/ 0 w 1270000"/>
              <a:gd name="connsiteY0" fmla="*/ 0 h 3175000"/>
              <a:gd name="connsiteX1" fmla="*/ 1270000 w 1270000"/>
              <a:gd name="connsiteY1" fmla="*/ 0 h 3175000"/>
              <a:gd name="connsiteX2" fmla="*/ 1270000 w 1270000"/>
              <a:gd name="connsiteY2" fmla="*/ 3175000 h 3175000"/>
              <a:gd name="connsiteX3" fmla="*/ 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0" y="0"/>
                </a:moveTo>
                <a:lnTo>
                  <a:pt x="1270000" y="0"/>
                </a:lnTo>
                <a:lnTo>
                  <a:pt x="1270000" y="3175000"/>
                </a:lnTo>
                <a:lnTo>
                  <a:pt x="0" y="3175000"/>
                </a:lnTo>
              </a:path>
            </a:pathLst>
          </a:custGeom>
          <a:ln w="952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0" tIns="90000" rIns="0" bIns="0" rtlCol="0" anchor="t"/>
          <a:lstStyle/>
          <a:p>
            <a:pPr algn="l" rtl="0" fontAlgn="ctr"/>
            <a:endParaRPr lang="ru-RU" dirty="0"/>
          </a:p>
        </p:txBody>
      </p:sp>
      <p:sp>
        <p:nvSpPr>
          <p:cNvPr id="95" name="Bent Arrow 94"/>
          <p:cNvSpPr/>
          <p:nvPr/>
        </p:nvSpPr>
        <p:spPr>
          <a:xfrm>
            <a:off x="4379040" y="3623498"/>
            <a:ext cx="648000" cy="266700"/>
          </a:xfrm>
          <a:prstGeom prst="bentArrow">
            <a:avLst>
              <a:gd name="adj1" fmla="val 19388"/>
              <a:gd name="adj2" fmla="val 18560"/>
              <a:gd name="adj3" fmla="val 23214"/>
              <a:gd name="adj4" fmla="val 62500"/>
            </a:avLst>
          </a:prstGeom>
          <a:solidFill>
            <a:schemeClr val="accent4"/>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rtl="0">
              <a:lnSpc>
                <a:spcPct val="90000"/>
              </a:lnSpc>
              <a:spcBef>
                <a:spcPts val="400"/>
              </a:spcBef>
            </a:pPr>
            <a:endParaRPr lang="ru-RU" sz="1500" b="0" dirty="0">
              <a:solidFill>
                <a:schemeClr val="tx1"/>
              </a:solidFill>
            </a:endParaRPr>
          </a:p>
        </p:txBody>
      </p:sp>
      <p:sp>
        <p:nvSpPr>
          <p:cNvPr id="96" name="Bent Arrow 95"/>
          <p:cNvSpPr/>
          <p:nvPr/>
        </p:nvSpPr>
        <p:spPr>
          <a:xfrm>
            <a:off x="5920848" y="2343826"/>
            <a:ext cx="1914576" cy="892599"/>
          </a:xfrm>
          <a:prstGeom prst="bentArrow">
            <a:avLst>
              <a:gd name="adj1" fmla="val 19388"/>
              <a:gd name="adj2" fmla="val 20792"/>
              <a:gd name="adj3" fmla="val 25000"/>
              <a:gd name="adj4" fmla="val 43750"/>
            </a:avLst>
          </a:prstGeom>
          <a:gradFill>
            <a:gsLst>
              <a:gs pos="0">
                <a:schemeClr val="accent6"/>
              </a:gs>
              <a:gs pos="70000">
                <a:schemeClr val="accent4"/>
              </a:gs>
            </a:gsLst>
            <a:lin ang="10800000" scaled="1"/>
          </a:gra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rtl="0">
              <a:lnSpc>
                <a:spcPct val="90000"/>
              </a:lnSpc>
              <a:spcBef>
                <a:spcPts val="400"/>
              </a:spcBef>
            </a:pPr>
            <a:endParaRPr lang="ru-RU" sz="1500" b="0" dirty="0">
              <a:solidFill>
                <a:schemeClr val="tx1"/>
              </a:solidFill>
            </a:endParaRPr>
          </a:p>
        </p:txBody>
      </p:sp>
      <p:grpSp>
        <p:nvGrpSpPr>
          <p:cNvPr id="97" name="Group 159"/>
          <p:cNvGrpSpPr/>
          <p:nvPr/>
        </p:nvGrpSpPr>
        <p:grpSpPr>
          <a:xfrm>
            <a:off x="8432000" y="3395040"/>
            <a:ext cx="564540" cy="845820"/>
            <a:chOff x="6826250" y="4562476"/>
            <a:chExt cx="904875" cy="1355725"/>
          </a:xfrm>
          <a:solidFill>
            <a:schemeClr val="accent6"/>
          </a:solidFill>
        </p:grpSpPr>
        <p:sp>
          <p:nvSpPr>
            <p:cNvPr id="98" name="Rectangle 12"/>
            <p:cNvSpPr>
              <a:spLocks noChangeArrowheads="1"/>
            </p:cNvSpPr>
            <p:nvPr/>
          </p:nvSpPr>
          <p:spPr bwMode="auto">
            <a:xfrm>
              <a:off x="7151688" y="5659438"/>
              <a:ext cx="266700" cy="2587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dirty="0">
                <a:solidFill>
                  <a:schemeClr val="accent6"/>
                </a:solidFill>
              </a:endParaRPr>
            </a:p>
          </p:txBody>
        </p:sp>
        <p:sp>
          <p:nvSpPr>
            <p:cNvPr id="99" name="Freeform 13"/>
            <p:cNvSpPr>
              <a:spLocks/>
            </p:cNvSpPr>
            <p:nvPr/>
          </p:nvSpPr>
          <p:spPr bwMode="auto">
            <a:xfrm>
              <a:off x="6826250" y="4562476"/>
              <a:ext cx="904875" cy="1011238"/>
            </a:xfrm>
            <a:custGeom>
              <a:avLst/>
              <a:gdLst/>
              <a:ahLst/>
              <a:cxnLst>
                <a:cxn ang="0">
                  <a:pos x="6" y="464"/>
                </a:cxn>
                <a:cxn ang="0">
                  <a:pos x="27" y="359"/>
                </a:cxn>
                <a:cxn ang="0">
                  <a:pos x="63" y="267"/>
                </a:cxn>
                <a:cxn ang="0">
                  <a:pos x="111" y="188"/>
                </a:cxn>
                <a:cxn ang="0">
                  <a:pos x="175" y="122"/>
                </a:cxn>
                <a:cxn ang="0">
                  <a:pos x="240" y="75"/>
                </a:cxn>
                <a:cxn ang="0">
                  <a:pos x="294" y="49"/>
                </a:cxn>
                <a:cxn ang="0">
                  <a:pos x="351" y="28"/>
                </a:cxn>
                <a:cxn ang="0">
                  <a:pos x="413" y="12"/>
                </a:cxn>
                <a:cxn ang="0">
                  <a:pos x="480" y="4"/>
                </a:cxn>
                <a:cxn ang="0">
                  <a:pos x="550" y="0"/>
                </a:cxn>
                <a:cxn ang="0">
                  <a:pos x="642" y="5"/>
                </a:cxn>
                <a:cxn ang="0">
                  <a:pos x="728" y="18"/>
                </a:cxn>
                <a:cxn ang="0">
                  <a:pos x="808" y="38"/>
                </a:cxn>
                <a:cxn ang="0">
                  <a:pos x="883" y="68"/>
                </a:cxn>
                <a:cxn ang="0">
                  <a:pos x="951" y="106"/>
                </a:cxn>
                <a:cxn ang="0">
                  <a:pos x="1045" y="189"/>
                </a:cxn>
                <a:cxn ang="0">
                  <a:pos x="1115" y="320"/>
                </a:cxn>
                <a:cxn ang="0">
                  <a:pos x="1140" y="482"/>
                </a:cxn>
                <a:cxn ang="0">
                  <a:pos x="1129" y="585"/>
                </a:cxn>
                <a:cxn ang="0">
                  <a:pos x="1098" y="676"/>
                </a:cxn>
                <a:cxn ang="0">
                  <a:pos x="1054" y="745"/>
                </a:cxn>
                <a:cxn ang="0">
                  <a:pos x="1004" y="798"/>
                </a:cxn>
                <a:cxn ang="0">
                  <a:pos x="931" y="860"/>
                </a:cxn>
                <a:cxn ang="0">
                  <a:pos x="807" y="957"/>
                </a:cxn>
                <a:cxn ang="0">
                  <a:pos x="769" y="984"/>
                </a:cxn>
                <a:cxn ang="0">
                  <a:pos x="742" y="1017"/>
                </a:cxn>
                <a:cxn ang="0">
                  <a:pos x="726" y="1142"/>
                </a:cxn>
                <a:cxn ang="0">
                  <a:pos x="419" y="1276"/>
                </a:cxn>
                <a:cxn ang="0">
                  <a:pos x="422" y="1002"/>
                </a:cxn>
                <a:cxn ang="0">
                  <a:pos x="460" y="896"/>
                </a:cxn>
                <a:cxn ang="0">
                  <a:pos x="521" y="835"/>
                </a:cxn>
                <a:cxn ang="0">
                  <a:pos x="605" y="767"/>
                </a:cxn>
                <a:cxn ang="0">
                  <a:pos x="707" y="687"/>
                </a:cxn>
                <a:cxn ang="0">
                  <a:pos x="731" y="662"/>
                </a:cxn>
                <a:cxn ang="0">
                  <a:pos x="753" y="636"/>
                </a:cxn>
                <a:cxn ang="0">
                  <a:pos x="780" y="588"/>
                </a:cxn>
                <a:cxn ang="0">
                  <a:pos x="795" y="536"/>
                </a:cxn>
                <a:cxn ang="0">
                  <a:pos x="796" y="479"/>
                </a:cxn>
                <a:cxn ang="0">
                  <a:pos x="785" y="417"/>
                </a:cxn>
                <a:cxn ang="0">
                  <a:pos x="758" y="362"/>
                </a:cxn>
                <a:cxn ang="0">
                  <a:pos x="717" y="313"/>
                </a:cxn>
                <a:cxn ang="0">
                  <a:pos x="652" y="283"/>
                </a:cxn>
                <a:cxn ang="0">
                  <a:pos x="565" y="273"/>
                </a:cxn>
                <a:cxn ang="0">
                  <a:pos x="519" y="277"/>
                </a:cxn>
                <a:cxn ang="0">
                  <a:pos x="477" y="286"/>
                </a:cxn>
                <a:cxn ang="0">
                  <a:pos x="442" y="301"/>
                </a:cxn>
                <a:cxn ang="0">
                  <a:pos x="412" y="322"/>
                </a:cxn>
                <a:cxn ang="0">
                  <a:pos x="386" y="349"/>
                </a:cxn>
                <a:cxn ang="0">
                  <a:pos x="355" y="404"/>
                </a:cxn>
                <a:cxn ang="0">
                  <a:pos x="332" y="472"/>
                </a:cxn>
                <a:cxn ang="0">
                  <a:pos x="325" y="541"/>
                </a:cxn>
              </a:cxnLst>
              <a:rect l="0" t="0" r="r" b="b"/>
              <a:pathLst>
                <a:path w="1140" h="1276">
                  <a:moveTo>
                    <a:pt x="0" y="541"/>
                  </a:moveTo>
                  <a:lnTo>
                    <a:pt x="2" y="502"/>
                  </a:lnTo>
                  <a:lnTo>
                    <a:pt x="6" y="464"/>
                  </a:lnTo>
                  <a:lnTo>
                    <a:pt x="12" y="427"/>
                  </a:lnTo>
                  <a:lnTo>
                    <a:pt x="19" y="392"/>
                  </a:lnTo>
                  <a:lnTo>
                    <a:pt x="27" y="359"/>
                  </a:lnTo>
                  <a:lnTo>
                    <a:pt x="38" y="326"/>
                  </a:lnTo>
                  <a:lnTo>
                    <a:pt x="49" y="295"/>
                  </a:lnTo>
                  <a:lnTo>
                    <a:pt x="63" y="267"/>
                  </a:lnTo>
                  <a:lnTo>
                    <a:pt x="78" y="239"/>
                  </a:lnTo>
                  <a:lnTo>
                    <a:pt x="94" y="212"/>
                  </a:lnTo>
                  <a:lnTo>
                    <a:pt x="111" y="188"/>
                  </a:lnTo>
                  <a:lnTo>
                    <a:pt x="131" y="164"/>
                  </a:lnTo>
                  <a:lnTo>
                    <a:pt x="152" y="142"/>
                  </a:lnTo>
                  <a:lnTo>
                    <a:pt x="175" y="122"/>
                  </a:lnTo>
                  <a:lnTo>
                    <a:pt x="199" y="103"/>
                  </a:lnTo>
                  <a:lnTo>
                    <a:pt x="224" y="86"/>
                  </a:lnTo>
                  <a:lnTo>
                    <a:pt x="240" y="75"/>
                  </a:lnTo>
                  <a:lnTo>
                    <a:pt x="257" y="66"/>
                  </a:lnTo>
                  <a:lnTo>
                    <a:pt x="276" y="57"/>
                  </a:lnTo>
                  <a:lnTo>
                    <a:pt x="294" y="49"/>
                  </a:lnTo>
                  <a:lnTo>
                    <a:pt x="313" y="41"/>
                  </a:lnTo>
                  <a:lnTo>
                    <a:pt x="331" y="34"/>
                  </a:lnTo>
                  <a:lnTo>
                    <a:pt x="351" y="28"/>
                  </a:lnTo>
                  <a:lnTo>
                    <a:pt x="371" y="22"/>
                  </a:lnTo>
                  <a:lnTo>
                    <a:pt x="392" y="16"/>
                  </a:lnTo>
                  <a:lnTo>
                    <a:pt x="413" y="12"/>
                  </a:lnTo>
                  <a:lnTo>
                    <a:pt x="435" y="8"/>
                  </a:lnTo>
                  <a:lnTo>
                    <a:pt x="457" y="6"/>
                  </a:lnTo>
                  <a:lnTo>
                    <a:pt x="480" y="4"/>
                  </a:lnTo>
                  <a:lnTo>
                    <a:pt x="503" y="1"/>
                  </a:lnTo>
                  <a:lnTo>
                    <a:pt x="526" y="0"/>
                  </a:lnTo>
                  <a:lnTo>
                    <a:pt x="550" y="0"/>
                  </a:lnTo>
                  <a:lnTo>
                    <a:pt x="581" y="0"/>
                  </a:lnTo>
                  <a:lnTo>
                    <a:pt x="612" y="3"/>
                  </a:lnTo>
                  <a:lnTo>
                    <a:pt x="642" y="5"/>
                  </a:lnTo>
                  <a:lnTo>
                    <a:pt x="672" y="8"/>
                  </a:lnTo>
                  <a:lnTo>
                    <a:pt x="700" y="12"/>
                  </a:lnTo>
                  <a:lnTo>
                    <a:pt x="728" y="18"/>
                  </a:lnTo>
                  <a:lnTo>
                    <a:pt x="756" y="23"/>
                  </a:lnTo>
                  <a:lnTo>
                    <a:pt x="783" y="30"/>
                  </a:lnTo>
                  <a:lnTo>
                    <a:pt x="808" y="38"/>
                  </a:lnTo>
                  <a:lnTo>
                    <a:pt x="833" y="48"/>
                  </a:lnTo>
                  <a:lnTo>
                    <a:pt x="859" y="58"/>
                  </a:lnTo>
                  <a:lnTo>
                    <a:pt x="883" y="68"/>
                  </a:lnTo>
                  <a:lnTo>
                    <a:pt x="906" y="80"/>
                  </a:lnTo>
                  <a:lnTo>
                    <a:pt x="928" y="93"/>
                  </a:lnTo>
                  <a:lnTo>
                    <a:pt x="951" y="106"/>
                  </a:lnTo>
                  <a:lnTo>
                    <a:pt x="971" y="121"/>
                  </a:lnTo>
                  <a:lnTo>
                    <a:pt x="1011" y="154"/>
                  </a:lnTo>
                  <a:lnTo>
                    <a:pt x="1045" y="189"/>
                  </a:lnTo>
                  <a:lnTo>
                    <a:pt x="1074" y="230"/>
                  </a:lnTo>
                  <a:lnTo>
                    <a:pt x="1097" y="272"/>
                  </a:lnTo>
                  <a:lnTo>
                    <a:pt x="1115" y="320"/>
                  </a:lnTo>
                  <a:lnTo>
                    <a:pt x="1129" y="370"/>
                  </a:lnTo>
                  <a:lnTo>
                    <a:pt x="1137" y="424"/>
                  </a:lnTo>
                  <a:lnTo>
                    <a:pt x="1140" y="482"/>
                  </a:lnTo>
                  <a:lnTo>
                    <a:pt x="1138" y="518"/>
                  </a:lnTo>
                  <a:lnTo>
                    <a:pt x="1135" y="552"/>
                  </a:lnTo>
                  <a:lnTo>
                    <a:pt x="1129" y="585"/>
                  </a:lnTo>
                  <a:lnTo>
                    <a:pt x="1121" y="617"/>
                  </a:lnTo>
                  <a:lnTo>
                    <a:pt x="1111" y="647"/>
                  </a:lnTo>
                  <a:lnTo>
                    <a:pt x="1098" y="676"/>
                  </a:lnTo>
                  <a:lnTo>
                    <a:pt x="1083" y="703"/>
                  </a:lnTo>
                  <a:lnTo>
                    <a:pt x="1066" y="729"/>
                  </a:lnTo>
                  <a:lnTo>
                    <a:pt x="1054" y="745"/>
                  </a:lnTo>
                  <a:lnTo>
                    <a:pt x="1039" y="761"/>
                  </a:lnTo>
                  <a:lnTo>
                    <a:pt x="1022" y="779"/>
                  </a:lnTo>
                  <a:lnTo>
                    <a:pt x="1004" y="798"/>
                  </a:lnTo>
                  <a:lnTo>
                    <a:pt x="982" y="817"/>
                  </a:lnTo>
                  <a:lnTo>
                    <a:pt x="958" y="838"/>
                  </a:lnTo>
                  <a:lnTo>
                    <a:pt x="931" y="860"/>
                  </a:lnTo>
                  <a:lnTo>
                    <a:pt x="901" y="883"/>
                  </a:lnTo>
                  <a:lnTo>
                    <a:pt x="823" y="945"/>
                  </a:lnTo>
                  <a:lnTo>
                    <a:pt x="807" y="957"/>
                  </a:lnTo>
                  <a:lnTo>
                    <a:pt x="793" y="966"/>
                  </a:lnTo>
                  <a:lnTo>
                    <a:pt x="780" y="975"/>
                  </a:lnTo>
                  <a:lnTo>
                    <a:pt x="769" y="984"/>
                  </a:lnTo>
                  <a:lnTo>
                    <a:pt x="758" y="994"/>
                  </a:lnTo>
                  <a:lnTo>
                    <a:pt x="749" y="1004"/>
                  </a:lnTo>
                  <a:lnTo>
                    <a:pt x="742" y="1017"/>
                  </a:lnTo>
                  <a:lnTo>
                    <a:pt x="737" y="1032"/>
                  </a:lnTo>
                  <a:lnTo>
                    <a:pt x="731" y="1073"/>
                  </a:lnTo>
                  <a:lnTo>
                    <a:pt x="726" y="1142"/>
                  </a:lnTo>
                  <a:lnTo>
                    <a:pt x="723" y="1216"/>
                  </a:lnTo>
                  <a:lnTo>
                    <a:pt x="722" y="1276"/>
                  </a:lnTo>
                  <a:lnTo>
                    <a:pt x="419" y="1276"/>
                  </a:lnTo>
                  <a:lnTo>
                    <a:pt x="419" y="1180"/>
                  </a:lnTo>
                  <a:lnTo>
                    <a:pt x="419" y="1086"/>
                  </a:lnTo>
                  <a:lnTo>
                    <a:pt x="422" y="1002"/>
                  </a:lnTo>
                  <a:lnTo>
                    <a:pt x="438" y="934"/>
                  </a:lnTo>
                  <a:lnTo>
                    <a:pt x="447" y="915"/>
                  </a:lnTo>
                  <a:lnTo>
                    <a:pt x="460" y="896"/>
                  </a:lnTo>
                  <a:lnTo>
                    <a:pt x="477" y="876"/>
                  </a:lnTo>
                  <a:lnTo>
                    <a:pt x="498" y="855"/>
                  </a:lnTo>
                  <a:lnTo>
                    <a:pt x="521" y="835"/>
                  </a:lnTo>
                  <a:lnTo>
                    <a:pt x="548" y="813"/>
                  </a:lnTo>
                  <a:lnTo>
                    <a:pt x="575" y="790"/>
                  </a:lnTo>
                  <a:lnTo>
                    <a:pt x="605" y="767"/>
                  </a:lnTo>
                  <a:lnTo>
                    <a:pt x="687" y="702"/>
                  </a:lnTo>
                  <a:lnTo>
                    <a:pt x="696" y="694"/>
                  </a:lnTo>
                  <a:lnTo>
                    <a:pt x="707" y="687"/>
                  </a:lnTo>
                  <a:lnTo>
                    <a:pt x="715" y="679"/>
                  </a:lnTo>
                  <a:lnTo>
                    <a:pt x="724" y="671"/>
                  </a:lnTo>
                  <a:lnTo>
                    <a:pt x="731" y="662"/>
                  </a:lnTo>
                  <a:lnTo>
                    <a:pt x="739" y="654"/>
                  </a:lnTo>
                  <a:lnTo>
                    <a:pt x="746" y="644"/>
                  </a:lnTo>
                  <a:lnTo>
                    <a:pt x="753" y="636"/>
                  </a:lnTo>
                  <a:lnTo>
                    <a:pt x="763" y="620"/>
                  </a:lnTo>
                  <a:lnTo>
                    <a:pt x="772" y="604"/>
                  </a:lnTo>
                  <a:lnTo>
                    <a:pt x="780" y="588"/>
                  </a:lnTo>
                  <a:lnTo>
                    <a:pt x="786" y="571"/>
                  </a:lnTo>
                  <a:lnTo>
                    <a:pt x="792" y="553"/>
                  </a:lnTo>
                  <a:lnTo>
                    <a:pt x="795" y="536"/>
                  </a:lnTo>
                  <a:lnTo>
                    <a:pt x="796" y="518"/>
                  </a:lnTo>
                  <a:lnTo>
                    <a:pt x="798" y="499"/>
                  </a:lnTo>
                  <a:lnTo>
                    <a:pt x="796" y="479"/>
                  </a:lnTo>
                  <a:lnTo>
                    <a:pt x="794" y="458"/>
                  </a:lnTo>
                  <a:lnTo>
                    <a:pt x="791" y="438"/>
                  </a:lnTo>
                  <a:lnTo>
                    <a:pt x="785" y="417"/>
                  </a:lnTo>
                  <a:lnTo>
                    <a:pt x="778" y="399"/>
                  </a:lnTo>
                  <a:lnTo>
                    <a:pt x="769" y="379"/>
                  </a:lnTo>
                  <a:lnTo>
                    <a:pt x="758" y="362"/>
                  </a:lnTo>
                  <a:lnTo>
                    <a:pt x="747" y="344"/>
                  </a:lnTo>
                  <a:lnTo>
                    <a:pt x="733" y="328"/>
                  </a:lnTo>
                  <a:lnTo>
                    <a:pt x="717" y="313"/>
                  </a:lnTo>
                  <a:lnTo>
                    <a:pt x="697" y="301"/>
                  </a:lnTo>
                  <a:lnTo>
                    <a:pt x="677" y="291"/>
                  </a:lnTo>
                  <a:lnTo>
                    <a:pt x="652" y="283"/>
                  </a:lnTo>
                  <a:lnTo>
                    <a:pt x="626" y="278"/>
                  </a:lnTo>
                  <a:lnTo>
                    <a:pt x="596" y="275"/>
                  </a:lnTo>
                  <a:lnTo>
                    <a:pt x="565" y="273"/>
                  </a:lnTo>
                  <a:lnTo>
                    <a:pt x="549" y="273"/>
                  </a:lnTo>
                  <a:lnTo>
                    <a:pt x="534" y="275"/>
                  </a:lnTo>
                  <a:lnTo>
                    <a:pt x="519" y="277"/>
                  </a:lnTo>
                  <a:lnTo>
                    <a:pt x="504" y="279"/>
                  </a:lnTo>
                  <a:lnTo>
                    <a:pt x="490" y="281"/>
                  </a:lnTo>
                  <a:lnTo>
                    <a:pt x="477" y="286"/>
                  </a:lnTo>
                  <a:lnTo>
                    <a:pt x="465" y="290"/>
                  </a:lnTo>
                  <a:lnTo>
                    <a:pt x="453" y="295"/>
                  </a:lnTo>
                  <a:lnTo>
                    <a:pt x="442" y="301"/>
                  </a:lnTo>
                  <a:lnTo>
                    <a:pt x="431" y="307"/>
                  </a:lnTo>
                  <a:lnTo>
                    <a:pt x="421" y="314"/>
                  </a:lnTo>
                  <a:lnTo>
                    <a:pt x="412" y="322"/>
                  </a:lnTo>
                  <a:lnTo>
                    <a:pt x="403" y="331"/>
                  </a:lnTo>
                  <a:lnTo>
                    <a:pt x="395" y="339"/>
                  </a:lnTo>
                  <a:lnTo>
                    <a:pt x="386" y="349"/>
                  </a:lnTo>
                  <a:lnTo>
                    <a:pt x="380" y="360"/>
                  </a:lnTo>
                  <a:lnTo>
                    <a:pt x="367" y="382"/>
                  </a:lnTo>
                  <a:lnTo>
                    <a:pt x="355" y="404"/>
                  </a:lnTo>
                  <a:lnTo>
                    <a:pt x="346" y="426"/>
                  </a:lnTo>
                  <a:lnTo>
                    <a:pt x="339" y="449"/>
                  </a:lnTo>
                  <a:lnTo>
                    <a:pt x="332" y="472"/>
                  </a:lnTo>
                  <a:lnTo>
                    <a:pt x="329" y="495"/>
                  </a:lnTo>
                  <a:lnTo>
                    <a:pt x="327" y="518"/>
                  </a:lnTo>
                  <a:lnTo>
                    <a:pt x="325" y="541"/>
                  </a:lnTo>
                  <a:lnTo>
                    <a:pt x="0" y="5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dirty="0">
                <a:solidFill>
                  <a:schemeClr val="accent6"/>
                </a:solidFill>
              </a:endParaRPr>
            </a:p>
          </p:txBody>
        </p:sp>
      </p:grpSp>
      <p:grpSp>
        <p:nvGrpSpPr>
          <p:cNvPr id="100" name="Group 99"/>
          <p:cNvGrpSpPr/>
          <p:nvPr/>
        </p:nvGrpSpPr>
        <p:grpSpPr>
          <a:xfrm>
            <a:off x="3345058" y="3884348"/>
            <a:ext cx="1348884" cy="2191114"/>
            <a:chOff x="3565159" y="3907706"/>
            <a:chExt cx="1348884" cy="2191114"/>
          </a:xfrm>
        </p:grpSpPr>
        <p:sp>
          <p:nvSpPr>
            <p:cNvPr id="101" name="Rectangle 100"/>
            <p:cNvSpPr/>
            <p:nvPr/>
          </p:nvSpPr>
          <p:spPr>
            <a:xfrm>
              <a:off x="3565159" y="3907706"/>
              <a:ext cx="1348884" cy="989888"/>
            </a:xfrm>
            <a:prstGeom prst="rect">
              <a:avLst/>
            </a:prstGeom>
            <a:solidFill>
              <a:schemeClr val="accent4"/>
            </a:solidFill>
            <a:ln w="9525">
              <a:solidFill>
                <a:schemeClr val="accent4"/>
              </a:solidFill>
            </a:ln>
            <a:effectLst/>
          </p:spPr>
          <p:style>
            <a:lnRef idx="1">
              <a:schemeClr val="accent1"/>
            </a:lnRef>
            <a:fillRef idx="0">
              <a:schemeClr val="accent1"/>
            </a:fillRef>
            <a:effectRef idx="0">
              <a:schemeClr val="accent1"/>
            </a:effectRef>
            <a:fontRef idx="minor">
              <a:schemeClr val="tx1"/>
            </a:fontRef>
          </p:style>
          <p:txBody>
            <a:bodyPr lIns="54000" tIns="72000" rIns="36000" bIns="108000" rtlCol="0" anchor="t" anchorCtr="0">
              <a:noAutofit/>
            </a:bodyPr>
            <a:lstStyle/>
            <a:p>
              <a:pPr marL="206375" indent="-206375" algn="l" rtl="0">
                <a:lnSpc>
                  <a:spcPct val="90000"/>
                </a:lnSpc>
                <a:spcBef>
                  <a:spcPts val="400"/>
                </a:spcBef>
              </a:pPr>
              <a:r>
                <a:rPr lang="ru-RU" sz="1500" b="1" i="0" u="none" baseline="0" dirty="0">
                  <a:solidFill>
                    <a:schemeClr val="bg1"/>
                  </a:solidFill>
                </a:rPr>
                <a:t>2.	Примеры трансформа-</a:t>
              </a:r>
              <a:r>
                <a:rPr lang="ru-RU" sz="1500" b="1" i="0" u="none" baseline="0" dirty="0" err="1">
                  <a:solidFill>
                    <a:schemeClr val="bg1"/>
                  </a:solidFill>
                </a:rPr>
                <a:t>ции</a:t>
              </a:r>
              <a:r>
                <a:rPr lang="ru-RU" sz="1500" b="1" i="0" u="none" dirty="0">
                  <a:solidFill>
                    <a:schemeClr val="bg1"/>
                  </a:solidFill>
                </a:rPr>
                <a:t> би</a:t>
              </a:r>
              <a:r>
                <a:rPr lang="ru-RU" sz="1500" dirty="0">
                  <a:solidFill>
                    <a:schemeClr val="bg1"/>
                  </a:solidFill>
                </a:rPr>
                <a:t>знес-направлений</a:t>
              </a:r>
              <a:endParaRPr lang="ru-RU" sz="1500" b="1" i="0" u="none" baseline="0" dirty="0">
                <a:solidFill>
                  <a:schemeClr val="bg1"/>
                </a:solidFill>
              </a:endParaRPr>
            </a:p>
          </p:txBody>
        </p:sp>
        <p:sp>
          <p:nvSpPr>
            <p:cNvPr id="102" name="RbLeanShape Left U-Shape 39"/>
            <p:cNvSpPr/>
            <p:nvPr/>
          </p:nvSpPr>
          <p:spPr>
            <a:xfrm rot="5400000">
              <a:off x="3700448" y="4885225"/>
              <a:ext cx="1078306" cy="1348884"/>
            </a:xfrm>
            <a:custGeom>
              <a:avLst/>
              <a:gdLst>
                <a:gd name="connsiteX0" fmla="*/ 0 w 1270000"/>
                <a:gd name="connsiteY0" fmla="*/ 0 h 3175000"/>
                <a:gd name="connsiteX1" fmla="*/ 1270000 w 1270000"/>
                <a:gd name="connsiteY1" fmla="*/ 0 h 3175000"/>
                <a:gd name="connsiteX2" fmla="*/ 1270000 w 1270000"/>
                <a:gd name="connsiteY2" fmla="*/ 3175000 h 3175000"/>
                <a:gd name="connsiteX3" fmla="*/ 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0" y="0"/>
                  </a:moveTo>
                  <a:lnTo>
                    <a:pt x="1270000" y="0"/>
                  </a:lnTo>
                  <a:lnTo>
                    <a:pt x="1270000" y="3175000"/>
                  </a:lnTo>
                  <a:lnTo>
                    <a:pt x="0" y="3175000"/>
                  </a:lnTo>
                </a:path>
              </a:pathLst>
            </a:custGeom>
            <a:ln w="952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0" tIns="90000" rIns="0" bIns="0" rtlCol="0" anchor="t"/>
            <a:lstStyle/>
            <a:p>
              <a:pPr algn="l" rtl="0" fontAlgn="ctr"/>
              <a:endParaRPr lang="ru-RU" dirty="0"/>
            </a:p>
          </p:txBody>
        </p:sp>
        <p:pic>
          <p:nvPicPr>
            <p:cNvPr id="103" name="Picture 18" descr="Centrica logo 2008.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8094" y="5671095"/>
              <a:ext cx="1069458" cy="2085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 name="Group 103"/>
          <p:cNvGrpSpPr/>
          <p:nvPr/>
        </p:nvGrpSpPr>
        <p:grpSpPr>
          <a:xfrm>
            <a:off x="1642737" y="4267689"/>
            <a:ext cx="1348885" cy="2191114"/>
            <a:chOff x="1352601" y="4267689"/>
            <a:chExt cx="1348885" cy="2191114"/>
          </a:xfrm>
        </p:grpSpPr>
        <p:sp>
          <p:nvSpPr>
            <p:cNvPr id="105" name="Rectangle 104"/>
            <p:cNvSpPr/>
            <p:nvPr/>
          </p:nvSpPr>
          <p:spPr>
            <a:xfrm>
              <a:off x="1352602" y="4267689"/>
              <a:ext cx="1348884" cy="989888"/>
            </a:xfrm>
            <a:prstGeom prst="rect">
              <a:avLst/>
            </a:prstGeom>
            <a:solidFill>
              <a:schemeClr val="accent4"/>
            </a:solidFill>
            <a:ln w="9525">
              <a:solidFill>
                <a:schemeClr val="accent4"/>
              </a:solidFill>
            </a:ln>
            <a:effectLst/>
          </p:spPr>
          <p:style>
            <a:lnRef idx="1">
              <a:schemeClr val="accent1"/>
            </a:lnRef>
            <a:fillRef idx="0">
              <a:schemeClr val="accent1"/>
            </a:fillRef>
            <a:effectRef idx="0">
              <a:schemeClr val="accent1"/>
            </a:effectRef>
            <a:fontRef idx="minor">
              <a:schemeClr val="tx1"/>
            </a:fontRef>
          </p:style>
          <p:txBody>
            <a:bodyPr lIns="54000" tIns="72000" rIns="36000" bIns="108000" rtlCol="0" anchor="t" anchorCtr="0">
              <a:noAutofit/>
            </a:bodyPr>
            <a:lstStyle/>
            <a:p>
              <a:pPr marL="206375" indent="-206375" algn="l" rtl="0">
                <a:lnSpc>
                  <a:spcPct val="90000"/>
                </a:lnSpc>
                <a:spcBef>
                  <a:spcPts val="400"/>
                </a:spcBef>
              </a:pPr>
              <a:r>
                <a:rPr lang="ru-RU" sz="1500" b="1" i="0" u="none" baseline="0" dirty="0">
                  <a:solidFill>
                    <a:schemeClr val="bg1"/>
                  </a:solidFill>
                </a:rPr>
                <a:t>1.</a:t>
              </a:r>
              <a:r>
                <a:rPr lang="ru-RU" sz="1500" b="0" i="0" u="none" baseline="0" dirty="0">
                  <a:solidFill>
                    <a:schemeClr val="bg1"/>
                  </a:solidFill>
                </a:rPr>
                <a:t>	</a:t>
              </a:r>
              <a:r>
                <a:rPr lang="ru-RU" sz="1500" b="1" i="0" u="none" baseline="0" dirty="0">
                  <a:solidFill>
                    <a:schemeClr val="bg1"/>
                  </a:solidFill>
                </a:rPr>
                <a:t>Видение, пилоты, </a:t>
              </a:r>
              <a:r>
                <a:rPr lang="ru-RU" sz="1500" b="1" i="0" u="none" baseline="0" dirty="0" err="1">
                  <a:solidFill>
                    <a:schemeClr val="bg1"/>
                  </a:solidFill>
                </a:rPr>
                <a:t>экспери</a:t>
              </a:r>
              <a:r>
                <a:rPr lang="ru-RU" sz="1500" b="1" i="0" u="none" baseline="0" dirty="0">
                  <a:solidFill>
                    <a:schemeClr val="bg1"/>
                  </a:solidFill>
                </a:rPr>
                <a:t>-менты</a:t>
              </a:r>
            </a:p>
          </p:txBody>
        </p:sp>
        <p:sp>
          <p:nvSpPr>
            <p:cNvPr id="106" name="RbLeanShape Left U-Shape 39"/>
            <p:cNvSpPr/>
            <p:nvPr/>
          </p:nvSpPr>
          <p:spPr>
            <a:xfrm rot="5400000">
              <a:off x="1487890" y="5245209"/>
              <a:ext cx="1078305" cy="1348884"/>
            </a:xfrm>
            <a:custGeom>
              <a:avLst/>
              <a:gdLst>
                <a:gd name="connsiteX0" fmla="*/ 0 w 1270000"/>
                <a:gd name="connsiteY0" fmla="*/ 0 h 3175000"/>
                <a:gd name="connsiteX1" fmla="*/ 1270000 w 1270000"/>
                <a:gd name="connsiteY1" fmla="*/ 0 h 3175000"/>
                <a:gd name="connsiteX2" fmla="*/ 1270000 w 1270000"/>
                <a:gd name="connsiteY2" fmla="*/ 3175000 h 3175000"/>
                <a:gd name="connsiteX3" fmla="*/ 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0" y="0"/>
                  </a:moveTo>
                  <a:lnTo>
                    <a:pt x="1270000" y="0"/>
                  </a:lnTo>
                  <a:lnTo>
                    <a:pt x="1270000" y="3175000"/>
                  </a:lnTo>
                  <a:lnTo>
                    <a:pt x="0" y="3175000"/>
                  </a:lnTo>
                </a:path>
              </a:pathLst>
            </a:custGeom>
            <a:ln w="952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0" tIns="90000" rIns="0" bIns="0" rtlCol="0" anchor="t"/>
            <a:lstStyle/>
            <a:p>
              <a:pPr algn="l" rtl="0" fontAlgn="ctr"/>
              <a:endParaRPr lang="ru-RU" dirty="0"/>
            </a:p>
          </p:txBody>
        </p:sp>
      </p:grpSp>
      <p:grpSp>
        <p:nvGrpSpPr>
          <p:cNvPr id="107" name="Group 106"/>
          <p:cNvGrpSpPr/>
          <p:nvPr/>
        </p:nvGrpSpPr>
        <p:grpSpPr>
          <a:xfrm>
            <a:off x="5920848" y="3250406"/>
            <a:ext cx="173663" cy="233363"/>
            <a:chOff x="6629400" y="3250406"/>
            <a:chExt cx="173663" cy="257627"/>
          </a:xfrm>
        </p:grpSpPr>
        <p:sp>
          <p:nvSpPr>
            <p:cNvPr id="108" name="Rectangle 107"/>
            <p:cNvSpPr/>
            <p:nvPr/>
          </p:nvSpPr>
          <p:spPr>
            <a:xfrm>
              <a:off x="6629400" y="3250406"/>
              <a:ext cx="173663" cy="51593"/>
            </a:xfrm>
            <a:prstGeom prst="rect">
              <a:avLst/>
            </a:prstGeom>
            <a:solidFill>
              <a:schemeClr val="accent4"/>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rtl="0">
                <a:lnSpc>
                  <a:spcPct val="90000"/>
                </a:lnSpc>
                <a:spcBef>
                  <a:spcPts val="400"/>
                </a:spcBef>
              </a:pPr>
              <a:endParaRPr lang="ru-RU" sz="1500" b="0" dirty="0"/>
            </a:p>
          </p:txBody>
        </p:sp>
        <p:sp>
          <p:nvSpPr>
            <p:cNvPr id="109" name="Rectangle 108"/>
            <p:cNvSpPr/>
            <p:nvPr/>
          </p:nvSpPr>
          <p:spPr>
            <a:xfrm>
              <a:off x="6629400" y="3319084"/>
              <a:ext cx="173663" cy="51593"/>
            </a:xfrm>
            <a:prstGeom prst="rect">
              <a:avLst/>
            </a:prstGeom>
            <a:solidFill>
              <a:schemeClr val="accent4"/>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rtl="0">
                <a:lnSpc>
                  <a:spcPct val="90000"/>
                </a:lnSpc>
                <a:spcBef>
                  <a:spcPts val="400"/>
                </a:spcBef>
              </a:pPr>
              <a:endParaRPr lang="ru-RU" sz="1500" b="0" dirty="0"/>
            </a:p>
          </p:txBody>
        </p:sp>
        <p:sp>
          <p:nvSpPr>
            <p:cNvPr id="110" name="Rectangle 109"/>
            <p:cNvSpPr/>
            <p:nvPr/>
          </p:nvSpPr>
          <p:spPr>
            <a:xfrm>
              <a:off x="6629400" y="3387762"/>
              <a:ext cx="173663" cy="51593"/>
            </a:xfrm>
            <a:prstGeom prst="rect">
              <a:avLst/>
            </a:prstGeom>
            <a:solidFill>
              <a:schemeClr val="accent4"/>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rtl="0">
                <a:lnSpc>
                  <a:spcPct val="90000"/>
                </a:lnSpc>
                <a:spcBef>
                  <a:spcPts val="400"/>
                </a:spcBef>
              </a:pPr>
              <a:endParaRPr lang="ru-RU" sz="1500" b="0" dirty="0"/>
            </a:p>
          </p:txBody>
        </p:sp>
        <p:sp>
          <p:nvSpPr>
            <p:cNvPr id="111" name="Rectangle 110"/>
            <p:cNvSpPr/>
            <p:nvPr/>
          </p:nvSpPr>
          <p:spPr>
            <a:xfrm>
              <a:off x="6629400" y="3456440"/>
              <a:ext cx="173663" cy="51593"/>
            </a:xfrm>
            <a:prstGeom prst="rect">
              <a:avLst/>
            </a:prstGeom>
            <a:solidFill>
              <a:schemeClr val="accent4"/>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rtl="0">
                <a:lnSpc>
                  <a:spcPct val="90000"/>
                </a:lnSpc>
                <a:spcBef>
                  <a:spcPts val="400"/>
                </a:spcBef>
              </a:pPr>
              <a:endParaRPr lang="ru-RU" sz="1500" b="0" dirty="0"/>
            </a:p>
          </p:txBody>
        </p:sp>
      </p:grpSp>
      <p:sp>
        <p:nvSpPr>
          <p:cNvPr id="112" name="Bent Arrow 111"/>
          <p:cNvSpPr/>
          <p:nvPr/>
        </p:nvSpPr>
        <p:spPr>
          <a:xfrm>
            <a:off x="2650848" y="3995952"/>
            <a:ext cx="648000" cy="266700"/>
          </a:xfrm>
          <a:prstGeom prst="bentArrow">
            <a:avLst>
              <a:gd name="adj1" fmla="val 19388"/>
              <a:gd name="adj2" fmla="val 18560"/>
              <a:gd name="adj3" fmla="val 23214"/>
              <a:gd name="adj4" fmla="val 62500"/>
            </a:avLst>
          </a:prstGeom>
          <a:solidFill>
            <a:schemeClr val="accent4"/>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rtl="0">
              <a:lnSpc>
                <a:spcPct val="90000"/>
              </a:lnSpc>
              <a:spcBef>
                <a:spcPts val="400"/>
              </a:spcBef>
            </a:pPr>
            <a:endParaRPr lang="ru-RU" sz="1500" b="0" dirty="0">
              <a:solidFill>
                <a:schemeClr val="tx1"/>
              </a:solidFill>
            </a:endParaRPr>
          </a:p>
        </p:txBody>
      </p:sp>
      <p:pic>
        <p:nvPicPr>
          <p:cNvPr id="113" name="Picture 2" descr="http://www.preventicum.co.uk/media/edf-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3694" y="5664266"/>
            <a:ext cx="1083045" cy="488759"/>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772" descr="Image result for logo transparent enel"/>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473454" y="5221684"/>
            <a:ext cx="870532" cy="317627"/>
          </a:xfrm>
          <a:prstGeom prst="rect">
            <a:avLst/>
          </a:prstGeom>
          <a:noFill/>
          <a:extLst>
            <a:ext uri="{909E8E84-426E-40DD-AFC4-6F175D3DCCD1}">
              <a14:hiddenFill xmlns:a14="http://schemas.microsoft.com/office/drawing/2010/main">
                <a:solidFill>
                  <a:srgbClr val="FFFFFF"/>
                </a:solidFill>
              </a14:hiddenFill>
            </a:ext>
          </a:extLst>
        </p:spPr>
      </p:pic>
      <p:grpSp>
        <p:nvGrpSpPr>
          <p:cNvPr id="115" name="Group 114"/>
          <p:cNvGrpSpPr/>
          <p:nvPr/>
        </p:nvGrpSpPr>
        <p:grpSpPr>
          <a:xfrm>
            <a:off x="5067714" y="3501008"/>
            <a:ext cx="1348884" cy="2191114"/>
            <a:chOff x="4777578" y="3501008"/>
            <a:chExt cx="1348884" cy="2191114"/>
          </a:xfrm>
        </p:grpSpPr>
        <p:sp>
          <p:nvSpPr>
            <p:cNvPr id="116" name="Rectangle 115"/>
            <p:cNvSpPr/>
            <p:nvPr/>
          </p:nvSpPr>
          <p:spPr>
            <a:xfrm>
              <a:off x="4777578" y="3501008"/>
              <a:ext cx="1348884" cy="989888"/>
            </a:xfrm>
            <a:prstGeom prst="rect">
              <a:avLst/>
            </a:prstGeom>
            <a:solidFill>
              <a:schemeClr val="accent4"/>
            </a:solidFill>
            <a:ln w="9525">
              <a:solidFill>
                <a:schemeClr val="accent4"/>
              </a:solidFill>
            </a:ln>
            <a:effectLst/>
          </p:spPr>
          <p:style>
            <a:lnRef idx="1">
              <a:schemeClr val="accent1"/>
            </a:lnRef>
            <a:fillRef idx="0">
              <a:schemeClr val="accent1"/>
            </a:fillRef>
            <a:effectRef idx="0">
              <a:schemeClr val="accent1"/>
            </a:effectRef>
            <a:fontRef idx="minor">
              <a:schemeClr val="tx1"/>
            </a:fontRef>
          </p:style>
          <p:txBody>
            <a:bodyPr lIns="54000" tIns="72000" rIns="36000" bIns="108000" rtlCol="0" anchor="t" anchorCtr="0">
              <a:noAutofit/>
            </a:bodyPr>
            <a:lstStyle/>
            <a:p>
              <a:pPr marL="206375" indent="-206375" algn="l" rtl="0">
                <a:lnSpc>
                  <a:spcPct val="90000"/>
                </a:lnSpc>
                <a:spcBef>
                  <a:spcPts val="400"/>
                </a:spcBef>
              </a:pPr>
              <a:r>
                <a:rPr lang="ru-RU" sz="1500" b="1" i="0" u="none" baseline="0" dirty="0">
                  <a:solidFill>
                    <a:schemeClr val="bg1"/>
                  </a:solidFill>
                </a:rPr>
                <a:t>3.</a:t>
              </a:r>
              <a:r>
                <a:rPr lang="ru-RU" sz="1500" b="0" i="0" u="none" baseline="0" dirty="0">
                  <a:solidFill>
                    <a:schemeClr val="bg1"/>
                  </a:solidFill>
                </a:rPr>
                <a:t>	</a:t>
              </a:r>
              <a:r>
                <a:rPr lang="ru-RU" sz="1500" b="1" i="0" u="none" baseline="0" dirty="0">
                  <a:solidFill>
                    <a:schemeClr val="bg1"/>
                  </a:solidFill>
                </a:rPr>
                <a:t>Цифровые инициативы по всей компании</a:t>
              </a:r>
            </a:p>
          </p:txBody>
        </p:sp>
        <p:sp>
          <p:nvSpPr>
            <p:cNvPr id="117" name="RbLeanShape Left U-Shape 39"/>
            <p:cNvSpPr/>
            <p:nvPr/>
          </p:nvSpPr>
          <p:spPr>
            <a:xfrm rot="5400000">
              <a:off x="4912867" y="4478527"/>
              <a:ext cx="1078306" cy="1348884"/>
            </a:xfrm>
            <a:custGeom>
              <a:avLst/>
              <a:gdLst>
                <a:gd name="connsiteX0" fmla="*/ 0 w 1270000"/>
                <a:gd name="connsiteY0" fmla="*/ 0 h 3175000"/>
                <a:gd name="connsiteX1" fmla="*/ 1270000 w 1270000"/>
                <a:gd name="connsiteY1" fmla="*/ 0 h 3175000"/>
                <a:gd name="connsiteX2" fmla="*/ 1270000 w 1270000"/>
                <a:gd name="connsiteY2" fmla="*/ 3175000 h 3175000"/>
                <a:gd name="connsiteX3" fmla="*/ 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0" y="0"/>
                  </a:moveTo>
                  <a:lnTo>
                    <a:pt x="1270000" y="0"/>
                  </a:lnTo>
                  <a:lnTo>
                    <a:pt x="1270000" y="3175000"/>
                  </a:lnTo>
                  <a:lnTo>
                    <a:pt x="0" y="3175000"/>
                  </a:lnTo>
                </a:path>
              </a:pathLst>
            </a:custGeom>
            <a:ln w="952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0" tIns="90000" rIns="0" bIns="0" rtlCol="0" anchor="t"/>
            <a:lstStyle/>
            <a:p>
              <a:pPr algn="l" rtl="0" fontAlgn="ctr"/>
              <a:endParaRPr lang="ru-RU" dirty="0"/>
            </a:p>
          </p:txBody>
        </p:sp>
        <p:pic>
          <p:nvPicPr>
            <p:cNvPr id="118" name="Picture 6" descr="Logo E.ON.sv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26086" y="4613816"/>
              <a:ext cx="756000" cy="22512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2" descr="RWE AG.sv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26086" y="4977256"/>
              <a:ext cx="756000" cy="18522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26086" y="5300796"/>
              <a:ext cx="873458" cy="295655"/>
            </a:xfrm>
            <a:prstGeom prst="rect">
              <a:avLst/>
            </a:prstGeom>
          </p:spPr>
        </p:pic>
      </p:grpSp>
    </p:spTree>
    <p:extLst>
      <p:ext uri="{BB962C8B-B14F-4D97-AF65-F5344CB8AC3E}">
        <p14:creationId xmlns:p14="http://schemas.microsoft.com/office/powerpoint/2010/main" val="2614559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8000" y="666000"/>
            <a:ext cx="10792808" cy="860400"/>
          </a:xfrm>
        </p:spPr>
        <p:txBody>
          <a:bodyPr/>
          <a:lstStyle/>
          <a:p>
            <a:r>
              <a:rPr lang="ru-RU" dirty="0" smtClean="0"/>
              <a:t>Французский гигант </a:t>
            </a:r>
            <a:r>
              <a:rPr lang="ru-RU" dirty="0" err="1" smtClean="0"/>
              <a:t>Engie</a:t>
            </a:r>
            <a:r>
              <a:rPr lang="ru-RU" dirty="0" smtClean="0"/>
              <a:t> является одной из таких лучших практик, активно инвестируя в новые технологии и партнерства (более 100)</a:t>
            </a:r>
            <a:endParaRPr lang="ru-RU" dirty="0"/>
          </a:p>
        </p:txBody>
      </p:sp>
      <p:pic>
        <p:nvPicPr>
          <p:cNvPr id="605304" name="Picture 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0" name="Subtitle"/>
          <p:cNvSpPr txBox="1">
            <a:spLocks/>
          </p:cNvSpPr>
          <p:nvPr/>
        </p:nvSpPr>
        <p:spPr>
          <a:xfrm>
            <a:off x="738000" y="1710001"/>
            <a:ext cx="10792808" cy="300531"/>
          </a:xfrm>
          <a:prstGeom prst="rect">
            <a:avLst/>
          </a:prstGeom>
          <a:noFill/>
          <a:ln w="9525">
            <a:noFill/>
          </a:ln>
        </p:spPr>
        <p:txBody>
          <a:bodyPr vert="horz" wrap="square" lIns="0" tIns="0" rIns="0" bIns="0" rtlCol="0">
            <a:spAutoFit/>
          </a:bodyPr>
          <a:lstStyle/>
          <a:p>
            <a:pPr>
              <a:lnSpc>
                <a:spcPct val="90000"/>
              </a:lnSpc>
              <a:spcBef>
                <a:spcPts val="0"/>
              </a:spcBef>
              <a:buSzPct val="100000"/>
            </a:pPr>
            <a:r>
              <a:rPr lang="ru-RU" sz="2100" b="0" dirty="0">
                <a:solidFill>
                  <a:schemeClr val="tx2"/>
                </a:solidFill>
                <a:sym typeface="+mn-lt"/>
              </a:rPr>
              <a:t>Э</a:t>
            </a:r>
            <a:r>
              <a:rPr lang="en-US" sz="2100" b="0" dirty="0" err="1">
                <a:solidFill>
                  <a:schemeClr val="tx2"/>
                </a:solidFill>
                <a:sym typeface="+mn-lt"/>
              </a:rPr>
              <a:t>косистема</a:t>
            </a:r>
            <a:r>
              <a:rPr lang="en-US" sz="2100" b="0" dirty="0">
                <a:solidFill>
                  <a:schemeClr val="tx2"/>
                </a:solidFill>
                <a:sym typeface="+mn-lt"/>
              </a:rPr>
              <a:t> </a:t>
            </a:r>
            <a:r>
              <a:rPr lang="ru-RU" sz="2100" b="0" dirty="0">
                <a:solidFill>
                  <a:schemeClr val="tx2"/>
                </a:solidFill>
                <a:sym typeface="+mn-lt"/>
              </a:rPr>
              <a:t>инноваций </a:t>
            </a:r>
            <a:r>
              <a:rPr lang="en-US" sz="2100" b="0" dirty="0">
                <a:solidFill>
                  <a:schemeClr val="tx2"/>
                </a:solidFill>
                <a:sym typeface="+mn-lt"/>
              </a:rPr>
              <a:t>– </a:t>
            </a:r>
            <a:r>
              <a:rPr lang="en-US" sz="2100" b="0" dirty="0" err="1" smtClean="0">
                <a:solidFill>
                  <a:schemeClr val="tx2"/>
                </a:solidFill>
                <a:latin typeface="+mn-lt"/>
                <a:cs typeface="+mn-cs"/>
                <a:sym typeface="+mn-lt"/>
              </a:rPr>
              <a:t>Пример</a:t>
            </a:r>
            <a:r>
              <a:rPr lang="en-US" sz="2100" b="0" dirty="0" smtClean="0">
                <a:solidFill>
                  <a:schemeClr val="tx2"/>
                </a:solidFill>
                <a:latin typeface="+mn-lt"/>
                <a:cs typeface="+mn-cs"/>
                <a:sym typeface="+mn-lt"/>
              </a:rPr>
              <a:t> </a:t>
            </a:r>
            <a:r>
              <a:rPr lang="en-US" sz="2100" b="0" dirty="0" err="1" smtClean="0">
                <a:solidFill>
                  <a:schemeClr val="tx2"/>
                </a:solidFill>
                <a:latin typeface="+mn-lt"/>
                <a:cs typeface="+mn-cs"/>
                <a:sym typeface="+mn-lt"/>
              </a:rPr>
              <a:t>Engie</a:t>
            </a:r>
            <a:endParaRPr lang="en-US" sz="2100" b="0" dirty="0" smtClean="0">
              <a:solidFill>
                <a:schemeClr val="tx2"/>
              </a:solidFill>
              <a:latin typeface="+mn-lt"/>
              <a:cs typeface="+mn-cs"/>
              <a:sym typeface="+mn-lt"/>
            </a:endParaRPr>
          </a:p>
        </p:txBody>
      </p:sp>
      <p:sp>
        <p:nvSpPr>
          <p:cNvPr id="341" name="Source"/>
          <p:cNvSpPr txBox="1"/>
          <p:nvPr/>
        </p:nvSpPr>
        <p:spPr>
          <a:xfrm>
            <a:off x="736600" y="6710121"/>
            <a:ext cx="1365758" cy="124650"/>
          </a:xfrm>
          <a:prstGeom prst="rect">
            <a:avLst/>
          </a:prstGeom>
          <a:noFill/>
          <a:ln w="9525">
            <a:noFill/>
          </a:ln>
        </p:spPr>
        <p:txBody>
          <a:bodyPr vert="horz" wrap="none" lIns="0" tIns="0" rIns="0" bIns="0" rtlCol="0" anchor="b" anchorCtr="0">
            <a:spAutoFit/>
          </a:bodyPr>
          <a:lstStyle/>
          <a:p>
            <a:pPr>
              <a:lnSpc>
                <a:spcPct val="90000"/>
              </a:lnSpc>
              <a:spcBef>
                <a:spcPts val="0"/>
              </a:spcBef>
              <a:buSzPct val="100000"/>
            </a:pPr>
            <a:r>
              <a:rPr lang="en-US" sz="900" b="0" dirty="0" err="1" smtClean="0">
                <a:solidFill>
                  <a:schemeClr val="tx1"/>
                </a:solidFill>
                <a:latin typeface="+mn-lt"/>
                <a:cs typeface="+mn-cs"/>
                <a:sym typeface="+mn-lt"/>
              </a:rPr>
              <a:t>Источник</a:t>
            </a:r>
            <a:r>
              <a:rPr lang="en-US" sz="900" b="0" dirty="0" smtClean="0">
                <a:solidFill>
                  <a:schemeClr val="tx1"/>
                </a:solidFill>
                <a:latin typeface="+mn-lt"/>
                <a:cs typeface="+mn-cs"/>
                <a:sym typeface="+mn-lt"/>
              </a:rPr>
              <a:t>: </a:t>
            </a:r>
            <a:r>
              <a:rPr lang="en-US" sz="900" b="0" dirty="0" err="1" smtClean="0">
                <a:solidFill>
                  <a:schemeClr val="tx1"/>
                </a:solidFill>
                <a:latin typeface="+mn-lt"/>
                <a:cs typeface="+mn-cs"/>
                <a:sym typeface="+mn-lt"/>
              </a:rPr>
              <a:t>Engie</a:t>
            </a:r>
            <a:r>
              <a:rPr lang="en-US" sz="900" b="0" dirty="0" smtClean="0">
                <a:solidFill>
                  <a:schemeClr val="tx1"/>
                </a:solidFill>
                <a:latin typeface="+mn-lt"/>
                <a:cs typeface="+mn-cs"/>
                <a:sym typeface="+mn-lt"/>
              </a:rPr>
              <a:t>, Roland Berger</a:t>
            </a:r>
          </a:p>
        </p:txBody>
      </p:sp>
      <p:sp>
        <p:nvSpPr>
          <p:cNvPr id="332" name="RBContent11"/>
          <p:cNvSpPr txBox="1">
            <a:spLocks/>
          </p:cNvSpPr>
          <p:nvPr/>
        </p:nvSpPr>
        <p:spPr>
          <a:xfrm>
            <a:off x="7715271" y="2160672"/>
            <a:ext cx="3815090" cy="2560701"/>
          </a:xfrm>
          <a:prstGeom prst="rect">
            <a:avLst/>
          </a:prstGeom>
          <a:noFill/>
          <a:ln w="9525">
            <a:noFill/>
          </a:ln>
        </p:spPr>
        <p:txBody>
          <a:bodyPr vert="horz" wrap="square" lIns="144000" tIns="0" rIns="0" bIns="0" rtlCol="0">
            <a:spAutoFit/>
          </a:bodyPr>
          <a:lstStyle/>
          <a:p>
            <a:pPr>
              <a:lnSpc>
                <a:spcPct val="90000"/>
              </a:lnSpc>
              <a:spcBef>
                <a:spcPts val="300"/>
              </a:spcBef>
              <a:buSzPct val="100000"/>
            </a:pPr>
            <a:r>
              <a:rPr lang="en-US" sz="1900" b="0" dirty="0" err="1" smtClean="0"/>
              <a:t>Оптимизация</a:t>
            </a:r>
            <a:r>
              <a:rPr lang="en-US" sz="1900" b="0" dirty="0" smtClean="0"/>
              <a:t> </a:t>
            </a:r>
            <a:r>
              <a:rPr lang="en-US" sz="1900" b="0" dirty="0" err="1" smtClean="0"/>
              <a:t>бизнеса</a:t>
            </a:r>
            <a:r>
              <a:rPr lang="en-US" sz="1900" b="0" dirty="0" smtClean="0"/>
              <a:t> и </a:t>
            </a:r>
          </a:p>
          <a:p>
            <a:pPr marL="186514" lvl="1" indent="-186514">
              <a:lnSpc>
                <a:spcPct val="90000"/>
              </a:lnSpc>
              <a:spcBef>
                <a:spcPts val="300"/>
              </a:spcBef>
              <a:buSzPct val="100000"/>
              <a:buFont typeface="Arial Narrow"/>
              <a:buChar char="&gt;"/>
            </a:pPr>
            <a:r>
              <a:rPr lang="en-US" sz="1900" b="0" dirty="0" err="1" smtClean="0"/>
              <a:t>Ключевые</a:t>
            </a:r>
            <a:r>
              <a:rPr lang="en-US" sz="1900" b="0" dirty="0" smtClean="0"/>
              <a:t> </a:t>
            </a:r>
            <a:r>
              <a:rPr lang="en-US" sz="1900" b="0" dirty="0" err="1" smtClean="0"/>
              <a:t>программы</a:t>
            </a:r>
            <a:r>
              <a:rPr lang="en-US" sz="1900" b="0" dirty="0" smtClean="0"/>
              <a:t> </a:t>
            </a:r>
          </a:p>
          <a:p>
            <a:pPr marL="186514" lvl="1" indent="-186514">
              <a:lnSpc>
                <a:spcPct val="90000"/>
              </a:lnSpc>
              <a:spcBef>
                <a:spcPts val="300"/>
              </a:spcBef>
              <a:buSzPct val="100000"/>
              <a:buFont typeface="Arial Narrow"/>
              <a:buChar char="&gt;"/>
            </a:pPr>
            <a:r>
              <a:rPr lang="en-US" sz="1900" b="0" dirty="0" smtClean="0"/>
              <a:t>3 </a:t>
            </a:r>
            <a:r>
              <a:rPr lang="en-US" sz="1900" b="0" dirty="0" err="1" smtClean="0"/>
              <a:t>бизнес-направления</a:t>
            </a:r>
            <a:r>
              <a:rPr lang="en-US" sz="1900" b="0" dirty="0" smtClean="0"/>
              <a:t> </a:t>
            </a:r>
          </a:p>
          <a:p>
            <a:pPr marL="186514" lvl="1" indent="-186514">
              <a:lnSpc>
                <a:spcPct val="90000"/>
              </a:lnSpc>
              <a:spcBef>
                <a:spcPts val="300"/>
              </a:spcBef>
              <a:buSzPct val="100000"/>
              <a:buFont typeface="Arial Narrow"/>
              <a:buChar char="&gt;"/>
            </a:pPr>
            <a:r>
              <a:rPr lang="en-US" sz="1900" b="0" dirty="0" err="1" smtClean="0"/>
              <a:t>Центры</a:t>
            </a:r>
            <a:r>
              <a:rPr lang="en-US" sz="1900" b="0" dirty="0" smtClean="0"/>
              <a:t> </a:t>
            </a:r>
            <a:r>
              <a:rPr lang="en-US" sz="1900" b="0" dirty="0" err="1" smtClean="0"/>
              <a:t>компетенции</a:t>
            </a:r>
            <a:r>
              <a:rPr lang="en-US" sz="1900" b="0" dirty="0" smtClean="0"/>
              <a:t>: </a:t>
            </a:r>
            <a:r>
              <a:rPr lang="en-US" sz="1900" b="0" dirty="0" err="1" smtClean="0"/>
              <a:t>лаборатории</a:t>
            </a:r>
            <a:r>
              <a:rPr lang="en-US" sz="1900" b="0" dirty="0" smtClean="0"/>
              <a:t>, VC, </a:t>
            </a:r>
            <a:r>
              <a:rPr lang="en-US" sz="1900" b="0" dirty="0" err="1" smtClean="0"/>
              <a:t>Engie</a:t>
            </a:r>
            <a:r>
              <a:rPr lang="en-US" sz="1900" b="0" dirty="0" smtClean="0"/>
              <a:t> Digital </a:t>
            </a:r>
          </a:p>
          <a:p>
            <a:pPr>
              <a:lnSpc>
                <a:spcPct val="90000"/>
              </a:lnSpc>
              <a:spcBef>
                <a:spcPts val="300"/>
              </a:spcBef>
              <a:buSzPct val="100000"/>
            </a:pPr>
            <a:r>
              <a:rPr lang="en-US" sz="1900" b="0" dirty="0" err="1" smtClean="0"/>
              <a:t>Значительная</a:t>
            </a:r>
            <a:r>
              <a:rPr lang="en-US" sz="1900" b="0" dirty="0" smtClean="0"/>
              <a:t> </a:t>
            </a:r>
            <a:r>
              <a:rPr lang="en-US" sz="1900" b="0" dirty="0" err="1" smtClean="0"/>
              <a:t>ротация</a:t>
            </a:r>
            <a:r>
              <a:rPr lang="en-US" sz="1900" b="0" dirty="0" smtClean="0"/>
              <a:t> в </a:t>
            </a:r>
            <a:r>
              <a:rPr lang="en-US" sz="1900" b="0" dirty="0" err="1" smtClean="0"/>
              <a:t>топ-менеджменте</a:t>
            </a:r>
            <a:r>
              <a:rPr lang="en-US" sz="1900" b="0" dirty="0" smtClean="0"/>
              <a:t> и </a:t>
            </a:r>
            <a:r>
              <a:rPr lang="en-US" sz="1900" b="0" dirty="0" err="1" smtClean="0"/>
              <a:t>высшем</a:t>
            </a:r>
            <a:r>
              <a:rPr lang="en-US" sz="1900" b="0" dirty="0" smtClean="0"/>
              <a:t> </a:t>
            </a:r>
            <a:r>
              <a:rPr lang="en-US" sz="1900" b="0" dirty="0" err="1" smtClean="0"/>
              <a:t>руководстве</a:t>
            </a:r>
            <a:r>
              <a:rPr lang="en-US" sz="1900" b="0" dirty="0" smtClean="0"/>
              <a:t> </a:t>
            </a:r>
          </a:p>
          <a:p>
            <a:pPr>
              <a:lnSpc>
                <a:spcPct val="90000"/>
              </a:lnSpc>
              <a:spcBef>
                <a:spcPts val="300"/>
              </a:spcBef>
              <a:buSzPct val="100000"/>
            </a:pPr>
            <a:r>
              <a:rPr lang="en-US" sz="1900" b="0" dirty="0" err="1" smtClean="0"/>
              <a:t>Партнерства</a:t>
            </a:r>
            <a:r>
              <a:rPr lang="en-US" sz="1900" b="0" dirty="0" smtClean="0"/>
              <a:t> с </a:t>
            </a:r>
            <a:r>
              <a:rPr lang="en-US" sz="1900" b="0" dirty="0" err="1" smtClean="0"/>
              <a:t>третьими</a:t>
            </a:r>
            <a:r>
              <a:rPr lang="en-US" sz="1900" b="0" dirty="0" smtClean="0"/>
              <a:t> </a:t>
            </a:r>
            <a:r>
              <a:rPr lang="en-US" sz="1900" b="0" dirty="0" err="1" smtClean="0"/>
              <a:t>сторонами</a:t>
            </a:r>
            <a:r>
              <a:rPr lang="en-US" sz="1900" b="0" dirty="0" smtClean="0"/>
              <a:t>, </a:t>
            </a:r>
            <a:r>
              <a:rPr lang="en-US" sz="1900" b="0" dirty="0" err="1" smtClean="0"/>
              <a:t>особенно</a:t>
            </a:r>
            <a:r>
              <a:rPr lang="en-US" sz="1900" b="0" dirty="0" smtClean="0"/>
              <a:t> в </a:t>
            </a:r>
            <a:r>
              <a:rPr lang="en-US" sz="1900" b="0" dirty="0" err="1" smtClean="0"/>
              <a:t>сфере</a:t>
            </a:r>
            <a:r>
              <a:rPr lang="en-US" sz="1900" b="0" dirty="0" smtClean="0"/>
              <a:t> </a:t>
            </a:r>
            <a:r>
              <a:rPr lang="en-US" sz="1900" b="0" dirty="0" err="1" smtClean="0"/>
              <a:t>технологий</a:t>
            </a:r>
            <a:endParaRPr lang="en-US" sz="1900" dirty="0">
              <a:cs typeface="Arial" pitchFamily="34" charset="0"/>
            </a:endParaRPr>
          </a:p>
        </p:txBody>
      </p:sp>
      <p:sp>
        <p:nvSpPr>
          <p:cNvPr id="338" name="Rectangle 337"/>
          <p:cNvSpPr/>
          <p:nvPr/>
        </p:nvSpPr>
        <p:spPr>
          <a:xfrm>
            <a:off x="738000" y="2209187"/>
            <a:ext cx="1299860" cy="2120877"/>
          </a:xfrm>
          <a:prstGeom prst="rect">
            <a:avLst/>
          </a:prstGeom>
          <a:solidFill>
            <a:schemeClr val="bg1"/>
          </a:solidFill>
          <a:ln w="1587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b" anchorCtr="0">
            <a:noAutofit/>
          </a:bodyPr>
          <a:lstStyle/>
          <a:p>
            <a:pPr algn="ctr">
              <a:lnSpc>
                <a:spcPct val="90000"/>
              </a:lnSpc>
              <a:spcBef>
                <a:spcPts val="400"/>
              </a:spcBef>
              <a:buSzPct val="100000"/>
            </a:pPr>
            <a:r>
              <a:rPr lang="en-US" dirty="0" smtClean="0"/>
              <a:t>8</a:t>
            </a:r>
            <a:r>
              <a:rPr lang="en-US" b="0" dirty="0" smtClean="0"/>
              <a:t> </a:t>
            </a:r>
            <a:r>
              <a:rPr lang="en-US" b="0" dirty="0" err="1" smtClean="0"/>
              <a:t>инвестиций</a:t>
            </a:r>
            <a:endParaRPr lang="en-US" b="0" dirty="0"/>
          </a:p>
        </p:txBody>
      </p:sp>
      <p:sp>
        <p:nvSpPr>
          <p:cNvPr id="342" name="Rectangle 341"/>
          <p:cNvSpPr/>
          <p:nvPr/>
        </p:nvSpPr>
        <p:spPr>
          <a:xfrm>
            <a:off x="738000" y="4594681"/>
            <a:ext cx="1299860" cy="1830856"/>
          </a:xfrm>
          <a:prstGeom prst="rect">
            <a:avLst/>
          </a:prstGeom>
          <a:solidFill>
            <a:schemeClr val="bg1"/>
          </a:solidFill>
          <a:ln w="1587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gn="ctr">
              <a:spcBef>
                <a:spcPts val="0"/>
              </a:spcBef>
              <a:buSzPct val="100000"/>
            </a:pPr>
            <a:r>
              <a:rPr lang="en-US" dirty="0" err="1" smtClean="0"/>
              <a:t>Партнерства</a:t>
            </a:r>
            <a:r>
              <a:rPr lang="en-US" dirty="0" smtClean="0"/>
              <a:t> с </a:t>
            </a:r>
            <a:r>
              <a:rPr lang="en-US" dirty="0" err="1" smtClean="0"/>
              <a:t>инкубаторами</a:t>
            </a:r>
            <a:endParaRPr lang="en-US" b="0" dirty="0" smtClean="0"/>
          </a:p>
          <a:p>
            <a:pPr algn="ctr">
              <a:spcBef>
                <a:spcPts val="0"/>
              </a:spcBef>
              <a:buSzPct val="100000"/>
            </a:pPr>
            <a:r>
              <a:rPr lang="en-US" dirty="0" smtClean="0"/>
              <a:t>~20 </a:t>
            </a:r>
            <a:r>
              <a:rPr lang="en-US" b="0" dirty="0" err="1" smtClean="0"/>
              <a:t>проектов</a:t>
            </a:r>
            <a:r>
              <a:rPr lang="en-US" b="0" dirty="0" smtClean="0"/>
              <a:t> </a:t>
            </a:r>
            <a:r>
              <a:rPr lang="en-US" b="0" dirty="0" err="1" smtClean="0"/>
              <a:t>сотрудников</a:t>
            </a:r>
            <a:r>
              <a:rPr lang="en-US" b="0" dirty="0" smtClean="0"/>
              <a:t> (</a:t>
            </a:r>
            <a:r>
              <a:rPr lang="en-US" b="0" dirty="0" err="1" smtClean="0"/>
              <a:t>ЕС</a:t>
            </a:r>
            <a:r>
              <a:rPr lang="en-US" b="0" dirty="0" smtClean="0"/>
              <a:t>)</a:t>
            </a:r>
            <a:endParaRPr lang="en-US" b="0" dirty="0"/>
          </a:p>
        </p:txBody>
      </p:sp>
      <p:sp>
        <p:nvSpPr>
          <p:cNvPr id="343" name="Rectangle 342"/>
          <p:cNvSpPr/>
          <p:nvPr/>
        </p:nvSpPr>
        <p:spPr>
          <a:xfrm>
            <a:off x="2235850" y="2668140"/>
            <a:ext cx="4359298" cy="2683855"/>
          </a:xfrm>
          <a:prstGeom prst="rect">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344" name="Rectangle 343"/>
          <p:cNvSpPr/>
          <p:nvPr/>
        </p:nvSpPr>
        <p:spPr>
          <a:xfrm>
            <a:off x="6716426" y="2957171"/>
            <a:ext cx="547974" cy="1455475"/>
          </a:xfrm>
          <a:prstGeom prst="rect">
            <a:avLst/>
          </a:prstGeom>
          <a:ln w="1587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345" name="Freeform 5"/>
          <p:cNvSpPr>
            <a:spLocks noChangeAspect="1" noEditPoints="1"/>
          </p:cNvSpPr>
          <p:nvPr/>
        </p:nvSpPr>
        <p:spPr bwMode="auto">
          <a:xfrm>
            <a:off x="1206139" y="3566452"/>
            <a:ext cx="363582" cy="443615"/>
          </a:xfrm>
          <a:custGeom>
            <a:avLst/>
            <a:gdLst>
              <a:gd name="T0" fmla="*/ 1000 w 1764"/>
              <a:gd name="T1" fmla="*/ 1120 h 2000"/>
              <a:gd name="T2" fmla="*/ 560 w 1764"/>
              <a:gd name="T3" fmla="*/ 1560 h 2000"/>
              <a:gd name="T4" fmla="*/ 1000 w 1764"/>
              <a:gd name="T5" fmla="*/ 2000 h 2000"/>
              <a:gd name="T6" fmla="*/ 1440 w 1764"/>
              <a:gd name="T7" fmla="*/ 1560 h 2000"/>
              <a:gd name="T8" fmla="*/ 1000 w 1764"/>
              <a:gd name="T9" fmla="*/ 1120 h 2000"/>
              <a:gd name="T10" fmla="*/ 1150 w 1764"/>
              <a:gd name="T11" fmla="*/ 13 h 2000"/>
              <a:gd name="T12" fmla="*/ 1280 w 1764"/>
              <a:gd name="T13" fmla="*/ 0 h 2000"/>
              <a:gd name="T14" fmla="*/ 1459 w 1764"/>
              <a:gd name="T15" fmla="*/ 190 h 2000"/>
              <a:gd name="T16" fmla="*/ 1357 w 1764"/>
              <a:gd name="T17" fmla="*/ 378 h 2000"/>
              <a:gd name="T18" fmla="*/ 1150 w 1764"/>
              <a:gd name="T19" fmla="*/ 13 h 2000"/>
              <a:gd name="T20" fmla="*/ 752 w 1764"/>
              <a:gd name="T21" fmla="*/ 400 h 2000"/>
              <a:gd name="T22" fmla="*/ 692 w 1764"/>
              <a:gd name="T23" fmla="*/ 350 h 2000"/>
              <a:gd name="T24" fmla="*/ 621 w 1764"/>
              <a:gd name="T25" fmla="*/ 190 h 2000"/>
              <a:gd name="T26" fmla="*/ 636 w 1764"/>
              <a:gd name="T27" fmla="*/ 114 h 2000"/>
              <a:gd name="T28" fmla="*/ 800 w 1764"/>
              <a:gd name="T29" fmla="*/ 0 h 2000"/>
              <a:gd name="T30" fmla="*/ 1279 w 1764"/>
              <a:gd name="T31" fmla="*/ 400 h 2000"/>
              <a:gd name="T32" fmla="*/ 752 w 1764"/>
              <a:gd name="T33" fmla="*/ 400 h 2000"/>
              <a:gd name="T34" fmla="*/ 960 w 1764"/>
              <a:gd name="T35" fmla="*/ 1760 h 2000"/>
              <a:gd name="T36" fmla="*/ 960 w 1764"/>
              <a:gd name="T37" fmla="*/ 1440 h 2000"/>
              <a:gd name="T38" fmla="*/ 920 w 1764"/>
              <a:gd name="T39" fmla="*/ 1440 h 2000"/>
              <a:gd name="T40" fmla="*/ 920 w 1764"/>
              <a:gd name="T41" fmla="*/ 1360 h 2000"/>
              <a:gd name="T42" fmla="*/ 1040 w 1764"/>
              <a:gd name="T43" fmla="*/ 1360 h 2000"/>
              <a:gd name="T44" fmla="*/ 1040 w 1764"/>
              <a:gd name="T45" fmla="*/ 1760 h 2000"/>
              <a:gd name="T46" fmla="*/ 960 w 1764"/>
              <a:gd name="T47" fmla="*/ 1760 h 2000"/>
              <a:gd name="T48" fmla="*/ 440 w 1764"/>
              <a:gd name="T49" fmla="*/ 880 h 2000"/>
              <a:gd name="T50" fmla="*/ 807 w 1764"/>
              <a:gd name="T51" fmla="*/ 1077 h 2000"/>
              <a:gd name="T52" fmla="*/ 480 w 1764"/>
              <a:gd name="T53" fmla="*/ 1560 h 2000"/>
              <a:gd name="T54" fmla="*/ 517 w 1764"/>
              <a:gd name="T55" fmla="*/ 1753 h 2000"/>
              <a:gd name="T56" fmla="*/ 440 w 1764"/>
              <a:gd name="T57" fmla="*/ 1760 h 2000"/>
              <a:gd name="T58" fmla="*/ 0 w 1764"/>
              <a:gd name="T59" fmla="*/ 1320 h 2000"/>
              <a:gd name="T60" fmla="*/ 440 w 1764"/>
              <a:gd name="T61" fmla="*/ 880 h 2000"/>
              <a:gd name="T62" fmla="*/ 400 w 1764"/>
              <a:gd name="T63" fmla="*/ 1520 h 2000"/>
              <a:gd name="T64" fmla="*/ 480 w 1764"/>
              <a:gd name="T65" fmla="*/ 1520 h 2000"/>
              <a:gd name="T66" fmla="*/ 480 w 1764"/>
              <a:gd name="T67" fmla="*/ 1120 h 2000"/>
              <a:gd name="T68" fmla="*/ 360 w 1764"/>
              <a:gd name="T69" fmla="*/ 1120 h 2000"/>
              <a:gd name="T70" fmla="*/ 360 w 1764"/>
              <a:gd name="T71" fmla="*/ 1200 h 2000"/>
              <a:gd name="T72" fmla="*/ 400 w 1764"/>
              <a:gd name="T73" fmla="*/ 1200 h 2000"/>
              <a:gd name="T74" fmla="*/ 400 w 1764"/>
              <a:gd name="T75" fmla="*/ 1520 h 2000"/>
              <a:gd name="T76" fmla="*/ 723 w 1764"/>
              <a:gd name="T77" fmla="*/ 2000 h 2000"/>
              <a:gd name="T78" fmla="*/ 480 w 1764"/>
              <a:gd name="T79" fmla="*/ 2000 h 2000"/>
              <a:gd name="T80" fmla="*/ 352 w 1764"/>
              <a:gd name="T81" fmla="*/ 1894 h 2000"/>
              <a:gd name="T82" fmla="*/ 337 w 1764"/>
              <a:gd name="T83" fmla="*/ 1830 h 2000"/>
              <a:gd name="T84" fmla="*/ 554 w 1764"/>
              <a:gd name="T85" fmla="*/ 1828 h 2000"/>
              <a:gd name="T86" fmla="*/ 723 w 1764"/>
              <a:gd name="T87" fmla="*/ 2000 h 2000"/>
              <a:gd name="T88" fmla="*/ 1728 w 1764"/>
              <a:gd name="T89" fmla="*/ 1894 h 2000"/>
              <a:gd name="T90" fmla="*/ 1600 w 1764"/>
              <a:gd name="T91" fmla="*/ 2000 h 2000"/>
              <a:gd name="T92" fmla="*/ 1277 w 1764"/>
              <a:gd name="T93" fmla="*/ 2000 h 2000"/>
              <a:gd name="T94" fmla="*/ 1520 w 1764"/>
              <a:gd name="T95" fmla="*/ 1560 h 2000"/>
              <a:gd name="T96" fmla="*/ 1000 w 1764"/>
              <a:gd name="T97" fmla="*/ 1040 h 2000"/>
              <a:gd name="T98" fmla="*/ 886 w 1764"/>
              <a:gd name="T99" fmla="*/ 1052 h 2000"/>
              <a:gd name="T100" fmla="*/ 874 w 1764"/>
              <a:gd name="T101" fmla="*/ 1033 h 2000"/>
              <a:gd name="T102" fmla="*/ 636 w 1764"/>
              <a:gd name="T103" fmla="*/ 838 h 2000"/>
              <a:gd name="T104" fmla="*/ 800 w 1764"/>
              <a:gd name="T105" fmla="*/ 640 h 2000"/>
              <a:gd name="T106" fmla="*/ 1280 w 1764"/>
              <a:gd name="T107" fmla="*/ 640 h 2000"/>
              <a:gd name="T108" fmla="*/ 1479 w 1764"/>
              <a:gd name="T109" fmla="*/ 872 h 2000"/>
              <a:gd name="T110" fmla="*/ 1696 w 1764"/>
              <a:gd name="T111" fmla="*/ 1170 h 2000"/>
              <a:gd name="T112" fmla="*/ 1760 w 1764"/>
              <a:gd name="T113" fmla="*/ 1494 h 2000"/>
              <a:gd name="T114" fmla="*/ 1728 w 1764"/>
              <a:gd name="T115" fmla="*/ 1894 h 2000"/>
              <a:gd name="T116" fmla="*/ 1280 w 1764"/>
              <a:gd name="T117" fmla="*/ 480 h 2000"/>
              <a:gd name="T118" fmla="*/ 800 w 1764"/>
              <a:gd name="T119" fmla="*/ 480 h 2000"/>
              <a:gd name="T120" fmla="*/ 800 w 1764"/>
              <a:gd name="T121" fmla="*/ 560 h 2000"/>
              <a:gd name="T122" fmla="*/ 1280 w 1764"/>
              <a:gd name="T123" fmla="*/ 560 h 2000"/>
              <a:gd name="T124" fmla="*/ 1280 w 1764"/>
              <a:gd name="T125" fmla="*/ 48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2000">
                <a:moveTo>
                  <a:pt x="1000" y="1120"/>
                </a:moveTo>
                <a:cubicBezTo>
                  <a:pt x="757" y="1120"/>
                  <a:pt x="560" y="1317"/>
                  <a:pt x="560" y="1560"/>
                </a:cubicBezTo>
                <a:cubicBezTo>
                  <a:pt x="560" y="1803"/>
                  <a:pt x="757" y="2000"/>
                  <a:pt x="1000" y="2000"/>
                </a:cubicBezTo>
                <a:cubicBezTo>
                  <a:pt x="1243" y="2000"/>
                  <a:pt x="1440" y="1803"/>
                  <a:pt x="1440" y="1560"/>
                </a:cubicBezTo>
                <a:cubicBezTo>
                  <a:pt x="1440" y="1317"/>
                  <a:pt x="1243" y="1120"/>
                  <a:pt x="1000" y="1120"/>
                </a:cubicBezTo>
                <a:close/>
                <a:moveTo>
                  <a:pt x="1150" y="13"/>
                </a:moveTo>
                <a:cubicBezTo>
                  <a:pt x="1193" y="4"/>
                  <a:pt x="1237" y="0"/>
                  <a:pt x="1280" y="0"/>
                </a:cubicBezTo>
                <a:cubicBezTo>
                  <a:pt x="1383" y="0"/>
                  <a:pt x="1459" y="90"/>
                  <a:pt x="1459" y="190"/>
                </a:cubicBezTo>
                <a:cubicBezTo>
                  <a:pt x="1459" y="269"/>
                  <a:pt x="1416" y="330"/>
                  <a:pt x="1357" y="378"/>
                </a:cubicBezTo>
                <a:cubicBezTo>
                  <a:pt x="1342" y="209"/>
                  <a:pt x="1266" y="88"/>
                  <a:pt x="1150" y="13"/>
                </a:cubicBezTo>
                <a:close/>
                <a:moveTo>
                  <a:pt x="752" y="400"/>
                </a:moveTo>
                <a:cubicBezTo>
                  <a:pt x="732" y="386"/>
                  <a:pt x="711" y="370"/>
                  <a:pt x="692" y="350"/>
                </a:cubicBezTo>
                <a:cubicBezTo>
                  <a:pt x="642" y="300"/>
                  <a:pt x="621" y="243"/>
                  <a:pt x="621" y="190"/>
                </a:cubicBezTo>
                <a:cubicBezTo>
                  <a:pt x="621" y="163"/>
                  <a:pt x="626" y="138"/>
                  <a:pt x="636" y="114"/>
                </a:cubicBezTo>
                <a:cubicBezTo>
                  <a:pt x="664" y="47"/>
                  <a:pt x="726" y="0"/>
                  <a:pt x="800" y="0"/>
                </a:cubicBezTo>
                <a:cubicBezTo>
                  <a:pt x="1059" y="0"/>
                  <a:pt x="1262" y="123"/>
                  <a:pt x="1279" y="400"/>
                </a:cubicBezTo>
                <a:lnTo>
                  <a:pt x="752" y="400"/>
                </a:lnTo>
                <a:close/>
                <a:moveTo>
                  <a:pt x="960" y="1760"/>
                </a:moveTo>
                <a:cubicBezTo>
                  <a:pt x="960" y="1440"/>
                  <a:pt x="960" y="1440"/>
                  <a:pt x="960" y="1440"/>
                </a:cubicBezTo>
                <a:cubicBezTo>
                  <a:pt x="920" y="1440"/>
                  <a:pt x="920" y="1440"/>
                  <a:pt x="920" y="1440"/>
                </a:cubicBezTo>
                <a:cubicBezTo>
                  <a:pt x="920" y="1360"/>
                  <a:pt x="920" y="1360"/>
                  <a:pt x="920" y="1360"/>
                </a:cubicBezTo>
                <a:cubicBezTo>
                  <a:pt x="1040" y="1360"/>
                  <a:pt x="1040" y="1360"/>
                  <a:pt x="1040" y="1360"/>
                </a:cubicBezTo>
                <a:cubicBezTo>
                  <a:pt x="1040" y="1760"/>
                  <a:pt x="1040" y="1760"/>
                  <a:pt x="1040" y="1760"/>
                </a:cubicBezTo>
                <a:lnTo>
                  <a:pt x="960" y="1760"/>
                </a:lnTo>
                <a:close/>
                <a:moveTo>
                  <a:pt x="440" y="880"/>
                </a:moveTo>
                <a:cubicBezTo>
                  <a:pt x="588" y="880"/>
                  <a:pt x="725" y="954"/>
                  <a:pt x="807" y="1077"/>
                </a:cubicBezTo>
                <a:cubicBezTo>
                  <a:pt x="615" y="1154"/>
                  <a:pt x="480" y="1341"/>
                  <a:pt x="480" y="1560"/>
                </a:cubicBezTo>
                <a:cubicBezTo>
                  <a:pt x="480" y="1628"/>
                  <a:pt x="493" y="1694"/>
                  <a:pt x="517" y="1753"/>
                </a:cubicBezTo>
                <a:cubicBezTo>
                  <a:pt x="492" y="1758"/>
                  <a:pt x="466" y="1760"/>
                  <a:pt x="440" y="1760"/>
                </a:cubicBezTo>
                <a:cubicBezTo>
                  <a:pt x="197" y="1760"/>
                  <a:pt x="0" y="1563"/>
                  <a:pt x="0" y="1320"/>
                </a:cubicBezTo>
                <a:cubicBezTo>
                  <a:pt x="0" y="1077"/>
                  <a:pt x="197" y="880"/>
                  <a:pt x="440" y="880"/>
                </a:cubicBezTo>
                <a:close/>
                <a:moveTo>
                  <a:pt x="400" y="1520"/>
                </a:moveTo>
                <a:cubicBezTo>
                  <a:pt x="480" y="1520"/>
                  <a:pt x="480" y="1520"/>
                  <a:pt x="480" y="1520"/>
                </a:cubicBezTo>
                <a:cubicBezTo>
                  <a:pt x="480" y="1120"/>
                  <a:pt x="480" y="1120"/>
                  <a:pt x="480" y="1120"/>
                </a:cubicBezTo>
                <a:cubicBezTo>
                  <a:pt x="360" y="1120"/>
                  <a:pt x="360" y="1120"/>
                  <a:pt x="360" y="1120"/>
                </a:cubicBezTo>
                <a:cubicBezTo>
                  <a:pt x="360" y="1200"/>
                  <a:pt x="360" y="1200"/>
                  <a:pt x="360" y="1200"/>
                </a:cubicBezTo>
                <a:cubicBezTo>
                  <a:pt x="400" y="1200"/>
                  <a:pt x="400" y="1200"/>
                  <a:pt x="400" y="1200"/>
                </a:cubicBezTo>
                <a:lnTo>
                  <a:pt x="400" y="1520"/>
                </a:lnTo>
                <a:close/>
                <a:moveTo>
                  <a:pt x="723" y="2000"/>
                </a:moveTo>
                <a:cubicBezTo>
                  <a:pt x="480" y="2000"/>
                  <a:pt x="480" y="2000"/>
                  <a:pt x="480" y="2000"/>
                </a:cubicBezTo>
                <a:cubicBezTo>
                  <a:pt x="413" y="2000"/>
                  <a:pt x="369" y="1955"/>
                  <a:pt x="352" y="1894"/>
                </a:cubicBezTo>
                <a:cubicBezTo>
                  <a:pt x="346" y="1873"/>
                  <a:pt x="341" y="1852"/>
                  <a:pt x="337" y="1830"/>
                </a:cubicBezTo>
                <a:cubicBezTo>
                  <a:pt x="414" y="1845"/>
                  <a:pt x="478" y="1842"/>
                  <a:pt x="554" y="1828"/>
                </a:cubicBezTo>
                <a:cubicBezTo>
                  <a:pt x="596" y="1898"/>
                  <a:pt x="654" y="1957"/>
                  <a:pt x="723" y="2000"/>
                </a:cubicBezTo>
                <a:close/>
                <a:moveTo>
                  <a:pt x="1728" y="1894"/>
                </a:moveTo>
                <a:cubicBezTo>
                  <a:pt x="1711" y="1955"/>
                  <a:pt x="1667" y="2000"/>
                  <a:pt x="1600" y="2000"/>
                </a:cubicBezTo>
                <a:cubicBezTo>
                  <a:pt x="1277" y="2000"/>
                  <a:pt x="1277" y="2000"/>
                  <a:pt x="1277" y="2000"/>
                </a:cubicBezTo>
                <a:cubicBezTo>
                  <a:pt x="1423" y="1908"/>
                  <a:pt x="1520" y="1745"/>
                  <a:pt x="1520" y="1560"/>
                </a:cubicBezTo>
                <a:cubicBezTo>
                  <a:pt x="1520" y="1273"/>
                  <a:pt x="1287" y="1040"/>
                  <a:pt x="1000" y="1040"/>
                </a:cubicBezTo>
                <a:cubicBezTo>
                  <a:pt x="961" y="1040"/>
                  <a:pt x="923" y="1044"/>
                  <a:pt x="886" y="1052"/>
                </a:cubicBezTo>
                <a:cubicBezTo>
                  <a:pt x="874" y="1033"/>
                  <a:pt x="874" y="1033"/>
                  <a:pt x="874" y="1033"/>
                </a:cubicBezTo>
                <a:cubicBezTo>
                  <a:pt x="815" y="944"/>
                  <a:pt x="731" y="877"/>
                  <a:pt x="636" y="838"/>
                </a:cubicBezTo>
                <a:cubicBezTo>
                  <a:pt x="706" y="769"/>
                  <a:pt x="800" y="673"/>
                  <a:pt x="800" y="640"/>
                </a:cubicBezTo>
                <a:cubicBezTo>
                  <a:pt x="1280" y="640"/>
                  <a:pt x="1280" y="640"/>
                  <a:pt x="1280" y="640"/>
                </a:cubicBezTo>
                <a:cubicBezTo>
                  <a:pt x="1280" y="679"/>
                  <a:pt x="1411" y="806"/>
                  <a:pt x="1479" y="872"/>
                </a:cubicBezTo>
                <a:cubicBezTo>
                  <a:pt x="1571" y="961"/>
                  <a:pt x="1645" y="1050"/>
                  <a:pt x="1696" y="1170"/>
                </a:cubicBezTo>
                <a:cubicBezTo>
                  <a:pt x="1739" y="1268"/>
                  <a:pt x="1760" y="1374"/>
                  <a:pt x="1760" y="1494"/>
                </a:cubicBezTo>
                <a:cubicBezTo>
                  <a:pt x="1759" y="1622"/>
                  <a:pt x="1764" y="1771"/>
                  <a:pt x="1728" y="1894"/>
                </a:cubicBezTo>
                <a:close/>
                <a:moveTo>
                  <a:pt x="1280" y="480"/>
                </a:moveTo>
                <a:cubicBezTo>
                  <a:pt x="800" y="480"/>
                  <a:pt x="800" y="480"/>
                  <a:pt x="800" y="480"/>
                </a:cubicBezTo>
                <a:cubicBezTo>
                  <a:pt x="800" y="560"/>
                  <a:pt x="800" y="560"/>
                  <a:pt x="800" y="560"/>
                </a:cubicBezTo>
                <a:cubicBezTo>
                  <a:pt x="1280" y="560"/>
                  <a:pt x="1280" y="560"/>
                  <a:pt x="1280" y="560"/>
                </a:cubicBezTo>
                <a:lnTo>
                  <a:pt x="1280" y="48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pic>
        <p:nvPicPr>
          <p:cNvPr id="34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791" y="2566987"/>
            <a:ext cx="906279"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0069" y="2892424"/>
            <a:ext cx="635724"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964668" y="2347913"/>
            <a:ext cx="846524" cy="176212"/>
            <a:chOff x="954788" y="2347913"/>
            <a:chExt cx="809625" cy="176212"/>
          </a:xfrm>
        </p:grpSpPr>
        <p:grpSp>
          <p:nvGrpSpPr>
            <p:cNvPr id="349" name="Group 210"/>
            <p:cNvGrpSpPr>
              <a:grpSpLocks/>
            </p:cNvGrpSpPr>
            <p:nvPr/>
          </p:nvGrpSpPr>
          <p:grpSpPr bwMode="auto">
            <a:xfrm>
              <a:off x="954788" y="2347913"/>
              <a:ext cx="809625" cy="176212"/>
              <a:chOff x="603" y="1479"/>
              <a:chExt cx="510" cy="111"/>
            </a:xfrm>
          </p:grpSpPr>
          <p:sp>
            <p:nvSpPr>
              <p:cNvPr id="359" name="Freeform 10"/>
              <p:cNvSpPr>
                <a:spLocks noEditPoints="1"/>
              </p:cNvSpPr>
              <p:nvPr/>
            </p:nvSpPr>
            <p:spPr bwMode="auto">
              <a:xfrm>
                <a:off x="755" y="1493"/>
                <a:ext cx="358" cy="83"/>
              </a:xfrm>
              <a:custGeom>
                <a:avLst/>
                <a:gdLst>
                  <a:gd name="T0" fmla="*/ 36 w 152"/>
                  <a:gd name="T1" fmla="*/ 2 h 35"/>
                  <a:gd name="T2" fmla="*/ 90 w 152"/>
                  <a:gd name="T3" fmla="*/ 16 h 35"/>
                  <a:gd name="T4" fmla="*/ 83 w 152"/>
                  <a:gd name="T5" fmla="*/ 16 h 35"/>
                  <a:gd name="T6" fmla="*/ 78 w 152"/>
                  <a:gd name="T7" fmla="*/ 4 h 35"/>
                  <a:gd name="T8" fmla="*/ 94 w 152"/>
                  <a:gd name="T9" fmla="*/ 5 h 35"/>
                  <a:gd name="T10" fmla="*/ 94 w 152"/>
                  <a:gd name="T11" fmla="*/ 2 h 35"/>
                  <a:gd name="T12" fmla="*/ 78 w 152"/>
                  <a:gd name="T13" fmla="*/ 34 h 35"/>
                  <a:gd name="T14" fmla="*/ 90 w 152"/>
                  <a:gd name="T15" fmla="*/ 19 h 35"/>
                  <a:gd name="T16" fmla="*/ 23 w 152"/>
                  <a:gd name="T17" fmla="*/ 3 h 35"/>
                  <a:gd name="T18" fmla="*/ 7 w 152"/>
                  <a:gd name="T19" fmla="*/ 2 h 35"/>
                  <a:gd name="T20" fmla="*/ 5 w 152"/>
                  <a:gd name="T21" fmla="*/ 17 h 35"/>
                  <a:gd name="T22" fmla="*/ 17 w 152"/>
                  <a:gd name="T23" fmla="*/ 23 h 35"/>
                  <a:gd name="T24" fmla="*/ 14 w 152"/>
                  <a:gd name="T25" fmla="*/ 31 h 35"/>
                  <a:gd name="T26" fmla="*/ 1 w 152"/>
                  <a:gd name="T27" fmla="*/ 28 h 35"/>
                  <a:gd name="T28" fmla="*/ 2 w 152"/>
                  <a:gd name="T29" fmla="*/ 31 h 35"/>
                  <a:gd name="T30" fmla="*/ 21 w 152"/>
                  <a:gd name="T31" fmla="*/ 31 h 35"/>
                  <a:gd name="T32" fmla="*/ 19 w 152"/>
                  <a:gd name="T33" fmla="*/ 17 h 35"/>
                  <a:gd name="T34" fmla="*/ 6 w 152"/>
                  <a:gd name="T35" fmla="*/ 10 h 35"/>
                  <a:gd name="T36" fmla="*/ 15 w 152"/>
                  <a:gd name="T37" fmla="*/ 4 h 35"/>
                  <a:gd name="T38" fmla="*/ 23 w 152"/>
                  <a:gd name="T39" fmla="*/ 4 h 35"/>
                  <a:gd name="T40" fmla="*/ 152 w 152"/>
                  <a:gd name="T41" fmla="*/ 34 h 35"/>
                  <a:gd name="T42" fmla="*/ 151 w 152"/>
                  <a:gd name="T43" fmla="*/ 3 h 35"/>
                  <a:gd name="T44" fmla="*/ 146 w 152"/>
                  <a:gd name="T45" fmla="*/ 2 h 35"/>
                  <a:gd name="T46" fmla="*/ 140 w 152"/>
                  <a:gd name="T47" fmla="*/ 15 h 35"/>
                  <a:gd name="T48" fmla="*/ 132 w 152"/>
                  <a:gd name="T49" fmla="*/ 2 h 35"/>
                  <a:gd name="T50" fmla="*/ 125 w 152"/>
                  <a:gd name="T51" fmla="*/ 2 h 35"/>
                  <a:gd name="T52" fmla="*/ 131 w 152"/>
                  <a:gd name="T53" fmla="*/ 34 h 35"/>
                  <a:gd name="T54" fmla="*/ 138 w 152"/>
                  <a:gd name="T55" fmla="*/ 21 h 35"/>
                  <a:gd name="T56" fmla="*/ 54 w 152"/>
                  <a:gd name="T57" fmla="*/ 19 h 35"/>
                  <a:gd name="T58" fmla="*/ 55 w 152"/>
                  <a:gd name="T59" fmla="*/ 31 h 35"/>
                  <a:gd name="T60" fmla="*/ 48 w 152"/>
                  <a:gd name="T61" fmla="*/ 25 h 35"/>
                  <a:gd name="T62" fmla="*/ 49 w 152"/>
                  <a:gd name="T63" fmla="*/ 6 h 35"/>
                  <a:gd name="T64" fmla="*/ 64 w 152"/>
                  <a:gd name="T65" fmla="*/ 6 h 35"/>
                  <a:gd name="T66" fmla="*/ 65 w 152"/>
                  <a:gd name="T67" fmla="*/ 4 h 35"/>
                  <a:gd name="T68" fmla="*/ 45 w 152"/>
                  <a:gd name="T69" fmla="*/ 4 h 35"/>
                  <a:gd name="T70" fmla="*/ 42 w 152"/>
                  <a:gd name="T71" fmla="*/ 27 h 35"/>
                  <a:gd name="T72" fmla="*/ 61 w 152"/>
                  <a:gd name="T73" fmla="*/ 31 h 35"/>
                  <a:gd name="T74" fmla="*/ 66 w 152"/>
                  <a:gd name="T75" fmla="*/ 34 h 35"/>
                  <a:gd name="T76" fmla="*/ 66 w 152"/>
                  <a:gd name="T77" fmla="*/ 18 h 35"/>
                  <a:gd name="T78" fmla="*/ 122 w 152"/>
                  <a:gd name="T79" fmla="*/ 11 h 35"/>
                  <a:gd name="T80" fmla="*/ 97 w 152"/>
                  <a:gd name="T81" fmla="*/ 9 h 35"/>
                  <a:gd name="T82" fmla="*/ 103 w 152"/>
                  <a:gd name="T83" fmla="*/ 32 h 35"/>
                  <a:gd name="T84" fmla="*/ 122 w 152"/>
                  <a:gd name="T85"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35">
                    <a:moveTo>
                      <a:pt x="30" y="34"/>
                    </a:moveTo>
                    <a:cubicBezTo>
                      <a:pt x="31" y="34"/>
                      <a:pt x="35" y="34"/>
                      <a:pt x="36" y="34"/>
                    </a:cubicBezTo>
                    <a:cubicBezTo>
                      <a:pt x="36" y="32"/>
                      <a:pt x="36" y="3"/>
                      <a:pt x="36" y="2"/>
                    </a:cubicBezTo>
                    <a:cubicBezTo>
                      <a:pt x="33" y="2"/>
                      <a:pt x="31" y="2"/>
                      <a:pt x="30" y="2"/>
                    </a:cubicBezTo>
                    <a:cubicBezTo>
                      <a:pt x="30" y="12"/>
                      <a:pt x="30" y="23"/>
                      <a:pt x="30" y="34"/>
                    </a:cubicBezTo>
                    <a:close/>
                    <a:moveTo>
                      <a:pt x="90" y="16"/>
                    </a:moveTo>
                    <a:cubicBezTo>
                      <a:pt x="89" y="16"/>
                      <a:pt x="89" y="16"/>
                      <a:pt x="88" y="16"/>
                    </a:cubicBezTo>
                    <a:cubicBezTo>
                      <a:pt x="86" y="16"/>
                      <a:pt x="86" y="16"/>
                      <a:pt x="85" y="16"/>
                    </a:cubicBezTo>
                    <a:cubicBezTo>
                      <a:pt x="84" y="16"/>
                      <a:pt x="84" y="16"/>
                      <a:pt x="83" y="16"/>
                    </a:cubicBezTo>
                    <a:cubicBezTo>
                      <a:pt x="83" y="16"/>
                      <a:pt x="82" y="16"/>
                      <a:pt x="80" y="16"/>
                    </a:cubicBezTo>
                    <a:cubicBezTo>
                      <a:pt x="80" y="16"/>
                      <a:pt x="79" y="16"/>
                      <a:pt x="78" y="16"/>
                    </a:cubicBezTo>
                    <a:cubicBezTo>
                      <a:pt x="78" y="12"/>
                      <a:pt x="78" y="9"/>
                      <a:pt x="78" y="4"/>
                    </a:cubicBezTo>
                    <a:cubicBezTo>
                      <a:pt x="79" y="4"/>
                      <a:pt x="79" y="4"/>
                      <a:pt x="79" y="4"/>
                    </a:cubicBezTo>
                    <a:cubicBezTo>
                      <a:pt x="82" y="4"/>
                      <a:pt x="83" y="4"/>
                      <a:pt x="85" y="4"/>
                    </a:cubicBezTo>
                    <a:cubicBezTo>
                      <a:pt x="88" y="5"/>
                      <a:pt x="91" y="5"/>
                      <a:pt x="94" y="5"/>
                    </a:cubicBezTo>
                    <a:cubicBezTo>
                      <a:pt x="94" y="5"/>
                      <a:pt x="94" y="5"/>
                      <a:pt x="94" y="5"/>
                    </a:cubicBezTo>
                    <a:cubicBezTo>
                      <a:pt x="94" y="4"/>
                      <a:pt x="94" y="3"/>
                      <a:pt x="94" y="3"/>
                    </a:cubicBezTo>
                    <a:cubicBezTo>
                      <a:pt x="94" y="2"/>
                      <a:pt x="94" y="2"/>
                      <a:pt x="94" y="2"/>
                    </a:cubicBezTo>
                    <a:cubicBezTo>
                      <a:pt x="86" y="2"/>
                      <a:pt x="79" y="2"/>
                      <a:pt x="73" y="2"/>
                    </a:cubicBezTo>
                    <a:cubicBezTo>
                      <a:pt x="73" y="12"/>
                      <a:pt x="73" y="23"/>
                      <a:pt x="73" y="34"/>
                    </a:cubicBezTo>
                    <a:cubicBezTo>
                      <a:pt x="74" y="34"/>
                      <a:pt x="77" y="34"/>
                      <a:pt x="78" y="34"/>
                    </a:cubicBezTo>
                    <a:cubicBezTo>
                      <a:pt x="78" y="29"/>
                      <a:pt x="78" y="24"/>
                      <a:pt x="78" y="19"/>
                    </a:cubicBezTo>
                    <a:cubicBezTo>
                      <a:pt x="80" y="19"/>
                      <a:pt x="83" y="18"/>
                      <a:pt x="84" y="19"/>
                    </a:cubicBezTo>
                    <a:cubicBezTo>
                      <a:pt x="86" y="19"/>
                      <a:pt x="88" y="19"/>
                      <a:pt x="90" y="19"/>
                    </a:cubicBezTo>
                    <a:cubicBezTo>
                      <a:pt x="90" y="18"/>
                      <a:pt x="90" y="17"/>
                      <a:pt x="90" y="16"/>
                    </a:cubicBezTo>
                    <a:close/>
                    <a:moveTo>
                      <a:pt x="23" y="4"/>
                    </a:moveTo>
                    <a:cubicBezTo>
                      <a:pt x="23" y="3"/>
                      <a:pt x="23" y="3"/>
                      <a:pt x="23" y="3"/>
                    </a:cubicBezTo>
                    <a:cubicBezTo>
                      <a:pt x="20" y="3"/>
                      <a:pt x="19" y="3"/>
                      <a:pt x="18" y="2"/>
                    </a:cubicBezTo>
                    <a:cubicBezTo>
                      <a:pt x="15" y="2"/>
                      <a:pt x="13" y="2"/>
                      <a:pt x="12" y="2"/>
                    </a:cubicBezTo>
                    <a:cubicBezTo>
                      <a:pt x="9" y="2"/>
                      <a:pt x="8" y="2"/>
                      <a:pt x="7" y="2"/>
                    </a:cubicBezTo>
                    <a:cubicBezTo>
                      <a:pt x="6" y="3"/>
                      <a:pt x="3" y="4"/>
                      <a:pt x="2" y="5"/>
                    </a:cubicBezTo>
                    <a:cubicBezTo>
                      <a:pt x="0" y="7"/>
                      <a:pt x="0" y="12"/>
                      <a:pt x="3" y="15"/>
                    </a:cubicBezTo>
                    <a:cubicBezTo>
                      <a:pt x="3" y="16"/>
                      <a:pt x="5" y="16"/>
                      <a:pt x="5" y="17"/>
                    </a:cubicBezTo>
                    <a:cubicBezTo>
                      <a:pt x="6" y="17"/>
                      <a:pt x="7" y="18"/>
                      <a:pt x="8" y="18"/>
                    </a:cubicBezTo>
                    <a:cubicBezTo>
                      <a:pt x="9" y="19"/>
                      <a:pt x="12" y="19"/>
                      <a:pt x="13" y="21"/>
                    </a:cubicBezTo>
                    <a:cubicBezTo>
                      <a:pt x="14" y="21"/>
                      <a:pt x="15" y="22"/>
                      <a:pt x="17" y="23"/>
                    </a:cubicBezTo>
                    <a:cubicBezTo>
                      <a:pt x="18" y="23"/>
                      <a:pt x="18" y="24"/>
                      <a:pt x="19" y="24"/>
                    </a:cubicBezTo>
                    <a:cubicBezTo>
                      <a:pt x="20" y="27"/>
                      <a:pt x="19" y="29"/>
                      <a:pt x="17" y="30"/>
                    </a:cubicBezTo>
                    <a:cubicBezTo>
                      <a:pt x="17" y="31"/>
                      <a:pt x="15" y="31"/>
                      <a:pt x="14" y="31"/>
                    </a:cubicBezTo>
                    <a:cubicBezTo>
                      <a:pt x="12" y="31"/>
                      <a:pt x="9" y="31"/>
                      <a:pt x="8" y="30"/>
                    </a:cubicBezTo>
                    <a:cubicBezTo>
                      <a:pt x="6" y="30"/>
                      <a:pt x="3" y="29"/>
                      <a:pt x="2" y="29"/>
                    </a:cubicBezTo>
                    <a:cubicBezTo>
                      <a:pt x="2" y="28"/>
                      <a:pt x="2" y="28"/>
                      <a:pt x="1" y="28"/>
                    </a:cubicBezTo>
                    <a:cubicBezTo>
                      <a:pt x="1" y="29"/>
                      <a:pt x="1" y="30"/>
                      <a:pt x="0" y="31"/>
                    </a:cubicBezTo>
                    <a:cubicBezTo>
                      <a:pt x="0" y="31"/>
                      <a:pt x="0" y="31"/>
                      <a:pt x="0" y="31"/>
                    </a:cubicBezTo>
                    <a:cubicBezTo>
                      <a:pt x="1" y="31"/>
                      <a:pt x="1" y="31"/>
                      <a:pt x="2" y="31"/>
                    </a:cubicBezTo>
                    <a:cubicBezTo>
                      <a:pt x="5" y="32"/>
                      <a:pt x="8" y="34"/>
                      <a:pt x="11" y="34"/>
                    </a:cubicBezTo>
                    <a:cubicBezTo>
                      <a:pt x="13" y="34"/>
                      <a:pt x="14" y="34"/>
                      <a:pt x="17" y="34"/>
                    </a:cubicBezTo>
                    <a:cubicBezTo>
                      <a:pt x="18" y="34"/>
                      <a:pt x="20" y="32"/>
                      <a:pt x="21" y="31"/>
                    </a:cubicBezTo>
                    <a:cubicBezTo>
                      <a:pt x="24" y="29"/>
                      <a:pt x="25" y="27"/>
                      <a:pt x="24" y="24"/>
                    </a:cubicBezTo>
                    <a:cubicBezTo>
                      <a:pt x="24" y="22"/>
                      <a:pt x="24" y="21"/>
                      <a:pt x="21" y="19"/>
                    </a:cubicBezTo>
                    <a:cubicBezTo>
                      <a:pt x="21" y="18"/>
                      <a:pt x="20" y="17"/>
                      <a:pt x="19" y="17"/>
                    </a:cubicBezTo>
                    <a:cubicBezTo>
                      <a:pt x="17" y="16"/>
                      <a:pt x="15" y="15"/>
                      <a:pt x="13" y="15"/>
                    </a:cubicBezTo>
                    <a:cubicBezTo>
                      <a:pt x="12" y="13"/>
                      <a:pt x="9" y="13"/>
                      <a:pt x="8" y="12"/>
                    </a:cubicBezTo>
                    <a:cubicBezTo>
                      <a:pt x="7" y="11"/>
                      <a:pt x="7" y="11"/>
                      <a:pt x="6" y="10"/>
                    </a:cubicBezTo>
                    <a:cubicBezTo>
                      <a:pt x="5" y="9"/>
                      <a:pt x="5" y="6"/>
                      <a:pt x="7" y="5"/>
                    </a:cubicBezTo>
                    <a:cubicBezTo>
                      <a:pt x="8" y="4"/>
                      <a:pt x="8" y="4"/>
                      <a:pt x="8" y="4"/>
                    </a:cubicBezTo>
                    <a:cubicBezTo>
                      <a:pt x="11" y="4"/>
                      <a:pt x="13" y="4"/>
                      <a:pt x="15" y="4"/>
                    </a:cubicBezTo>
                    <a:cubicBezTo>
                      <a:pt x="17" y="5"/>
                      <a:pt x="19" y="5"/>
                      <a:pt x="20" y="6"/>
                    </a:cubicBezTo>
                    <a:cubicBezTo>
                      <a:pt x="20" y="6"/>
                      <a:pt x="20" y="6"/>
                      <a:pt x="21" y="6"/>
                    </a:cubicBezTo>
                    <a:cubicBezTo>
                      <a:pt x="21" y="5"/>
                      <a:pt x="21" y="4"/>
                      <a:pt x="23" y="4"/>
                    </a:cubicBezTo>
                    <a:close/>
                    <a:moveTo>
                      <a:pt x="138" y="21"/>
                    </a:moveTo>
                    <a:cubicBezTo>
                      <a:pt x="140" y="25"/>
                      <a:pt x="143" y="30"/>
                      <a:pt x="146" y="35"/>
                    </a:cubicBezTo>
                    <a:cubicBezTo>
                      <a:pt x="148" y="34"/>
                      <a:pt x="150" y="34"/>
                      <a:pt x="152" y="34"/>
                    </a:cubicBezTo>
                    <a:cubicBezTo>
                      <a:pt x="149" y="28"/>
                      <a:pt x="145" y="22"/>
                      <a:pt x="142" y="16"/>
                    </a:cubicBezTo>
                    <a:cubicBezTo>
                      <a:pt x="142" y="16"/>
                      <a:pt x="142" y="16"/>
                      <a:pt x="142" y="16"/>
                    </a:cubicBezTo>
                    <a:cubicBezTo>
                      <a:pt x="145" y="11"/>
                      <a:pt x="149" y="6"/>
                      <a:pt x="151" y="3"/>
                    </a:cubicBezTo>
                    <a:cubicBezTo>
                      <a:pt x="152" y="2"/>
                      <a:pt x="152" y="2"/>
                      <a:pt x="152" y="2"/>
                    </a:cubicBezTo>
                    <a:cubicBezTo>
                      <a:pt x="152" y="2"/>
                      <a:pt x="152" y="2"/>
                      <a:pt x="152" y="2"/>
                    </a:cubicBezTo>
                    <a:cubicBezTo>
                      <a:pt x="150" y="2"/>
                      <a:pt x="149" y="2"/>
                      <a:pt x="146" y="2"/>
                    </a:cubicBezTo>
                    <a:cubicBezTo>
                      <a:pt x="146" y="3"/>
                      <a:pt x="146" y="4"/>
                      <a:pt x="145" y="6"/>
                    </a:cubicBezTo>
                    <a:cubicBezTo>
                      <a:pt x="144" y="9"/>
                      <a:pt x="142" y="11"/>
                      <a:pt x="140" y="15"/>
                    </a:cubicBezTo>
                    <a:cubicBezTo>
                      <a:pt x="140" y="15"/>
                      <a:pt x="140" y="15"/>
                      <a:pt x="140" y="15"/>
                    </a:cubicBezTo>
                    <a:cubicBezTo>
                      <a:pt x="139" y="15"/>
                      <a:pt x="139" y="15"/>
                      <a:pt x="139" y="13"/>
                    </a:cubicBezTo>
                    <a:cubicBezTo>
                      <a:pt x="138" y="12"/>
                      <a:pt x="137" y="10"/>
                      <a:pt x="136" y="7"/>
                    </a:cubicBezTo>
                    <a:cubicBezTo>
                      <a:pt x="134" y="5"/>
                      <a:pt x="133" y="4"/>
                      <a:pt x="132" y="2"/>
                    </a:cubicBezTo>
                    <a:cubicBezTo>
                      <a:pt x="132" y="2"/>
                      <a:pt x="132" y="2"/>
                      <a:pt x="132" y="2"/>
                    </a:cubicBezTo>
                    <a:cubicBezTo>
                      <a:pt x="130" y="2"/>
                      <a:pt x="128" y="2"/>
                      <a:pt x="126" y="2"/>
                    </a:cubicBezTo>
                    <a:cubicBezTo>
                      <a:pt x="126" y="2"/>
                      <a:pt x="126" y="2"/>
                      <a:pt x="125" y="2"/>
                    </a:cubicBezTo>
                    <a:cubicBezTo>
                      <a:pt x="128" y="7"/>
                      <a:pt x="132" y="13"/>
                      <a:pt x="136" y="18"/>
                    </a:cubicBezTo>
                    <a:cubicBezTo>
                      <a:pt x="132" y="23"/>
                      <a:pt x="128" y="29"/>
                      <a:pt x="125" y="34"/>
                    </a:cubicBezTo>
                    <a:cubicBezTo>
                      <a:pt x="127" y="34"/>
                      <a:pt x="128" y="34"/>
                      <a:pt x="131" y="34"/>
                    </a:cubicBezTo>
                    <a:cubicBezTo>
                      <a:pt x="131" y="32"/>
                      <a:pt x="131" y="31"/>
                      <a:pt x="131" y="31"/>
                    </a:cubicBezTo>
                    <a:cubicBezTo>
                      <a:pt x="131" y="31"/>
                      <a:pt x="131" y="31"/>
                      <a:pt x="131" y="31"/>
                    </a:cubicBezTo>
                    <a:cubicBezTo>
                      <a:pt x="133" y="28"/>
                      <a:pt x="136" y="24"/>
                      <a:pt x="138" y="21"/>
                    </a:cubicBezTo>
                    <a:close/>
                    <a:moveTo>
                      <a:pt x="66" y="16"/>
                    </a:moveTo>
                    <a:cubicBezTo>
                      <a:pt x="62" y="16"/>
                      <a:pt x="57" y="16"/>
                      <a:pt x="53" y="16"/>
                    </a:cubicBezTo>
                    <a:cubicBezTo>
                      <a:pt x="53" y="17"/>
                      <a:pt x="53" y="18"/>
                      <a:pt x="54" y="19"/>
                    </a:cubicBezTo>
                    <a:cubicBezTo>
                      <a:pt x="56" y="19"/>
                      <a:pt x="57" y="18"/>
                      <a:pt x="60" y="19"/>
                    </a:cubicBezTo>
                    <a:cubicBezTo>
                      <a:pt x="60" y="23"/>
                      <a:pt x="60" y="27"/>
                      <a:pt x="60" y="30"/>
                    </a:cubicBezTo>
                    <a:cubicBezTo>
                      <a:pt x="59" y="30"/>
                      <a:pt x="57" y="31"/>
                      <a:pt x="55" y="31"/>
                    </a:cubicBezTo>
                    <a:cubicBezTo>
                      <a:pt x="54" y="31"/>
                      <a:pt x="54" y="31"/>
                      <a:pt x="53" y="31"/>
                    </a:cubicBezTo>
                    <a:cubicBezTo>
                      <a:pt x="51" y="31"/>
                      <a:pt x="50" y="30"/>
                      <a:pt x="49" y="29"/>
                    </a:cubicBezTo>
                    <a:cubicBezTo>
                      <a:pt x="49" y="28"/>
                      <a:pt x="48" y="27"/>
                      <a:pt x="48" y="25"/>
                    </a:cubicBezTo>
                    <a:cubicBezTo>
                      <a:pt x="47" y="23"/>
                      <a:pt x="47" y="22"/>
                      <a:pt x="47" y="19"/>
                    </a:cubicBezTo>
                    <a:cubicBezTo>
                      <a:pt x="47" y="16"/>
                      <a:pt x="47" y="13"/>
                      <a:pt x="48" y="11"/>
                    </a:cubicBezTo>
                    <a:cubicBezTo>
                      <a:pt x="48" y="9"/>
                      <a:pt x="49" y="7"/>
                      <a:pt x="49" y="6"/>
                    </a:cubicBezTo>
                    <a:cubicBezTo>
                      <a:pt x="51" y="4"/>
                      <a:pt x="53" y="4"/>
                      <a:pt x="55" y="4"/>
                    </a:cubicBezTo>
                    <a:cubicBezTo>
                      <a:pt x="56" y="4"/>
                      <a:pt x="57" y="4"/>
                      <a:pt x="59" y="5"/>
                    </a:cubicBezTo>
                    <a:cubicBezTo>
                      <a:pt x="60" y="5"/>
                      <a:pt x="61" y="6"/>
                      <a:pt x="64" y="6"/>
                    </a:cubicBezTo>
                    <a:cubicBezTo>
                      <a:pt x="64" y="7"/>
                      <a:pt x="64" y="7"/>
                      <a:pt x="64" y="7"/>
                    </a:cubicBezTo>
                    <a:cubicBezTo>
                      <a:pt x="65" y="6"/>
                      <a:pt x="65" y="5"/>
                      <a:pt x="65" y="4"/>
                    </a:cubicBezTo>
                    <a:cubicBezTo>
                      <a:pt x="65" y="4"/>
                      <a:pt x="65" y="4"/>
                      <a:pt x="65" y="4"/>
                    </a:cubicBezTo>
                    <a:cubicBezTo>
                      <a:pt x="64" y="3"/>
                      <a:pt x="62" y="3"/>
                      <a:pt x="62" y="3"/>
                    </a:cubicBezTo>
                    <a:cubicBezTo>
                      <a:pt x="59" y="2"/>
                      <a:pt x="56" y="2"/>
                      <a:pt x="53" y="2"/>
                    </a:cubicBezTo>
                    <a:cubicBezTo>
                      <a:pt x="50" y="2"/>
                      <a:pt x="48" y="3"/>
                      <a:pt x="45" y="4"/>
                    </a:cubicBezTo>
                    <a:cubicBezTo>
                      <a:pt x="43" y="6"/>
                      <a:pt x="42" y="9"/>
                      <a:pt x="42" y="11"/>
                    </a:cubicBezTo>
                    <a:cubicBezTo>
                      <a:pt x="41" y="15"/>
                      <a:pt x="41" y="17"/>
                      <a:pt x="41" y="21"/>
                    </a:cubicBezTo>
                    <a:cubicBezTo>
                      <a:pt x="41" y="23"/>
                      <a:pt x="42" y="24"/>
                      <a:pt x="42" y="27"/>
                    </a:cubicBezTo>
                    <a:cubicBezTo>
                      <a:pt x="43" y="29"/>
                      <a:pt x="45" y="31"/>
                      <a:pt x="48" y="32"/>
                    </a:cubicBezTo>
                    <a:cubicBezTo>
                      <a:pt x="50" y="34"/>
                      <a:pt x="54" y="34"/>
                      <a:pt x="57" y="32"/>
                    </a:cubicBezTo>
                    <a:cubicBezTo>
                      <a:pt x="59" y="32"/>
                      <a:pt x="60" y="32"/>
                      <a:pt x="61" y="31"/>
                    </a:cubicBezTo>
                    <a:cubicBezTo>
                      <a:pt x="61" y="31"/>
                      <a:pt x="61" y="31"/>
                      <a:pt x="61" y="31"/>
                    </a:cubicBezTo>
                    <a:cubicBezTo>
                      <a:pt x="61" y="32"/>
                      <a:pt x="61" y="32"/>
                      <a:pt x="61" y="34"/>
                    </a:cubicBezTo>
                    <a:cubicBezTo>
                      <a:pt x="62" y="34"/>
                      <a:pt x="66" y="34"/>
                      <a:pt x="66" y="34"/>
                    </a:cubicBezTo>
                    <a:cubicBezTo>
                      <a:pt x="66" y="32"/>
                      <a:pt x="66" y="32"/>
                      <a:pt x="66" y="32"/>
                    </a:cubicBezTo>
                    <a:cubicBezTo>
                      <a:pt x="66" y="29"/>
                      <a:pt x="66" y="24"/>
                      <a:pt x="66" y="21"/>
                    </a:cubicBezTo>
                    <a:cubicBezTo>
                      <a:pt x="66" y="19"/>
                      <a:pt x="66" y="19"/>
                      <a:pt x="66" y="18"/>
                    </a:cubicBezTo>
                    <a:cubicBezTo>
                      <a:pt x="66" y="17"/>
                      <a:pt x="66" y="17"/>
                      <a:pt x="66" y="16"/>
                    </a:cubicBezTo>
                    <a:close/>
                    <a:moveTo>
                      <a:pt x="124" y="17"/>
                    </a:moveTo>
                    <a:cubicBezTo>
                      <a:pt x="124" y="16"/>
                      <a:pt x="124" y="13"/>
                      <a:pt x="122" y="11"/>
                    </a:cubicBezTo>
                    <a:cubicBezTo>
                      <a:pt x="121" y="9"/>
                      <a:pt x="120" y="6"/>
                      <a:pt x="118" y="4"/>
                    </a:cubicBezTo>
                    <a:cubicBezTo>
                      <a:pt x="114" y="2"/>
                      <a:pt x="109" y="0"/>
                      <a:pt x="104" y="3"/>
                    </a:cubicBezTo>
                    <a:cubicBezTo>
                      <a:pt x="101" y="4"/>
                      <a:pt x="100" y="6"/>
                      <a:pt x="97" y="9"/>
                    </a:cubicBezTo>
                    <a:cubicBezTo>
                      <a:pt x="96" y="12"/>
                      <a:pt x="96" y="15"/>
                      <a:pt x="96" y="17"/>
                    </a:cubicBezTo>
                    <a:cubicBezTo>
                      <a:pt x="96" y="21"/>
                      <a:pt x="96" y="23"/>
                      <a:pt x="97" y="25"/>
                    </a:cubicBezTo>
                    <a:cubicBezTo>
                      <a:pt x="98" y="29"/>
                      <a:pt x="101" y="30"/>
                      <a:pt x="103" y="32"/>
                    </a:cubicBezTo>
                    <a:cubicBezTo>
                      <a:pt x="106" y="34"/>
                      <a:pt x="107" y="34"/>
                      <a:pt x="109" y="34"/>
                    </a:cubicBezTo>
                    <a:cubicBezTo>
                      <a:pt x="113" y="34"/>
                      <a:pt x="116" y="32"/>
                      <a:pt x="119" y="30"/>
                    </a:cubicBezTo>
                    <a:cubicBezTo>
                      <a:pt x="120" y="29"/>
                      <a:pt x="121" y="28"/>
                      <a:pt x="122" y="25"/>
                    </a:cubicBezTo>
                    <a:cubicBezTo>
                      <a:pt x="124" y="23"/>
                      <a:pt x="124" y="21"/>
                      <a:pt x="124"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0" name="Freeform 11"/>
              <p:cNvSpPr>
                <a:spLocks noEditPoints="1"/>
              </p:cNvSpPr>
              <p:nvPr/>
            </p:nvSpPr>
            <p:spPr bwMode="auto">
              <a:xfrm>
                <a:off x="981" y="1493"/>
                <a:ext cx="66" cy="78"/>
              </a:xfrm>
              <a:custGeom>
                <a:avLst/>
                <a:gdLst>
                  <a:gd name="T0" fmla="*/ 6 w 28"/>
                  <a:gd name="T1" fmla="*/ 17 h 33"/>
                  <a:gd name="T2" fmla="*/ 6 w 28"/>
                  <a:gd name="T3" fmla="*/ 23 h 33"/>
                  <a:gd name="T4" fmla="*/ 8 w 28"/>
                  <a:gd name="T5" fmla="*/ 28 h 33"/>
                  <a:gd name="T6" fmla="*/ 14 w 28"/>
                  <a:gd name="T7" fmla="*/ 31 h 33"/>
                  <a:gd name="T8" fmla="*/ 18 w 28"/>
                  <a:gd name="T9" fmla="*/ 30 h 33"/>
                  <a:gd name="T10" fmla="*/ 19 w 28"/>
                  <a:gd name="T11" fmla="*/ 28 h 33"/>
                  <a:gd name="T12" fmla="*/ 20 w 28"/>
                  <a:gd name="T13" fmla="*/ 25 h 33"/>
                  <a:gd name="T14" fmla="*/ 20 w 28"/>
                  <a:gd name="T15" fmla="*/ 12 h 33"/>
                  <a:gd name="T16" fmla="*/ 19 w 28"/>
                  <a:gd name="T17" fmla="*/ 7 h 33"/>
                  <a:gd name="T18" fmla="*/ 13 w 28"/>
                  <a:gd name="T19" fmla="*/ 4 h 33"/>
                  <a:gd name="T20" fmla="*/ 8 w 28"/>
                  <a:gd name="T21" fmla="*/ 6 h 33"/>
                  <a:gd name="T22" fmla="*/ 7 w 28"/>
                  <a:gd name="T23" fmla="*/ 7 h 33"/>
                  <a:gd name="T24" fmla="*/ 7 w 28"/>
                  <a:gd name="T25" fmla="*/ 10 h 33"/>
                  <a:gd name="T26" fmla="*/ 6 w 28"/>
                  <a:gd name="T27" fmla="*/ 17 h 33"/>
                  <a:gd name="T28" fmla="*/ 28 w 28"/>
                  <a:gd name="T29" fmla="*/ 17 h 33"/>
                  <a:gd name="T30" fmla="*/ 26 w 28"/>
                  <a:gd name="T31" fmla="*/ 25 h 33"/>
                  <a:gd name="T32" fmla="*/ 23 w 28"/>
                  <a:gd name="T33" fmla="*/ 30 h 33"/>
                  <a:gd name="T34" fmla="*/ 13 w 28"/>
                  <a:gd name="T35" fmla="*/ 33 h 33"/>
                  <a:gd name="T36" fmla="*/ 7 w 28"/>
                  <a:gd name="T37" fmla="*/ 32 h 33"/>
                  <a:gd name="T38" fmla="*/ 1 w 28"/>
                  <a:gd name="T39" fmla="*/ 25 h 33"/>
                  <a:gd name="T40" fmla="*/ 0 w 28"/>
                  <a:gd name="T41" fmla="*/ 17 h 33"/>
                  <a:gd name="T42" fmla="*/ 1 w 28"/>
                  <a:gd name="T43" fmla="*/ 9 h 33"/>
                  <a:gd name="T44" fmla="*/ 8 w 28"/>
                  <a:gd name="T45" fmla="*/ 3 h 33"/>
                  <a:gd name="T46" fmla="*/ 22 w 28"/>
                  <a:gd name="T47" fmla="*/ 4 h 33"/>
                  <a:gd name="T48" fmla="*/ 26 w 28"/>
                  <a:gd name="T49" fmla="*/ 11 h 33"/>
                  <a:gd name="T50" fmla="*/ 28 w 28"/>
                  <a:gd name="T51"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3">
                    <a:moveTo>
                      <a:pt x="6" y="17"/>
                    </a:moveTo>
                    <a:cubicBezTo>
                      <a:pt x="6" y="19"/>
                      <a:pt x="6" y="20"/>
                      <a:pt x="6" y="23"/>
                    </a:cubicBezTo>
                    <a:cubicBezTo>
                      <a:pt x="7" y="24"/>
                      <a:pt x="7" y="26"/>
                      <a:pt x="8" y="28"/>
                    </a:cubicBezTo>
                    <a:cubicBezTo>
                      <a:pt x="9" y="30"/>
                      <a:pt x="12" y="31"/>
                      <a:pt x="14" y="31"/>
                    </a:cubicBezTo>
                    <a:cubicBezTo>
                      <a:pt x="16" y="31"/>
                      <a:pt x="17" y="31"/>
                      <a:pt x="18" y="30"/>
                    </a:cubicBezTo>
                    <a:cubicBezTo>
                      <a:pt x="19" y="29"/>
                      <a:pt x="19" y="29"/>
                      <a:pt x="19" y="28"/>
                    </a:cubicBezTo>
                    <a:cubicBezTo>
                      <a:pt x="20" y="28"/>
                      <a:pt x="20" y="26"/>
                      <a:pt x="20" y="25"/>
                    </a:cubicBezTo>
                    <a:cubicBezTo>
                      <a:pt x="22" y="20"/>
                      <a:pt x="22" y="17"/>
                      <a:pt x="20" y="12"/>
                    </a:cubicBezTo>
                    <a:cubicBezTo>
                      <a:pt x="20" y="11"/>
                      <a:pt x="20" y="9"/>
                      <a:pt x="19" y="7"/>
                    </a:cubicBezTo>
                    <a:cubicBezTo>
                      <a:pt x="18" y="5"/>
                      <a:pt x="16" y="4"/>
                      <a:pt x="13" y="4"/>
                    </a:cubicBezTo>
                    <a:cubicBezTo>
                      <a:pt x="12" y="4"/>
                      <a:pt x="9" y="4"/>
                      <a:pt x="8" y="6"/>
                    </a:cubicBezTo>
                    <a:cubicBezTo>
                      <a:pt x="8" y="6"/>
                      <a:pt x="8" y="7"/>
                      <a:pt x="7" y="7"/>
                    </a:cubicBezTo>
                    <a:cubicBezTo>
                      <a:pt x="7" y="9"/>
                      <a:pt x="7" y="10"/>
                      <a:pt x="7" y="10"/>
                    </a:cubicBezTo>
                    <a:cubicBezTo>
                      <a:pt x="6" y="12"/>
                      <a:pt x="6" y="15"/>
                      <a:pt x="6" y="17"/>
                    </a:cubicBezTo>
                    <a:close/>
                    <a:moveTo>
                      <a:pt x="28" y="17"/>
                    </a:moveTo>
                    <a:cubicBezTo>
                      <a:pt x="28" y="20"/>
                      <a:pt x="28" y="23"/>
                      <a:pt x="26" y="25"/>
                    </a:cubicBezTo>
                    <a:cubicBezTo>
                      <a:pt x="25" y="28"/>
                      <a:pt x="24" y="29"/>
                      <a:pt x="23" y="30"/>
                    </a:cubicBezTo>
                    <a:cubicBezTo>
                      <a:pt x="20" y="32"/>
                      <a:pt x="17" y="33"/>
                      <a:pt x="13" y="33"/>
                    </a:cubicBezTo>
                    <a:cubicBezTo>
                      <a:pt x="11" y="33"/>
                      <a:pt x="9" y="33"/>
                      <a:pt x="7" y="32"/>
                    </a:cubicBezTo>
                    <a:cubicBezTo>
                      <a:pt x="5" y="30"/>
                      <a:pt x="2" y="29"/>
                      <a:pt x="1" y="25"/>
                    </a:cubicBezTo>
                    <a:cubicBezTo>
                      <a:pt x="0" y="23"/>
                      <a:pt x="0" y="20"/>
                      <a:pt x="0" y="17"/>
                    </a:cubicBezTo>
                    <a:cubicBezTo>
                      <a:pt x="0" y="15"/>
                      <a:pt x="0" y="12"/>
                      <a:pt x="1" y="9"/>
                    </a:cubicBezTo>
                    <a:cubicBezTo>
                      <a:pt x="3" y="6"/>
                      <a:pt x="5" y="4"/>
                      <a:pt x="8" y="3"/>
                    </a:cubicBezTo>
                    <a:cubicBezTo>
                      <a:pt x="13" y="0"/>
                      <a:pt x="18" y="2"/>
                      <a:pt x="22" y="4"/>
                    </a:cubicBezTo>
                    <a:cubicBezTo>
                      <a:pt x="24" y="6"/>
                      <a:pt x="25" y="9"/>
                      <a:pt x="26" y="11"/>
                    </a:cubicBezTo>
                    <a:cubicBezTo>
                      <a:pt x="28" y="13"/>
                      <a:pt x="28" y="16"/>
                      <a:pt x="28" y="17"/>
                    </a:cubicBezTo>
                    <a:close/>
                  </a:path>
                </a:pathLst>
              </a:custGeom>
              <a:solidFill>
                <a:srgbClr val="2B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1" name="Freeform 12"/>
              <p:cNvSpPr>
                <a:spLocks/>
              </p:cNvSpPr>
              <p:nvPr/>
            </p:nvSpPr>
            <p:spPr bwMode="auto">
              <a:xfrm>
                <a:off x="851" y="1496"/>
                <a:ext cx="59" cy="75"/>
              </a:xfrm>
              <a:custGeom>
                <a:avLst/>
                <a:gdLst>
                  <a:gd name="T0" fmla="*/ 25 w 25"/>
                  <a:gd name="T1" fmla="*/ 15 h 32"/>
                  <a:gd name="T2" fmla="*/ 25 w 25"/>
                  <a:gd name="T3" fmla="*/ 17 h 32"/>
                  <a:gd name="T4" fmla="*/ 25 w 25"/>
                  <a:gd name="T5" fmla="*/ 19 h 32"/>
                  <a:gd name="T6" fmla="*/ 25 w 25"/>
                  <a:gd name="T7" fmla="*/ 31 h 32"/>
                  <a:gd name="T8" fmla="*/ 25 w 25"/>
                  <a:gd name="T9" fmla="*/ 32 h 32"/>
                  <a:gd name="T10" fmla="*/ 20 w 25"/>
                  <a:gd name="T11" fmla="*/ 32 h 32"/>
                  <a:gd name="T12" fmla="*/ 20 w 25"/>
                  <a:gd name="T13" fmla="*/ 30 h 32"/>
                  <a:gd name="T14" fmla="*/ 20 w 25"/>
                  <a:gd name="T15" fmla="*/ 30 h 32"/>
                  <a:gd name="T16" fmla="*/ 17 w 25"/>
                  <a:gd name="T17" fmla="*/ 31 h 32"/>
                  <a:gd name="T18" fmla="*/ 7 w 25"/>
                  <a:gd name="T19" fmla="*/ 31 h 32"/>
                  <a:gd name="T20" fmla="*/ 1 w 25"/>
                  <a:gd name="T21" fmla="*/ 25 h 32"/>
                  <a:gd name="T22" fmla="*/ 0 w 25"/>
                  <a:gd name="T23" fmla="*/ 19 h 32"/>
                  <a:gd name="T24" fmla="*/ 1 w 25"/>
                  <a:gd name="T25" fmla="*/ 10 h 32"/>
                  <a:gd name="T26" fmla="*/ 4 w 25"/>
                  <a:gd name="T27" fmla="*/ 3 h 32"/>
                  <a:gd name="T28" fmla="*/ 12 w 25"/>
                  <a:gd name="T29" fmla="*/ 0 h 32"/>
                  <a:gd name="T30" fmla="*/ 21 w 25"/>
                  <a:gd name="T31" fmla="*/ 1 h 32"/>
                  <a:gd name="T32" fmla="*/ 24 w 25"/>
                  <a:gd name="T33" fmla="*/ 3 h 32"/>
                  <a:gd name="T34" fmla="*/ 24 w 25"/>
                  <a:gd name="T35" fmla="*/ 3 h 32"/>
                  <a:gd name="T36" fmla="*/ 23 w 25"/>
                  <a:gd name="T37" fmla="*/ 6 h 32"/>
                  <a:gd name="T38" fmla="*/ 23 w 25"/>
                  <a:gd name="T39" fmla="*/ 5 h 32"/>
                  <a:gd name="T40" fmla="*/ 18 w 25"/>
                  <a:gd name="T41" fmla="*/ 4 h 32"/>
                  <a:gd name="T42" fmla="*/ 14 w 25"/>
                  <a:gd name="T43" fmla="*/ 3 h 32"/>
                  <a:gd name="T44" fmla="*/ 8 w 25"/>
                  <a:gd name="T45" fmla="*/ 5 h 32"/>
                  <a:gd name="T46" fmla="*/ 7 w 25"/>
                  <a:gd name="T47" fmla="*/ 10 h 32"/>
                  <a:gd name="T48" fmla="*/ 6 w 25"/>
                  <a:gd name="T49" fmla="*/ 18 h 32"/>
                  <a:gd name="T50" fmla="*/ 7 w 25"/>
                  <a:gd name="T51" fmla="*/ 24 h 32"/>
                  <a:gd name="T52" fmla="*/ 8 w 25"/>
                  <a:gd name="T53" fmla="*/ 28 h 32"/>
                  <a:gd name="T54" fmla="*/ 12 w 25"/>
                  <a:gd name="T55" fmla="*/ 30 h 32"/>
                  <a:gd name="T56" fmla="*/ 14 w 25"/>
                  <a:gd name="T57" fmla="*/ 30 h 32"/>
                  <a:gd name="T58" fmla="*/ 19 w 25"/>
                  <a:gd name="T59" fmla="*/ 29 h 32"/>
                  <a:gd name="T60" fmla="*/ 19 w 25"/>
                  <a:gd name="T61" fmla="*/ 18 h 32"/>
                  <a:gd name="T62" fmla="*/ 13 w 25"/>
                  <a:gd name="T63" fmla="*/ 18 h 32"/>
                  <a:gd name="T64" fmla="*/ 12 w 25"/>
                  <a:gd name="T65" fmla="*/ 15 h 32"/>
                  <a:gd name="T66" fmla="*/ 25 w 25"/>
                  <a:gd name="T67"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32">
                    <a:moveTo>
                      <a:pt x="25" y="15"/>
                    </a:moveTo>
                    <a:cubicBezTo>
                      <a:pt x="25" y="16"/>
                      <a:pt x="25" y="16"/>
                      <a:pt x="25" y="17"/>
                    </a:cubicBezTo>
                    <a:cubicBezTo>
                      <a:pt x="25" y="18"/>
                      <a:pt x="25" y="18"/>
                      <a:pt x="25" y="19"/>
                    </a:cubicBezTo>
                    <a:cubicBezTo>
                      <a:pt x="25" y="23"/>
                      <a:pt x="25" y="28"/>
                      <a:pt x="25" y="31"/>
                    </a:cubicBezTo>
                    <a:cubicBezTo>
                      <a:pt x="25" y="31"/>
                      <a:pt x="25" y="31"/>
                      <a:pt x="25" y="32"/>
                    </a:cubicBezTo>
                    <a:cubicBezTo>
                      <a:pt x="25" y="32"/>
                      <a:pt x="21" y="32"/>
                      <a:pt x="20" y="32"/>
                    </a:cubicBezTo>
                    <a:cubicBezTo>
                      <a:pt x="20" y="31"/>
                      <a:pt x="20" y="31"/>
                      <a:pt x="20" y="30"/>
                    </a:cubicBezTo>
                    <a:cubicBezTo>
                      <a:pt x="20" y="30"/>
                      <a:pt x="20" y="30"/>
                      <a:pt x="20" y="30"/>
                    </a:cubicBezTo>
                    <a:cubicBezTo>
                      <a:pt x="19" y="31"/>
                      <a:pt x="18" y="31"/>
                      <a:pt x="17" y="31"/>
                    </a:cubicBezTo>
                    <a:cubicBezTo>
                      <a:pt x="13" y="32"/>
                      <a:pt x="9" y="32"/>
                      <a:pt x="7" y="31"/>
                    </a:cubicBezTo>
                    <a:cubicBezTo>
                      <a:pt x="4" y="30"/>
                      <a:pt x="2" y="28"/>
                      <a:pt x="1" y="25"/>
                    </a:cubicBezTo>
                    <a:cubicBezTo>
                      <a:pt x="1" y="23"/>
                      <a:pt x="0" y="22"/>
                      <a:pt x="0" y="19"/>
                    </a:cubicBezTo>
                    <a:cubicBezTo>
                      <a:pt x="0" y="16"/>
                      <a:pt x="0" y="13"/>
                      <a:pt x="1" y="10"/>
                    </a:cubicBezTo>
                    <a:cubicBezTo>
                      <a:pt x="1" y="7"/>
                      <a:pt x="2" y="5"/>
                      <a:pt x="4" y="3"/>
                    </a:cubicBezTo>
                    <a:cubicBezTo>
                      <a:pt x="7" y="1"/>
                      <a:pt x="9" y="0"/>
                      <a:pt x="12" y="0"/>
                    </a:cubicBezTo>
                    <a:cubicBezTo>
                      <a:pt x="15" y="0"/>
                      <a:pt x="18" y="0"/>
                      <a:pt x="21" y="1"/>
                    </a:cubicBezTo>
                    <a:cubicBezTo>
                      <a:pt x="21" y="1"/>
                      <a:pt x="23" y="1"/>
                      <a:pt x="24" y="3"/>
                    </a:cubicBezTo>
                    <a:cubicBezTo>
                      <a:pt x="24" y="3"/>
                      <a:pt x="24" y="3"/>
                      <a:pt x="24" y="3"/>
                    </a:cubicBezTo>
                    <a:cubicBezTo>
                      <a:pt x="24" y="4"/>
                      <a:pt x="24" y="5"/>
                      <a:pt x="23" y="6"/>
                    </a:cubicBezTo>
                    <a:cubicBezTo>
                      <a:pt x="23" y="5"/>
                      <a:pt x="23" y="5"/>
                      <a:pt x="23" y="5"/>
                    </a:cubicBezTo>
                    <a:cubicBezTo>
                      <a:pt x="20" y="5"/>
                      <a:pt x="19" y="4"/>
                      <a:pt x="18" y="4"/>
                    </a:cubicBezTo>
                    <a:cubicBezTo>
                      <a:pt x="17" y="3"/>
                      <a:pt x="15" y="3"/>
                      <a:pt x="14" y="3"/>
                    </a:cubicBezTo>
                    <a:cubicBezTo>
                      <a:pt x="12" y="3"/>
                      <a:pt x="11" y="3"/>
                      <a:pt x="8" y="5"/>
                    </a:cubicBezTo>
                    <a:cubicBezTo>
                      <a:pt x="8" y="6"/>
                      <a:pt x="7" y="7"/>
                      <a:pt x="7" y="10"/>
                    </a:cubicBezTo>
                    <a:cubicBezTo>
                      <a:pt x="6" y="12"/>
                      <a:pt x="6" y="15"/>
                      <a:pt x="6" y="18"/>
                    </a:cubicBezTo>
                    <a:cubicBezTo>
                      <a:pt x="6" y="21"/>
                      <a:pt x="6" y="22"/>
                      <a:pt x="7" y="24"/>
                    </a:cubicBezTo>
                    <a:cubicBezTo>
                      <a:pt x="7" y="25"/>
                      <a:pt x="8" y="26"/>
                      <a:pt x="8" y="28"/>
                    </a:cubicBezTo>
                    <a:cubicBezTo>
                      <a:pt x="9" y="29"/>
                      <a:pt x="11" y="30"/>
                      <a:pt x="12" y="30"/>
                    </a:cubicBezTo>
                    <a:cubicBezTo>
                      <a:pt x="13" y="30"/>
                      <a:pt x="13" y="30"/>
                      <a:pt x="14" y="30"/>
                    </a:cubicBezTo>
                    <a:cubicBezTo>
                      <a:pt x="17" y="30"/>
                      <a:pt x="18" y="29"/>
                      <a:pt x="19" y="29"/>
                    </a:cubicBezTo>
                    <a:cubicBezTo>
                      <a:pt x="19" y="25"/>
                      <a:pt x="19" y="22"/>
                      <a:pt x="19" y="18"/>
                    </a:cubicBezTo>
                    <a:cubicBezTo>
                      <a:pt x="17" y="17"/>
                      <a:pt x="15" y="18"/>
                      <a:pt x="13" y="18"/>
                    </a:cubicBezTo>
                    <a:cubicBezTo>
                      <a:pt x="12" y="17"/>
                      <a:pt x="12" y="16"/>
                      <a:pt x="12" y="15"/>
                    </a:cubicBezTo>
                    <a:cubicBezTo>
                      <a:pt x="17" y="15"/>
                      <a:pt x="21" y="15"/>
                      <a:pt x="25" y="15"/>
                    </a:cubicBezTo>
                    <a:close/>
                  </a:path>
                </a:pathLst>
              </a:custGeom>
              <a:solidFill>
                <a:srgbClr val="2B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2" name="Freeform 13"/>
              <p:cNvSpPr>
                <a:spLocks/>
              </p:cNvSpPr>
              <p:nvPr/>
            </p:nvSpPr>
            <p:spPr bwMode="auto">
              <a:xfrm>
                <a:off x="1050" y="1496"/>
                <a:ext cx="63" cy="80"/>
              </a:xfrm>
              <a:custGeom>
                <a:avLst/>
                <a:gdLst>
                  <a:gd name="T0" fmla="*/ 13 w 27"/>
                  <a:gd name="T1" fmla="*/ 19 h 34"/>
                  <a:gd name="T2" fmla="*/ 13 w 27"/>
                  <a:gd name="T3" fmla="*/ 19 h 34"/>
                  <a:gd name="T4" fmla="*/ 6 w 27"/>
                  <a:gd name="T5" fmla="*/ 30 h 34"/>
                  <a:gd name="T6" fmla="*/ 6 w 27"/>
                  <a:gd name="T7" fmla="*/ 30 h 34"/>
                  <a:gd name="T8" fmla="*/ 6 w 27"/>
                  <a:gd name="T9" fmla="*/ 33 h 34"/>
                  <a:gd name="T10" fmla="*/ 0 w 27"/>
                  <a:gd name="T11" fmla="*/ 33 h 34"/>
                  <a:gd name="T12" fmla="*/ 10 w 27"/>
                  <a:gd name="T13" fmla="*/ 17 h 34"/>
                  <a:gd name="T14" fmla="*/ 0 w 27"/>
                  <a:gd name="T15" fmla="*/ 0 h 34"/>
                  <a:gd name="T16" fmla="*/ 1 w 27"/>
                  <a:gd name="T17" fmla="*/ 0 h 34"/>
                  <a:gd name="T18" fmla="*/ 7 w 27"/>
                  <a:gd name="T19" fmla="*/ 0 h 34"/>
                  <a:gd name="T20" fmla="*/ 7 w 27"/>
                  <a:gd name="T21" fmla="*/ 0 h 34"/>
                  <a:gd name="T22" fmla="*/ 10 w 27"/>
                  <a:gd name="T23" fmla="*/ 6 h 34"/>
                  <a:gd name="T24" fmla="*/ 14 w 27"/>
                  <a:gd name="T25" fmla="*/ 12 h 34"/>
                  <a:gd name="T26" fmla="*/ 15 w 27"/>
                  <a:gd name="T27" fmla="*/ 13 h 34"/>
                  <a:gd name="T28" fmla="*/ 15 w 27"/>
                  <a:gd name="T29" fmla="*/ 13 h 34"/>
                  <a:gd name="T30" fmla="*/ 20 w 27"/>
                  <a:gd name="T31" fmla="*/ 5 h 34"/>
                  <a:gd name="T32" fmla="*/ 21 w 27"/>
                  <a:gd name="T33" fmla="*/ 0 h 34"/>
                  <a:gd name="T34" fmla="*/ 27 w 27"/>
                  <a:gd name="T35" fmla="*/ 0 h 34"/>
                  <a:gd name="T36" fmla="*/ 27 w 27"/>
                  <a:gd name="T37" fmla="*/ 0 h 34"/>
                  <a:gd name="T38" fmla="*/ 26 w 27"/>
                  <a:gd name="T39" fmla="*/ 1 h 34"/>
                  <a:gd name="T40" fmla="*/ 17 w 27"/>
                  <a:gd name="T41" fmla="*/ 15 h 34"/>
                  <a:gd name="T42" fmla="*/ 17 w 27"/>
                  <a:gd name="T43" fmla="*/ 15 h 34"/>
                  <a:gd name="T44" fmla="*/ 27 w 27"/>
                  <a:gd name="T45" fmla="*/ 33 h 34"/>
                  <a:gd name="T46" fmla="*/ 21 w 27"/>
                  <a:gd name="T47" fmla="*/ 34 h 34"/>
                  <a:gd name="T48" fmla="*/ 13 w 27"/>
                  <a:gd name="T4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34">
                    <a:moveTo>
                      <a:pt x="13" y="19"/>
                    </a:moveTo>
                    <a:cubicBezTo>
                      <a:pt x="13" y="19"/>
                      <a:pt x="13" y="19"/>
                      <a:pt x="13" y="19"/>
                    </a:cubicBezTo>
                    <a:cubicBezTo>
                      <a:pt x="10" y="23"/>
                      <a:pt x="8" y="27"/>
                      <a:pt x="6" y="30"/>
                    </a:cubicBezTo>
                    <a:cubicBezTo>
                      <a:pt x="6" y="30"/>
                      <a:pt x="6" y="30"/>
                      <a:pt x="6" y="30"/>
                    </a:cubicBezTo>
                    <a:cubicBezTo>
                      <a:pt x="6" y="30"/>
                      <a:pt x="6" y="31"/>
                      <a:pt x="6" y="33"/>
                    </a:cubicBezTo>
                    <a:cubicBezTo>
                      <a:pt x="3" y="33"/>
                      <a:pt x="2" y="33"/>
                      <a:pt x="0" y="33"/>
                    </a:cubicBezTo>
                    <a:cubicBezTo>
                      <a:pt x="3" y="28"/>
                      <a:pt x="7" y="22"/>
                      <a:pt x="10" y="17"/>
                    </a:cubicBezTo>
                    <a:cubicBezTo>
                      <a:pt x="7" y="12"/>
                      <a:pt x="3" y="6"/>
                      <a:pt x="0" y="0"/>
                    </a:cubicBezTo>
                    <a:cubicBezTo>
                      <a:pt x="1" y="0"/>
                      <a:pt x="1" y="0"/>
                      <a:pt x="1" y="0"/>
                    </a:cubicBezTo>
                    <a:cubicBezTo>
                      <a:pt x="3" y="0"/>
                      <a:pt x="4" y="0"/>
                      <a:pt x="7" y="0"/>
                    </a:cubicBezTo>
                    <a:cubicBezTo>
                      <a:pt x="7" y="0"/>
                      <a:pt x="7" y="0"/>
                      <a:pt x="7" y="0"/>
                    </a:cubicBezTo>
                    <a:cubicBezTo>
                      <a:pt x="8" y="3"/>
                      <a:pt x="9" y="4"/>
                      <a:pt x="10" y="6"/>
                    </a:cubicBezTo>
                    <a:cubicBezTo>
                      <a:pt x="12" y="9"/>
                      <a:pt x="13" y="11"/>
                      <a:pt x="14" y="12"/>
                    </a:cubicBezTo>
                    <a:cubicBezTo>
                      <a:pt x="14" y="13"/>
                      <a:pt x="14" y="13"/>
                      <a:pt x="15" y="13"/>
                    </a:cubicBezTo>
                    <a:cubicBezTo>
                      <a:pt x="15" y="13"/>
                      <a:pt x="15" y="13"/>
                      <a:pt x="15" y="13"/>
                    </a:cubicBezTo>
                    <a:cubicBezTo>
                      <a:pt x="17" y="10"/>
                      <a:pt x="19" y="7"/>
                      <a:pt x="20" y="5"/>
                    </a:cubicBezTo>
                    <a:cubicBezTo>
                      <a:pt x="21" y="3"/>
                      <a:pt x="21" y="1"/>
                      <a:pt x="21" y="0"/>
                    </a:cubicBezTo>
                    <a:cubicBezTo>
                      <a:pt x="24" y="0"/>
                      <a:pt x="25" y="0"/>
                      <a:pt x="27" y="0"/>
                    </a:cubicBezTo>
                    <a:cubicBezTo>
                      <a:pt x="27" y="0"/>
                      <a:pt x="27" y="0"/>
                      <a:pt x="27" y="0"/>
                    </a:cubicBezTo>
                    <a:cubicBezTo>
                      <a:pt x="27" y="0"/>
                      <a:pt x="27" y="0"/>
                      <a:pt x="26" y="1"/>
                    </a:cubicBezTo>
                    <a:cubicBezTo>
                      <a:pt x="24" y="5"/>
                      <a:pt x="20" y="10"/>
                      <a:pt x="17" y="15"/>
                    </a:cubicBezTo>
                    <a:cubicBezTo>
                      <a:pt x="17" y="15"/>
                      <a:pt x="17" y="15"/>
                      <a:pt x="17" y="15"/>
                    </a:cubicBezTo>
                    <a:cubicBezTo>
                      <a:pt x="20" y="21"/>
                      <a:pt x="24" y="27"/>
                      <a:pt x="27" y="33"/>
                    </a:cubicBezTo>
                    <a:cubicBezTo>
                      <a:pt x="25" y="33"/>
                      <a:pt x="23" y="33"/>
                      <a:pt x="21" y="34"/>
                    </a:cubicBezTo>
                    <a:cubicBezTo>
                      <a:pt x="18" y="29"/>
                      <a:pt x="15" y="24"/>
                      <a:pt x="13" y="19"/>
                    </a:cubicBezTo>
                    <a:close/>
                  </a:path>
                </a:pathLst>
              </a:custGeom>
              <a:solidFill>
                <a:srgbClr val="2B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3" name="Freeform 14"/>
              <p:cNvSpPr>
                <a:spLocks/>
              </p:cNvSpPr>
              <p:nvPr/>
            </p:nvSpPr>
            <p:spPr bwMode="auto">
              <a:xfrm>
                <a:off x="755" y="1496"/>
                <a:ext cx="59" cy="75"/>
              </a:xfrm>
              <a:custGeom>
                <a:avLst/>
                <a:gdLst>
                  <a:gd name="T0" fmla="*/ 22 w 25"/>
                  <a:gd name="T1" fmla="*/ 3 h 32"/>
                  <a:gd name="T2" fmla="*/ 21 w 25"/>
                  <a:gd name="T3" fmla="*/ 5 h 32"/>
                  <a:gd name="T4" fmla="*/ 20 w 25"/>
                  <a:gd name="T5" fmla="*/ 5 h 32"/>
                  <a:gd name="T6" fmla="*/ 15 w 25"/>
                  <a:gd name="T7" fmla="*/ 3 h 32"/>
                  <a:gd name="T8" fmla="*/ 8 w 25"/>
                  <a:gd name="T9" fmla="*/ 3 h 32"/>
                  <a:gd name="T10" fmla="*/ 7 w 25"/>
                  <a:gd name="T11" fmla="*/ 4 h 32"/>
                  <a:gd name="T12" fmla="*/ 6 w 25"/>
                  <a:gd name="T13" fmla="*/ 9 h 32"/>
                  <a:gd name="T14" fmla="*/ 8 w 25"/>
                  <a:gd name="T15" fmla="*/ 11 h 32"/>
                  <a:gd name="T16" fmla="*/ 13 w 25"/>
                  <a:gd name="T17" fmla="*/ 13 h 32"/>
                  <a:gd name="T18" fmla="*/ 19 w 25"/>
                  <a:gd name="T19" fmla="*/ 16 h 32"/>
                  <a:gd name="T20" fmla="*/ 21 w 25"/>
                  <a:gd name="T21" fmla="*/ 18 h 32"/>
                  <a:gd name="T22" fmla="*/ 24 w 25"/>
                  <a:gd name="T23" fmla="*/ 23 h 32"/>
                  <a:gd name="T24" fmla="*/ 21 w 25"/>
                  <a:gd name="T25" fmla="*/ 30 h 32"/>
                  <a:gd name="T26" fmla="*/ 16 w 25"/>
                  <a:gd name="T27" fmla="*/ 32 h 32"/>
                  <a:gd name="T28" fmla="*/ 10 w 25"/>
                  <a:gd name="T29" fmla="*/ 32 h 32"/>
                  <a:gd name="T30" fmla="*/ 2 w 25"/>
                  <a:gd name="T31" fmla="*/ 30 h 32"/>
                  <a:gd name="T32" fmla="*/ 0 w 25"/>
                  <a:gd name="T33" fmla="*/ 30 h 32"/>
                  <a:gd name="T34" fmla="*/ 0 w 25"/>
                  <a:gd name="T35" fmla="*/ 30 h 32"/>
                  <a:gd name="T36" fmla="*/ 1 w 25"/>
                  <a:gd name="T37" fmla="*/ 26 h 32"/>
                  <a:gd name="T38" fmla="*/ 2 w 25"/>
                  <a:gd name="T39" fmla="*/ 28 h 32"/>
                  <a:gd name="T40" fmla="*/ 8 w 25"/>
                  <a:gd name="T41" fmla="*/ 29 h 32"/>
                  <a:gd name="T42" fmla="*/ 14 w 25"/>
                  <a:gd name="T43" fmla="*/ 30 h 32"/>
                  <a:gd name="T44" fmla="*/ 16 w 25"/>
                  <a:gd name="T45" fmla="*/ 29 h 32"/>
                  <a:gd name="T46" fmla="*/ 19 w 25"/>
                  <a:gd name="T47" fmla="*/ 23 h 32"/>
                  <a:gd name="T48" fmla="*/ 16 w 25"/>
                  <a:gd name="T49" fmla="*/ 22 h 32"/>
                  <a:gd name="T50" fmla="*/ 13 w 25"/>
                  <a:gd name="T51" fmla="*/ 19 h 32"/>
                  <a:gd name="T52" fmla="*/ 8 w 25"/>
                  <a:gd name="T53" fmla="*/ 17 h 32"/>
                  <a:gd name="T54" fmla="*/ 5 w 25"/>
                  <a:gd name="T55" fmla="*/ 16 h 32"/>
                  <a:gd name="T56" fmla="*/ 3 w 25"/>
                  <a:gd name="T57" fmla="*/ 13 h 32"/>
                  <a:gd name="T58" fmla="*/ 2 w 25"/>
                  <a:gd name="T59" fmla="*/ 4 h 32"/>
                  <a:gd name="T60" fmla="*/ 7 w 25"/>
                  <a:gd name="T61" fmla="*/ 0 h 32"/>
                  <a:gd name="T62" fmla="*/ 12 w 25"/>
                  <a:gd name="T63" fmla="*/ 0 h 32"/>
                  <a:gd name="T64" fmla="*/ 18 w 25"/>
                  <a:gd name="T65" fmla="*/ 0 h 32"/>
                  <a:gd name="T66" fmla="*/ 22 w 25"/>
                  <a:gd name="T67" fmla="*/ 1 h 32"/>
                  <a:gd name="T68" fmla="*/ 22 w 25"/>
                  <a:gd name="T69"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2">
                    <a:moveTo>
                      <a:pt x="22" y="3"/>
                    </a:moveTo>
                    <a:cubicBezTo>
                      <a:pt x="21" y="3"/>
                      <a:pt x="21" y="4"/>
                      <a:pt x="21" y="5"/>
                    </a:cubicBezTo>
                    <a:cubicBezTo>
                      <a:pt x="20" y="5"/>
                      <a:pt x="20" y="5"/>
                      <a:pt x="20" y="5"/>
                    </a:cubicBezTo>
                    <a:cubicBezTo>
                      <a:pt x="19" y="4"/>
                      <a:pt x="16" y="4"/>
                      <a:pt x="15" y="3"/>
                    </a:cubicBezTo>
                    <a:cubicBezTo>
                      <a:pt x="13" y="3"/>
                      <a:pt x="10" y="3"/>
                      <a:pt x="8" y="3"/>
                    </a:cubicBezTo>
                    <a:cubicBezTo>
                      <a:pt x="7" y="4"/>
                      <a:pt x="7" y="4"/>
                      <a:pt x="7" y="4"/>
                    </a:cubicBezTo>
                    <a:cubicBezTo>
                      <a:pt x="5" y="5"/>
                      <a:pt x="5" y="7"/>
                      <a:pt x="6" y="9"/>
                    </a:cubicBezTo>
                    <a:cubicBezTo>
                      <a:pt x="7" y="10"/>
                      <a:pt x="7" y="10"/>
                      <a:pt x="8" y="11"/>
                    </a:cubicBezTo>
                    <a:cubicBezTo>
                      <a:pt x="9" y="12"/>
                      <a:pt x="12" y="12"/>
                      <a:pt x="13" y="13"/>
                    </a:cubicBezTo>
                    <a:cubicBezTo>
                      <a:pt x="15" y="13"/>
                      <a:pt x="16" y="15"/>
                      <a:pt x="19" y="16"/>
                    </a:cubicBezTo>
                    <a:cubicBezTo>
                      <a:pt x="20" y="16"/>
                      <a:pt x="21" y="17"/>
                      <a:pt x="21" y="18"/>
                    </a:cubicBezTo>
                    <a:cubicBezTo>
                      <a:pt x="24" y="19"/>
                      <a:pt x="24" y="21"/>
                      <a:pt x="24" y="23"/>
                    </a:cubicBezTo>
                    <a:cubicBezTo>
                      <a:pt x="25" y="25"/>
                      <a:pt x="24" y="28"/>
                      <a:pt x="21" y="30"/>
                    </a:cubicBezTo>
                    <a:cubicBezTo>
                      <a:pt x="20" y="31"/>
                      <a:pt x="18" y="32"/>
                      <a:pt x="16" y="32"/>
                    </a:cubicBezTo>
                    <a:cubicBezTo>
                      <a:pt x="14" y="32"/>
                      <a:pt x="13" y="32"/>
                      <a:pt x="10" y="32"/>
                    </a:cubicBezTo>
                    <a:cubicBezTo>
                      <a:pt x="8" y="32"/>
                      <a:pt x="5" y="31"/>
                      <a:pt x="2" y="30"/>
                    </a:cubicBezTo>
                    <a:cubicBezTo>
                      <a:pt x="1" y="30"/>
                      <a:pt x="1" y="30"/>
                      <a:pt x="0" y="30"/>
                    </a:cubicBezTo>
                    <a:cubicBezTo>
                      <a:pt x="0" y="30"/>
                      <a:pt x="0" y="30"/>
                      <a:pt x="0" y="30"/>
                    </a:cubicBezTo>
                    <a:cubicBezTo>
                      <a:pt x="1" y="29"/>
                      <a:pt x="1" y="28"/>
                      <a:pt x="1" y="26"/>
                    </a:cubicBezTo>
                    <a:cubicBezTo>
                      <a:pt x="2" y="26"/>
                      <a:pt x="2" y="26"/>
                      <a:pt x="2" y="28"/>
                    </a:cubicBezTo>
                    <a:cubicBezTo>
                      <a:pt x="3" y="28"/>
                      <a:pt x="6" y="29"/>
                      <a:pt x="8" y="29"/>
                    </a:cubicBezTo>
                    <a:cubicBezTo>
                      <a:pt x="9" y="30"/>
                      <a:pt x="12" y="30"/>
                      <a:pt x="14" y="30"/>
                    </a:cubicBezTo>
                    <a:cubicBezTo>
                      <a:pt x="15" y="30"/>
                      <a:pt x="16" y="30"/>
                      <a:pt x="16" y="29"/>
                    </a:cubicBezTo>
                    <a:cubicBezTo>
                      <a:pt x="19" y="28"/>
                      <a:pt x="20" y="25"/>
                      <a:pt x="19" y="23"/>
                    </a:cubicBezTo>
                    <a:cubicBezTo>
                      <a:pt x="18" y="23"/>
                      <a:pt x="18" y="22"/>
                      <a:pt x="16" y="22"/>
                    </a:cubicBezTo>
                    <a:cubicBezTo>
                      <a:pt x="15" y="21"/>
                      <a:pt x="14" y="19"/>
                      <a:pt x="13" y="19"/>
                    </a:cubicBezTo>
                    <a:cubicBezTo>
                      <a:pt x="12" y="18"/>
                      <a:pt x="9" y="18"/>
                      <a:pt x="8" y="17"/>
                    </a:cubicBezTo>
                    <a:cubicBezTo>
                      <a:pt x="7" y="17"/>
                      <a:pt x="6" y="16"/>
                      <a:pt x="5" y="16"/>
                    </a:cubicBezTo>
                    <a:cubicBezTo>
                      <a:pt x="5" y="15"/>
                      <a:pt x="3" y="15"/>
                      <a:pt x="3" y="13"/>
                    </a:cubicBezTo>
                    <a:cubicBezTo>
                      <a:pt x="0" y="11"/>
                      <a:pt x="0" y="6"/>
                      <a:pt x="2" y="4"/>
                    </a:cubicBezTo>
                    <a:cubicBezTo>
                      <a:pt x="3" y="3"/>
                      <a:pt x="6" y="1"/>
                      <a:pt x="7" y="0"/>
                    </a:cubicBezTo>
                    <a:cubicBezTo>
                      <a:pt x="8" y="0"/>
                      <a:pt x="9" y="0"/>
                      <a:pt x="12" y="0"/>
                    </a:cubicBezTo>
                    <a:cubicBezTo>
                      <a:pt x="13" y="0"/>
                      <a:pt x="15" y="0"/>
                      <a:pt x="18" y="0"/>
                    </a:cubicBezTo>
                    <a:cubicBezTo>
                      <a:pt x="19" y="1"/>
                      <a:pt x="20" y="1"/>
                      <a:pt x="22" y="1"/>
                    </a:cubicBezTo>
                    <a:cubicBezTo>
                      <a:pt x="22" y="1"/>
                      <a:pt x="22" y="1"/>
                      <a:pt x="22" y="3"/>
                    </a:cubicBezTo>
                    <a:close/>
                  </a:path>
                </a:pathLst>
              </a:custGeom>
              <a:solidFill>
                <a:srgbClr val="2B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4" name="Freeform 15"/>
              <p:cNvSpPr>
                <a:spLocks/>
              </p:cNvSpPr>
              <p:nvPr/>
            </p:nvSpPr>
            <p:spPr bwMode="auto">
              <a:xfrm>
                <a:off x="927" y="1496"/>
                <a:ext cx="47" cy="75"/>
              </a:xfrm>
              <a:custGeom>
                <a:avLst/>
                <a:gdLst>
                  <a:gd name="T0" fmla="*/ 17 w 20"/>
                  <a:gd name="T1" fmla="*/ 15 h 32"/>
                  <a:gd name="T2" fmla="*/ 17 w 20"/>
                  <a:gd name="T3" fmla="*/ 18 h 32"/>
                  <a:gd name="T4" fmla="*/ 11 w 20"/>
                  <a:gd name="T5" fmla="*/ 18 h 32"/>
                  <a:gd name="T6" fmla="*/ 5 w 20"/>
                  <a:gd name="T7" fmla="*/ 18 h 32"/>
                  <a:gd name="T8" fmla="*/ 5 w 20"/>
                  <a:gd name="T9" fmla="*/ 32 h 32"/>
                  <a:gd name="T10" fmla="*/ 0 w 20"/>
                  <a:gd name="T11" fmla="*/ 32 h 32"/>
                  <a:gd name="T12" fmla="*/ 0 w 20"/>
                  <a:gd name="T13" fmla="*/ 0 h 32"/>
                  <a:gd name="T14" fmla="*/ 20 w 20"/>
                  <a:gd name="T15" fmla="*/ 0 h 32"/>
                  <a:gd name="T16" fmla="*/ 20 w 20"/>
                  <a:gd name="T17" fmla="*/ 1 h 32"/>
                  <a:gd name="T18" fmla="*/ 20 w 20"/>
                  <a:gd name="T19" fmla="*/ 4 h 32"/>
                  <a:gd name="T20" fmla="*/ 20 w 20"/>
                  <a:gd name="T21" fmla="*/ 4 h 32"/>
                  <a:gd name="T22" fmla="*/ 12 w 20"/>
                  <a:gd name="T23" fmla="*/ 3 h 32"/>
                  <a:gd name="T24" fmla="*/ 6 w 20"/>
                  <a:gd name="T25" fmla="*/ 3 h 32"/>
                  <a:gd name="T26" fmla="*/ 5 w 20"/>
                  <a:gd name="T27" fmla="*/ 3 h 32"/>
                  <a:gd name="T28" fmla="*/ 5 w 20"/>
                  <a:gd name="T29" fmla="*/ 15 h 32"/>
                  <a:gd name="T30" fmla="*/ 7 w 20"/>
                  <a:gd name="T31" fmla="*/ 15 h 32"/>
                  <a:gd name="T32" fmla="*/ 10 w 20"/>
                  <a:gd name="T33" fmla="*/ 15 h 32"/>
                  <a:gd name="T34" fmla="*/ 12 w 20"/>
                  <a:gd name="T35" fmla="*/ 15 h 32"/>
                  <a:gd name="T36" fmla="*/ 14 w 20"/>
                  <a:gd name="T37" fmla="*/ 15 h 32"/>
                  <a:gd name="T38" fmla="*/ 17 w 20"/>
                  <a:gd name="T39"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32">
                    <a:moveTo>
                      <a:pt x="17" y="15"/>
                    </a:moveTo>
                    <a:cubicBezTo>
                      <a:pt x="17" y="16"/>
                      <a:pt x="17" y="17"/>
                      <a:pt x="17" y="18"/>
                    </a:cubicBezTo>
                    <a:cubicBezTo>
                      <a:pt x="14" y="18"/>
                      <a:pt x="13" y="18"/>
                      <a:pt x="11" y="18"/>
                    </a:cubicBezTo>
                    <a:cubicBezTo>
                      <a:pt x="10" y="17"/>
                      <a:pt x="7" y="18"/>
                      <a:pt x="5" y="18"/>
                    </a:cubicBezTo>
                    <a:cubicBezTo>
                      <a:pt x="5" y="23"/>
                      <a:pt x="5" y="28"/>
                      <a:pt x="5" y="32"/>
                    </a:cubicBezTo>
                    <a:cubicBezTo>
                      <a:pt x="4" y="32"/>
                      <a:pt x="1" y="32"/>
                      <a:pt x="0" y="32"/>
                    </a:cubicBezTo>
                    <a:cubicBezTo>
                      <a:pt x="0" y="22"/>
                      <a:pt x="0" y="11"/>
                      <a:pt x="0" y="0"/>
                    </a:cubicBezTo>
                    <a:cubicBezTo>
                      <a:pt x="6" y="0"/>
                      <a:pt x="13" y="0"/>
                      <a:pt x="20" y="0"/>
                    </a:cubicBezTo>
                    <a:cubicBezTo>
                      <a:pt x="20" y="0"/>
                      <a:pt x="20" y="0"/>
                      <a:pt x="20" y="1"/>
                    </a:cubicBezTo>
                    <a:cubicBezTo>
                      <a:pt x="20" y="1"/>
                      <a:pt x="20" y="3"/>
                      <a:pt x="20" y="4"/>
                    </a:cubicBezTo>
                    <a:cubicBezTo>
                      <a:pt x="20" y="4"/>
                      <a:pt x="20" y="4"/>
                      <a:pt x="20" y="4"/>
                    </a:cubicBezTo>
                    <a:cubicBezTo>
                      <a:pt x="18" y="4"/>
                      <a:pt x="14" y="4"/>
                      <a:pt x="12" y="3"/>
                    </a:cubicBezTo>
                    <a:cubicBezTo>
                      <a:pt x="10" y="3"/>
                      <a:pt x="9" y="3"/>
                      <a:pt x="6" y="3"/>
                    </a:cubicBezTo>
                    <a:cubicBezTo>
                      <a:pt x="6" y="3"/>
                      <a:pt x="6" y="3"/>
                      <a:pt x="5" y="3"/>
                    </a:cubicBezTo>
                    <a:cubicBezTo>
                      <a:pt x="5" y="7"/>
                      <a:pt x="5" y="11"/>
                      <a:pt x="5" y="15"/>
                    </a:cubicBezTo>
                    <a:cubicBezTo>
                      <a:pt x="6" y="15"/>
                      <a:pt x="7" y="15"/>
                      <a:pt x="7" y="15"/>
                    </a:cubicBezTo>
                    <a:cubicBezTo>
                      <a:pt x="9" y="15"/>
                      <a:pt x="10" y="15"/>
                      <a:pt x="10" y="15"/>
                    </a:cubicBezTo>
                    <a:cubicBezTo>
                      <a:pt x="11" y="15"/>
                      <a:pt x="11" y="15"/>
                      <a:pt x="12" y="15"/>
                    </a:cubicBezTo>
                    <a:cubicBezTo>
                      <a:pt x="13" y="15"/>
                      <a:pt x="13" y="15"/>
                      <a:pt x="14" y="15"/>
                    </a:cubicBezTo>
                    <a:cubicBezTo>
                      <a:pt x="16" y="15"/>
                      <a:pt x="16" y="15"/>
                      <a:pt x="17" y="15"/>
                    </a:cubicBezTo>
                    <a:close/>
                  </a:path>
                </a:pathLst>
              </a:custGeom>
              <a:solidFill>
                <a:srgbClr val="2B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5" name="Freeform 16"/>
              <p:cNvSpPr>
                <a:spLocks/>
              </p:cNvSpPr>
              <p:nvPr/>
            </p:nvSpPr>
            <p:spPr bwMode="auto">
              <a:xfrm>
                <a:off x="825" y="1496"/>
                <a:ext cx="15" cy="75"/>
              </a:xfrm>
              <a:custGeom>
                <a:avLst/>
                <a:gdLst>
                  <a:gd name="T0" fmla="*/ 0 w 6"/>
                  <a:gd name="T1" fmla="*/ 32 h 32"/>
                  <a:gd name="T2" fmla="*/ 0 w 6"/>
                  <a:gd name="T3" fmla="*/ 0 h 32"/>
                  <a:gd name="T4" fmla="*/ 6 w 6"/>
                  <a:gd name="T5" fmla="*/ 0 h 32"/>
                  <a:gd name="T6" fmla="*/ 6 w 6"/>
                  <a:gd name="T7" fmla="*/ 32 h 32"/>
                  <a:gd name="T8" fmla="*/ 0 w 6"/>
                  <a:gd name="T9" fmla="*/ 32 h 32"/>
                </a:gdLst>
                <a:ahLst/>
                <a:cxnLst>
                  <a:cxn ang="0">
                    <a:pos x="T0" y="T1"/>
                  </a:cxn>
                  <a:cxn ang="0">
                    <a:pos x="T2" y="T3"/>
                  </a:cxn>
                  <a:cxn ang="0">
                    <a:pos x="T4" y="T5"/>
                  </a:cxn>
                  <a:cxn ang="0">
                    <a:pos x="T6" y="T7"/>
                  </a:cxn>
                  <a:cxn ang="0">
                    <a:pos x="T8" y="T9"/>
                  </a:cxn>
                </a:cxnLst>
                <a:rect l="0" t="0" r="r" b="b"/>
                <a:pathLst>
                  <a:path w="6" h="32">
                    <a:moveTo>
                      <a:pt x="0" y="32"/>
                    </a:moveTo>
                    <a:cubicBezTo>
                      <a:pt x="0" y="22"/>
                      <a:pt x="0" y="11"/>
                      <a:pt x="0" y="0"/>
                    </a:cubicBezTo>
                    <a:cubicBezTo>
                      <a:pt x="1" y="0"/>
                      <a:pt x="3" y="0"/>
                      <a:pt x="6" y="0"/>
                    </a:cubicBezTo>
                    <a:cubicBezTo>
                      <a:pt x="6" y="1"/>
                      <a:pt x="6" y="31"/>
                      <a:pt x="6" y="32"/>
                    </a:cubicBezTo>
                    <a:cubicBezTo>
                      <a:pt x="5" y="32"/>
                      <a:pt x="1" y="32"/>
                      <a:pt x="0" y="32"/>
                    </a:cubicBezTo>
                    <a:close/>
                  </a:path>
                </a:pathLst>
              </a:custGeom>
              <a:solidFill>
                <a:srgbClr val="2B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6" name="Freeform 17"/>
              <p:cNvSpPr>
                <a:spLocks/>
              </p:cNvSpPr>
              <p:nvPr/>
            </p:nvSpPr>
            <p:spPr bwMode="auto">
              <a:xfrm>
                <a:off x="608" y="1479"/>
                <a:ext cx="2" cy="5"/>
              </a:xfrm>
              <a:custGeom>
                <a:avLst/>
                <a:gdLst>
                  <a:gd name="T0" fmla="*/ 1 w 1"/>
                  <a:gd name="T1" fmla="*/ 0 h 2"/>
                  <a:gd name="T2" fmla="*/ 1 w 1"/>
                  <a:gd name="T3" fmla="*/ 0 h 2"/>
                  <a:gd name="T4" fmla="*/ 1 w 1"/>
                  <a:gd name="T5" fmla="*/ 2 h 2"/>
                  <a:gd name="T6" fmla="*/ 1 w 1"/>
                  <a:gd name="T7" fmla="*/ 2 h 2"/>
                  <a:gd name="T8" fmla="*/ 0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1" y="0"/>
                      <a:pt x="1" y="0"/>
                      <a:pt x="1" y="2"/>
                    </a:cubicBezTo>
                    <a:cubicBezTo>
                      <a:pt x="1" y="2"/>
                      <a:pt x="1" y="2"/>
                      <a:pt x="1" y="2"/>
                    </a:cubicBezTo>
                    <a:cubicBezTo>
                      <a:pt x="0" y="2"/>
                      <a:pt x="0" y="2"/>
                      <a:pt x="0" y="0"/>
                    </a:cubicBezTo>
                    <a:lnTo>
                      <a:pt x="1"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7" name="Freeform 18"/>
              <p:cNvSpPr>
                <a:spLocks/>
              </p:cNvSpPr>
              <p:nvPr/>
            </p:nvSpPr>
            <p:spPr bwMode="auto">
              <a:xfrm>
                <a:off x="603" y="1484"/>
                <a:ext cx="3" cy="5"/>
              </a:xfrm>
              <a:custGeom>
                <a:avLst/>
                <a:gdLst>
                  <a:gd name="T0" fmla="*/ 0 w 1"/>
                  <a:gd name="T1" fmla="*/ 0 h 2"/>
                  <a:gd name="T2" fmla="*/ 0 w 1"/>
                  <a:gd name="T3" fmla="*/ 0 h 2"/>
                  <a:gd name="T4" fmla="*/ 1 w 1"/>
                  <a:gd name="T5" fmla="*/ 2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0"/>
                      <a:pt x="1" y="0"/>
                      <a:pt x="1" y="2"/>
                    </a:cubicBezTo>
                    <a:cubicBezTo>
                      <a:pt x="1" y="2"/>
                      <a:pt x="1" y="2"/>
                      <a:pt x="0" y="2"/>
                    </a:cubicBezTo>
                    <a:cubicBezTo>
                      <a:pt x="0" y="2"/>
                      <a:pt x="0" y="2"/>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8" name="Freeform 19"/>
              <p:cNvSpPr>
                <a:spLocks/>
              </p:cNvSpPr>
              <p:nvPr/>
            </p:nvSpPr>
            <p:spPr bwMode="auto">
              <a:xfrm>
                <a:off x="622" y="1581"/>
                <a:ext cx="7" cy="4"/>
              </a:xfrm>
              <a:custGeom>
                <a:avLst/>
                <a:gdLst>
                  <a:gd name="T0" fmla="*/ 1 w 3"/>
                  <a:gd name="T1" fmla="*/ 0 h 2"/>
                  <a:gd name="T2" fmla="*/ 3 w 3"/>
                  <a:gd name="T3" fmla="*/ 0 h 2"/>
                  <a:gd name="T4" fmla="*/ 1 w 3"/>
                  <a:gd name="T5" fmla="*/ 2 h 2"/>
                  <a:gd name="T6" fmla="*/ 1 w 3"/>
                  <a:gd name="T7" fmla="*/ 2 h 2"/>
                  <a:gd name="T8" fmla="*/ 0 w 3"/>
                  <a:gd name="T9" fmla="*/ 2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cubicBezTo>
                      <a:pt x="1" y="0"/>
                      <a:pt x="1" y="0"/>
                      <a:pt x="3" y="0"/>
                    </a:cubicBezTo>
                    <a:cubicBezTo>
                      <a:pt x="3" y="2"/>
                      <a:pt x="1" y="2"/>
                      <a:pt x="1" y="2"/>
                    </a:cubicBezTo>
                    <a:cubicBezTo>
                      <a:pt x="1" y="2"/>
                      <a:pt x="1" y="2"/>
                      <a:pt x="1" y="2"/>
                    </a:cubicBezTo>
                    <a:cubicBezTo>
                      <a:pt x="0" y="2"/>
                      <a:pt x="0" y="2"/>
                      <a:pt x="0" y="2"/>
                    </a:cubicBezTo>
                    <a:cubicBezTo>
                      <a:pt x="1" y="0"/>
                      <a:pt x="1"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9" name="Freeform 20"/>
              <p:cNvSpPr>
                <a:spLocks/>
              </p:cNvSpPr>
              <p:nvPr/>
            </p:nvSpPr>
            <p:spPr bwMode="auto">
              <a:xfrm>
                <a:off x="632" y="1569"/>
                <a:ext cx="2" cy="2"/>
              </a:xfrm>
              <a:custGeom>
                <a:avLst/>
                <a:gdLst>
                  <a:gd name="T0" fmla="*/ 0 w 1"/>
                  <a:gd name="T1" fmla="*/ 0 h 1"/>
                  <a:gd name="T2" fmla="*/ 1 w 1"/>
                  <a:gd name="T3" fmla="*/ 0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1" y="0"/>
                    </a:cubicBezTo>
                    <a:cubicBezTo>
                      <a:pt x="1" y="0"/>
                      <a:pt x="1" y="0"/>
                      <a:pt x="1" y="0"/>
                    </a:cubicBezTo>
                    <a:cubicBezTo>
                      <a:pt x="1" y="1"/>
                      <a:pt x="1" y="1"/>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0" name="Freeform 21"/>
              <p:cNvSpPr>
                <a:spLocks/>
              </p:cNvSpPr>
              <p:nvPr/>
            </p:nvSpPr>
            <p:spPr bwMode="auto">
              <a:xfrm>
                <a:off x="620" y="1531"/>
                <a:ext cx="2" cy="2"/>
              </a:xfrm>
              <a:custGeom>
                <a:avLst/>
                <a:gdLst>
                  <a:gd name="T0" fmla="*/ 0 w 1"/>
                  <a:gd name="T1" fmla="*/ 1 h 1"/>
                  <a:gd name="T2" fmla="*/ 0 w 1"/>
                  <a:gd name="T3" fmla="*/ 0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0" y="0"/>
                      <a:pt x="0" y="0"/>
                    </a:cubicBezTo>
                    <a:cubicBezTo>
                      <a:pt x="1" y="0"/>
                      <a:pt x="1" y="0"/>
                      <a:pt x="1" y="0"/>
                    </a:cubicBezTo>
                    <a:cubicBezTo>
                      <a:pt x="1" y="1"/>
                      <a:pt x="1" y="1"/>
                      <a:pt x="1" y="1"/>
                    </a:cubicBezTo>
                    <a:cubicBezTo>
                      <a:pt x="0" y="1"/>
                      <a:pt x="0"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1" name="Freeform 22"/>
              <p:cNvSpPr>
                <a:spLocks/>
              </p:cNvSpPr>
              <p:nvPr/>
            </p:nvSpPr>
            <p:spPr bwMode="auto">
              <a:xfrm>
                <a:off x="620" y="1545"/>
                <a:ext cx="7" cy="3"/>
              </a:xfrm>
              <a:custGeom>
                <a:avLst/>
                <a:gdLst>
                  <a:gd name="T0" fmla="*/ 1 w 3"/>
                  <a:gd name="T1" fmla="*/ 1 h 1"/>
                  <a:gd name="T2" fmla="*/ 0 w 3"/>
                  <a:gd name="T3" fmla="*/ 1 h 1"/>
                  <a:gd name="T4" fmla="*/ 1 w 3"/>
                  <a:gd name="T5" fmla="*/ 0 h 1"/>
                  <a:gd name="T6" fmla="*/ 3 w 3"/>
                  <a:gd name="T7" fmla="*/ 1 h 1"/>
                  <a:gd name="T8" fmla="*/ 3 w 3"/>
                  <a:gd name="T9" fmla="*/ 1 h 1"/>
                  <a:gd name="T10" fmla="*/ 1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1" y="1"/>
                    </a:moveTo>
                    <a:cubicBezTo>
                      <a:pt x="1" y="1"/>
                      <a:pt x="1" y="1"/>
                      <a:pt x="0" y="1"/>
                    </a:cubicBezTo>
                    <a:cubicBezTo>
                      <a:pt x="1" y="0"/>
                      <a:pt x="1" y="0"/>
                      <a:pt x="1" y="0"/>
                    </a:cubicBezTo>
                    <a:cubicBezTo>
                      <a:pt x="1" y="0"/>
                      <a:pt x="1" y="0"/>
                      <a:pt x="3" y="1"/>
                    </a:cubicBezTo>
                    <a:cubicBezTo>
                      <a:pt x="3" y="1"/>
                      <a:pt x="3" y="1"/>
                      <a:pt x="3" y="1"/>
                    </a:cubicBezTo>
                    <a:cubicBezTo>
                      <a:pt x="1" y="1"/>
                      <a:pt x="1" y="1"/>
                      <a:pt x="1"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2" name="Freeform 23"/>
              <p:cNvSpPr>
                <a:spLocks/>
              </p:cNvSpPr>
              <p:nvPr/>
            </p:nvSpPr>
            <p:spPr bwMode="auto">
              <a:xfrm>
                <a:off x="629" y="1552"/>
                <a:ext cx="5" cy="5"/>
              </a:xfrm>
              <a:custGeom>
                <a:avLst/>
                <a:gdLst>
                  <a:gd name="T0" fmla="*/ 1 w 2"/>
                  <a:gd name="T1" fmla="*/ 0 h 2"/>
                  <a:gd name="T2" fmla="*/ 2 w 2"/>
                  <a:gd name="T3" fmla="*/ 0 h 2"/>
                  <a:gd name="T4" fmla="*/ 1 w 2"/>
                  <a:gd name="T5" fmla="*/ 2 h 2"/>
                  <a:gd name="T6" fmla="*/ 0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2" y="0"/>
                    </a:cubicBezTo>
                    <a:cubicBezTo>
                      <a:pt x="1" y="2"/>
                      <a:pt x="1" y="2"/>
                      <a:pt x="1" y="2"/>
                    </a:cubicBezTo>
                    <a:cubicBezTo>
                      <a:pt x="0" y="2"/>
                      <a:pt x="0" y="2"/>
                      <a:pt x="0" y="2"/>
                    </a:cubicBezTo>
                    <a:cubicBezTo>
                      <a:pt x="0" y="0"/>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3" name="Freeform 24"/>
              <p:cNvSpPr>
                <a:spLocks/>
              </p:cNvSpPr>
              <p:nvPr/>
            </p:nvSpPr>
            <p:spPr bwMode="auto">
              <a:xfrm>
                <a:off x="615" y="1519"/>
                <a:ext cx="5" cy="5"/>
              </a:xfrm>
              <a:custGeom>
                <a:avLst/>
                <a:gdLst>
                  <a:gd name="T0" fmla="*/ 2 w 2"/>
                  <a:gd name="T1" fmla="*/ 1 h 2"/>
                  <a:gd name="T2" fmla="*/ 1 w 2"/>
                  <a:gd name="T3" fmla="*/ 2 h 2"/>
                  <a:gd name="T4" fmla="*/ 0 w 2"/>
                  <a:gd name="T5" fmla="*/ 1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1"/>
                      <a:pt x="1" y="1"/>
                      <a:pt x="1" y="2"/>
                    </a:cubicBezTo>
                    <a:cubicBezTo>
                      <a:pt x="1" y="1"/>
                      <a:pt x="0" y="1"/>
                      <a:pt x="0" y="1"/>
                    </a:cubicBezTo>
                    <a:cubicBezTo>
                      <a:pt x="1" y="0"/>
                      <a:pt x="1" y="0"/>
                      <a:pt x="1" y="0"/>
                    </a:cubicBezTo>
                    <a:cubicBezTo>
                      <a:pt x="1" y="0"/>
                      <a:pt x="1" y="1"/>
                      <a:pt x="2"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4" name="Freeform 25"/>
              <p:cNvSpPr>
                <a:spLocks/>
              </p:cNvSpPr>
              <p:nvPr/>
            </p:nvSpPr>
            <p:spPr bwMode="auto">
              <a:xfrm>
                <a:off x="639" y="1578"/>
                <a:ext cx="5" cy="3"/>
              </a:xfrm>
              <a:custGeom>
                <a:avLst/>
                <a:gdLst>
                  <a:gd name="T0" fmla="*/ 0 w 2"/>
                  <a:gd name="T1" fmla="*/ 1 h 1"/>
                  <a:gd name="T2" fmla="*/ 2 w 2"/>
                  <a:gd name="T3" fmla="*/ 0 h 1"/>
                  <a:gd name="T4" fmla="*/ 2 w 2"/>
                  <a:gd name="T5" fmla="*/ 0 h 1"/>
                  <a:gd name="T6" fmla="*/ 2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0"/>
                      <a:pt x="0" y="0"/>
                      <a:pt x="2" y="0"/>
                    </a:cubicBezTo>
                    <a:cubicBezTo>
                      <a:pt x="2" y="0"/>
                      <a:pt x="2" y="0"/>
                      <a:pt x="2" y="0"/>
                    </a:cubicBezTo>
                    <a:cubicBezTo>
                      <a:pt x="2" y="1"/>
                      <a:pt x="2" y="1"/>
                      <a:pt x="2" y="1"/>
                    </a:cubicBezTo>
                    <a:lnTo>
                      <a:pt x="0" y="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5" name="Freeform 26"/>
              <p:cNvSpPr>
                <a:spLocks/>
              </p:cNvSpPr>
              <p:nvPr/>
            </p:nvSpPr>
            <p:spPr bwMode="auto">
              <a:xfrm>
                <a:off x="644" y="1519"/>
                <a:ext cx="4" cy="5"/>
              </a:xfrm>
              <a:custGeom>
                <a:avLst/>
                <a:gdLst>
                  <a:gd name="T0" fmla="*/ 1 w 2"/>
                  <a:gd name="T1" fmla="*/ 0 h 2"/>
                  <a:gd name="T2" fmla="*/ 2 w 2"/>
                  <a:gd name="T3" fmla="*/ 1 h 2"/>
                  <a:gd name="T4" fmla="*/ 1 w 2"/>
                  <a:gd name="T5" fmla="*/ 2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2" y="1"/>
                      <a:pt x="2" y="1"/>
                      <a:pt x="2" y="1"/>
                    </a:cubicBezTo>
                    <a:cubicBezTo>
                      <a:pt x="2" y="1"/>
                      <a:pt x="1" y="1"/>
                      <a:pt x="1" y="2"/>
                    </a:cubicBezTo>
                    <a:cubicBezTo>
                      <a:pt x="1" y="1"/>
                      <a:pt x="1" y="1"/>
                      <a:pt x="0" y="1"/>
                    </a:cubicBezTo>
                    <a:cubicBezTo>
                      <a:pt x="1" y="1"/>
                      <a:pt x="1"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6" name="Freeform 27"/>
              <p:cNvSpPr>
                <a:spLocks/>
              </p:cNvSpPr>
              <p:nvPr/>
            </p:nvSpPr>
            <p:spPr bwMode="auto">
              <a:xfrm>
                <a:off x="632" y="1548"/>
                <a:ext cx="4" cy="4"/>
              </a:xfrm>
              <a:custGeom>
                <a:avLst/>
                <a:gdLst>
                  <a:gd name="T0" fmla="*/ 1 w 2"/>
                  <a:gd name="T1" fmla="*/ 0 h 2"/>
                  <a:gd name="T2" fmla="*/ 2 w 2"/>
                  <a:gd name="T3" fmla="*/ 1 h 2"/>
                  <a:gd name="T4" fmla="*/ 1 w 2"/>
                  <a:gd name="T5" fmla="*/ 2 h 2"/>
                  <a:gd name="T6" fmla="*/ 0 w 2"/>
                  <a:gd name="T7" fmla="*/ 1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1"/>
                      <a:pt x="1" y="1"/>
                      <a:pt x="2" y="1"/>
                    </a:cubicBezTo>
                    <a:cubicBezTo>
                      <a:pt x="1" y="1"/>
                      <a:pt x="1" y="2"/>
                      <a:pt x="1" y="2"/>
                    </a:cubicBezTo>
                    <a:cubicBezTo>
                      <a:pt x="1" y="2"/>
                      <a:pt x="0" y="2"/>
                      <a:pt x="0" y="1"/>
                    </a:cubicBezTo>
                    <a:cubicBezTo>
                      <a:pt x="0" y="1"/>
                      <a:pt x="0" y="1"/>
                      <a:pt x="0" y="1"/>
                    </a:cubicBezTo>
                    <a:cubicBezTo>
                      <a:pt x="0" y="1"/>
                      <a:pt x="1" y="1"/>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7" name="Freeform 28"/>
              <p:cNvSpPr>
                <a:spLocks/>
              </p:cNvSpPr>
              <p:nvPr/>
            </p:nvSpPr>
            <p:spPr bwMode="auto">
              <a:xfrm>
                <a:off x="615" y="1484"/>
                <a:ext cx="5" cy="5"/>
              </a:xfrm>
              <a:custGeom>
                <a:avLst/>
                <a:gdLst>
                  <a:gd name="T0" fmla="*/ 1 w 2"/>
                  <a:gd name="T1" fmla="*/ 0 h 2"/>
                  <a:gd name="T2" fmla="*/ 2 w 2"/>
                  <a:gd name="T3" fmla="*/ 1 h 2"/>
                  <a:gd name="T4" fmla="*/ 1 w 2"/>
                  <a:gd name="T5" fmla="*/ 2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2" y="0"/>
                      <a:pt x="2" y="1"/>
                      <a:pt x="2" y="1"/>
                    </a:cubicBezTo>
                    <a:cubicBezTo>
                      <a:pt x="2" y="1"/>
                      <a:pt x="1" y="1"/>
                      <a:pt x="1" y="2"/>
                    </a:cubicBezTo>
                    <a:cubicBezTo>
                      <a:pt x="1" y="1"/>
                      <a:pt x="1" y="1"/>
                      <a:pt x="0" y="1"/>
                    </a:cubicBezTo>
                    <a:cubicBezTo>
                      <a:pt x="1" y="1"/>
                      <a:pt x="1"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8" name="Freeform 29"/>
              <p:cNvSpPr>
                <a:spLocks/>
              </p:cNvSpPr>
              <p:nvPr/>
            </p:nvSpPr>
            <p:spPr bwMode="auto">
              <a:xfrm>
                <a:off x="679" y="1529"/>
                <a:ext cx="7" cy="4"/>
              </a:xfrm>
              <a:custGeom>
                <a:avLst/>
                <a:gdLst>
                  <a:gd name="T0" fmla="*/ 2 w 3"/>
                  <a:gd name="T1" fmla="*/ 0 h 2"/>
                  <a:gd name="T2" fmla="*/ 3 w 3"/>
                  <a:gd name="T3" fmla="*/ 1 h 2"/>
                  <a:gd name="T4" fmla="*/ 2 w 3"/>
                  <a:gd name="T5" fmla="*/ 1 h 2"/>
                  <a:gd name="T6" fmla="*/ 2 w 3"/>
                  <a:gd name="T7" fmla="*/ 2 h 2"/>
                  <a:gd name="T8" fmla="*/ 2 w 3"/>
                  <a:gd name="T9" fmla="*/ 2 h 2"/>
                  <a:gd name="T10" fmla="*/ 0 w 3"/>
                  <a:gd name="T11" fmla="*/ 1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cubicBezTo>
                      <a:pt x="2" y="1"/>
                      <a:pt x="2" y="1"/>
                      <a:pt x="3" y="1"/>
                    </a:cubicBezTo>
                    <a:cubicBezTo>
                      <a:pt x="3" y="1"/>
                      <a:pt x="3" y="1"/>
                      <a:pt x="2" y="1"/>
                    </a:cubicBezTo>
                    <a:cubicBezTo>
                      <a:pt x="2" y="2"/>
                      <a:pt x="2" y="2"/>
                      <a:pt x="2" y="2"/>
                    </a:cubicBezTo>
                    <a:cubicBezTo>
                      <a:pt x="2" y="2"/>
                      <a:pt x="2" y="2"/>
                      <a:pt x="2" y="2"/>
                    </a:cubicBezTo>
                    <a:cubicBezTo>
                      <a:pt x="0" y="1"/>
                      <a:pt x="0" y="1"/>
                      <a:pt x="0" y="1"/>
                    </a:cubicBezTo>
                    <a:cubicBezTo>
                      <a:pt x="0" y="1"/>
                      <a:pt x="2" y="1"/>
                      <a:pt x="2"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9" name="Freeform 30"/>
              <p:cNvSpPr>
                <a:spLocks/>
              </p:cNvSpPr>
              <p:nvPr/>
            </p:nvSpPr>
            <p:spPr bwMode="auto">
              <a:xfrm>
                <a:off x="634" y="1545"/>
                <a:ext cx="5" cy="5"/>
              </a:xfrm>
              <a:custGeom>
                <a:avLst/>
                <a:gdLst>
                  <a:gd name="T0" fmla="*/ 1 w 2"/>
                  <a:gd name="T1" fmla="*/ 0 h 2"/>
                  <a:gd name="T2" fmla="*/ 2 w 2"/>
                  <a:gd name="T3" fmla="*/ 1 h 2"/>
                  <a:gd name="T4" fmla="*/ 1 w 2"/>
                  <a:gd name="T5" fmla="*/ 2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1"/>
                      <a:pt x="2" y="1"/>
                    </a:cubicBezTo>
                    <a:cubicBezTo>
                      <a:pt x="1" y="1"/>
                      <a:pt x="1" y="1"/>
                      <a:pt x="1" y="2"/>
                    </a:cubicBezTo>
                    <a:cubicBezTo>
                      <a:pt x="1" y="1"/>
                      <a:pt x="0" y="1"/>
                      <a:pt x="0" y="1"/>
                    </a:cubicBezTo>
                    <a:lnTo>
                      <a:pt x="1"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0" name="Freeform 31"/>
              <p:cNvSpPr>
                <a:spLocks/>
              </p:cNvSpPr>
              <p:nvPr/>
            </p:nvSpPr>
            <p:spPr bwMode="auto">
              <a:xfrm>
                <a:off x="639" y="1557"/>
                <a:ext cx="5" cy="5"/>
              </a:xfrm>
              <a:custGeom>
                <a:avLst/>
                <a:gdLst>
                  <a:gd name="T0" fmla="*/ 2 w 2"/>
                  <a:gd name="T1" fmla="*/ 0 h 2"/>
                  <a:gd name="T2" fmla="*/ 2 w 2"/>
                  <a:gd name="T3" fmla="*/ 1 h 2"/>
                  <a:gd name="T4" fmla="*/ 2 w 2"/>
                  <a:gd name="T5" fmla="*/ 2 h 2"/>
                  <a:gd name="T6" fmla="*/ 0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2" y="1"/>
                      <a:pt x="2" y="1"/>
                    </a:cubicBezTo>
                    <a:cubicBezTo>
                      <a:pt x="2" y="2"/>
                      <a:pt x="2" y="2"/>
                      <a:pt x="2" y="2"/>
                    </a:cubicBezTo>
                    <a:cubicBezTo>
                      <a:pt x="0" y="1"/>
                      <a:pt x="0" y="1"/>
                      <a:pt x="0" y="1"/>
                    </a:cubicBezTo>
                    <a:cubicBezTo>
                      <a:pt x="0" y="1"/>
                      <a:pt x="0" y="1"/>
                      <a:pt x="2"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1" name="Freeform 32"/>
              <p:cNvSpPr>
                <a:spLocks/>
              </p:cNvSpPr>
              <p:nvPr/>
            </p:nvSpPr>
            <p:spPr bwMode="auto">
              <a:xfrm>
                <a:off x="618" y="1548"/>
                <a:ext cx="4" cy="4"/>
              </a:xfrm>
              <a:custGeom>
                <a:avLst/>
                <a:gdLst>
                  <a:gd name="T0" fmla="*/ 1 w 2"/>
                  <a:gd name="T1" fmla="*/ 2 h 2"/>
                  <a:gd name="T2" fmla="*/ 0 w 2"/>
                  <a:gd name="T3" fmla="*/ 1 h 2"/>
                  <a:gd name="T4" fmla="*/ 1 w 2"/>
                  <a:gd name="T5" fmla="*/ 0 h 2"/>
                  <a:gd name="T6" fmla="*/ 2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1" y="2"/>
                      <a:pt x="1" y="1"/>
                      <a:pt x="0" y="1"/>
                    </a:cubicBezTo>
                    <a:cubicBezTo>
                      <a:pt x="0" y="1"/>
                      <a:pt x="1" y="1"/>
                      <a:pt x="1" y="0"/>
                    </a:cubicBezTo>
                    <a:cubicBezTo>
                      <a:pt x="1" y="1"/>
                      <a:pt x="1" y="1"/>
                      <a:pt x="2" y="1"/>
                    </a:cubicBezTo>
                    <a:cubicBezTo>
                      <a:pt x="1" y="1"/>
                      <a:pt x="1" y="2"/>
                      <a:pt x="1"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2" name="Freeform 33"/>
              <p:cNvSpPr>
                <a:spLocks/>
              </p:cNvSpPr>
              <p:nvPr/>
            </p:nvSpPr>
            <p:spPr bwMode="auto">
              <a:xfrm>
                <a:off x="618" y="1515"/>
                <a:ext cx="4" cy="4"/>
              </a:xfrm>
              <a:custGeom>
                <a:avLst/>
                <a:gdLst>
                  <a:gd name="T0" fmla="*/ 1 w 2"/>
                  <a:gd name="T1" fmla="*/ 2 h 2"/>
                  <a:gd name="T2" fmla="*/ 0 w 2"/>
                  <a:gd name="T3" fmla="*/ 2 h 2"/>
                  <a:gd name="T4" fmla="*/ 1 w 2"/>
                  <a:gd name="T5" fmla="*/ 0 h 2"/>
                  <a:gd name="T6" fmla="*/ 2 w 2"/>
                  <a:gd name="T7" fmla="*/ 2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1" y="2"/>
                      <a:pt x="1" y="2"/>
                      <a:pt x="0" y="2"/>
                    </a:cubicBezTo>
                    <a:cubicBezTo>
                      <a:pt x="1" y="0"/>
                      <a:pt x="1" y="0"/>
                      <a:pt x="1" y="0"/>
                    </a:cubicBezTo>
                    <a:cubicBezTo>
                      <a:pt x="1" y="0"/>
                      <a:pt x="2" y="0"/>
                      <a:pt x="2" y="2"/>
                    </a:cubicBezTo>
                    <a:lnTo>
                      <a:pt x="1" y="2"/>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3" name="Freeform 34"/>
              <p:cNvSpPr>
                <a:spLocks/>
              </p:cNvSpPr>
              <p:nvPr/>
            </p:nvSpPr>
            <p:spPr bwMode="auto">
              <a:xfrm>
                <a:off x="622" y="1524"/>
                <a:ext cx="5" cy="7"/>
              </a:xfrm>
              <a:custGeom>
                <a:avLst/>
                <a:gdLst>
                  <a:gd name="T0" fmla="*/ 2 w 2"/>
                  <a:gd name="T1" fmla="*/ 3 h 3"/>
                  <a:gd name="T2" fmla="*/ 0 w 2"/>
                  <a:gd name="T3" fmla="*/ 1 h 3"/>
                  <a:gd name="T4" fmla="*/ 2 w 2"/>
                  <a:gd name="T5" fmla="*/ 0 h 3"/>
                  <a:gd name="T6" fmla="*/ 2 w 2"/>
                  <a:gd name="T7" fmla="*/ 1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0" y="3"/>
                      <a:pt x="0" y="1"/>
                      <a:pt x="0" y="1"/>
                    </a:cubicBezTo>
                    <a:cubicBezTo>
                      <a:pt x="0" y="1"/>
                      <a:pt x="0" y="1"/>
                      <a:pt x="2" y="0"/>
                    </a:cubicBezTo>
                    <a:cubicBezTo>
                      <a:pt x="2" y="1"/>
                      <a:pt x="2" y="1"/>
                      <a:pt x="2" y="1"/>
                    </a:cubicBezTo>
                    <a:lnTo>
                      <a:pt x="2" y="3"/>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4" name="Freeform 35"/>
              <p:cNvSpPr>
                <a:spLocks/>
              </p:cNvSpPr>
              <p:nvPr/>
            </p:nvSpPr>
            <p:spPr bwMode="auto">
              <a:xfrm>
                <a:off x="648" y="1564"/>
                <a:ext cx="3" cy="5"/>
              </a:xfrm>
              <a:custGeom>
                <a:avLst/>
                <a:gdLst>
                  <a:gd name="T0" fmla="*/ 0 w 1"/>
                  <a:gd name="T1" fmla="*/ 0 h 2"/>
                  <a:gd name="T2" fmla="*/ 1 w 1"/>
                  <a:gd name="T3" fmla="*/ 1 h 2"/>
                  <a:gd name="T4" fmla="*/ 1 w 1"/>
                  <a:gd name="T5" fmla="*/ 2 h 2"/>
                  <a:gd name="T6" fmla="*/ 0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1"/>
                      <a:pt x="1" y="1"/>
                      <a:pt x="1" y="1"/>
                    </a:cubicBezTo>
                    <a:cubicBezTo>
                      <a:pt x="1" y="2"/>
                      <a:pt x="1" y="2"/>
                      <a:pt x="1" y="2"/>
                    </a:cubicBezTo>
                    <a:cubicBezTo>
                      <a:pt x="0" y="2"/>
                      <a:pt x="0" y="1"/>
                      <a:pt x="0" y="1"/>
                    </a:cubicBezTo>
                    <a:cubicBezTo>
                      <a:pt x="0" y="1"/>
                      <a:pt x="0" y="1"/>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5" name="Freeform 36"/>
              <p:cNvSpPr>
                <a:spLocks/>
              </p:cNvSpPr>
              <p:nvPr/>
            </p:nvSpPr>
            <p:spPr bwMode="auto">
              <a:xfrm>
                <a:off x="651" y="1581"/>
                <a:ext cx="4" cy="7"/>
              </a:xfrm>
              <a:custGeom>
                <a:avLst/>
                <a:gdLst>
                  <a:gd name="T0" fmla="*/ 2 w 2"/>
                  <a:gd name="T1" fmla="*/ 1 h 3"/>
                  <a:gd name="T2" fmla="*/ 2 w 2"/>
                  <a:gd name="T3" fmla="*/ 3 h 3"/>
                  <a:gd name="T4" fmla="*/ 0 w 2"/>
                  <a:gd name="T5" fmla="*/ 1 h 3"/>
                  <a:gd name="T6" fmla="*/ 2 w 2"/>
                  <a:gd name="T7" fmla="*/ 0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cubicBezTo>
                      <a:pt x="2" y="1"/>
                      <a:pt x="2" y="1"/>
                      <a:pt x="2" y="3"/>
                    </a:cubicBezTo>
                    <a:cubicBezTo>
                      <a:pt x="0" y="1"/>
                      <a:pt x="0" y="1"/>
                      <a:pt x="0" y="1"/>
                    </a:cubicBezTo>
                    <a:cubicBezTo>
                      <a:pt x="0" y="1"/>
                      <a:pt x="0" y="1"/>
                      <a:pt x="2" y="0"/>
                    </a:cubicBezTo>
                    <a:cubicBezTo>
                      <a:pt x="2" y="1"/>
                      <a:pt x="2" y="1"/>
                      <a:pt x="2"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6" name="Freeform 37"/>
              <p:cNvSpPr>
                <a:spLocks/>
              </p:cNvSpPr>
              <p:nvPr/>
            </p:nvSpPr>
            <p:spPr bwMode="auto">
              <a:xfrm>
                <a:off x="636" y="1581"/>
                <a:ext cx="8" cy="4"/>
              </a:xfrm>
              <a:custGeom>
                <a:avLst/>
                <a:gdLst>
                  <a:gd name="T0" fmla="*/ 0 w 3"/>
                  <a:gd name="T1" fmla="*/ 2 h 2"/>
                  <a:gd name="T2" fmla="*/ 2 w 3"/>
                  <a:gd name="T3" fmla="*/ 0 h 2"/>
                  <a:gd name="T4" fmla="*/ 3 w 3"/>
                  <a:gd name="T5" fmla="*/ 2 h 2"/>
                  <a:gd name="T6" fmla="*/ 2 w 3"/>
                  <a:gd name="T7" fmla="*/ 2 h 2"/>
                  <a:gd name="T8" fmla="*/ 2 w 3"/>
                  <a:gd name="T9" fmla="*/ 2 h 2"/>
                  <a:gd name="T10" fmla="*/ 0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0" y="2"/>
                    </a:moveTo>
                    <a:cubicBezTo>
                      <a:pt x="0" y="2"/>
                      <a:pt x="0" y="0"/>
                      <a:pt x="2" y="0"/>
                    </a:cubicBezTo>
                    <a:cubicBezTo>
                      <a:pt x="2" y="0"/>
                      <a:pt x="2" y="0"/>
                      <a:pt x="3" y="2"/>
                    </a:cubicBezTo>
                    <a:cubicBezTo>
                      <a:pt x="2" y="2"/>
                      <a:pt x="2" y="2"/>
                      <a:pt x="2" y="2"/>
                    </a:cubicBezTo>
                    <a:cubicBezTo>
                      <a:pt x="2" y="2"/>
                      <a:pt x="2" y="2"/>
                      <a:pt x="2" y="2"/>
                    </a:cubicBezTo>
                    <a:lnTo>
                      <a:pt x="0" y="2"/>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7" name="Freeform 38"/>
              <p:cNvSpPr>
                <a:spLocks/>
              </p:cNvSpPr>
              <p:nvPr/>
            </p:nvSpPr>
            <p:spPr bwMode="auto">
              <a:xfrm>
                <a:off x="655" y="1578"/>
                <a:ext cx="3" cy="3"/>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0"/>
                      <a:pt x="0" y="0"/>
                      <a:pt x="0" y="0"/>
                    </a:cubicBezTo>
                    <a:cubicBezTo>
                      <a:pt x="0" y="0"/>
                      <a:pt x="0" y="0"/>
                      <a:pt x="1" y="0"/>
                    </a:cubicBezTo>
                    <a:cubicBezTo>
                      <a:pt x="1" y="0"/>
                      <a:pt x="1" y="0"/>
                      <a:pt x="1" y="0"/>
                    </a:cubicBezTo>
                    <a:cubicBezTo>
                      <a:pt x="1" y="1"/>
                      <a:pt x="1" y="1"/>
                      <a:pt x="1" y="1"/>
                    </a:cubicBezTo>
                    <a:cubicBezTo>
                      <a:pt x="0" y="1"/>
                      <a:pt x="0"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8" name="Freeform 39"/>
              <p:cNvSpPr>
                <a:spLocks/>
              </p:cNvSpPr>
              <p:nvPr/>
            </p:nvSpPr>
            <p:spPr bwMode="auto">
              <a:xfrm>
                <a:off x="622" y="1562"/>
                <a:ext cx="7" cy="2"/>
              </a:xfrm>
              <a:custGeom>
                <a:avLst/>
                <a:gdLst>
                  <a:gd name="T0" fmla="*/ 1 w 3"/>
                  <a:gd name="T1" fmla="*/ 0 h 1"/>
                  <a:gd name="T2" fmla="*/ 3 w 3"/>
                  <a:gd name="T3" fmla="*/ 0 h 1"/>
                  <a:gd name="T4" fmla="*/ 1 w 3"/>
                  <a:gd name="T5" fmla="*/ 1 h 1"/>
                  <a:gd name="T6" fmla="*/ 0 w 3"/>
                  <a:gd name="T7" fmla="*/ 0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3" y="0"/>
                    </a:cubicBezTo>
                    <a:cubicBezTo>
                      <a:pt x="1" y="0"/>
                      <a:pt x="1" y="1"/>
                      <a:pt x="1" y="1"/>
                    </a:cubicBezTo>
                    <a:cubicBezTo>
                      <a:pt x="1" y="1"/>
                      <a:pt x="0" y="1"/>
                      <a:pt x="0" y="0"/>
                    </a:cubicBezTo>
                    <a:cubicBezTo>
                      <a:pt x="0" y="0"/>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9" name="Freeform 40"/>
              <p:cNvSpPr>
                <a:spLocks/>
              </p:cNvSpPr>
              <p:nvPr/>
            </p:nvSpPr>
            <p:spPr bwMode="auto">
              <a:xfrm>
                <a:off x="648" y="1531"/>
                <a:ext cx="3" cy="2"/>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1" y="0"/>
                    </a:cubicBezTo>
                    <a:cubicBezTo>
                      <a:pt x="1" y="0"/>
                      <a:pt x="1" y="0"/>
                      <a:pt x="1" y="1"/>
                    </a:cubicBezTo>
                    <a:cubicBezTo>
                      <a:pt x="1" y="1"/>
                      <a:pt x="1"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0" name="Oval 41"/>
              <p:cNvSpPr>
                <a:spLocks noChangeArrowheads="1"/>
              </p:cNvSpPr>
              <p:nvPr/>
            </p:nvSpPr>
            <p:spPr bwMode="auto">
              <a:xfrm>
                <a:off x="648" y="1515"/>
                <a:ext cx="3" cy="4"/>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1" name="Freeform 42"/>
              <p:cNvSpPr>
                <a:spLocks/>
              </p:cNvSpPr>
              <p:nvPr/>
            </p:nvSpPr>
            <p:spPr bwMode="auto">
              <a:xfrm>
                <a:off x="655" y="1524"/>
                <a:ext cx="5" cy="5"/>
              </a:xfrm>
              <a:custGeom>
                <a:avLst/>
                <a:gdLst>
                  <a:gd name="T0" fmla="*/ 0 w 2"/>
                  <a:gd name="T1" fmla="*/ 0 h 2"/>
                  <a:gd name="T2" fmla="*/ 1 w 2"/>
                  <a:gd name="T3" fmla="*/ 0 h 2"/>
                  <a:gd name="T4" fmla="*/ 2 w 2"/>
                  <a:gd name="T5" fmla="*/ 0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1" y="0"/>
                    </a:cubicBezTo>
                    <a:cubicBezTo>
                      <a:pt x="1" y="0"/>
                      <a:pt x="1" y="0"/>
                      <a:pt x="2" y="0"/>
                    </a:cubicBezTo>
                    <a:cubicBezTo>
                      <a:pt x="1" y="0"/>
                      <a:pt x="1" y="2"/>
                      <a:pt x="1" y="2"/>
                    </a:cubicBezTo>
                    <a:lnTo>
                      <a:pt x="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2" name="Freeform 43"/>
              <p:cNvSpPr>
                <a:spLocks/>
              </p:cNvSpPr>
              <p:nvPr/>
            </p:nvSpPr>
            <p:spPr bwMode="auto">
              <a:xfrm>
                <a:off x="627" y="1484"/>
                <a:ext cx="5" cy="5"/>
              </a:xfrm>
              <a:custGeom>
                <a:avLst/>
                <a:gdLst>
                  <a:gd name="T0" fmla="*/ 1 w 2"/>
                  <a:gd name="T1" fmla="*/ 2 h 2"/>
                  <a:gd name="T2" fmla="*/ 0 w 2"/>
                  <a:gd name="T3" fmla="*/ 2 h 2"/>
                  <a:gd name="T4" fmla="*/ 1 w 2"/>
                  <a:gd name="T5" fmla="*/ 0 h 2"/>
                  <a:gd name="T6" fmla="*/ 2 w 2"/>
                  <a:gd name="T7" fmla="*/ 2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0" y="2"/>
                      <a:pt x="0" y="2"/>
                      <a:pt x="0" y="2"/>
                    </a:cubicBezTo>
                    <a:cubicBezTo>
                      <a:pt x="0" y="0"/>
                      <a:pt x="1" y="0"/>
                      <a:pt x="1" y="0"/>
                    </a:cubicBezTo>
                    <a:cubicBezTo>
                      <a:pt x="1" y="0"/>
                      <a:pt x="1" y="2"/>
                      <a:pt x="2" y="2"/>
                    </a:cubicBezTo>
                    <a:cubicBezTo>
                      <a:pt x="1" y="2"/>
                      <a:pt x="1" y="2"/>
                      <a:pt x="1"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3" name="Freeform 44"/>
              <p:cNvSpPr>
                <a:spLocks/>
              </p:cNvSpPr>
              <p:nvPr/>
            </p:nvSpPr>
            <p:spPr bwMode="auto">
              <a:xfrm>
                <a:off x="627" y="1496"/>
                <a:ext cx="2" cy="5"/>
              </a:xfrm>
              <a:custGeom>
                <a:avLst/>
                <a:gdLst>
                  <a:gd name="T0" fmla="*/ 1 w 1"/>
                  <a:gd name="T1" fmla="*/ 2 h 2"/>
                  <a:gd name="T2" fmla="*/ 1 w 1"/>
                  <a:gd name="T3" fmla="*/ 2 h 2"/>
                  <a:gd name="T4" fmla="*/ 0 w 1"/>
                  <a:gd name="T5" fmla="*/ 2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0" y="2"/>
                      <a:pt x="0" y="2"/>
                      <a:pt x="0" y="2"/>
                    </a:cubicBezTo>
                    <a:cubicBezTo>
                      <a:pt x="0" y="0"/>
                      <a:pt x="1" y="0"/>
                      <a:pt x="1" y="0"/>
                    </a:cubicBezTo>
                    <a:lnTo>
                      <a:pt x="1" y="2"/>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4" name="Freeform 45"/>
              <p:cNvSpPr>
                <a:spLocks/>
              </p:cNvSpPr>
              <p:nvPr/>
            </p:nvSpPr>
            <p:spPr bwMode="auto">
              <a:xfrm>
                <a:off x="674" y="1550"/>
                <a:ext cx="5" cy="7"/>
              </a:xfrm>
              <a:custGeom>
                <a:avLst/>
                <a:gdLst>
                  <a:gd name="T0" fmla="*/ 1 w 2"/>
                  <a:gd name="T1" fmla="*/ 0 h 3"/>
                  <a:gd name="T2" fmla="*/ 2 w 2"/>
                  <a:gd name="T3" fmla="*/ 2 h 3"/>
                  <a:gd name="T4" fmla="*/ 1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0"/>
                      <a:pt x="1" y="2"/>
                      <a:pt x="2" y="2"/>
                    </a:cubicBezTo>
                    <a:cubicBezTo>
                      <a:pt x="1" y="2"/>
                      <a:pt x="1" y="2"/>
                      <a:pt x="1" y="3"/>
                    </a:cubicBezTo>
                    <a:cubicBezTo>
                      <a:pt x="1" y="2"/>
                      <a:pt x="0" y="2"/>
                      <a:pt x="0" y="2"/>
                    </a:cubicBezTo>
                    <a:lnTo>
                      <a:pt x="1"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5" name="Freeform 46"/>
              <p:cNvSpPr>
                <a:spLocks/>
              </p:cNvSpPr>
              <p:nvPr/>
            </p:nvSpPr>
            <p:spPr bwMode="auto">
              <a:xfrm>
                <a:off x="620" y="1564"/>
                <a:ext cx="7" cy="2"/>
              </a:xfrm>
              <a:custGeom>
                <a:avLst/>
                <a:gdLst>
                  <a:gd name="T0" fmla="*/ 1 w 3"/>
                  <a:gd name="T1" fmla="*/ 0 h 1"/>
                  <a:gd name="T2" fmla="*/ 3 w 3"/>
                  <a:gd name="T3" fmla="*/ 1 h 1"/>
                  <a:gd name="T4" fmla="*/ 1 w 3"/>
                  <a:gd name="T5" fmla="*/ 1 h 1"/>
                  <a:gd name="T6" fmla="*/ 0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3" y="1"/>
                    </a:cubicBezTo>
                    <a:cubicBezTo>
                      <a:pt x="1" y="1"/>
                      <a:pt x="1" y="1"/>
                      <a:pt x="1" y="1"/>
                    </a:cubicBezTo>
                    <a:cubicBezTo>
                      <a:pt x="0" y="1"/>
                      <a:pt x="0" y="1"/>
                      <a:pt x="0" y="1"/>
                    </a:cubicBezTo>
                    <a:cubicBezTo>
                      <a:pt x="0" y="1"/>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6" name="Freeform 47"/>
              <p:cNvSpPr>
                <a:spLocks/>
              </p:cNvSpPr>
              <p:nvPr/>
            </p:nvSpPr>
            <p:spPr bwMode="auto">
              <a:xfrm>
                <a:off x="712" y="1562"/>
                <a:ext cx="2" cy="4"/>
              </a:xfrm>
              <a:custGeom>
                <a:avLst/>
                <a:gdLst>
                  <a:gd name="T0" fmla="*/ 1 w 1"/>
                  <a:gd name="T1" fmla="*/ 0 h 2"/>
                  <a:gd name="T2" fmla="*/ 1 w 1"/>
                  <a:gd name="T3" fmla="*/ 1 h 2"/>
                  <a:gd name="T4" fmla="*/ 1 w 1"/>
                  <a:gd name="T5" fmla="*/ 1 h 2"/>
                  <a:gd name="T6" fmla="*/ 1 w 1"/>
                  <a:gd name="T7" fmla="*/ 2 h 2"/>
                  <a:gd name="T8" fmla="*/ 0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1"/>
                      <a:pt x="1" y="1"/>
                      <a:pt x="1" y="1"/>
                    </a:cubicBezTo>
                    <a:cubicBezTo>
                      <a:pt x="1" y="1"/>
                      <a:pt x="1" y="1"/>
                      <a:pt x="1" y="1"/>
                    </a:cubicBezTo>
                    <a:cubicBezTo>
                      <a:pt x="1" y="2"/>
                      <a:pt x="1" y="2"/>
                      <a:pt x="1" y="2"/>
                    </a:cubicBezTo>
                    <a:cubicBezTo>
                      <a:pt x="0" y="2"/>
                      <a:pt x="0" y="1"/>
                      <a:pt x="0" y="1"/>
                    </a:cubicBezTo>
                    <a:cubicBezTo>
                      <a:pt x="0" y="1"/>
                      <a:pt x="0" y="1"/>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7" name="Freeform 48"/>
              <p:cNvSpPr>
                <a:spLocks/>
              </p:cNvSpPr>
              <p:nvPr/>
            </p:nvSpPr>
            <p:spPr bwMode="auto">
              <a:xfrm>
                <a:off x="644" y="1552"/>
                <a:ext cx="2" cy="5"/>
              </a:xfrm>
              <a:custGeom>
                <a:avLst/>
                <a:gdLst>
                  <a:gd name="T0" fmla="*/ 1 w 1"/>
                  <a:gd name="T1" fmla="*/ 0 h 2"/>
                  <a:gd name="T2" fmla="*/ 1 w 1"/>
                  <a:gd name="T3" fmla="*/ 2 h 2"/>
                  <a:gd name="T4" fmla="*/ 1 w 1"/>
                  <a:gd name="T5" fmla="*/ 2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2"/>
                    </a:cubicBezTo>
                    <a:cubicBezTo>
                      <a:pt x="1" y="2"/>
                      <a:pt x="1" y="2"/>
                      <a:pt x="1" y="2"/>
                    </a:cubicBezTo>
                    <a:cubicBezTo>
                      <a:pt x="0" y="2"/>
                      <a:pt x="0" y="2"/>
                      <a:pt x="0" y="2"/>
                    </a:cubicBezTo>
                    <a:cubicBezTo>
                      <a:pt x="0" y="2"/>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8" name="Freeform 49"/>
              <p:cNvSpPr>
                <a:spLocks/>
              </p:cNvSpPr>
              <p:nvPr/>
            </p:nvSpPr>
            <p:spPr bwMode="auto">
              <a:xfrm>
                <a:off x="627" y="1557"/>
                <a:ext cx="5" cy="5"/>
              </a:xfrm>
              <a:custGeom>
                <a:avLst/>
                <a:gdLst>
                  <a:gd name="T0" fmla="*/ 0 w 2"/>
                  <a:gd name="T1" fmla="*/ 1 h 2"/>
                  <a:gd name="T2" fmla="*/ 1 w 2"/>
                  <a:gd name="T3" fmla="*/ 0 h 2"/>
                  <a:gd name="T4" fmla="*/ 2 w 2"/>
                  <a:gd name="T5" fmla="*/ 1 h 2"/>
                  <a:gd name="T6" fmla="*/ 1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1"/>
                      <a:pt x="0" y="0"/>
                      <a:pt x="1" y="0"/>
                    </a:cubicBezTo>
                    <a:cubicBezTo>
                      <a:pt x="1" y="0"/>
                      <a:pt x="1" y="1"/>
                      <a:pt x="2" y="1"/>
                    </a:cubicBezTo>
                    <a:cubicBezTo>
                      <a:pt x="1" y="1"/>
                      <a:pt x="1" y="1"/>
                      <a:pt x="1" y="2"/>
                    </a:cubicBezTo>
                    <a:cubicBezTo>
                      <a:pt x="1" y="1"/>
                      <a:pt x="0"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9" name="Freeform 50"/>
              <p:cNvSpPr>
                <a:spLocks/>
              </p:cNvSpPr>
              <p:nvPr/>
            </p:nvSpPr>
            <p:spPr bwMode="auto">
              <a:xfrm>
                <a:off x="658" y="1571"/>
                <a:ext cx="2" cy="7"/>
              </a:xfrm>
              <a:custGeom>
                <a:avLst/>
                <a:gdLst>
                  <a:gd name="T0" fmla="*/ 0 w 1"/>
                  <a:gd name="T1" fmla="*/ 2 h 3"/>
                  <a:gd name="T2" fmla="*/ 0 w 1"/>
                  <a:gd name="T3" fmla="*/ 0 h 3"/>
                  <a:gd name="T4" fmla="*/ 1 w 1"/>
                  <a:gd name="T5" fmla="*/ 2 h 3"/>
                  <a:gd name="T6" fmla="*/ 1 w 1"/>
                  <a:gd name="T7" fmla="*/ 3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2"/>
                      <a:pt x="0" y="2"/>
                      <a:pt x="0" y="0"/>
                    </a:cubicBezTo>
                    <a:cubicBezTo>
                      <a:pt x="1" y="2"/>
                      <a:pt x="1" y="2"/>
                      <a:pt x="1" y="2"/>
                    </a:cubicBezTo>
                    <a:cubicBezTo>
                      <a:pt x="1" y="3"/>
                      <a:pt x="1" y="3"/>
                      <a:pt x="1" y="3"/>
                    </a:cubicBezTo>
                    <a:cubicBezTo>
                      <a:pt x="0" y="3"/>
                      <a:pt x="0" y="3"/>
                      <a:pt x="0"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0" name="Freeform 51"/>
              <p:cNvSpPr>
                <a:spLocks/>
              </p:cNvSpPr>
              <p:nvPr/>
            </p:nvSpPr>
            <p:spPr bwMode="auto">
              <a:xfrm>
                <a:off x="662" y="1531"/>
                <a:ext cx="3" cy="5"/>
              </a:xfrm>
              <a:custGeom>
                <a:avLst/>
                <a:gdLst>
                  <a:gd name="T0" fmla="*/ 1 w 1"/>
                  <a:gd name="T1" fmla="*/ 0 h 2"/>
                  <a:gd name="T2" fmla="*/ 1 w 1"/>
                  <a:gd name="T3" fmla="*/ 1 h 2"/>
                  <a:gd name="T4" fmla="*/ 0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1" y="1"/>
                      <a:pt x="1" y="1"/>
                    </a:cubicBezTo>
                    <a:cubicBezTo>
                      <a:pt x="1" y="1"/>
                      <a:pt x="1" y="1"/>
                      <a:pt x="0" y="2"/>
                    </a:cubicBezTo>
                    <a:cubicBezTo>
                      <a:pt x="0" y="1"/>
                      <a:pt x="0" y="1"/>
                      <a:pt x="0" y="1"/>
                    </a:cubicBezTo>
                    <a:cubicBezTo>
                      <a:pt x="0" y="1"/>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1" name="Freeform 52"/>
              <p:cNvSpPr>
                <a:spLocks/>
              </p:cNvSpPr>
              <p:nvPr/>
            </p:nvSpPr>
            <p:spPr bwMode="auto">
              <a:xfrm>
                <a:off x="644" y="1571"/>
                <a:ext cx="2" cy="7"/>
              </a:xfrm>
              <a:custGeom>
                <a:avLst/>
                <a:gdLst>
                  <a:gd name="T0" fmla="*/ 0 w 1"/>
                  <a:gd name="T1" fmla="*/ 2 h 3"/>
                  <a:gd name="T2" fmla="*/ 1 w 1"/>
                  <a:gd name="T3" fmla="*/ 0 h 3"/>
                  <a:gd name="T4" fmla="*/ 1 w 1"/>
                  <a:gd name="T5" fmla="*/ 2 h 3"/>
                  <a:gd name="T6" fmla="*/ 1 w 1"/>
                  <a:gd name="T7" fmla="*/ 3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2"/>
                      <a:pt x="0" y="0"/>
                      <a:pt x="1" y="0"/>
                    </a:cubicBezTo>
                    <a:cubicBezTo>
                      <a:pt x="1" y="2"/>
                      <a:pt x="1" y="2"/>
                      <a:pt x="1" y="2"/>
                    </a:cubicBezTo>
                    <a:cubicBezTo>
                      <a:pt x="1" y="2"/>
                      <a:pt x="1" y="2"/>
                      <a:pt x="1" y="3"/>
                    </a:cubicBezTo>
                    <a:cubicBezTo>
                      <a:pt x="1" y="2"/>
                      <a:pt x="0" y="2"/>
                      <a:pt x="0"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2" name="Freeform 53"/>
              <p:cNvSpPr>
                <a:spLocks/>
              </p:cNvSpPr>
              <p:nvPr/>
            </p:nvSpPr>
            <p:spPr bwMode="auto">
              <a:xfrm>
                <a:off x="660" y="1569"/>
                <a:ext cx="2" cy="2"/>
              </a:xfrm>
              <a:custGeom>
                <a:avLst/>
                <a:gdLst>
                  <a:gd name="T0" fmla="*/ 1 w 1"/>
                  <a:gd name="T1" fmla="*/ 1 h 1"/>
                  <a:gd name="T2" fmla="*/ 0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1"/>
                    </a:cubicBezTo>
                    <a:cubicBezTo>
                      <a:pt x="0" y="0"/>
                      <a:pt x="0" y="0"/>
                      <a:pt x="0" y="0"/>
                    </a:cubicBezTo>
                    <a:cubicBezTo>
                      <a:pt x="1" y="0"/>
                      <a:pt x="1" y="0"/>
                      <a:pt x="1"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3" name="Freeform 54"/>
              <p:cNvSpPr>
                <a:spLocks/>
              </p:cNvSpPr>
              <p:nvPr/>
            </p:nvSpPr>
            <p:spPr bwMode="auto">
              <a:xfrm>
                <a:off x="688" y="1571"/>
                <a:ext cx="3" cy="5"/>
              </a:xfrm>
              <a:custGeom>
                <a:avLst/>
                <a:gdLst>
                  <a:gd name="T0" fmla="*/ 0 w 1"/>
                  <a:gd name="T1" fmla="*/ 2 h 2"/>
                  <a:gd name="T2" fmla="*/ 0 w 1"/>
                  <a:gd name="T3" fmla="*/ 0 h 2"/>
                  <a:gd name="T4" fmla="*/ 1 w 1"/>
                  <a:gd name="T5" fmla="*/ 2 h 2"/>
                  <a:gd name="T6" fmla="*/ 1 w 1"/>
                  <a:gd name="T7" fmla="*/ 2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0"/>
                      <a:pt x="0" y="0"/>
                      <a:pt x="0" y="0"/>
                    </a:cubicBezTo>
                    <a:cubicBezTo>
                      <a:pt x="1" y="0"/>
                      <a:pt x="1" y="0"/>
                      <a:pt x="1" y="2"/>
                    </a:cubicBezTo>
                    <a:cubicBezTo>
                      <a:pt x="1" y="2"/>
                      <a:pt x="1" y="2"/>
                      <a:pt x="1" y="2"/>
                    </a:cubicBezTo>
                    <a:lnTo>
                      <a:pt x="0" y="2"/>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4" name="Freeform 55"/>
              <p:cNvSpPr>
                <a:spLocks/>
              </p:cNvSpPr>
              <p:nvPr/>
            </p:nvSpPr>
            <p:spPr bwMode="auto">
              <a:xfrm>
                <a:off x="634" y="1588"/>
                <a:ext cx="5" cy="2"/>
              </a:xfrm>
              <a:custGeom>
                <a:avLst/>
                <a:gdLst>
                  <a:gd name="T0" fmla="*/ 0 w 2"/>
                  <a:gd name="T1" fmla="*/ 0 h 1"/>
                  <a:gd name="T2" fmla="*/ 1 w 2"/>
                  <a:gd name="T3" fmla="*/ 0 h 1"/>
                  <a:gd name="T4" fmla="*/ 2 w 2"/>
                  <a:gd name="T5" fmla="*/ 0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0"/>
                      <a:pt x="1" y="0"/>
                      <a:pt x="1" y="0"/>
                    </a:cubicBezTo>
                    <a:cubicBezTo>
                      <a:pt x="1" y="0"/>
                      <a:pt x="1" y="0"/>
                      <a:pt x="2" y="0"/>
                    </a:cubicBezTo>
                    <a:cubicBezTo>
                      <a:pt x="1" y="0"/>
                      <a:pt x="1" y="1"/>
                      <a:pt x="1" y="1"/>
                    </a:cubicBezTo>
                    <a:cubicBezTo>
                      <a:pt x="1" y="1"/>
                      <a:pt x="1" y="1"/>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5" name="Freeform 56"/>
              <p:cNvSpPr>
                <a:spLocks/>
              </p:cNvSpPr>
              <p:nvPr/>
            </p:nvSpPr>
            <p:spPr bwMode="auto">
              <a:xfrm>
                <a:off x="634" y="1515"/>
                <a:ext cx="2" cy="4"/>
              </a:xfrm>
              <a:custGeom>
                <a:avLst/>
                <a:gdLst>
                  <a:gd name="T0" fmla="*/ 1 w 1"/>
                  <a:gd name="T1" fmla="*/ 0 h 2"/>
                  <a:gd name="T2" fmla="*/ 0 w 1"/>
                  <a:gd name="T3" fmla="*/ 2 h 2"/>
                  <a:gd name="T4" fmla="*/ 0 w 1"/>
                  <a:gd name="T5" fmla="*/ 0 h 2"/>
                  <a:gd name="T6" fmla="*/ 0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2"/>
                      <a:pt x="1" y="2"/>
                      <a:pt x="0" y="2"/>
                    </a:cubicBezTo>
                    <a:cubicBezTo>
                      <a:pt x="0" y="2"/>
                      <a:pt x="0" y="2"/>
                      <a:pt x="0" y="0"/>
                    </a:cubicBezTo>
                    <a:cubicBezTo>
                      <a:pt x="0" y="0"/>
                      <a:pt x="0" y="0"/>
                      <a:pt x="0" y="0"/>
                    </a:cubicBezTo>
                    <a:cubicBezTo>
                      <a:pt x="1" y="0"/>
                      <a:pt x="1"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6" name="Freeform 57"/>
              <p:cNvSpPr>
                <a:spLocks/>
              </p:cNvSpPr>
              <p:nvPr/>
            </p:nvSpPr>
            <p:spPr bwMode="auto">
              <a:xfrm>
                <a:off x="644" y="1505"/>
                <a:ext cx="4" cy="7"/>
              </a:xfrm>
              <a:custGeom>
                <a:avLst/>
                <a:gdLst>
                  <a:gd name="T0" fmla="*/ 1 w 2"/>
                  <a:gd name="T1" fmla="*/ 0 h 3"/>
                  <a:gd name="T2" fmla="*/ 2 w 2"/>
                  <a:gd name="T3" fmla="*/ 1 h 3"/>
                  <a:gd name="T4" fmla="*/ 1 w 2"/>
                  <a:gd name="T5" fmla="*/ 3 h 3"/>
                  <a:gd name="T6" fmla="*/ 0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1"/>
                      <a:pt x="2" y="1"/>
                      <a:pt x="2" y="1"/>
                    </a:cubicBezTo>
                    <a:cubicBezTo>
                      <a:pt x="1" y="3"/>
                      <a:pt x="1" y="3"/>
                      <a:pt x="1" y="3"/>
                    </a:cubicBezTo>
                    <a:cubicBezTo>
                      <a:pt x="1" y="1"/>
                      <a:pt x="1" y="1"/>
                      <a:pt x="0" y="1"/>
                    </a:cubicBezTo>
                    <a:cubicBezTo>
                      <a:pt x="1" y="1"/>
                      <a:pt x="1" y="1"/>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7" name="Freeform 58"/>
              <p:cNvSpPr>
                <a:spLocks/>
              </p:cNvSpPr>
              <p:nvPr/>
            </p:nvSpPr>
            <p:spPr bwMode="auto">
              <a:xfrm>
                <a:off x="634" y="1564"/>
                <a:ext cx="2" cy="5"/>
              </a:xfrm>
              <a:custGeom>
                <a:avLst/>
                <a:gdLst>
                  <a:gd name="T0" fmla="*/ 1 w 1"/>
                  <a:gd name="T1" fmla="*/ 0 h 2"/>
                  <a:gd name="T2" fmla="*/ 1 w 1"/>
                  <a:gd name="T3" fmla="*/ 1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1" y="1"/>
                      <a:pt x="1" y="1"/>
                    </a:cubicBezTo>
                    <a:cubicBezTo>
                      <a:pt x="1" y="1"/>
                      <a:pt x="1" y="1"/>
                      <a:pt x="1" y="2"/>
                    </a:cubicBezTo>
                    <a:cubicBezTo>
                      <a:pt x="1" y="1"/>
                      <a:pt x="0" y="1"/>
                      <a:pt x="0" y="1"/>
                    </a:cubicBezTo>
                    <a:cubicBezTo>
                      <a:pt x="0" y="1"/>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8" name="Freeform 59"/>
              <p:cNvSpPr>
                <a:spLocks/>
              </p:cNvSpPr>
              <p:nvPr/>
            </p:nvSpPr>
            <p:spPr bwMode="auto">
              <a:xfrm>
                <a:off x="636" y="1562"/>
                <a:ext cx="3" cy="2"/>
              </a:xfrm>
              <a:custGeom>
                <a:avLst/>
                <a:gdLst>
                  <a:gd name="T0" fmla="*/ 1 w 1"/>
                  <a:gd name="T1" fmla="*/ 0 h 1"/>
                  <a:gd name="T2" fmla="*/ 1 w 1"/>
                  <a:gd name="T3" fmla="*/ 0 h 1"/>
                  <a:gd name="T4" fmla="*/ 1 w 1"/>
                  <a:gd name="T5" fmla="*/ 1 h 1"/>
                  <a:gd name="T6" fmla="*/ 1 w 1"/>
                  <a:gd name="T7" fmla="*/ 1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1"/>
                      <a:pt x="1" y="1"/>
                      <a:pt x="1" y="1"/>
                    </a:cubicBezTo>
                    <a:cubicBezTo>
                      <a:pt x="1" y="1"/>
                      <a:pt x="1" y="1"/>
                      <a:pt x="1" y="1"/>
                    </a:cubicBezTo>
                    <a:cubicBezTo>
                      <a:pt x="0" y="1"/>
                      <a:pt x="0" y="1"/>
                      <a:pt x="0" y="1"/>
                    </a:cubicBezTo>
                    <a:cubicBezTo>
                      <a:pt x="0" y="0"/>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 name="Freeform 60"/>
              <p:cNvSpPr>
                <a:spLocks/>
              </p:cNvSpPr>
              <p:nvPr/>
            </p:nvSpPr>
            <p:spPr bwMode="auto">
              <a:xfrm>
                <a:off x="679" y="1545"/>
                <a:ext cx="7" cy="3"/>
              </a:xfrm>
              <a:custGeom>
                <a:avLst/>
                <a:gdLst>
                  <a:gd name="T0" fmla="*/ 2 w 3"/>
                  <a:gd name="T1" fmla="*/ 1 h 1"/>
                  <a:gd name="T2" fmla="*/ 0 w 3"/>
                  <a:gd name="T3" fmla="*/ 0 h 1"/>
                  <a:gd name="T4" fmla="*/ 2 w 3"/>
                  <a:gd name="T5" fmla="*/ 0 h 1"/>
                  <a:gd name="T6" fmla="*/ 3 w 3"/>
                  <a:gd name="T7" fmla="*/ 0 h 1"/>
                  <a:gd name="T8" fmla="*/ 2 w 3"/>
                  <a:gd name="T9" fmla="*/ 1 h 1"/>
                </a:gdLst>
                <a:ahLst/>
                <a:cxnLst>
                  <a:cxn ang="0">
                    <a:pos x="T0" y="T1"/>
                  </a:cxn>
                  <a:cxn ang="0">
                    <a:pos x="T2" y="T3"/>
                  </a:cxn>
                  <a:cxn ang="0">
                    <a:pos x="T4" y="T5"/>
                  </a:cxn>
                  <a:cxn ang="0">
                    <a:pos x="T6" y="T7"/>
                  </a:cxn>
                  <a:cxn ang="0">
                    <a:pos x="T8" y="T9"/>
                  </a:cxn>
                </a:cxnLst>
                <a:rect l="0" t="0" r="r" b="b"/>
                <a:pathLst>
                  <a:path w="3" h="1">
                    <a:moveTo>
                      <a:pt x="2" y="1"/>
                    </a:moveTo>
                    <a:cubicBezTo>
                      <a:pt x="2" y="1"/>
                      <a:pt x="2" y="1"/>
                      <a:pt x="0" y="0"/>
                    </a:cubicBezTo>
                    <a:cubicBezTo>
                      <a:pt x="2" y="0"/>
                      <a:pt x="2" y="0"/>
                      <a:pt x="2" y="0"/>
                    </a:cubicBezTo>
                    <a:cubicBezTo>
                      <a:pt x="3" y="0"/>
                      <a:pt x="3" y="0"/>
                      <a:pt x="3" y="0"/>
                    </a:cubicBezTo>
                    <a:cubicBezTo>
                      <a:pt x="3" y="1"/>
                      <a:pt x="2" y="1"/>
                      <a:pt x="2"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 name="Freeform 61"/>
              <p:cNvSpPr>
                <a:spLocks/>
              </p:cNvSpPr>
              <p:nvPr/>
            </p:nvSpPr>
            <p:spPr bwMode="auto">
              <a:xfrm>
                <a:off x="651" y="1512"/>
                <a:ext cx="4" cy="3"/>
              </a:xfrm>
              <a:custGeom>
                <a:avLst/>
                <a:gdLst>
                  <a:gd name="T0" fmla="*/ 2 w 2"/>
                  <a:gd name="T1" fmla="*/ 1 h 1"/>
                  <a:gd name="T2" fmla="*/ 2 w 2"/>
                  <a:gd name="T3" fmla="*/ 1 h 1"/>
                  <a:gd name="T4" fmla="*/ 0 w 2"/>
                  <a:gd name="T5" fmla="*/ 0 h 1"/>
                  <a:gd name="T6" fmla="*/ 2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2" y="1"/>
                      <a:pt x="2" y="1"/>
                      <a:pt x="2" y="1"/>
                    </a:cubicBezTo>
                    <a:cubicBezTo>
                      <a:pt x="0" y="1"/>
                      <a:pt x="0" y="1"/>
                      <a:pt x="0" y="0"/>
                    </a:cubicBezTo>
                    <a:cubicBezTo>
                      <a:pt x="0" y="0"/>
                      <a:pt x="0" y="0"/>
                      <a:pt x="2" y="0"/>
                    </a:cubicBezTo>
                    <a:cubicBezTo>
                      <a:pt x="2" y="0"/>
                      <a:pt x="2" y="0"/>
                      <a:pt x="2"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 name="Freeform 62"/>
              <p:cNvSpPr>
                <a:spLocks/>
              </p:cNvSpPr>
              <p:nvPr/>
            </p:nvSpPr>
            <p:spPr bwMode="auto">
              <a:xfrm>
                <a:off x="662" y="1566"/>
                <a:ext cx="3" cy="3"/>
              </a:xfrm>
              <a:custGeom>
                <a:avLst/>
                <a:gdLst>
                  <a:gd name="T0" fmla="*/ 1 w 1"/>
                  <a:gd name="T1" fmla="*/ 1 h 1"/>
                  <a:gd name="T2" fmla="*/ 0 w 1"/>
                  <a:gd name="T3" fmla="*/ 0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0"/>
                    </a:cubicBezTo>
                    <a:cubicBezTo>
                      <a:pt x="0" y="0"/>
                      <a:pt x="0" y="0"/>
                      <a:pt x="0" y="0"/>
                    </a:cubicBezTo>
                    <a:cubicBezTo>
                      <a:pt x="1" y="0"/>
                      <a:pt x="1" y="0"/>
                      <a:pt x="1" y="0"/>
                    </a:cubicBezTo>
                    <a:cubicBezTo>
                      <a:pt x="1" y="1"/>
                      <a:pt x="1" y="1"/>
                      <a:pt x="1"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2" name="Freeform 63"/>
              <p:cNvSpPr>
                <a:spLocks/>
              </p:cNvSpPr>
              <p:nvPr/>
            </p:nvSpPr>
            <p:spPr bwMode="auto">
              <a:xfrm>
                <a:off x="629" y="1571"/>
                <a:ext cx="5" cy="5"/>
              </a:xfrm>
              <a:custGeom>
                <a:avLst/>
                <a:gdLst>
                  <a:gd name="T0" fmla="*/ 1 w 2"/>
                  <a:gd name="T1" fmla="*/ 0 h 2"/>
                  <a:gd name="T2" fmla="*/ 2 w 2"/>
                  <a:gd name="T3" fmla="*/ 2 h 2"/>
                  <a:gd name="T4" fmla="*/ 1 w 2"/>
                  <a:gd name="T5" fmla="*/ 2 h 2"/>
                  <a:gd name="T6" fmla="*/ 0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2" y="2"/>
                    </a:cubicBezTo>
                    <a:cubicBezTo>
                      <a:pt x="1" y="2"/>
                      <a:pt x="1" y="2"/>
                      <a:pt x="1" y="2"/>
                    </a:cubicBezTo>
                    <a:cubicBezTo>
                      <a:pt x="0" y="2"/>
                      <a:pt x="0" y="2"/>
                      <a:pt x="0" y="2"/>
                    </a:cubicBezTo>
                    <a:cubicBezTo>
                      <a:pt x="0" y="2"/>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3" name="Freeform 64"/>
              <p:cNvSpPr>
                <a:spLocks/>
              </p:cNvSpPr>
              <p:nvPr/>
            </p:nvSpPr>
            <p:spPr bwMode="auto">
              <a:xfrm>
                <a:off x="634" y="1491"/>
                <a:ext cx="2" cy="2"/>
              </a:xfrm>
              <a:custGeom>
                <a:avLst/>
                <a:gdLst>
                  <a:gd name="T0" fmla="*/ 1 w 1"/>
                  <a:gd name="T1" fmla="*/ 0 h 1"/>
                  <a:gd name="T2" fmla="*/ 1 w 1"/>
                  <a:gd name="T3" fmla="*/ 1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1"/>
                    </a:cubicBezTo>
                    <a:cubicBezTo>
                      <a:pt x="1" y="1"/>
                      <a:pt x="1" y="1"/>
                      <a:pt x="0" y="1"/>
                    </a:cubicBezTo>
                    <a:cubicBezTo>
                      <a:pt x="0" y="1"/>
                      <a:pt x="0" y="1"/>
                      <a:pt x="0" y="1"/>
                    </a:cubicBezTo>
                    <a:cubicBezTo>
                      <a:pt x="0" y="0"/>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4" name="Freeform 65"/>
              <p:cNvSpPr>
                <a:spLocks/>
              </p:cNvSpPr>
              <p:nvPr/>
            </p:nvSpPr>
            <p:spPr bwMode="auto">
              <a:xfrm>
                <a:off x="627" y="1576"/>
                <a:ext cx="5" cy="5"/>
              </a:xfrm>
              <a:custGeom>
                <a:avLst/>
                <a:gdLst>
                  <a:gd name="T0" fmla="*/ 2 w 2"/>
                  <a:gd name="T1" fmla="*/ 1 h 2"/>
                  <a:gd name="T2" fmla="*/ 1 w 2"/>
                  <a:gd name="T3" fmla="*/ 2 h 2"/>
                  <a:gd name="T4" fmla="*/ 1 w 2"/>
                  <a:gd name="T5" fmla="*/ 2 h 2"/>
                  <a:gd name="T6" fmla="*/ 0 w 2"/>
                  <a:gd name="T7" fmla="*/ 1 h 2"/>
                  <a:gd name="T8" fmla="*/ 1 w 2"/>
                  <a:gd name="T9" fmla="*/ 0 h 2"/>
                  <a:gd name="T10" fmla="*/ 2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2" y="1"/>
                    </a:moveTo>
                    <a:cubicBezTo>
                      <a:pt x="1" y="1"/>
                      <a:pt x="1" y="2"/>
                      <a:pt x="1" y="2"/>
                    </a:cubicBezTo>
                    <a:cubicBezTo>
                      <a:pt x="1" y="2"/>
                      <a:pt x="1" y="2"/>
                      <a:pt x="1" y="2"/>
                    </a:cubicBezTo>
                    <a:cubicBezTo>
                      <a:pt x="1" y="2"/>
                      <a:pt x="0" y="2"/>
                      <a:pt x="0" y="1"/>
                    </a:cubicBezTo>
                    <a:cubicBezTo>
                      <a:pt x="0" y="1"/>
                      <a:pt x="1" y="1"/>
                      <a:pt x="1" y="0"/>
                    </a:cubicBezTo>
                    <a:cubicBezTo>
                      <a:pt x="1" y="1"/>
                      <a:pt x="1" y="1"/>
                      <a:pt x="2"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5" name="Oval 66"/>
              <p:cNvSpPr>
                <a:spLocks noChangeArrowheads="1"/>
              </p:cNvSpPr>
              <p:nvPr/>
            </p:nvSpPr>
            <p:spPr bwMode="auto">
              <a:xfrm>
                <a:off x="606" y="1484"/>
                <a:ext cx="2" cy="1"/>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 name="Freeform 67"/>
              <p:cNvSpPr>
                <a:spLocks/>
              </p:cNvSpPr>
              <p:nvPr/>
            </p:nvSpPr>
            <p:spPr bwMode="auto">
              <a:xfrm>
                <a:off x="646" y="1569"/>
                <a:ext cx="2" cy="2"/>
              </a:xfrm>
              <a:custGeom>
                <a:avLst/>
                <a:gdLst>
                  <a:gd name="T0" fmla="*/ 1 w 1"/>
                  <a:gd name="T1" fmla="*/ 0 h 1"/>
                  <a:gd name="T2" fmla="*/ 1 w 1"/>
                  <a:gd name="T3" fmla="*/ 1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0" y="1"/>
                      <a:pt x="0" y="1"/>
                      <a:pt x="0" y="1"/>
                    </a:cubicBezTo>
                    <a:cubicBezTo>
                      <a:pt x="0" y="0"/>
                      <a:pt x="0" y="0"/>
                      <a:pt x="0" y="0"/>
                    </a:cubicBezTo>
                    <a:cubicBezTo>
                      <a:pt x="1" y="0"/>
                      <a:pt x="1"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 name="Freeform 68"/>
              <p:cNvSpPr>
                <a:spLocks/>
              </p:cNvSpPr>
              <p:nvPr/>
            </p:nvSpPr>
            <p:spPr bwMode="auto">
              <a:xfrm>
                <a:off x="636" y="1541"/>
                <a:ext cx="8" cy="4"/>
              </a:xfrm>
              <a:custGeom>
                <a:avLst/>
                <a:gdLst>
                  <a:gd name="T0" fmla="*/ 0 w 3"/>
                  <a:gd name="T1" fmla="*/ 2 h 2"/>
                  <a:gd name="T2" fmla="*/ 2 w 3"/>
                  <a:gd name="T3" fmla="*/ 0 h 2"/>
                  <a:gd name="T4" fmla="*/ 3 w 3"/>
                  <a:gd name="T5" fmla="*/ 0 h 2"/>
                  <a:gd name="T6" fmla="*/ 2 w 3"/>
                  <a:gd name="T7" fmla="*/ 2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cubicBezTo>
                      <a:pt x="2" y="0"/>
                      <a:pt x="2" y="0"/>
                      <a:pt x="2" y="0"/>
                    </a:cubicBezTo>
                    <a:cubicBezTo>
                      <a:pt x="2" y="0"/>
                      <a:pt x="2" y="0"/>
                      <a:pt x="3" y="0"/>
                    </a:cubicBezTo>
                    <a:cubicBezTo>
                      <a:pt x="3" y="2"/>
                      <a:pt x="2" y="2"/>
                      <a:pt x="2" y="2"/>
                    </a:cubicBezTo>
                    <a:cubicBezTo>
                      <a:pt x="2" y="2"/>
                      <a:pt x="2" y="2"/>
                      <a:pt x="0"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8" name="Freeform 69"/>
              <p:cNvSpPr>
                <a:spLocks/>
              </p:cNvSpPr>
              <p:nvPr/>
            </p:nvSpPr>
            <p:spPr bwMode="auto">
              <a:xfrm>
                <a:off x="618" y="1503"/>
                <a:ext cx="4" cy="5"/>
              </a:xfrm>
              <a:custGeom>
                <a:avLst/>
                <a:gdLst>
                  <a:gd name="T0" fmla="*/ 2 w 2"/>
                  <a:gd name="T1" fmla="*/ 1 h 2"/>
                  <a:gd name="T2" fmla="*/ 1 w 2"/>
                  <a:gd name="T3" fmla="*/ 2 h 2"/>
                  <a:gd name="T4" fmla="*/ 0 w 2"/>
                  <a:gd name="T5" fmla="*/ 1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2"/>
                      <a:pt x="1" y="2"/>
                      <a:pt x="1" y="2"/>
                    </a:cubicBezTo>
                    <a:cubicBezTo>
                      <a:pt x="1" y="2"/>
                      <a:pt x="1" y="1"/>
                      <a:pt x="0" y="1"/>
                    </a:cubicBezTo>
                    <a:cubicBezTo>
                      <a:pt x="1" y="1"/>
                      <a:pt x="1" y="1"/>
                      <a:pt x="1" y="0"/>
                    </a:cubicBezTo>
                    <a:cubicBezTo>
                      <a:pt x="1" y="1"/>
                      <a:pt x="2" y="1"/>
                      <a:pt x="2"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9" name="Freeform 70"/>
              <p:cNvSpPr>
                <a:spLocks/>
              </p:cNvSpPr>
              <p:nvPr/>
            </p:nvSpPr>
            <p:spPr bwMode="auto">
              <a:xfrm>
                <a:off x="693" y="1588"/>
                <a:ext cx="5" cy="2"/>
              </a:xfrm>
              <a:custGeom>
                <a:avLst/>
                <a:gdLst>
                  <a:gd name="T0" fmla="*/ 0 w 2"/>
                  <a:gd name="T1" fmla="*/ 0 h 1"/>
                  <a:gd name="T2" fmla="*/ 2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2" y="0"/>
                      <a:pt x="2" y="0"/>
                      <a:pt x="2" y="0"/>
                    </a:cubicBezTo>
                    <a:cubicBezTo>
                      <a:pt x="2" y="1"/>
                      <a:pt x="2" y="1"/>
                      <a:pt x="2" y="1"/>
                    </a:cubicBezTo>
                    <a:cubicBezTo>
                      <a:pt x="0" y="1"/>
                      <a:pt x="0" y="1"/>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 name="Freeform 71"/>
              <p:cNvSpPr>
                <a:spLocks/>
              </p:cNvSpPr>
              <p:nvPr/>
            </p:nvSpPr>
            <p:spPr bwMode="auto">
              <a:xfrm>
                <a:off x="651" y="1562"/>
                <a:ext cx="4" cy="2"/>
              </a:xfrm>
              <a:custGeom>
                <a:avLst/>
                <a:gdLst>
                  <a:gd name="T0" fmla="*/ 0 w 2"/>
                  <a:gd name="T1" fmla="*/ 1 h 1"/>
                  <a:gd name="T2" fmla="*/ 0 w 2"/>
                  <a:gd name="T3" fmla="*/ 0 h 1"/>
                  <a:gd name="T4" fmla="*/ 2 w 2"/>
                  <a:gd name="T5" fmla="*/ 1 h 1"/>
                  <a:gd name="T6" fmla="*/ 2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0"/>
                      <a:pt x="0" y="0"/>
                      <a:pt x="0" y="0"/>
                    </a:cubicBezTo>
                    <a:cubicBezTo>
                      <a:pt x="2" y="0"/>
                      <a:pt x="2" y="0"/>
                      <a:pt x="2" y="1"/>
                    </a:cubicBezTo>
                    <a:cubicBezTo>
                      <a:pt x="2" y="1"/>
                      <a:pt x="2" y="1"/>
                      <a:pt x="2" y="1"/>
                    </a:cubicBezTo>
                    <a:cubicBezTo>
                      <a:pt x="0" y="1"/>
                      <a:pt x="0"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72"/>
              <p:cNvSpPr>
                <a:spLocks/>
              </p:cNvSpPr>
              <p:nvPr/>
            </p:nvSpPr>
            <p:spPr bwMode="auto">
              <a:xfrm>
                <a:off x="658" y="1552"/>
                <a:ext cx="2" cy="7"/>
              </a:xfrm>
              <a:custGeom>
                <a:avLst/>
                <a:gdLst>
                  <a:gd name="T0" fmla="*/ 1 w 1"/>
                  <a:gd name="T1" fmla="*/ 0 h 3"/>
                  <a:gd name="T2" fmla="*/ 1 w 1"/>
                  <a:gd name="T3" fmla="*/ 1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cubicBezTo>
                      <a:pt x="1" y="1"/>
                      <a:pt x="1" y="1"/>
                      <a:pt x="1" y="1"/>
                    </a:cubicBezTo>
                    <a:cubicBezTo>
                      <a:pt x="1" y="1"/>
                      <a:pt x="1" y="1"/>
                      <a:pt x="1" y="3"/>
                    </a:cubicBezTo>
                    <a:cubicBezTo>
                      <a:pt x="0" y="1"/>
                      <a:pt x="0" y="1"/>
                      <a:pt x="0" y="1"/>
                    </a:cubicBezTo>
                    <a:cubicBezTo>
                      <a:pt x="0" y="1"/>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73"/>
              <p:cNvSpPr>
                <a:spLocks/>
              </p:cNvSpPr>
              <p:nvPr/>
            </p:nvSpPr>
            <p:spPr bwMode="auto">
              <a:xfrm>
                <a:off x="622" y="1501"/>
                <a:ext cx="5" cy="4"/>
              </a:xfrm>
              <a:custGeom>
                <a:avLst/>
                <a:gdLst>
                  <a:gd name="T0" fmla="*/ 2 w 2"/>
                  <a:gd name="T1" fmla="*/ 1 h 2"/>
                  <a:gd name="T2" fmla="*/ 0 w 2"/>
                  <a:gd name="T3" fmla="*/ 2 h 2"/>
                  <a:gd name="T4" fmla="*/ 0 w 2"/>
                  <a:gd name="T5" fmla="*/ 1 h 2"/>
                  <a:gd name="T6" fmla="*/ 0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1"/>
                      <a:pt x="0" y="2"/>
                    </a:cubicBezTo>
                    <a:cubicBezTo>
                      <a:pt x="0" y="1"/>
                      <a:pt x="0" y="1"/>
                      <a:pt x="0" y="1"/>
                    </a:cubicBezTo>
                    <a:cubicBezTo>
                      <a:pt x="0" y="0"/>
                      <a:pt x="0" y="0"/>
                      <a:pt x="0" y="0"/>
                    </a:cubicBezTo>
                    <a:cubicBezTo>
                      <a:pt x="2" y="0"/>
                      <a:pt x="2" y="1"/>
                      <a:pt x="2"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 name="Oval 74"/>
              <p:cNvSpPr>
                <a:spLocks noChangeArrowheads="1"/>
              </p:cNvSpPr>
              <p:nvPr/>
            </p:nvSpPr>
            <p:spPr bwMode="auto">
              <a:xfrm>
                <a:off x="636" y="1512"/>
                <a:ext cx="3" cy="3"/>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75"/>
              <p:cNvSpPr>
                <a:spLocks/>
              </p:cNvSpPr>
              <p:nvPr/>
            </p:nvSpPr>
            <p:spPr bwMode="auto">
              <a:xfrm>
                <a:off x="674" y="1536"/>
                <a:ext cx="3" cy="5"/>
              </a:xfrm>
              <a:custGeom>
                <a:avLst/>
                <a:gdLst>
                  <a:gd name="T0" fmla="*/ 1 w 1"/>
                  <a:gd name="T1" fmla="*/ 2 h 2"/>
                  <a:gd name="T2" fmla="*/ 0 w 1"/>
                  <a:gd name="T3" fmla="*/ 2 h 2"/>
                  <a:gd name="T4" fmla="*/ 0 w 1"/>
                  <a:gd name="T5" fmla="*/ 0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0" y="2"/>
                    </a:cubicBezTo>
                    <a:cubicBezTo>
                      <a:pt x="0" y="2"/>
                      <a:pt x="0" y="2"/>
                      <a:pt x="0" y="0"/>
                    </a:cubicBezTo>
                    <a:cubicBezTo>
                      <a:pt x="0" y="0"/>
                      <a:pt x="0" y="0"/>
                      <a:pt x="0" y="0"/>
                    </a:cubicBezTo>
                    <a:cubicBezTo>
                      <a:pt x="1" y="0"/>
                      <a:pt x="1" y="0"/>
                      <a:pt x="1"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76"/>
              <p:cNvSpPr>
                <a:spLocks/>
              </p:cNvSpPr>
              <p:nvPr/>
            </p:nvSpPr>
            <p:spPr bwMode="auto">
              <a:xfrm>
                <a:off x="679" y="1564"/>
                <a:ext cx="5" cy="2"/>
              </a:xfrm>
              <a:custGeom>
                <a:avLst/>
                <a:gdLst>
                  <a:gd name="T0" fmla="*/ 2 w 2"/>
                  <a:gd name="T1" fmla="*/ 1 h 1"/>
                  <a:gd name="T2" fmla="*/ 0 w 2"/>
                  <a:gd name="T3" fmla="*/ 0 h 1"/>
                  <a:gd name="T4" fmla="*/ 0 w 2"/>
                  <a:gd name="T5" fmla="*/ 0 h 1"/>
                  <a:gd name="T6" fmla="*/ 2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1"/>
                      <a:pt x="0" y="1"/>
                      <a:pt x="0" y="0"/>
                    </a:cubicBezTo>
                    <a:cubicBezTo>
                      <a:pt x="0" y="0"/>
                      <a:pt x="0" y="0"/>
                      <a:pt x="0" y="0"/>
                    </a:cubicBezTo>
                    <a:cubicBezTo>
                      <a:pt x="2" y="0"/>
                      <a:pt x="2" y="0"/>
                      <a:pt x="2" y="0"/>
                    </a:cubicBezTo>
                    <a:cubicBezTo>
                      <a:pt x="2" y="1"/>
                      <a:pt x="2" y="1"/>
                      <a:pt x="2"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77"/>
              <p:cNvSpPr>
                <a:spLocks/>
              </p:cNvSpPr>
              <p:nvPr/>
            </p:nvSpPr>
            <p:spPr bwMode="auto">
              <a:xfrm>
                <a:off x="698" y="1515"/>
                <a:ext cx="2" cy="7"/>
              </a:xfrm>
              <a:custGeom>
                <a:avLst/>
                <a:gdLst>
                  <a:gd name="T0" fmla="*/ 1 w 1"/>
                  <a:gd name="T1" fmla="*/ 2 h 3"/>
                  <a:gd name="T2" fmla="*/ 0 w 1"/>
                  <a:gd name="T3" fmla="*/ 3 h 3"/>
                  <a:gd name="T4" fmla="*/ 0 w 1"/>
                  <a:gd name="T5" fmla="*/ 2 h 3"/>
                  <a:gd name="T6" fmla="*/ 0 w 1"/>
                  <a:gd name="T7" fmla="*/ 0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1" y="2"/>
                      <a:pt x="0" y="2"/>
                      <a:pt x="0" y="3"/>
                    </a:cubicBezTo>
                    <a:cubicBezTo>
                      <a:pt x="0" y="2"/>
                      <a:pt x="0" y="2"/>
                      <a:pt x="0" y="2"/>
                    </a:cubicBezTo>
                    <a:cubicBezTo>
                      <a:pt x="0" y="0"/>
                      <a:pt x="0" y="0"/>
                      <a:pt x="0" y="0"/>
                    </a:cubicBezTo>
                    <a:cubicBezTo>
                      <a:pt x="1" y="2"/>
                      <a:pt x="1" y="2"/>
                      <a:pt x="1"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78"/>
              <p:cNvSpPr>
                <a:spLocks/>
              </p:cNvSpPr>
              <p:nvPr/>
            </p:nvSpPr>
            <p:spPr bwMode="auto">
              <a:xfrm>
                <a:off x="684" y="1559"/>
                <a:ext cx="2" cy="5"/>
              </a:xfrm>
              <a:custGeom>
                <a:avLst/>
                <a:gdLst>
                  <a:gd name="T0" fmla="*/ 1 w 1"/>
                  <a:gd name="T1" fmla="*/ 2 h 2"/>
                  <a:gd name="T2" fmla="*/ 0 w 1"/>
                  <a:gd name="T3" fmla="*/ 1 h 2"/>
                  <a:gd name="T4" fmla="*/ 1 w 1"/>
                  <a:gd name="T5" fmla="*/ 0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0" y="2"/>
                      <a:pt x="0" y="1"/>
                      <a:pt x="0" y="1"/>
                    </a:cubicBezTo>
                    <a:cubicBezTo>
                      <a:pt x="0" y="1"/>
                      <a:pt x="0" y="1"/>
                      <a:pt x="1" y="0"/>
                    </a:cubicBezTo>
                    <a:cubicBezTo>
                      <a:pt x="1" y="1"/>
                      <a:pt x="1" y="1"/>
                      <a:pt x="1" y="1"/>
                    </a:cubicBezTo>
                    <a:cubicBezTo>
                      <a:pt x="1" y="1"/>
                      <a:pt x="1" y="1"/>
                      <a:pt x="1"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79"/>
              <p:cNvSpPr>
                <a:spLocks/>
              </p:cNvSpPr>
              <p:nvPr/>
            </p:nvSpPr>
            <p:spPr bwMode="auto">
              <a:xfrm>
                <a:off x="648" y="1503"/>
                <a:ext cx="3" cy="5"/>
              </a:xfrm>
              <a:custGeom>
                <a:avLst/>
                <a:gdLst>
                  <a:gd name="T0" fmla="*/ 1 w 1"/>
                  <a:gd name="T1" fmla="*/ 0 h 2"/>
                  <a:gd name="T2" fmla="*/ 1 w 1"/>
                  <a:gd name="T3" fmla="*/ 1 h 2"/>
                  <a:gd name="T4" fmla="*/ 0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1" y="1"/>
                      <a:pt x="1" y="1"/>
                    </a:cubicBezTo>
                    <a:cubicBezTo>
                      <a:pt x="1" y="1"/>
                      <a:pt x="1" y="1"/>
                      <a:pt x="0" y="2"/>
                    </a:cubicBezTo>
                    <a:cubicBezTo>
                      <a:pt x="0" y="1"/>
                      <a:pt x="0" y="1"/>
                      <a:pt x="0" y="1"/>
                    </a:cubicBezTo>
                    <a:cubicBezTo>
                      <a:pt x="0" y="1"/>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 name="Oval 80"/>
              <p:cNvSpPr>
                <a:spLocks noChangeArrowheads="1"/>
              </p:cNvSpPr>
              <p:nvPr/>
            </p:nvSpPr>
            <p:spPr bwMode="auto">
              <a:xfrm>
                <a:off x="710" y="1566"/>
                <a:ext cx="2" cy="3"/>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81"/>
              <p:cNvSpPr>
                <a:spLocks/>
              </p:cNvSpPr>
              <p:nvPr/>
            </p:nvSpPr>
            <p:spPr bwMode="auto">
              <a:xfrm>
                <a:off x="703" y="1541"/>
                <a:ext cx="7" cy="0"/>
              </a:xfrm>
              <a:custGeom>
                <a:avLst/>
                <a:gdLst>
                  <a:gd name="T0" fmla="*/ 0 w 3"/>
                  <a:gd name="T1" fmla="*/ 1 w 3"/>
                  <a:gd name="T2" fmla="*/ 3 w 3"/>
                  <a:gd name="T3" fmla="*/ 1 w 3"/>
                  <a:gd name="T4" fmla="*/ 0 w 3"/>
                </a:gdLst>
                <a:ahLst/>
                <a:cxnLst>
                  <a:cxn ang="0">
                    <a:pos x="T0" y="0"/>
                  </a:cxn>
                  <a:cxn ang="0">
                    <a:pos x="T1" y="0"/>
                  </a:cxn>
                  <a:cxn ang="0">
                    <a:pos x="T2" y="0"/>
                  </a:cxn>
                  <a:cxn ang="0">
                    <a:pos x="T3" y="0"/>
                  </a:cxn>
                  <a:cxn ang="0">
                    <a:pos x="T4" y="0"/>
                  </a:cxn>
                </a:cxnLst>
                <a:rect l="0" t="0" r="r" b="b"/>
                <a:pathLst>
                  <a:path w="3">
                    <a:moveTo>
                      <a:pt x="0" y="0"/>
                    </a:moveTo>
                    <a:cubicBezTo>
                      <a:pt x="1" y="0"/>
                      <a:pt x="1" y="0"/>
                      <a:pt x="1" y="0"/>
                    </a:cubicBezTo>
                    <a:cubicBezTo>
                      <a:pt x="1" y="0"/>
                      <a:pt x="1" y="0"/>
                      <a:pt x="3" y="0"/>
                    </a:cubicBezTo>
                    <a:cubicBezTo>
                      <a:pt x="1" y="0"/>
                      <a:pt x="1" y="0"/>
                      <a:pt x="1" y="0"/>
                    </a:cubicBezTo>
                    <a:cubicBezTo>
                      <a:pt x="1" y="0"/>
                      <a:pt x="0" y="0"/>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82"/>
              <p:cNvSpPr>
                <a:spLocks/>
              </p:cNvSpPr>
              <p:nvPr/>
            </p:nvSpPr>
            <p:spPr bwMode="auto">
              <a:xfrm>
                <a:off x="698" y="1581"/>
                <a:ext cx="2" cy="7"/>
              </a:xfrm>
              <a:custGeom>
                <a:avLst/>
                <a:gdLst>
                  <a:gd name="T0" fmla="*/ 0 w 1"/>
                  <a:gd name="T1" fmla="*/ 0 h 3"/>
                  <a:gd name="T2" fmla="*/ 1 w 1"/>
                  <a:gd name="T3" fmla="*/ 1 h 3"/>
                  <a:gd name="T4" fmla="*/ 1 w 1"/>
                  <a:gd name="T5" fmla="*/ 3 h 3"/>
                  <a:gd name="T6" fmla="*/ 0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1" y="0"/>
                      <a:pt x="1" y="1"/>
                      <a:pt x="1" y="1"/>
                    </a:cubicBezTo>
                    <a:cubicBezTo>
                      <a:pt x="1" y="1"/>
                      <a:pt x="1" y="1"/>
                      <a:pt x="1" y="3"/>
                    </a:cubicBezTo>
                    <a:cubicBezTo>
                      <a:pt x="0" y="1"/>
                      <a:pt x="0" y="1"/>
                      <a:pt x="0" y="1"/>
                    </a:cubicBezTo>
                    <a:lnTo>
                      <a:pt x="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83"/>
              <p:cNvSpPr>
                <a:spLocks/>
              </p:cNvSpPr>
              <p:nvPr/>
            </p:nvSpPr>
            <p:spPr bwMode="auto">
              <a:xfrm>
                <a:off x="672" y="1557"/>
                <a:ext cx="2" cy="2"/>
              </a:xfrm>
              <a:custGeom>
                <a:avLst/>
                <a:gdLst>
                  <a:gd name="T0" fmla="*/ 1 w 1"/>
                  <a:gd name="T1" fmla="*/ 1 h 1"/>
                  <a:gd name="T2" fmla="*/ 0 w 1"/>
                  <a:gd name="T3" fmla="*/ 0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0"/>
                    </a:cubicBezTo>
                    <a:cubicBezTo>
                      <a:pt x="0" y="0"/>
                      <a:pt x="0" y="0"/>
                      <a:pt x="1" y="0"/>
                    </a:cubicBezTo>
                    <a:cubicBezTo>
                      <a:pt x="1" y="0"/>
                      <a:pt x="1" y="0"/>
                      <a:pt x="1" y="0"/>
                    </a:cubicBezTo>
                    <a:lnTo>
                      <a:pt x="1" y="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84"/>
              <p:cNvSpPr>
                <a:spLocks/>
              </p:cNvSpPr>
              <p:nvPr/>
            </p:nvSpPr>
            <p:spPr bwMode="auto">
              <a:xfrm>
                <a:off x="717" y="1484"/>
                <a:ext cx="2" cy="5"/>
              </a:xfrm>
              <a:custGeom>
                <a:avLst/>
                <a:gdLst>
                  <a:gd name="T0" fmla="*/ 1 w 1"/>
                  <a:gd name="T1" fmla="*/ 0 h 2"/>
                  <a:gd name="T2" fmla="*/ 1 w 1"/>
                  <a:gd name="T3" fmla="*/ 2 h 2"/>
                  <a:gd name="T4" fmla="*/ 1 w 1"/>
                  <a:gd name="T5" fmla="*/ 2 h 2"/>
                  <a:gd name="T6" fmla="*/ 0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2"/>
                    </a:cubicBezTo>
                    <a:cubicBezTo>
                      <a:pt x="1" y="2"/>
                      <a:pt x="1" y="2"/>
                      <a:pt x="1" y="2"/>
                    </a:cubicBezTo>
                    <a:cubicBezTo>
                      <a:pt x="0" y="2"/>
                      <a:pt x="0" y="2"/>
                      <a:pt x="0" y="0"/>
                    </a:cubicBezTo>
                    <a:cubicBezTo>
                      <a:pt x="0" y="0"/>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85"/>
              <p:cNvSpPr>
                <a:spLocks/>
              </p:cNvSpPr>
              <p:nvPr/>
            </p:nvSpPr>
            <p:spPr bwMode="auto">
              <a:xfrm>
                <a:off x="610" y="1484"/>
                <a:ext cx="8" cy="7"/>
              </a:xfrm>
              <a:custGeom>
                <a:avLst/>
                <a:gdLst>
                  <a:gd name="T0" fmla="*/ 2 w 3"/>
                  <a:gd name="T1" fmla="*/ 3 h 3"/>
                  <a:gd name="T2" fmla="*/ 0 w 3"/>
                  <a:gd name="T3" fmla="*/ 2 h 3"/>
                  <a:gd name="T4" fmla="*/ 2 w 3"/>
                  <a:gd name="T5" fmla="*/ 0 h 3"/>
                  <a:gd name="T6" fmla="*/ 3 w 3"/>
                  <a:gd name="T7" fmla="*/ 2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2" y="2"/>
                      <a:pt x="0" y="2"/>
                      <a:pt x="0" y="2"/>
                    </a:cubicBezTo>
                    <a:cubicBezTo>
                      <a:pt x="2" y="0"/>
                      <a:pt x="2" y="0"/>
                      <a:pt x="2" y="0"/>
                    </a:cubicBezTo>
                    <a:cubicBezTo>
                      <a:pt x="2" y="2"/>
                      <a:pt x="2" y="2"/>
                      <a:pt x="3" y="2"/>
                    </a:cubicBezTo>
                    <a:cubicBezTo>
                      <a:pt x="2" y="2"/>
                      <a:pt x="2" y="2"/>
                      <a:pt x="2" y="3"/>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 name="Freeform 86"/>
              <p:cNvSpPr>
                <a:spLocks/>
              </p:cNvSpPr>
              <p:nvPr/>
            </p:nvSpPr>
            <p:spPr bwMode="auto">
              <a:xfrm>
                <a:off x="622" y="1489"/>
                <a:ext cx="5" cy="4"/>
              </a:xfrm>
              <a:custGeom>
                <a:avLst/>
                <a:gdLst>
                  <a:gd name="T0" fmla="*/ 0 w 2"/>
                  <a:gd name="T1" fmla="*/ 2 h 2"/>
                  <a:gd name="T2" fmla="*/ 0 w 2"/>
                  <a:gd name="T3" fmla="*/ 1 h 2"/>
                  <a:gd name="T4" fmla="*/ 2 w 2"/>
                  <a:gd name="T5" fmla="*/ 0 h 2"/>
                  <a:gd name="T6" fmla="*/ 2 w 2"/>
                  <a:gd name="T7" fmla="*/ 1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1"/>
                      <a:pt x="0" y="1"/>
                      <a:pt x="0" y="1"/>
                    </a:cubicBezTo>
                    <a:cubicBezTo>
                      <a:pt x="0" y="0"/>
                      <a:pt x="0" y="0"/>
                      <a:pt x="2" y="0"/>
                    </a:cubicBezTo>
                    <a:cubicBezTo>
                      <a:pt x="2" y="1"/>
                      <a:pt x="2" y="1"/>
                      <a:pt x="2" y="1"/>
                    </a:cubicBezTo>
                    <a:cubicBezTo>
                      <a:pt x="2" y="1"/>
                      <a:pt x="2" y="1"/>
                      <a:pt x="0"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87"/>
              <p:cNvSpPr>
                <a:spLocks/>
              </p:cNvSpPr>
              <p:nvPr/>
            </p:nvSpPr>
            <p:spPr bwMode="auto">
              <a:xfrm>
                <a:off x="700" y="1541"/>
                <a:ext cx="3" cy="4"/>
              </a:xfrm>
              <a:custGeom>
                <a:avLst/>
                <a:gdLst>
                  <a:gd name="T0" fmla="*/ 0 w 1"/>
                  <a:gd name="T1" fmla="*/ 2 h 2"/>
                  <a:gd name="T2" fmla="*/ 0 w 1"/>
                  <a:gd name="T3" fmla="*/ 2 h 2"/>
                  <a:gd name="T4" fmla="*/ 1 w 1"/>
                  <a:gd name="T5" fmla="*/ 0 h 2"/>
                  <a:gd name="T6" fmla="*/ 1 w 1"/>
                  <a:gd name="T7" fmla="*/ 2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2"/>
                      <a:pt x="0" y="2"/>
                    </a:cubicBezTo>
                    <a:cubicBezTo>
                      <a:pt x="0" y="0"/>
                      <a:pt x="0" y="0"/>
                      <a:pt x="1" y="0"/>
                    </a:cubicBezTo>
                    <a:cubicBezTo>
                      <a:pt x="1" y="0"/>
                      <a:pt x="1" y="0"/>
                      <a:pt x="1" y="2"/>
                    </a:cubicBezTo>
                    <a:cubicBezTo>
                      <a:pt x="1" y="2"/>
                      <a:pt x="1" y="2"/>
                      <a:pt x="0"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88"/>
              <p:cNvSpPr>
                <a:spLocks/>
              </p:cNvSpPr>
              <p:nvPr/>
            </p:nvSpPr>
            <p:spPr bwMode="auto">
              <a:xfrm>
                <a:off x="721" y="1491"/>
                <a:ext cx="8" cy="2"/>
              </a:xfrm>
              <a:custGeom>
                <a:avLst/>
                <a:gdLst>
                  <a:gd name="T0" fmla="*/ 3 w 3"/>
                  <a:gd name="T1" fmla="*/ 0 h 1"/>
                  <a:gd name="T2" fmla="*/ 3 w 3"/>
                  <a:gd name="T3" fmla="*/ 1 h 1"/>
                  <a:gd name="T4" fmla="*/ 2 w 3"/>
                  <a:gd name="T5" fmla="*/ 1 h 1"/>
                  <a:gd name="T6" fmla="*/ 2 w 3"/>
                  <a:gd name="T7" fmla="*/ 1 h 1"/>
                  <a:gd name="T8" fmla="*/ 2 w 3"/>
                  <a:gd name="T9" fmla="*/ 0 h 1"/>
                  <a:gd name="T10" fmla="*/ 3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3" y="0"/>
                    </a:moveTo>
                    <a:cubicBezTo>
                      <a:pt x="3" y="1"/>
                      <a:pt x="3" y="1"/>
                      <a:pt x="3" y="1"/>
                    </a:cubicBezTo>
                    <a:cubicBezTo>
                      <a:pt x="2" y="1"/>
                      <a:pt x="2" y="1"/>
                      <a:pt x="2" y="1"/>
                    </a:cubicBezTo>
                    <a:cubicBezTo>
                      <a:pt x="2" y="1"/>
                      <a:pt x="0" y="1"/>
                      <a:pt x="2" y="1"/>
                    </a:cubicBezTo>
                    <a:cubicBezTo>
                      <a:pt x="2" y="0"/>
                      <a:pt x="2" y="0"/>
                      <a:pt x="2" y="0"/>
                    </a:cubicBezTo>
                    <a:cubicBezTo>
                      <a:pt x="2" y="0"/>
                      <a:pt x="2" y="0"/>
                      <a:pt x="3"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89"/>
              <p:cNvSpPr>
                <a:spLocks/>
              </p:cNvSpPr>
              <p:nvPr/>
            </p:nvSpPr>
            <p:spPr bwMode="auto">
              <a:xfrm>
                <a:off x="703" y="1552"/>
                <a:ext cx="7" cy="7"/>
              </a:xfrm>
              <a:custGeom>
                <a:avLst/>
                <a:gdLst>
                  <a:gd name="T0" fmla="*/ 3 w 3"/>
                  <a:gd name="T1" fmla="*/ 1 h 3"/>
                  <a:gd name="T2" fmla="*/ 1 w 3"/>
                  <a:gd name="T3" fmla="*/ 3 h 3"/>
                  <a:gd name="T4" fmla="*/ 0 w 3"/>
                  <a:gd name="T5" fmla="*/ 1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1" y="1"/>
                      <a:pt x="1" y="3"/>
                      <a:pt x="1" y="3"/>
                    </a:cubicBezTo>
                    <a:cubicBezTo>
                      <a:pt x="0" y="1"/>
                      <a:pt x="0" y="1"/>
                      <a:pt x="0" y="1"/>
                    </a:cubicBezTo>
                    <a:cubicBezTo>
                      <a:pt x="0" y="1"/>
                      <a:pt x="1" y="1"/>
                      <a:pt x="1" y="0"/>
                    </a:cubicBezTo>
                    <a:cubicBezTo>
                      <a:pt x="1" y="1"/>
                      <a:pt x="1" y="1"/>
                      <a:pt x="3"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90"/>
              <p:cNvSpPr>
                <a:spLocks/>
              </p:cNvSpPr>
              <p:nvPr/>
            </p:nvSpPr>
            <p:spPr bwMode="auto">
              <a:xfrm>
                <a:off x="655" y="1559"/>
                <a:ext cx="3" cy="3"/>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1"/>
                      <a:pt x="0" y="0"/>
                    </a:cubicBezTo>
                    <a:cubicBezTo>
                      <a:pt x="0" y="0"/>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0" name="Freeform 91"/>
              <p:cNvSpPr>
                <a:spLocks/>
              </p:cNvSpPr>
              <p:nvPr/>
            </p:nvSpPr>
            <p:spPr bwMode="auto">
              <a:xfrm>
                <a:off x="686" y="1576"/>
                <a:ext cx="2" cy="5"/>
              </a:xfrm>
              <a:custGeom>
                <a:avLst/>
                <a:gdLst>
                  <a:gd name="T0" fmla="*/ 0 w 1"/>
                  <a:gd name="T1" fmla="*/ 1 h 2"/>
                  <a:gd name="T2" fmla="*/ 0 w 1"/>
                  <a:gd name="T3" fmla="*/ 0 h 2"/>
                  <a:gd name="T4" fmla="*/ 1 w 1"/>
                  <a:gd name="T5" fmla="*/ 1 h 2"/>
                  <a:gd name="T6" fmla="*/ 1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1"/>
                      <a:pt x="0" y="0"/>
                    </a:cubicBezTo>
                    <a:cubicBezTo>
                      <a:pt x="1" y="1"/>
                      <a:pt x="1" y="1"/>
                      <a:pt x="1" y="1"/>
                    </a:cubicBezTo>
                    <a:cubicBezTo>
                      <a:pt x="1" y="2"/>
                      <a:pt x="1" y="2"/>
                      <a:pt x="1" y="2"/>
                    </a:cubicBezTo>
                    <a:cubicBezTo>
                      <a:pt x="0" y="2"/>
                      <a:pt x="0"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 name="Oval 92"/>
              <p:cNvSpPr>
                <a:spLocks noChangeArrowheads="1"/>
              </p:cNvSpPr>
              <p:nvPr/>
            </p:nvSpPr>
            <p:spPr bwMode="auto">
              <a:xfrm>
                <a:off x="686" y="1557"/>
                <a:ext cx="2" cy="2"/>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93"/>
              <p:cNvSpPr>
                <a:spLocks/>
              </p:cNvSpPr>
              <p:nvPr/>
            </p:nvSpPr>
            <p:spPr bwMode="auto">
              <a:xfrm>
                <a:off x="636" y="1501"/>
                <a:ext cx="3" cy="4"/>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0" y="2"/>
                    </a:cubicBezTo>
                    <a:cubicBezTo>
                      <a:pt x="0" y="1"/>
                      <a:pt x="0" y="1"/>
                      <a:pt x="0" y="1"/>
                    </a:cubicBezTo>
                    <a:cubicBezTo>
                      <a:pt x="0" y="1"/>
                      <a:pt x="0" y="0"/>
                      <a:pt x="1" y="0"/>
                    </a:cubicBezTo>
                    <a:lnTo>
                      <a:pt x="1" y="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94"/>
              <p:cNvSpPr>
                <a:spLocks/>
              </p:cNvSpPr>
              <p:nvPr/>
            </p:nvSpPr>
            <p:spPr bwMode="auto">
              <a:xfrm>
                <a:off x="700" y="1578"/>
                <a:ext cx="3" cy="3"/>
              </a:xfrm>
              <a:custGeom>
                <a:avLst/>
                <a:gdLst>
                  <a:gd name="T0" fmla="*/ 1 w 1"/>
                  <a:gd name="T1" fmla="*/ 0 h 1"/>
                  <a:gd name="T2" fmla="*/ 1 w 1"/>
                  <a:gd name="T3" fmla="*/ 1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0" y="1"/>
                      <a:pt x="0" y="1"/>
                      <a:pt x="0" y="1"/>
                    </a:cubicBezTo>
                    <a:cubicBezTo>
                      <a:pt x="0" y="0"/>
                      <a:pt x="0" y="0"/>
                      <a:pt x="0" y="0"/>
                    </a:cubicBezTo>
                    <a:cubicBezTo>
                      <a:pt x="1" y="0"/>
                      <a:pt x="1"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95"/>
              <p:cNvSpPr>
                <a:spLocks/>
              </p:cNvSpPr>
              <p:nvPr/>
            </p:nvSpPr>
            <p:spPr bwMode="auto">
              <a:xfrm>
                <a:off x="710" y="1522"/>
                <a:ext cx="2" cy="7"/>
              </a:xfrm>
              <a:custGeom>
                <a:avLst/>
                <a:gdLst>
                  <a:gd name="T0" fmla="*/ 0 w 1"/>
                  <a:gd name="T1" fmla="*/ 2 h 3"/>
                  <a:gd name="T2" fmla="*/ 1 w 1"/>
                  <a:gd name="T3" fmla="*/ 0 h 3"/>
                  <a:gd name="T4" fmla="*/ 1 w 1"/>
                  <a:gd name="T5" fmla="*/ 2 h 3"/>
                  <a:gd name="T6" fmla="*/ 0 w 1"/>
                  <a:gd name="T7" fmla="*/ 3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0"/>
                      <a:pt x="0" y="0"/>
                      <a:pt x="1" y="0"/>
                    </a:cubicBezTo>
                    <a:cubicBezTo>
                      <a:pt x="1" y="2"/>
                      <a:pt x="1" y="2"/>
                      <a:pt x="1" y="2"/>
                    </a:cubicBezTo>
                    <a:cubicBezTo>
                      <a:pt x="1" y="2"/>
                      <a:pt x="1" y="2"/>
                      <a:pt x="0" y="3"/>
                    </a:cubicBezTo>
                    <a:cubicBezTo>
                      <a:pt x="0" y="2"/>
                      <a:pt x="0" y="2"/>
                      <a:pt x="0"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96"/>
              <p:cNvSpPr>
                <a:spLocks/>
              </p:cNvSpPr>
              <p:nvPr/>
            </p:nvSpPr>
            <p:spPr bwMode="auto">
              <a:xfrm>
                <a:off x="646" y="1550"/>
                <a:ext cx="5" cy="2"/>
              </a:xfrm>
              <a:custGeom>
                <a:avLst/>
                <a:gdLst>
                  <a:gd name="T0" fmla="*/ 1 w 2"/>
                  <a:gd name="T1" fmla="*/ 0 h 1"/>
                  <a:gd name="T2" fmla="*/ 2 w 2"/>
                  <a:gd name="T3" fmla="*/ 0 h 1"/>
                  <a:gd name="T4" fmla="*/ 1 w 2"/>
                  <a:gd name="T5" fmla="*/ 1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2" y="0"/>
                    </a:cubicBezTo>
                    <a:cubicBezTo>
                      <a:pt x="1" y="1"/>
                      <a:pt x="1" y="1"/>
                      <a:pt x="1" y="1"/>
                    </a:cubicBezTo>
                    <a:cubicBezTo>
                      <a:pt x="1" y="1"/>
                      <a:pt x="0" y="1"/>
                      <a:pt x="0" y="0"/>
                    </a:cubicBezTo>
                    <a:cubicBezTo>
                      <a:pt x="0" y="0"/>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 name="Freeform 97"/>
              <p:cNvSpPr>
                <a:spLocks/>
              </p:cNvSpPr>
              <p:nvPr/>
            </p:nvSpPr>
            <p:spPr bwMode="auto">
              <a:xfrm>
                <a:off x="693" y="1564"/>
                <a:ext cx="5" cy="5"/>
              </a:xfrm>
              <a:custGeom>
                <a:avLst/>
                <a:gdLst>
                  <a:gd name="T0" fmla="*/ 2 w 2"/>
                  <a:gd name="T1" fmla="*/ 2 h 2"/>
                  <a:gd name="T2" fmla="*/ 0 w 2"/>
                  <a:gd name="T3" fmla="*/ 1 h 2"/>
                  <a:gd name="T4" fmla="*/ 0 w 2"/>
                  <a:gd name="T5" fmla="*/ 0 h 2"/>
                  <a:gd name="T6" fmla="*/ 2 w 2"/>
                  <a:gd name="T7" fmla="*/ 1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0" y="1"/>
                      <a:pt x="0" y="1"/>
                      <a:pt x="0" y="1"/>
                    </a:cubicBezTo>
                    <a:cubicBezTo>
                      <a:pt x="0" y="1"/>
                      <a:pt x="0" y="1"/>
                      <a:pt x="0" y="0"/>
                    </a:cubicBezTo>
                    <a:cubicBezTo>
                      <a:pt x="2" y="0"/>
                      <a:pt x="2" y="1"/>
                      <a:pt x="2" y="1"/>
                    </a:cubicBezTo>
                    <a:cubicBezTo>
                      <a:pt x="2" y="1"/>
                      <a:pt x="2" y="1"/>
                      <a:pt x="2"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7" name="Freeform 98"/>
              <p:cNvSpPr>
                <a:spLocks/>
              </p:cNvSpPr>
              <p:nvPr/>
            </p:nvSpPr>
            <p:spPr bwMode="auto">
              <a:xfrm>
                <a:off x="658" y="1519"/>
                <a:ext cx="4" cy="5"/>
              </a:xfrm>
              <a:custGeom>
                <a:avLst/>
                <a:gdLst>
                  <a:gd name="T0" fmla="*/ 1 w 2"/>
                  <a:gd name="T1" fmla="*/ 0 h 2"/>
                  <a:gd name="T2" fmla="*/ 2 w 2"/>
                  <a:gd name="T3" fmla="*/ 1 h 2"/>
                  <a:gd name="T4" fmla="*/ 1 w 2"/>
                  <a:gd name="T5" fmla="*/ 2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2" y="1"/>
                      <a:pt x="2" y="1"/>
                    </a:cubicBezTo>
                    <a:cubicBezTo>
                      <a:pt x="1" y="2"/>
                      <a:pt x="1" y="2"/>
                      <a:pt x="1" y="2"/>
                    </a:cubicBezTo>
                    <a:cubicBezTo>
                      <a:pt x="1" y="2"/>
                      <a:pt x="1" y="1"/>
                      <a:pt x="0" y="1"/>
                    </a:cubicBezTo>
                    <a:cubicBezTo>
                      <a:pt x="1" y="1"/>
                      <a:pt x="1" y="1"/>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8" name="Freeform 99"/>
              <p:cNvSpPr>
                <a:spLocks/>
              </p:cNvSpPr>
              <p:nvPr/>
            </p:nvSpPr>
            <p:spPr bwMode="auto">
              <a:xfrm>
                <a:off x="639" y="1536"/>
                <a:ext cx="7" cy="5"/>
              </a:xfrm>
              <a:custGeom>
                <a:avLst/>
                <a:gdLst>
                  <a:gd name="T0" fmla="*/ 2 w 3"/>
                  <a:gd name="T1" fmla="*/ 0 h 2"/>
                  <a:gd name="T2" fmla="*/ 3 w 3"/>
                  <a:gd name="T3" fmla="*/ 1 h 2"/>
                  <a:gd name="T4" fmla="*/ 2 w 3"/>
                  <a:gd name="T5" fmla="*/ 2 h 2"/>
                  <a:gd name="T6" fmla="*/ 0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2" y="1"/>
                      <a:pt x="3" y="1"/>
                      <a:pt x="3" y="1"/>
                    </a:cubicBezTo>
                    <a:cubicBezTo>
                      <a:pt x="2" y="2"/>
                      <a:pt x="2" y="2"/>
                      <a:pt x="2" y="2"/>
                    </a:cubicBezTo>
                    <a:cubicBezTo>
                      <a:pt x="2" y="2"/>
                      <a:pt x="2" y="1"/>
                      <a:pt x="0" y="1"/>
                    </a:cubicBezTo>
                    <a:cubicBezTo>
                      <a:pt x="2" y="1"/>
                      <a:pt x="2" y="1"/>
                      <a:pt x="2"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9" name="Freeform 100"/>
              <p:cNvSpPr>
                <a:spLocks/>
              </p:cNvSpPr>
              <p:nvPr/>
            </p:nvSpPr>
            <p:spPr bwMode="auto">
              <a:xfrm>
                <a:off x="615" y="1505"/>
                <a:ext cx="5" cy="7"/>
              </a:xfrm>
              <a:custGeom>
                <a:avLst/>
                <a:gdLst>
                  <a:gd name="T0" fmla="*/ 0 w 2"/>
                  <a:gd name="T1" fmla="*/ 1 h 3"/>
                  <a:gd name="T2" fmla="*/ 1 w 2"/>
                  <a:gd name="T3" fmla="*/ 0 h 3"/>
                  <a:gd name="T4" fmla="*/ 2 w 2"/>
                  <a:gd name="T5" fmla="*/ 1 h 3"/>
                  <a:gd name="T6" fmla="*/ 1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1"/>
                      <a:pt x="1" y="1"/>
                      <a:pt x="1" y="0"/>
                    </a:cubicBezTo>
                    <a:cubicBezTo>
                      <a:pt x="1" y="1"/>
                      <a:pt x="1" y="1"/>
                      <a:pt x="2" y="1"/>
                    </a:cubicBezTo>
                    <a:cubicBezTo>
                      <a:pt x="1" y="1"/>
                      <a:pt x="1" y="3"/>
                      <a:pt x="1" y="3"/>
                    </a:cubicBezTo>
                    <a:lnTo>
                      <a:pt x="0" y="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0" name="Freeform 101"/>
              <p:cNvSpPr>
                <a:spLocks/>
              </p:cNvSpPr>
              <p:nvPr/>
            </p:nvSpPr>
            <p:spPr bwMode="auto">
              <a:xfrm>
                <a:off x="632" y="1503"/>
                <a:ext cx="4" cy="5"/>
              </a:xfrm>
              <a:custGeom>
                <a:avLst/>
                <a:gdLst>
                  <a:gd name="T0" fmla="*/ 2 w 2"/>
                  <a:gd name="T1" fmla="*/ 1 h 2"/>
                  <a:gd name="T2" fmla="*/ 1 w 2"/>
                  <a:gd name="T3" fmla="*/ 2 h 2"/>
                  <a:gd name="T4" fmla="*/ 0 w 2"/>
                  <a:gd name="T5" fmla="*/ 1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1" y="1"/>
                      <a:pt x="1" y="2"/>
                    </a:cubicBezTo>
                    <a:cubicBezTo>
                      <a:pt x="1" y="1"/>
                      <a:pt x="1" y="1"/>
                      <a:pt x="0" y="1"/>
                    </a:cubicBezTo>
                    <a:cubicBezTo>
                      <a:pt x="1" y="1"/>
                      <a:pt x="1" y="0"/>
                      <a:pt x="1" y="0"/>
                    </a:cubicBezTo>
                    <a:lnTo>
                      <a:pt x="2" y="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102"/>
              <p:cNvSpPr>
                <a:spLocks/>
              </p:cNvSpPr>
              <p:nvPr/>
            </p:nvSpPr>
            <p:spPr bwMode="auto">
              <a:xfrm>
                <a:off x="729" y="1491"/>
                <a:ext cx="2" cy="2"/>
              </a:xfrm>
              <a:custGeom>
                <a:avLst/>
                <a:gdLst>
                  <a:gd name="T0" fmla="*/ 0 w 1"/>
                  <a:gd name="T1" fmla="*/ 1 h 1"/>
                  <a:gd name="T2" fmla="*/ 0 w 1"/>
                  <a:gd name="T3" fmla="*/ 1 h 1"/>
                  <a:gd name="T4" fmla="*/ 0 w 1"/>
                  <a:gd name="T5" fmla="*/ 0 h 1"/>
                  <a:gd name="T6" fmla="*/ 1 w 1"/>
                  <a:gd name="T7" fmla="*/ 0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0"/>
                      <a:pt x="0" y="0"/>
                      <a:pt x="0" y="0"/>
                    </a:cubicBezTo>
                    <a:cubicBezTo>
                      <a:pt x="1" y="0"/>
                      <a:pt x="1" y="0"/>
                      <a:pt x="1" y="0"/>
                    </a:cubicBezTo>
                    <a:cubicBezTo>
                      <a:pt x="1" y="1"/>
                      <a:pt x="1" y="1"/>
                      <a:pt x="1" y="1"/>
                    </a:cubicBezTo>
                    <a:cubicBezTo>
                      <a:pt x="1" y="1"/>
                      <a:pt x="1"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 name="Freeform 103"/>
              <p:cNvSpPr>
                <a:spLocks/>
              </p:cNvSpPr>
              <p:nvPr/>
            </p:nvSpPr>
            <p:spPr bwMode="auto">
              <a:xfrm>
                <a:off x="719" y="1491"/>
                <a:ext cx="2" cy="2"/>
              </a:xfrm>
              <a:custGeom>
                <a:avLst/>
                <a:gdLst>
                  <a:gd name="T0" fmla="*/ 0 w 1"/>
                  <a:gd name="T1" fmla="*/ 0 h 1"/>
                  <a:gd name="T2" fmla="*/ 1 w 1"/>
                  <a:gd name="T3" fmla="*/ 0 h 1"/>
                  <a:gd name="T4" fmla="*/ 1 w 1"/>
                  <a:gd name="T5" fmla="*/ 1 h 1"/>
                  <a:gd name="T6" fmla="*/ 1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1" y="0"/>
                    </a:cubicBezTo>
                    <a:cubicBezTo>
                      <a:pt x="1" y="0"/>
                      <a:pt x="1" y="0"/>
                      <a:pt x="1" y="1"/>
                    </a:cubicBezTo>
                    <a:cubicBezTo>
                      <a:pt x="1" y="1"/>
                      <a:pt x="1" y="1"/>
                      <a:pt x="1" y="1"/>
                    </a:cubicBezTo>
                    <a:cubicBezTo>
                      <a:pt x="0" y="1"/>
                      <a:pt x="0" y="1"/>
                      <a:pt x="0" y="1"/>
                    </a:cubicBezTo>
                    <a:cubicBezTo>
                      <a:pt x="0" y="1"/>
                      <a:pt x="0" y="1"/>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 name="Freeform 104"/>
              <p:cNvSpPr>
                <a:spLocks/>
              </p:cNvSpPr>
              <p:nvPr/>
            </p:nvSpPr>
            <p:spPr bwMode="auto">
              <a:xfrm>
                <a:off x="639" y="1508"/>
                <a:ext cx="7" cy="4"/>
              </a:xfrm>
              <a:custGeom>
                <a:avLst/>
                <a:gdLst>
                  <a:gd name="T0" fmla="*/ 3 w 3"/>
                  <a:gd name="T1" fmla="*/ 1 h 2"/>
                  <a:gd name="T2" fmla="*/ 2 w 3"/>
                  <a:gd name="T3" fmla="*/ 2 h 2"/>
                  <a:gd name="T4" fmla="*/ 0 w 3"/>
                  <a:gd name="T5" fmla="*/ 1 h 2"/>
                  <a:gd name="T6" fmla="*/ 2 w 3"/>
                  <a:gd name="T7" fmla="*/ 0 h 2"/>
                  <a:gd name="T8" fmla="*/ 3 w 3"/>
                  <a:gd name="T9" fmla="*/ 1 h 2"/>
                </a:gdLst>
                <a:ahLst/>
                <a:cxnLst>
                  <a:cxn ang="0">
                    <a:pos x="T0" y="T1"/>
                  </a:cxn>
                  <a:cxn ang="0">
                    <a:pos x="T2" y="T3"/>
                  </a:cxn>
                  <a:cxn ang="0">
                    <a:pos x="T4" y="T5"/>
                  </a:cxn>
                  <a:cxn ang="0">
                    <a:pos x="T6" y="T7"/>
                  </a:cxn>
                  <a:cxn ang="0">
                    <a:pos x="T8" y="T9"/>
                  </a:cxn>
                </a:cxnLst>
                <a:rect l="0" t="0" r="r" b="b"/>
                <a:pathLst>
                  <a:path w="3" h="2">
                    <a:moveTo>
                      <a:pt x="3" y="1"/>
                    </a:moveTo>
                    <a:cubicBezTo>
                      <a:pt x="2" y="1"/>
                      <a:pt x="2" y="2"/>
                      <a:pt x="2" y="2"/>
                    </a:cubicBezTo>
                    <a:cubicBezTo>
                      <a:pt x="0" y="1"/>
                      <a:pt x="0" y="1"/>
                      <a:pt x="0" y="1"/>
                    </a:cubicBezTo>
                    <a:cubicBezTo>
                      <a:pt x="0" y="1"/>
                      <a:pt x="2" y="1"/>
                      <a:pt x="2" y="0"/>
                    </a:cubicBezTo>
                    <a:cubicBezTo>
                      <a:pt x="2" y="1"/>
                      <a:pt x="2" y="1"/>
                      <a:pt x="3"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4" name="Oval 105"/>
              <p:cNvSpPr>
                <a:spLocks noChangeArrowheads="1"/>
              </p:cNvSpPr>
              <p:nvPr/>
            </p:nvSpPr>
            <p:spPr bwMode="auto">
              <a:xfrm>
                <a:off x="691" y="1569"/>
                <a:ext cx="2" cy="2"/>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5" name="Freeform 106"/>
              <p:cNvSpPr>
                <a:spLocks/>
              </p:cNvSpPr>
              <p:nvPr/>
            </p:nvSpPr>
            <p:spPr bwMode="auto">
              <a:xfrm>
                <a:off x="639" y="1496"/>
                <a:ext cx="7" cy="7"/>
              </a:xfrm>
              <a:custGeom>
                <a:avLst/>
                <a:gdLst>
                  <a:gd name="T0" fmla="*/ 2 w 3"/>
                  <a:gd name="T1" fmla="*/ 3 h 3"/>
                  <a:gd name="T2" fmla="*/ 0 w 3"/>
                  <a:gd name="T3" fmla="*/ 1 h 3"/>
                  <a:gd name="T4" fmla="*/ 2 w 3"/>
                  <a:gd name="T5" fmla="*/ 0 h 3"/>
                  <a:gd name="T6" fmla="*/ 3 w 3"/>
                  <a:gd name="T7" fmla="*/ 1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2" y="1"/>
                      <a:pt x="0" y="1"/>
                      <a:pt x="0" y="1"/>
                    </a:cubicBezTo>
                    <a:cubicBezTo>
                      <a:pt x="0" y="0"/>
                      <a:pt x="2" y="0"/>
                      <a:pt x="2" y="0"/>
                    </a:cubicBezTo>
                    <a:cubicBezTo>
                      <a:pt x="2" y="0"/>
                      <a:pt x="2" y="1"/>
                      <a:pt x="3" y="1"/>
                    </a:cubicBezTo>
                    <a:cubicBezTo>
                      <a:pt x="2" y="1"/>
                      <a:pt x="2" y="1"/>
                      <a:pt x="2" y="3"/>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6" name="Freeform 107"/>
              <p:cNvSpPr>
                <a:spLocks/>
              </p:cNvSpPr>
              <p:nvPr/>
            </p:nvSpPr>
            <p:spPr bwMode="auto">
              <a:xfrm>
                <a:off x="655" y="1512"/>
                <a:ext cx="5" cy="0"/>
              </a:xfrm>
              <a:custGeom>
                <a:avLst/>
                <a:gdLst>
                  <a:gd name="T0" fmla="*/ 2 w 2"/>
                  <a:gd name="T1" fmla="*/ 1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1" y="0"/>
                      <a:pt x="1" y="0"/>
                      <a:pt x="1" y="0"/>
                    </a:cubicBezTo>
                    <a:cubicBezTo>
                      <a:pt x="1" y="0"/>
                      <a:pt x="0" y="0"/>
                      <a:pt x="0" y="0"/>
                    </a:cubicBezTo>
                    <a:cubicBezTo>
                      <a:pt x="1" y="0"/>
                      <a:pt x="1" y="0"/>
                      <a:pt x="1" y="0"/>
                    </a:cubicBezTo>
                    <a:cubicBezTo>
                      <a:pt x="1" y="0"/>
                      <a:pt x="1" y="0"/>
                      <a:pt x="2"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7" name="Oval 108"/>
              <p:cNvSpPr>
                <a:spLocks noChangeArrowheads="1"/>
              </p:cNvSpPr>
              <p:nvPr/>
            </p:nvSpPr>
            <p:spPr bwMode="auto">
              <a:xfrm>
                <a:off x="677" y="1533"/>
                <a:ext cx="2" cy="3"/>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8" name="Freeform 109"/>
              <p:cNvSpPr>
                <a:spLocks/>
              </p:cNvSpPr>
              <p:nvPr/>
            </p:nvSpPr>
            <p:spPr bwMode="auto">
              <a:xfrm>
                <a:off x="677" y="1548"/>
                <a:ext cx="7" cy="2"/>
              </a:xfrm>
              <a:custGeom>
                <a:avLst/>
                <a:gdLst>
                  <a:gd name="T0" fmla="*/ 0 w 3"/>
                  <a:gd name="T1" fmla="*/ 1 h 1"/>
                  <a:gd name="T2" fmla="*/ 1 w 3"/>
                  <a:gd name="T3" fmla="*/ 0 h 1"/>
                  <a:gd name="T4" fmla="*/ 3 w 3"/>
                  <a:gd name="T5" fmla="*/ 1 h 1"/>
                  <a:gd name="T6" fmla="*/ 1 w 3"/>
                  <a:gd name="T7" fmla="*/ 1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0" y="0"/>
                      <a:pt x="1" y="0"/>
                      <a:pt x="1" y="0"/>
                    </a:cubicBezTo>
                    <a:cubicBezTo>
                      <a:pt x="1" y="0"/>
                      <a:pt x="1" y="0"/>
                      <a:pt x="3" y="1"/>
                    </a:cubicBezTo>
                    <a:cubicBezTo>
                      <a:pt x="1" y="1"/>
                      <a:pt x="1" y="1"/>
                      <a:pt x="1" y="1"/>
                    </a:cubicBezTo>
                    <a:lnTo>
                      <a:pt x="0" y="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9" name="Freeform 110"/>
              <p:cNvSpPr>
                <a:spLocks/>
              </p:cNvSpPr>
              <p:nvPr/>
            </p:nvSpPr>
            <p:spPr bwMode="auto">
              <a:xfrm>
                <a:off x="693" y="1531"/>
                <a:ext cx="7" cy="2"/>
              </a:xfrm>
              <a:custGeom>
                <a:avLst/>
                <a:gdLst>
                  <a:gd name="T0" fmla="*/ 0 w 3"/>
                  <a:gd name="T1" fmla="*/ 1 h 1"/>
                  <a:gd name="T2" fmla="*/ 2 w 3"/>
                  <a:gd name="T3" fmla="*/ 0 h 1"/>
                  <a:gd name="T4" fmla="*/ 2 w 3"/>
                  <a:gd name="T5" fmla="*/ 0 h 1"/>
                  <a:gd name="T6" fmla="*/ 3 w 3"/>
                  <a:gd name="T7" fmla="*/ 1 h 1"/>
                  <a:gd name="T8" fmla="*/ 2 w 3"/>
                  <a:gd name="T9" fmla="*/ 1 h 1"/>
                  <a:gd name="T10" fmla="*/ 0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0" y="1"/>
                    </a:moveTo>
                    <a:cubicBezTo>
                      <a:pt x="2" y="0"/>
                      <a:pt x="2" y="0"/>
                      <a:pt x="2" y="0"/>
                    </a:cubicBezTo>
                    <a:cubicBezTo>
                      <a:pt x="2" y="0"/>
                      <a:pt x="2" y="0"/>
                      <a:pt x="2" y="0"/>
                    </a:cubicBezTo>
                    <a:cubicBezTo>
                      <a:pt x="3" y="1"/>
                      <a:pt x="3" y="1"/>
                      <a:pt x="3" y="1"/>
                    </a:cubicBezTo>
                    <a:cubicBezTo>
                      <a:pt x="2" y="1"/>
                      <a:pt x="2" y="1"/>
                      <a:pt x="2" y="1"/>
                    </a:cubicBezTo>
                    <a:cubicBezTo>
                      <a:pt x="2" y="1"/>
                      <a:pt x="2"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0" name="Freeform 111"/>
              <p:cNvSpPr>
                <a:spLocks/>
              </p:cNvSpPr>
              <p:nvPr/>
            </p:nvSpPr>
            <p:spPr bwMode="auto">
              <a:xfrm>
                <a:off x="648" y="1545"/>
                <a:ext cx="7" cy="5"/>
              </a:xfrm>
              <a:custGeom>
                <a:avLst/>
                <a:gdLst>
                  <a:gd name="T0" fmla="*/ 3 w 3"/>
                  <a:gd name="T1" fmla="*/ 1 h 2"/>
                  <a:gd name="T2" fmla="*/ 1 w 3"/>
                  <a:gd name="T3" fmla="*/ 2 h 2"/>
                  <a:gd name="T4" fmla="*/ 0 w 3"/>
                  <a:gd name="T5" fmla="*/ 1 h 2"/>
                  <a:gd name="T6" fmla="*/ 1 w 3"/>
                  <a:gd name="T7" fmla="*/ 0 h 2"/>
                  <a:gd name="T8" fmla="*/ 3 w 3"/>
                  <a:gd name="T9" fmla="*/ 1 h 2"/>
                </a:gdLst>
                <a:ahLst/>
                <a:cxnLst>
                  <a:cxn ang="0">
                    <a:pos x="T0" y="T1"/>
                  </a:cxn>
                  <a:cxn ang="0">
                    <a:pos x="T2" y="T3"/>
                  </a:cxn>
                  <a:cxn ang="0">
                    <a:pos x="T4" y="T5"/>
                  </a:cxn>
                  <a:cxn ang="0">
                    <a:pos x="T6" y="T7"/>
                  </a:cxn>
                  <a:cxn ang="0">
                    <a:pos x="T8" y="T9"/>
                  </a:cxn>
                </a:cxnLst>
                <a:rect l="0" t="0" r="r" b="b"/>
                <a:pathLst>
                  <a:path w="3" h="2">
                    <a:moveTo>
                      <a:pt x="3" y="1"/>
                    </a:moveTo>
                    <a:cubicBezTo>
                      <a:pt x="1" y="1"/>
                      <a:pt x="1" y="1"/>
                      <a:pt x="1" y="2"/>
                    </a:cubicBezTo>
                    <a:cubicBezTo>
                      <a:pt x="0" y="1"/>
                      <a:pt x="0" y="1"/>
                      <a:pt x="0" y="1"/>
                    </a:cubicBezTo>
                    <a:cubicBezTo>
                      <a:pt x="0" y="1"/>
                      <a:pt x="1" y="1"/>
                      <a:pt x="1" y="0"/>
                    </a:cubicBezTo>
                    <a:cubicBezTo>
                      <a:pt x="1" y="1"/>
                      <a:pt x="1" y="1"/>
                      <a:pt x="3"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1" name="Freeform 112"/>
              <p:cNvSpPr>
                <a:spLocks/>
              </p:cNvSpPr>
              <p:nvPr/>
            </p:nvSpPr>
            <p:spPr bwMode="auto">
              <a:xfrm>
                <a:off x="627" y="1522"/>
                <a:ext cx="5" cy="7"/>
              </a:xfrm>
              <a:custGeom>
                <a:avLst/>
                <a:gdLst>
                  <a:gd name="T0" fmla="*/ 1 w 2"/>
                  <a:gd name="T1" fmla="*/ 3 h 3"/>
                  <a:gd name="T2" fmla="*/ 0 w 2"/>
                  <a:gd name="T3" fmla="*/ 2 h 3"/>
                  <a:gd name="T4" fmla="*/ 1 w 2"/>
                  <a:gd name="T5" fmla="*/ 0 h 3"/>
                  <a:gd name="T6" fmla="*/ 2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2"/>
                      <a:pt x="0" y="2"/>
                      <a:pt x="0" y="2"/>
                    </a:cubicBezTo>
                    <a:cubicBezTo>
                      <a:pt x="1" y="0"/>
                      <a:pt x="1" y="0"/>
                      <a:pt x="1" y="0"/>
                    </a:cubicBezTo>
                    <a:cubicBezTo>
                      <a:pt x="1" y="0"/>
                      <a:pt x="1" y="2"/>
                      <a:pt x="2" y="2"/>
                    </a:cubicBezTo>
                    <a:cubicBezTo>
                      <a:pt x="1" y="2"/>
                      <a:pt x="1" y="2"/>
                      <a:pt x="1" y="3"/>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2" name="Freeform 113"/>
              <p:cNvSpPr>
                <a:spLocks/>
              </p:cNvSpPr>
              <p:nvPr/>
            </p:nvSpPr>
            <p:spPr bwMode="auto">
              <a:xfrm>
                <a:off x="703" y="1571"/>
                <a:ext cx="2" cy="7"/>
              </a:xfrm>
              <a:custGeom>
                <a:avLst/>
                <a:gdLst>
                  <a:gd name="T0" fmla="*/ 1 w 1"/>
                  <a:gd name="T1" fmla="*/ 3 h 3"/>
                  <a:gd name="T2" fmla="*/ 0 w 1"/>
                  <a:gd name="T3" fmla="*/ 2 h 3"/>
                  <a:gd name="T4" fmla="*/ 0 w 1"/>
                  <a:gd name="T5" fmla="*/ 0 h 3"/>
                  <a:gd name="T6" fmla="*/ 1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0" y="3"/>
                      <a:pt x="0" y="2"/>
                      <a:pt x="0" y="2"/>
                    </a:cubicBezTo>
                    <a:cubicBezTo>
                      <a:pt x="0" y="2"/>
                      <a:pt x="0" y="2"/>
                      <a:pt x="0" y="0"/>
                    </a:cubicBezTo>
                    <a:cubicBezTo>
                      <a:pt x="1" y="2"/>
                      <a:pt x="1" y="2"/>
                      <a:pt x="1" y="2"/>
                    </a:cubicBezTo>
                    <a:lnTo>
                      <a:pt x="1" y="3"/>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3" name="Freeform 114"/>
              <p:cNvSpPr>
                <a:spLocks/>
              </p:cNvSpPr>
              <p:nvPr/>
            </p:nvSpPr>
            <p:spPr bwMode="auto">
              <a:xfrm>
                <a:off x="700" y="1512"/>
                <a:ext cx="3" cy="7"/>
              </a:xfrm>
              <a:custGeom>
                <a:avLst/>
                <a:gdLst>
                  <a:gd name="T0" fmla="*/ 1 w 1"/>
                  <a:gd name="T1" fmla="*/ 2 h 3"/>
                  <a:gd name="T2" fmla="*/ 1 w 1"/>
                  <a:gd name="T3" fmla="*/ 3 h 3"/>
                  <a:gd name="T4" fmla="*/ 0 w 1"/>
                  <a:gd name="T5" fmla="*/ 2 h 3"/>
                  <a:gd name="T6" fmla="*/ 1 w 1"/>
                  <a:gd name="T7" fmla="*/ 0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1" y="3"/>
                      <a:pt x="1" y="3"/>
                      <a:pt x="1" y="3"/>
                    </a:cubicBezTo>
                    <a:cubicBezTo>
                      <a:pt x="0" y="2"/>
                      <a:pt x="0" y="2"/>
                      <a:pt x="0" y="2"/>
                    </a:cubicBezTo>
                    <a:cubicBezTo>
                      <a:pt x="0" y="2"/>
                      <a:pt x="1" y="2"/>
                      <a:pt x="1" y="0"/>
                    </a:cubicBezTo>
                    <a:cubicBezTo>
                      <a:pt x="1" y="2"/>
                      <a:pt x="1" y="2"/>
                      <a:pt x="1"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4" name="Oval 115"/>
              <p:cNvSpPr>
                <a:spLocks noChangeArrowheads="1"/>
              </p:cNvSpPr>
              <p:nvPr/>
            </p:nvSpPr>
            <p:spPr bwMode="auto">
              <a:xfrm>
                <a:off x="636" y="1529"/>
                <a:ext cx="3" cy="2"/>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5" name="Freeform 116"/>
              <p:cNvSpPr>
                <a:spLocks/>
              </p:cNvSpPr>
              <p:nvPr/>
            </p:nvSpPr>
            <p:spPr bwMode="auto">
              <a:xfrm>
                <a:off x="610" y="1496"/>
                <a:ext cx="5" cy="7"/>
              </a:xfrm>
              <a:custGeom>
                <a:avLst/>
                <a:gdLst>
                  <a:gd name="T0" fmla="*/ 2 w 2"/>
                  <a:gd name="T1" fmla="*/ 3 h 3"/>
                  <a:gd name="T2" fmla="*/ 0 w 2"/>
                  <a:gd name="T3" fmla="*/ 1 h 3"/>
                  <a:gd name="T4" fmla="*/ 2 w 2"/>
                  <a:gd name="T5" fmla="*/ 0 h 3"/>
                  <a:gd name="T6" fmla="*/ 2 w 2"/>
                  <a:gd name="T7" fmla="*/ 1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0" y="3"/>
                      <a:pt x="0" y="1"/>
                      <a:pt x="0" y="1"/>
                    </a:cubicBezTo>
                    <a:cubicBezTo>
                      <a:pt x="0" y="1"/>
                      <a:pt x="0" y="1"/>
                      <a:pt x="2" y="0"/>
                    </a:cubicBezTo>
                    <a:cubicBezTo>
                      <a:pt x="2" y="1"/>
                      <a:pt x="2" y="1"/>
                      <a:pt x="2" y="1"/>
                    </a:cubicBezTo>
                    <a:lnTo>
                      <a:pt x="2" y="3"/>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6" name="Freeform 117"/>
              <p:cNvSpPr>
                <a:spLocks/>
              </p:cNvSpPr>
              <p:nvPr/>
            </p:nvSpPr>
            <p:spPr bwMode="auto">
              <a:xfrm>
                <a:off x="651" y="1541"/>
                <a:ext cx="7" cy="4"/>
              </a:xfrm>
              <a:custGeom>
                <a:avLst/>
                <a:gdLst>
                  <a:gd name="T0" fmla="*/ 0 w 3"/>
                  <a:gd name="T1" fmla="*/ 2 h 2"/>
                  <a:gd name="T2" fmla="*/ 1 w 3"/>
                  <a:gd name="T3" fmla="*/ 0 h 2"/>
                  <a:gd name="T4" fmla="*/ 3 w 3"/>
                  <a:gd name="T5" fmla="*/ 2 h 2"/>
                  <a:gd name="T6" fmla="*/ 1 w 3"/>
                  <a:gd name="T7" fmla="*/ 2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cubicBezTo>
                      <a:pt x="0" y="0"/>
                      <a:pt x="1" y="0"/>
                      <a:pt x="1" y="0"/>
                    </a:cubicBezTo>
                    <a:cubicBezTo>
                      <a:pt x="1" y="0"/>
                      <a:pt x="1" y="0"/>
                      <a:pt x="3" y="2"/>
                    </a:cubicBezTo>
                    <a:cubicBezTo>
                      <a:pt x="1" y="2"/>
                      <a:pt x="1" y="2"/>
                      <a:pt x="1" y="2"/>
                    </a:cubicBezTo>
                    <a:cubicBezTo>
                      <a:pt x="1" y="2"/>
                      <a:pt x="1" y="2"/>
                      <a:pt x="0"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7" name="Oval 118"/>
              <p:cNvSpPr>
                <a:spLocks noChangeArrowheads="1"/>
              </p:cNvSpPr>
              <p:nvPr/>
            </p:nvSpPr>
            <p:spPr bwMode="auto">
              <a:xfrm>
                <a:off x="714" y="1545"/>
                <a:ext cx="3" cy="3"/>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8" name="Freeform 119"/>
              <p:cNvSpPr>
                <a:spLocks/>
              </p:cNvSpPr>
              <p:nvPr/>
            </p:nvSpPr>
            <p:spPr bwMode="auto">
              <a:xfrm>
                <a:off x="721" y="1552"/>
                <a:ext cx="5" cy="5"/>
              </a:xfrm>
              <a:custGeom>
                <a:avLst/>
                <a:gdLst>
                  <a:gd name="T0" fmla="*/ 2 w 2"/>
                  <a:gd name="T1" fmla="*/ 0 h 2"/>
                  <a:gd name="T2" fmla="*/ 2 w 2"/>
                  <a:gd name="T3" fmla="*/ 2 h 2"/>
                  <a:gd name="T4" fmla="*/ 0 w 2"/>
                  <a:gd name="T5" fmla="*/ 2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2" y="0"/>
                      <a:pt x="2" y="2"/>
                    </a:cubicBezTo>
                    <a:cubicBezTo>
                      <a:pt x="2" y="2"/>
                      <a:pt x="2" y="2"/>
                      <a:pt x="0" y="2"/>
                    </a:cubicBezTo>
                    <a:cubicBezTo>
                      <a:pt x="0" y="2"/>
                      <a:pt x="0" y="2"/>
                      <a:pt x="0" y="2"/>
                    </a:cubicBezTo>
                    <a:cubicBezTo>
                      <a:pt x="0" y="0"/>
                      <a:pt x="0" y="0"/>
                      <a:pt x="2"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9" name="Freeform 120"/>
              <p:cNvSpPr>
                <a:spLocks/>
              </p:cNvSpPr>
              <p:nvPr/>
            </p:nvSpPr>
            <p:spPr bwMode="auto">
              <a:xfrm>
                <a:off x="665" y="1541"/>
                <a:ext cx="7" cy="7"/>
              </a:xfrm>
              <a:custGeom>
                <a:avLst/>
                <a:gdLst>
                  <a:gd name="T0" fmla="*/ 2 w 3"/>
                  <a:gd name="T1" fmla="*/ 3 h 3"/>
                  <a:gd name="T2" fmla="*/ 0 w 3"/>
                  <a:gd name="T3" fmla="*/ 2 h 3"/>
                  <a:gd name="T4" fmla="*/ 2 w 3"/>
                  <a:gd name="T5" fmla="*/ 0 h 3"/>
                  <a:gd name="T6" fmla="*/ 3 w 3"/>
                  <a:gd name="T7" fmla="*/ 2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2" y="3"/>
                      <a:pt x="2" y="2"/>
                      <a:pt x="0" y="2"/>
                    </a:cubicBezTo>
                    <a:cubicBezTo>
                      <a:pt x="2" y="2"/>
                      <a:pt x="2" y="2"/>
                      <a:pt x="2" y="0"/>
                    </a:cubicBezTo>
                    <a:cubicBezTo>
                      <a:pt x="2" y="2"/>
                      <a:pt x="2" y="2"/>
                      <a:pt x="3" y="2"/>
                    </a:cubicBezTo>
                    <a:cubicBezTo>
                      <a:pt x="3" y="2"/>
                      <a:pt x="2" y="2"/>
                      <a:pt x="2" y="3"/>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0" name="Freeform 121"/>
              <p:cNvSpPr>
                <a:spLocks/>
              </p:cNvSpPr>
              <p:nvPr/>
            </p:nvSpPr>
            <p:spPr bwMode="auto">
              <a:xfrm>
                <a:off x="705" y="1569"/>
                <a:ext cx="5" cy="2"/>
              </a:xfrm>
              <a:custGeom>
                <a:avLst/>
                <a:gdLst>
                  <a:gd name="T0" fmla="*/ 0 w 2"/>
                  <a:gd name="T1" fmla="*/ 1 h 1"/>
                  <a:gd name="T2" fmla="*/ 0 w 2"/>
                  <a:gd name="T3" fmla="*/ 0 h 1"/>
                  <a:gd name="T4" fmla="*/ 2 w 2"/>
                  <a:gd name="T5" fmla="*/ 1 h 1"/>
                  <a:gd name="T6" fmla="*/ 2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0"/>
                      <a:pt x="0" y="0"/>
                      <a:pt x="0" y="0"/>
                    </a:cubicBezTo>
                    <a:cubicBezTo>
                      <a:pt x="2" y="0"/>
                      <a:pt x="2" y="0"/>
                      <a:pt x="2" y="1"/>
                    </a:cubicBezTo>
                    <a:cubicBezTo>
                      <a:pt x="2" y="1"/>
                      <a:pt x="2" y="1"/>
                      <a:pt x="2" y="1"/>
                    </a:cubicBezTo>
                    <a:cubicBezTo>
                      <a:pt x="0" y="1"/>
                      <a:pt x="0"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1" name="Freeform 122"/>
              <p:cNvSpPr>
                <a:spLocks/>
              </p:cNvSpPr>
              <p:nvPr/>
            </p:nvSpPr>
            <p:spPr bwMode="auto">
              <a:xfrm>
                <a:off x="608" y="1489"/>
                <a:ext cx="2" cy="4"/>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1"/>
                      <a:pt x="1" y="0"/>
                    </a:cubicBezTo>
                    <a:cubicBezTo>
                      <a:pt x="1" y="1"/>
                      <a:pt x="1" y="1"/>
                      <a:pt x="1" y="1"/>
                    </a:cubicBezTo>
                    <a:cubicBezTo>
                      <a:pt x="1" y="1"/>
                      <a:pt x="1" y="2"/>
                      <a:pt x="0" y="2"/>
                    </a:cubicBezTo>
                    <a:lnTo>
                      <a:pt x="0" y="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2" name="Freeform 123"/>
              <p:cNvSpPr>
                <a:spLocks/>
              </p:cNvSpPr>
              <p:nvPr/>
            </p:nvSpPr>
            <p:spPr bwMode="auto">
              <a:xfrm>
                <a:off x="629" y="1493"/>
                <a:ext cx="5" cy="3"/>
              </a:xfrm>
              <a:custGeom>
                <a:avLst/>
                <a:gdLst>
                  <a:gd name="T0" fmla="*/ 0 w 2"/>
                  <a:gd name="T1" fmla="*/ 1 h 1"/>
                  <a:gd name="T2" fmla="*/ 1 w 2"/>
                  <a:gd name="T3" fmla="*/ 0 h 1"/>
                  <a:gd name="T4" fmla="*/ 2 w 2"/>
                  <a:gd name="T5" fmla="*/ 1 h 1"/>
                  <a:gd name="T6" fmla="*/ 2 w 2"/>
                  <a:gd name="T7" fmla="*/ 1 h 1"/>
                  <a:gd name="T8" fmla="*/ 1 w 2"/>
                  <a:gd name="T9" fmla="*/ 1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1" y="0"/>
                      <a:pt x="1" y="0"/>
                      <a:pt x="1" y="0"/>
                    </a:cubicBezTo>
                    <a:cubicBezTo>
                      <a:pt x="1" y="0"/>
                      <a:pt x="2" y="0"/>
                      <a:pt x="2" y="1"/>
                    </a:cubicBezTo>
                    <a:cubicBezTo>
                      <a:pt x="2" y="1"/>
                      <a:pt x="2" y="1"/>
                      <a:pt x="2" y="1"/>
                    </a:cubicBezTo>
                    <a:cubicBezTo>
                      <a:pt x="1" y="1"/>
                      <a:pt x="1" y="1"/>
                      <a:pt x="1" y="1"/>
                    </a:cubicBezTo>
                    <a:cubicBezTo>
                      <a:pt x="1" y="1"/>
                      <a:pt x="1"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3" name="Freeform 124"/>
              <p:cNvSpPr>
                <a:spLocks/>
              </p:cNvSpPr>
              <p:nvPr/>
            </p:nvSpPr>
            <p:spPr bwMode="auto">
              <a:xfrm>
                <a:off x="615" y="1493"/>
                <a:ext cx="5" cy="8"/>
              </a:xfrm>
              <a:custGeom>
                <a:avLst/>
                <a:gdLst>
                  <a:gd name="T0" fmla="*/ 0 w 2"/>
                  <a:gd name="T1" fmla="*/ 2 h 3"/>
                  <a:gd name="T2" fmla="*/ 1 w 2"/>
                  <a:gd name="T3" fmla="*/ 0 h 3"/>
                  <a:gd name="T4" fmla="*/ 2 w 2"/>
                  <a:gd name="T5" fmla="*/ 2 h 3"/>
                  <a:gd name="T6" fmla="*/ 1 w 2"/>
                  <a:gd name="T7" fmla="*/ 3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1" y="0"/>
                      <a:pt x="1" y="0"/>
                      <a:pt x="1" y="0"/>
                    </a:cubicBezTo>
                    <a:cubicBezTo>
                      <a:pt x="1" y="0"/>
                      <a:pt x="1" y="2"/>
                      <a:pt x="2" y="2"/>
                    </a:cubicBezTo>
                    <a:cubicBezTo>
                      <a:pt x="1" y="2"/>
                      <a:pt x="1" y="2"/>
                      <a:pt x="1" y="3"/>
                    </a:cubicBezTo>
                    <a:cubicBezTo>
                      <a:pt x="1" y="2"/>
                      <a:pt x="0" y="2"/>
                      <a:pt x="0"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4" name="Oval 125"/>
              <p:cNvSpPr>
                <a:spLocks noChangeArrowheads="1"/>
              </p:cNvSpPr>
              <p:nvPr/>
            </p:nvSpPr>
            <p:spPr bwMode="auto">
              <a:xfrm>
                <a:off x="622" y="1512"/>
                <a:ext cx="5" cy="3"/>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5" name="Freeform 126"/>
              <p:cNvSpPr>
                <a:spLocks/>
              </p:cNvSpPr>
              <p:nvPr/>
            </p:nvSpPr>
            <p:spPr bwMode="auto">
              <a:xfrm>
                <a:off x="646" y="1533"/>
                <a:ext cx="2" cy="8"/>
              </a:xfrm>
              <a:custGeom>
                <a:avLst/>
                <a:gdLst>
                  <a:gd name="T0" fmla="*/ 0 w 1"/>
                  <a:gd name="T1" fmla="*/ 1 h 3"/>
                  <a:gd name="T2" fmla="*/ 0 w 1"/>
                  <a:gd name="T3" fmla="*/ 0 h 3"/>
                  <a:gd name="T4" fmla="*/ 1 w 1"/>
                  <a:gd name="T5" fmla="*/ 1 h 3"/>
                  <a:gd name="T6" fmla="*/ 0 w 1"/>
                  <a:gd name="T7" fmla="*/ 3 h 3"/>
                  <a:gd name="T8" fmla="*/ 0 w 1"/>
                  <a:gd name="T9" fmla="*/ 1 h 3"/>
                </a:gdLst>
                <a:ahLst/>
                <a:cxnLst>
                  <a:cxn ang="0">
                    <a:pos x="T0" y="T1"/>
                  </a:cxn>
                  <a:cxn ang="0">
                    <a:pos x="T2" y="T3"/>
                  </a:cxn>
                  <a:cxn ang="0">
                    <a:pos x="T4" y="T5"/>
                  </a:cxn>
                  <a:cxn ang="0">
                    <a:pos x="T6" y="T7"/>
                  </a:cxn>
                  <a:cxn ang="0">
                    <a:pos x="T8" y="T9"/>
                  </a:cxn>
                </a:cxnLst>
                <a:rect l="0" t="0" r="r" b="b"/>
                <a:pathLst>
                  <a:path w="1" h="3">
                    <a:moveTo>
                      <a:pt x="0" y="1"/>
                    </a:moveTo>
                    <a:cubicBezTo>
                      <a:pt x="0" y="0"/>
                      <a:pt x="0" y="0"/>
                      <a:pt x="0" y="0"/>
                    </a:cubicBezTo>
                    <a:cubicBezTo>
                      <a:pt x="1" y="0"/>
                      <a:pt x="1" y="1"/>
                      <a:pt x="1" y="1"/>
                    </a:cubicBezTo>
                    <a:cubicBezTo>
                      <a:pt x="1" y="1"/>
                      <a:pt x="1" y="1"/>
                      <a:pt x="0" y="3"/>
                    </a:cubicBezTo>
                    <a:cubicBezTo>
                      <a:pt x="0" y="1"/>
                      <a:pt x="0"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6" name="Freeform 127"/>
              <p:cNvSpPr>
                <a:spLocks/>
              </p:cNvSpPr>
              <p:nvPr/>
            </p:nvSpPr>
            <p:spPr bwMode="auto">
              <a:xfrm>
                <a:off x="662" y="1548"/>
                <a:ext cx="5" cy="2"/>
              </a:xfrm>
              <a:custGeom>
                <a:avLst/>
                <a:gdLst>
                  <a:gd name="T0" fmla="*/ 0 w 2"/>
                  <a:gd name="T1" fmla="*/ 0 h 1"/>
                  <a:gd name="T2" fmla="*/ 1 w 2"/>
                  <a:gd name="T3" fmla="*/ 0 h 1"/>
                  <a:gd name="T4" fmla="*/ 2 w 2"/>
                  <a:gd name="T5" fmla="*/ 0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0"/>
                      <a:pt x="1" y="0"/>
                      <a:pt x="1" y="0"/>
                    </a:cubicBezTo>
                    <a:cubicBezTo>
                      <a:pt x="1" y="0"/>
                      <a:pt x="1" y="0"/>
                      <a:pt x="2" y="0"/>
                    </a:cubicBezTo>
                    <a:cubicBezTo>
                      <a:pt x="1" y="1"/>
                      <a:pt x="1" y="1"/>
                      <a:pt x="1" y="1"/>
                    </a:cubicBezTo>
                    <a:cubicBezTo>
                      <a:pt x="1" y="1"/>
                      <a:pt x="0" y="1"/>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7" name="Freeform 128"/>
              <p:cNvSpPr>
                <a:spLocks/>
              </p:cNvSpPr>
              <p:nvPr/>
            </p:nvSpPr>
            <p:spPr bwMode="auto">
              <a:xfrm>
                <a:off x="655" y="1541"/>
                <a:ext cx="5" cy="0"/>
              </a:xfrm>
              <a:custGeom>
                <a:avLst/>
                <a:gdLst>
                  <a:gd name="T0" fmla="*/ 0 w 2"/>
                  <a:gd name="T1" fmla="*/ 1 w 2"/>
                  <a:gd name="T2" fmla="*/ 2 w 2"/>
                  <a:gd name="T3" fmla="*/ 1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1" y="0"/>
                    </a:cubicBezTo>
                    <a:cubicBezTo>
                      <a:pt x="2" y="0"/>
                      <a:pt x="2" y="0"/>
                      <a:pt x="2" y="0"/>
                    </a:cubicBezTo>
                    <a:cubicBezTo>
                      <a:pt x="2" y="0"/>
                      <a:pt x="1" y="0"/>
                      <a:pt x="1" y="0"/>
                    </a:cubicBezTo>
                    <a:cubicBezTo>
                      <a:pt x="1" y="0"/>
                      <a:pt x="1" y="0"/>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8" name="Freeform 129"/>
              <p:cNvSpPr>
                <a:spLocks/>
              </p:cNvSpPr>
              <p:nvPr/>
            </p:nvSpPr>
            <p:spPr bwMode="auto">
              <a:xfrm>
                <a:off x="688" y="1512"/>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lnTo>
                      <a:pt x="1"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9" name="Oval 130"/>
              <p:cNvSpPr>
                <a:spLocks noChangeArrowheads="1"/>
              </p:cNvSpPr>
              <p:nvPr/>
            </p:nvSpPr>
            <p:spPr bwMode="auto">
              <a:xfrm>
                <a:off x="660" y="1550"/>
                <a:ext cx="2" cy="2"/>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0" name="Freeform 131"/>
              <p:cNvSpPr>
                <a:spLocks/>
              </p:cNvSpPr>
              <p:nvPr/>
            </p:nvSpPr>
            <p:spPr bwMode="auto">
              <a:xfrm>
                <a:off x="714" y="1531"/>
                <a:ext cx="5" cy="2"/>
              </a:xfrm>
              <a:custGeom>
                <a:avLst/>
                <a:gdLst>
                  <a:gd name="T0" fmla="*/ 0 w 2"/>
                  <a:gd name="T1" fmla="*/ 0 h 1"/>
                  <a:gd name="T2" fmla="*/ 1 w 2"/>
                  <a:gd name="T3" fmla="*/ 0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0"/>
                      <a:pt x="1" y="0"/>
                      <a:pt x="1" y="0"/>
                    </a:cubicBezTo>
                    <a:cubicBezTo>
                      <a:pt x="2" y="1"/>
                      <a:pt x="2" y="1"/>
                      <a:pt x="2" y="1"/>
                    </a:cubicBezTo>
                    <a:cubicBezTo>
                      <a:pt x="1" y="1"/>
                      <a:pt x="1" y="1"/>
                      <a:pt x="1" y="1"/>
                    </a:cubicBezTo>
                    <a:cubicBezTo>
                      <a:pt x="1" y="1"/>
                      <a:pt x="1" y="1"/>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1" name="Freeform 132"/>
              <p:cNvSpPr>
                <a:spLocks/>
              </p:cNvSpPr>
              <p:nvPr/>
            </p:nvSpPr>
            <p:spPr bwMode="auto">
              <a:xfrm>
                <a:off x="686" y="1541"/>
                <a:ext cx="2" cy="4"/>
              </a:xfrm>
              <a:custGeom>
                <a:avLst/>
                <a:gdLst>
                  <a:gd name="T0" fmla="*/ 0 w 1"/>
                  <a:gd name="T1" fmla="*/ 2 h 2"/>
                  <a:gd name="T2" fmla="*/ 0 w 1"/>
                  <a:gd name="T3" fmla="*/ 1 h 2"/>
                  <a:gd name="T4" fmla="*/ 0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1"/>
                      <a:pt x="0" y="1"/>
                      <a:pt x="0" y="1"/>
                    </a:cubicBezTo>
                    <a:cubicBezTo>
                      <a:pt x="0" y="1"/>
                      <a:pt x="0" y="1"/>
                      <a:pt x="0" y="0"/>
                    </a:cubicBezTo>
                    <a:cubicBezTo>
                      <a:pt x="1" y="1"/>
                      <a:pt x="1" y="1"/>
                      <a:pt x="1" y="1"/>
                    </a:cubicBezTo>
                    <a:cubicBezTo>
                      <a:pt x="1" y="1"/>
                      <a:pt x="1" y="2"/>
                      <a:pt x="0"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2" name="Freeform 133"/>
              <p:cNvSpPr>
                <a:spLocks/>
              </p:cNvSpPr>
              <p:nvPr/>
            </p:nvSpPr>
            <p:spPr bwMode="auto">
              <a:xfrm>
                <a:off x="717" y="1557"/>
                <a:ext cx="4" cy="2"/>
              </a:xfrm>
              <a:custGeom>
                <a:avLst/>
                <a:gdLst>
                  <a:gd name="T0" fmla="*/ 2 w 2"/>
                  <a:gd name="T1" fmla="*/ 1 h 1"/>
                  <a:gd name="T2" fmla="*/ 1 w 2"/>
                  <a:gd name="T3" fmla="*/ 1 h 1"/>
                  <a:gd name="T4" fmla="*/ 0 w 2"/>
                  <a:gd name="T5" fmla="*/ 1 h 1"/>
                  <a:gd name="T6" fmla="*/ 1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1"/>
                      <a:pt x="1" y="1"/>
                      <a:pt x="1" y="1"/>
                    </a:cubicBezTo>
                    <a:cubicBezTo>
                      <a:pt x="1" y="1"/>
                      <a:pt x="1" y="1"/>
                      <a:pt x="0" y="1"/>
                    </a:cubicBezTo>
                    <a:cubicBezTo>
                      <a:pt x="1" y="0"/>
                      <a:pt x="1" y="0"/>
                      <a:pt x="1" y="0"/>
                    </a:cubicBezTo>
                    <a:cubicBezTo>
                      <a:pt x="2" y="0"/>
                      <a:pt x="2" y="0"/>
                      <a:pt x="2"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3" name="Freeform 134"/>
              <p:cNvSpPr>
                <a:spLocks/>
              </p:cNvSpPr>
              <p:nvPr/>
            </p:nvSpPr>
            <p:spPr bwMode="auto">
              <a:xfrm>
                <a:off x="691" y="1533"/>
                <a:ext cx="7" cy="8"/>
              </a:xfrm>
              <a:custGeom>
                <a:avLst/>
                <a:gdLst>
                  <a:gd name="T0" fmla="*/ 2 w 3"/>
                  <a:gd name="T1" fmla="*/ 0 h 3"/>
                  <a:gd name="T2" fmla="*/ 3 w 3"/>
                  <a:gd name="T3" fmla="*/ 1 h 3"/>
                  <a:gd name="T4" fmla="*/ 2 w 3"/>
                  <a:gd name="T5" fmla="*/ 3 h 3"/>
                  <a:gd name="T6" fmla="*/ 0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0"/>
                      <a:pt x="2" y="1"/>
                      <a:pt x="3" y="1"/>
                    </a:cubicBezTo>
                    <a:cubicBezTo>
                      <a:pt x="2" y="1"/>
                      <a:pt x="2" y="1"/>
                      <a:pt x="2" y="3"/>
                    </a:cubicBezTo>
                    <a:cubicBezTo>
                      <a:pt x="2" y="1"/>
                      <a:pt x="0" y="1"/>
                      <a:pt x="0" y="1"/>
                    </a:cubicBezTo>
                    <a:lnTo>
                      <a:pt x="2"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4" name="Freeform 135"/>
              <p:cNvSpPr>
                <a:spLocks/>
              </p:cNvSpPr>
              <p:nvPr/>
            </p:nvSpPr>
            <p:spPr bwMode="auto">
              <a:xfrm>
                <a:off x="618" y="1491"/>
                <a:ext cx="4" cy="5"/>
              </a:xfrm>
              <a:custGeom>
                <a:avLst/>
                <a:gdLst>
                  <a:gd name="T0" fmla="*/ 2 w 2"/>
                  <a:gd name="T1" fmla="*/ 1 h 2"/>
                  <a:gd name="T2" fmla="*/ 1 w 2"/>
                  <a:gd name="T3" fmla="*/ 2 h 2"/>
                  <a:gd name="T4" fmla="*/ 0 w 2"/>
                  <a:gd name="T5" fmla="*/ 1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1" y="1"/>
                      <a:pt x="1" y="2"/>
                    </a:cubicBezTo>
                    <a:cubicBezTo>
                      <a:pt x="1" y="1"/>
                      <a:pt x="1" y="1"/>
                      <a:pt x="0" y="1"/>
                    </a:cubicBezTo>
                    <a:cubicBezTo>
                      <a:pt x="1" y="1"/>
                      <a:pt x="1" y="0"/>
                      <a:pt x="1" y="0"/>
                    </a:cubicBezTo>
                    <a:lnTo>
                      <a:pt x="2" y="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5" name="Oval 136"/>
              <p:cNvSpPr>
                <a:spLocks noChangeArrowheads="1"/>
              </p:cNvSpPr>
              <p:nvPr/>
            </p:nvSpPr>
            <p:spPr bwMode="auto">
              <a:xfrm>
                <a:off x="700" y="1559"/>
                <a:ext cx="3" cy="3"/>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6" name="Freeform 137"/>
              <p:cNvSpPr>
                <a:spLocks/>
              </p:cNvSpPr>
              <p:nvPr/>
            </p:nvSpPr>
            <p:spPr bwMode="auto">
              <a:xfrm>
                <a:off x="698" y="1562"/>
                <a:ext cx="2" cy="2"/>
              </a:xfrm>
              <a:custGeom>
                <a:avLst/>
                <a:gdLst>
                  <a:gd name="T0" fmla="*/ 0 w 1"/>
                  <a:gd name="T1" fmla="*/ 0 h 1"/>
                  <a:gd name="T2" fmla="*/ 1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1"/>
                    </a:cubicBezTo>
                    <a:cubicBezTo>
                      <a:pt x="1" y="1"/>
                      <a:pt x="1" y="1"/>
                      <a:pt x="1" y="1"/>
                    </a:cubicBezTo>
                    <a:cubicBezTo>
                      <a:pt x="0" y="1"/>
                      <a:pt x="0" y="1"/>
                      <a:pt x="0" y="1"/>
                    </a:cubicBezTo>
                    <a:cubicBezTo>
                      <a:pt x="0" y="0"/>
                      <a:pt x="0" y="0"/>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7" name="Freeform 138"/>
              <p:cNvSpPr>
                <a:spLocks/>
              </p:cNvSpPr>
              <p:nvPr/>
            </p:nvSpPr>
            <p:spPr bwMode="auto">
              <a:xfrm>
                <a:off x="700" y="1529"/>
                <a:ext cx="3" cy="2"/>
              </a:xfrm>
              <a:custGeom>
                <a:avLst/>
                <a:gdLst>
                  <a:gd name="T0" fmla="*/ 1 w 1"/>
                  <a:gd name="T1" fmla="*/ 0 h 1"/>
                  <a:gd name="T2" fmla="*/ 1 w 1"/>
                  <a:gd name="T3" fmla="*/ 1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1"/>
                    </a:cubicBezTo>
                    <a:cubicBezTo>
                      <a:pt x="1" y="1"/>
                      <a:pt x="1" y="1"/>
                      <a:pt x="0" y="1"/>
                    </a:cubicBezTo>
                    <a:cubicBezTo>
                      <a:pt x="0" y="1"/>
                      <a:pt x="0" y="1"/>
                      <a:pt x="0" y="1"/>
                    </a:cubicBezTo>
                    <a:cubicBezTo>
                      <a:pt x="0" y="0"/>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8" name="Freeform 139"/>
              <p:cNvSpPr>
                <a:spLocks/>
              </p:cNvSpPr>
              <p:nvPr/>
            </p:nvSpPr>
            <p:spPr bwMode="auto">
              <a:xfrm>
                <a:off x="684" y="1524"/>
                <a:ext cx="4" cy="7"/>
              </a:xfrm>
              <a:custGeom>
                <a:avLst/>
                <a:gdLst>
                  <a:gd name="T0" fmla="*/ 1 w 2"/>
                  <a:gd name="T1" fmla="*/ 0 h 3"/>
                  <a:gd name="T2" fmla="*/ 2 w 2"/>
                  <a:gd name="T3" fmla="*/ 1 h 3"/>
                  <a:gd name="T4" fmla="*/ 1 w 2"/>
                  <a:gd name="T5" fmla="*/ 3 h 3"/>
                  <a:gd name="T6" fmla="*/ 1 w 2"/>
                  <a:gd name="T7" fmla="*/ 1 h 3"/>
                  <a:gd name="T8" fmla="*/ 1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2" y="1"/>
                      <a:pt x="2" y="1"/>
                    </a:cubicBezTo>
                    <a:cubicBezTo>
                      <a:pt x="1" y="3"/>
                      <a:pt x="1" y="3"/>
                      <a:pt x="1" y="3"/>
                    </a:cubicBezTo>
                    <a:cubicBezTo>
                      <a:pt x="1" y="1"/>
                      <a:pt x="1" y="1"/>
                      <a:pt x="1" y="1"/>
                    </a:cubicBezTo>
                    <a:cubicBezTo>
                      <a:pt x="0" y="1"/>
                      <a:pt x="0" y="1"/>
                      <a:pt x="1" y="1"/>
                    </a:cubicBezTo>
                    <a:lnTo>
                      <a:pt x="1"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9" name="Oval 140"/>
              <p:cNvSpPr>
                <a:spLocks noChangeArrowheads="1"/>
              </p:cNvSpPr>
              <p:nvPr/>
            </p:nvSpPr>
            <p:spPr bwMode="auto">
              <a:xfrm>
                <a:off x="627" y="1512"/>
                <a:ext cx="2" cy="1"/>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0" name="Freeform 141"/>
              <p:cNvSpPr>
                <a:spLocks/>
              </p:cNvSpPr>
              <p:nvPr/>
            </p:nvSpPr>
            <p:spPr bwMode="auto">
              <a:xfrm>
                <a:off x="698" y="1505"/>
                <a:ext cx="2" cy="3"/>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1"/>
                      <a:pt x="0" y="0"/>
                    </a:cubicBezTo>
                    <a:lnTo>
                      <a:pt x="1"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1" name="Freeform 142"/>
              <p:cNvSpPr>
                <a:spLocks/>
              </p:cNvSpPr>
              <p:nvPr/>
            </p:nvSpPr>
            <p:spPr bwMode="auto">
              <a:xfrm>
                <a:off x="705" y="1512"/>
                <a:ext cx="5" cy="3"/>
              </a:xfrm>
              <a:custGeom>
                <a:avLst/>
                <a:gdLst>
                  <a:gd name="T0" fmla="*/ 0 w 2"/>
                  <a:gd name="T1" fmla="*/ 0 h 1"/>
                  <a:gd name="T2" fmla="*/ 2 w 2"/>
                  <a:gd name="T3" fmla="*/ 0 h 1"/>
                  <a:gd name="T4" fmla="*/ 2 w 2"/>
                  <a:gd name="T5" fmla="*/ 0 h 1"/>
                  <a:gd name="T6" fmla="*/ 2 w 2"/>
                  <a:gd name="T7" fmla="*/ 1 h 1"/>
                  <a:gd name="T8" fmla="*/ 0 w 2"/>
                  <a:gd name="T9" fmla="*/ 1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0"/>
                      <a:pt x="2" y="0"/>
                    </a:cubicBezTo>
                    <a:cubicBezTo>
                      <a:pt x="2" y="0"/>
                      <a:pt x="2" y="0"/>
                      <a:pt x="2" y="0"/>
                    </a:cubicBezTo>
                    <a:cubicBezTo>
                      <a:pt x="2" y="1"/>
                      <a:pt x="2" y="1"/>
                      <a:pt x="2" y="1"/>
                    </a:cubicBezTo>
                    <a:cubicBezTo>
                      <a:pt x="0" y="1"/>
                      <a:pt x="0" y="1"/>
                      <a:pt x="0" y="1"/>
                    </a:cubicBezTo>
                    <a:lnTo>
                      <a:pt x="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2" name="Freeform 143"/>
              <p:cNvSpPr>
                <a:spLocks/>
              </p:cNvSpPr>
              <p:nvPr/>
            </p:nvSpPr>
            <p:spPr bwMode="auto">
              <a:xfrm>
                <a:off x="698" y="1545"/>
                <a:ext cx="2" cy="5"/>
              </a:xfrm>
              <a:custGeom>
                <a:avLst/>
                <a:gdLst>
                  <a:gd name="T0" fmla="*/ 0 w 1"/>
                  <a:gd name="T1" fmla="*/ 1 h 2"/>
                  <a:gd name="T2" fmla="*/ 0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0" y="0"/>
                      <a:pt x="0" y="0"/>
                    </a:cubicBezTo>
                    <a:cubicBezTo>
                      <a:pt x="1" y="1"/>
                      <a:pt x="1" y="1"/>
                      <a:pt x="1" y="1"/>
                    </a:cubicBezTo>
                    <a:cubicBezTo>
                      <a:pt x="1" y="1"/>
                      <a:pt x="1" y="1"/>
                      <a:pt x="0" y="2"/>
                    </a:cubicBezTo>
                    <a:cubicBezTo>
                      <a:pt x="0" y="1"/>
                      <a:pt x="0"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3" name="Freeform 144"/>
              <p:cNvSpPr>
                <a:spLocks/>
              </p:cNvSpPr>
              <p:nvPr/>
            </p:nvSpPr>
            <p:spPr bwMode="auto">
              <a:xfrm>
                <a:off x="634" y="1531"/>
                <a:ext cx="2" cy="2"/>
              </a:xfrm>
              <a:custGeom>
                <a:avLst/>
                <a:gdLst>
                  <a:gd name="T0" fmla="*/ 0 w 1"/>
                  <a:gd name="T1" fmla="*/ 0 h 1"/>
                  <a:gd name="T2" fmla="*/ 1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1"/>
                    </a:cubicBezTo>
                    <a:cubicBezTo>
                      <a:pt x="1" y="1"/>
                      <a:pt x="1" y="1"/>
                      <a:pt x="1" y="1"/>
                    </a:cubicBezTo>
                    <a:cubicBezTo>
                      <a:pt x="0" y="1"/>
                      <a:pt x="0" y="1"/>
                      <a:pt x="0" y="1"/>
                    </a:cubicBezTo>
                    <a:lnTo>
                      <a:pt x="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4" name="Freeform 145"/>
              <p:cNvSpPr>
                <a:spLocks/>
              </p:cNvSpPr>
              <p:nvPr/>
            </p:nvSpPr>
            <p:spPr bwMode="auto">
              <a:xfrm>
                <a:off x="629" y="1505"/>
                <a:ext cx="5" cy="7"/>
              </a:xfrm>
              <a:custGeom>
                <a:avLst/>
                <a:gdLst>
                  <a:gd name="T0" fmla="*/ 0 w 2"/>
                  <a:gd name="T1" fmla="*/ 1 h 3"/>
                  <a:gd name="T2" fmla="*/ 1 w 2"/>
                  <a:gd name="T3" fmla="*/ 0 h 3"/>
                  <a:gd name="T4" fmla="*/ 2 w 2"/>
                  <a:gd name="T5" fmla="*/ 1 h 3"/>
                  <a:gd name="T6" fmla="*/ 1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1"/>
                      <a:pt x="1" y="1"/>
                      <a:pt x="1" y="0"/>
                    </a:cubicBezTo>
                    <a:cubicBezTo>
                      <a:pt x="1" y="1"/>
                      <a:pt x="1" y="1"/>
                      <a:pt x="2" y="1"/>
                    </a:cubicBezTo>
                    <a:cubicBezTo>
                      <a:pt x="1" y="1"/>
                      <a:pt x="1" y="3"/>
                      <a:pt x="1" y="3"/>
                    </a:cubicBezTo>
                    <a:lnTo>
                      <a:pt x="0" y="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5" name="Freeform 146"/>
              <p:cNvSpPr>
                <a:spLocks/>
              </p:cNvSpPr>
              <p:nvPr/>
            </p:nvSpPr>
            <p:spPr bwMode="auto">
              <a:xfrm>
                <a:off x="712" y="1548"/>
                <a:ext cx="2" cy="2"/>
              </a:xfrm>
              <a:custGeom>
                <a:avLst/>
                <a:gdLst>
                  <a:gd name="T0" fmla="*/ 1 w 1"/>
                  <a:gd name="T1" fmla="*/ 1 h 1"/>
                  <a:gd name="T2" fmla="*/ 0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0" y="1"/>
                      <a:pt x="0" y="1"/>
                    </a:cubicBezTo>
                    <a:cubicBezTo>
                      <a:pt x="0" y="0"/>
                      <a:pt x="0" y="0"/>
                      <a:pt x="0" y="0"/>
                    </a:cubicBezTo>
                    <a:cubicBezTo>
                      <a:pt x="1" y="0"/>
                      <a:pt x="1" y="1"/>
                      <a:pt x="1"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6" name="Freeform 147"/>
              <p:cNvSpPr>
                <a:spLocks/>
              </p:cNvSpPr>
              <p:nvPr/>
            </p:nvSpPr>
            <p:spPr bwMode="auto">
              <a:xfrm>
                <a:off x="719" y="1501"/>
                <a:ext cx="7" cy="2"/>
              </a:xfrm>
              <a:custGeom>
                <a:avLst/>
                <a:gdLst>
                  <a:gd name="T0" fmla="*/ 0 w 3"/>
                  <a:gd name="T1" fmla="*/ 0 h 1"/>
                  <a:gd name="T2" fmla="*/ 2 w 3"/>
                  <a:gd name="T3" fmla="*/ 0 h 1"/>
                  <a:gd name="T4" fmla="*/ 3 w 3"/>
                  <a:gd name="T5" fmla="*/ 0 h 1"/>
                  <a:gd name="T6" fmla="*/ 3 w 3"/>
                  <a:gd name="T7" fmla="*/ 1 h 1"/>
                  <a:gd name="T8" fmla="*/ 2 w 3"/>
                  <a:gd name="T9" fmla="*/ 1 h 1"/>
                  <a:gd name="T10" fmla="*/ 2 w 3"/>
                  <a:gd name="T11" fmla="*/ 1 h 1"/>
                  <a:gd name="T12" fmla="*/ 0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0" y="0"/>
                    </a:moveTo>
                    <a:cubicBezTo>
                      <a:pt x="2" y="0"/>
                      <a:pt x="2" y="0"/>
                      <a:pt x="2" y="0"/>
                    </a:cubicBezTo>
                    <a:cubicBezTo>
                      <a:pt x="3" y="0"/>
                      <a:pt x="3" y="0"/>
                      <a:pt x="3" y="0"/>
                    </a:cubicBezTo>
                    <a:cubicBezTo>
                      <a:pt x="3" y="1"/>
                      <a:pt x="3" y="1"/>
                      <a:pt x="3" y="1"/>
                    </a:cubicBezTo>
                    <a:cubicBezTo>
                      <a:pt x="2" y="1"/>
                      <a:pt x="2" y="1"/>
                      <a:pt x="2" y="1"/>
                    </a:cubicBezTo>
                    <a:cubicBezTo>
                      <a:pt x="2" y="1"/>
                      <a:pt x="2" y="1"/>
                      <a:pt x="2" y="1"/>
                    </a:cubicBezTo>
                    <a:cubicBezTo>
                      <a:pt x="2" y="1"/>
                      <a:pt x="2" y="0"/>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7" name="Freeform 148"/>
              <p:cNvSpPr>
                <a:spLocks/>
              </p:cNvSpPr>
              <p:nvPr/>
            </p:nvSpPr>
            <p:spPr bwMode="auto">
              <a:xfrm>
                <a:off x="688" y="1522"/>
                <a:ext cx="3" cy="7"/>
              </a:xfrm>
              <a:custGeom>
                <a:avLst/>
                <a:gdLst>
                  <a:gd name="T0" fmla="*/ 1 w 1"/>
                  <a:gd name="T1" fmla="*/ 2 h 3"/>
                  <a:gd name="T2" fmla="*/ 0 w 1"/>
                  <a:gd name="T3" fmla="*/ 3 h 3"/>
                  <a:gd name="T4" fmla="*/ 0 w 1"/>
                  <a:gd name="T5" fmla="*/ 2 h 3"/>
                  <a:gd name="T6" fmla="*/ 1 w 1"/>
                  <a:gd name="T7" fmla="*/ 0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1" y="2"/>
                      <a:pt x="1" y="2"/>
                      <a:pt x="0" y="3"/>
                    </a:cubicBezTo>
                    <a:cubicBezTo>
                      <a:pt x="0" y="2"/>
                      <a:pt x="0" y="2"/>
                      <a:pt x="0" y="2"/>
                    </a:cubicBezTo>
                    <a:cubicBezTo>
                      <a:pt x="0" y="2"/>
                      <a:pt x="0" y="0"/>
                      <a:pt x="1" y="0"/>
                    </a:cubicBezTo>
                    <a:lnTo>
                      <a:pt x="1" y="2"/>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8" name="Freeform 149"/>
              <p:cNvSpPr>
                <a:spLocks/>
              </p:cNvSpPr>
              <p:nvPr/>
            </p:nvSpPr>
            <p:spPr bwMode="auto">
              <a:xfrm>
                <a:off x="712" y="1519"/>
                <a:ext cx="5" cy="5"/>
              </a:xfrm>
              <a:custGeom>
                <a:avLst/>
                <a:gdLst>
                  <a:gd name="T0" fmla="*/ 0 w 2"/>
                  <a:gd name="T1" fmla="*/ 1 h 2"/>
                  <a:gd name="T2" fmla="*/ 1 w 2"/>
                  <a:gd name="T3" fmla="*/ 0 h 2"/>
                  <a:gd name="T4" fmla="*/ 2 w 2"/>
                  <a:gd name="T5" fmla="*/ 1 h 2"/>
                  <a:gd name="T6" fmla="*/ 1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1"/>
                      <a:pt x="1" y="1"/>
                      <a:pt x="1" y="0"/>
                    </a:cubicBezTo>
                    <a:cubicBezTo>
                      <a:pt x="1" y="1"/>
                      <a:pt x="1" y="1"/>
                      <a:pt x="2" y="1"/>
                    </a:cubicBezTo>
                    <a:cubicBezTo>
                      <a:pt x="1" y="1"/>
                      <a:pt x="1" y="2"/>
                      <a:pt x="1" y="2"/>
                    </a:cubicBezTo>
                    <a:cubicBezTo>
                      <a:pt x="1" y="1"/>
                      <a:pt x="0"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9" name="Freeform 150"/>
              <p:cNvSpPr>
                <a:spLocks/>
              </p:cNvSpPr>
              <p:nvPr/>
            </p:nvSpPr>
            <p:spPr bwMode="auto">
              <a:xfrm>
                <a:off x="665" y="1562"/>
                <a:ext cx="2" cy="4"/>
              </a:xfrm>
              <a:custGeom>
                <a:avLst/>
                <a:gdLst>
                  <a:gd name="T0" fmla="*/ 1 w 1"/>
                  <a:gd name="T1" fmla="*/ 2 h 2"/>
                  <a:gd name="T2" fmla="*/ 0 w 1"/>
                  <a:gd name="T3" fmla="*/ 1 h 2"/>
                  <a:gd name="T4" fmla="*/ 0 w 1"/>
                  <a:gd name="T5" fmla="*/ 0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0" y="2"/>
                      <a:pt x="0" y="1"/>
                      <a:pt x="0" y="1"/>
                    </a:cubicBezTo>
                    <a:cubicBezTo>
                      <a:pt x="0" y="1"/>
                      <a:pt x="0" y="1"/>
                      <a:pt x="0" y="0"/>
                    </a:cubicBezTo>
                    <a:cubicBezTo>
                      <a:pt x="1" y="0"/>
                      <a:pt x="1" y="1"/>
                      <a:pt x="1" y="1"/>
                    </a:cubicBezTo>
                    <a:cubicBezTo>
                      <a:pt x="1" y="1"/>
                      <a:pt x="1" y="1"/>
                      <a:pt x="1"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0" name="Freeform 151"/>
              <p:cNvSpPr>
                <a:spLocks/>
              </p:cNvSpPr>
              <p:nvPr/>
            </p:nvSpPr>
            <p:spPr bwMode="auto">
              <a:xfrm>
                <a:off x="703" y="1524"/>
                <a:ext cx="7" cy="5"/>
              </a:xfrm>
              <a:custGeom>
                <a:avLst/>
                <a:gdLst>
                  <a:gd name="T0" fmla="*/ 3 w 3"/>
                  <a:gd name="T1" fmla="*/ 2 h 2"/>
                  <a:gd name="T2" fmla="*/ 1 w 3"/>
                  <a:gd name="T3" fmla="*/ 2 h 2"/>
                  <a:gd name="T4" fmla="*/ 0 w 3"/>
                  <a:gd name="T5" fmla="*/ 2 h 2"/>
                  <a:gd name="T6" fmla="*/ 1 w 3"/>
                  <a:gd name="T7" fmla="*/ 0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1" y="2"/>
                      <a:pt x="1" y="2"/>
                      <a:pt x="1" y="2"/>
                    </a:cubicBezTo>
                    <a:cubicBezTo>
                      <a:pt x="0" y="2"/>
                      <a:pt x="0" y="2"/>
                      <a:pt x="0" y="2"/>
                    </a:cubicBezTo>
                    <a:cubicBezTo>
                      <a:pt x="0" y="0"/>
                      <a:pt x="1" y="0"/>
                      <a:pt x="1" y="0"/>
                    </a:cubicBezTo>
                    <a:cubicBezTo>
                      <a:pt x="1" y="0"/>
                      <a:pt x="1" y="2"/>
                      <a:pt x="3"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1" name="Freeform 152"/>
              <p:cNvSpPr>
                <a:spLocks/>
              </p:cNvSpPr>
              <p:nvPr/>
            </p:nvSpPr>
            <p:spPr bwMode="auto">
              <a:xfrm>
                <a:off x="714" y="1512"/>
                <a:ext cx="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0" y="0"/>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2" name="Freeform 153"/>
              <p:cNvSpPr>
                <a:spLocks/>
              </p:cNvSpPr>
              <p:nvPr/>
            </p:nvSpPr>
            <p:spPr bwMode="auto">
              <a:xfrm>
                <a:off x="726" y="1501"/>
                <a:ext cx="3" cy="2"/>
              </a:xfrm>
              <a:custGeom>
                <a:avLst/>
                <a:gdLst>
                  <a:gd name="T0" fmla="*/ 0 w 1"/>
                  <a:gd name="T1" fmla="*/ 1 h 1"/>
                  <a:gd name="T2" fmla="*/ 0 w 1"/>
                  <a:gd name="T3" fmla="*/ 0 h 1"/>
                  <a:gd name="T4" fmla="*/ 1 w 1"/>
                  <a:gd name="T5" fmla="*/ 0 h 1"/>
                  <a:gd name="T6" fmla="*/ 1 w 1"/>
                  <a:gd name="T7" fmla="*/ 0 h 1"/>
                  <a:gd name="T8" fmla="*/ 1 w 1"/>
                  <a:gd name="T9" fmla="*/ 1 h 1"/>
                  <a:gd name="T10" fmla="*/ 1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0"/>
                      <a:pt x="0" y="0"/>
                      <a:pt x="0" y="0"/>
                    </a:cubicBezTo>
                    <a:cubicBezTo>
                      <a:pt x="1" y="0"/>
                      <a:pt x="1" y="0"/>
                      <a:pt x="1" y="0"/>
                    </a:cubicBezTo>
                    <a:cubicBezTo>
                      <a:pt x="1" y="0"/>
                      <a:pt x="1" y="0"/>
                      <a:pt x="1" y="0"/>
                    </a:cubicBezTo>
                    <a:cubicBezTo>
                      <a:pt x="1" y="0"/>
                      <a:pt x="1" y="0"/>
                      <a:pt x="1" y="1"/>
                    </a:cubicBezTo>
                    <a:cubicBezTo>
                      <a:pt x="1" y="1"/>
                      <a:pt x="1" y="1"/>
                      <a:pt x="1" y="1"/>
                    </a:cubicBezTo>
                    <a:cubicBezTo>
                      <a:pt x="1" y="1"/>
                      <a:pt x="1"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3" name="Freeform 154"/>
              <p:cNvSpPr>
                <a:spLocks/>
              </p:cNvSpPr>
              <p:nvPr/>
            </p:nvSpPr>
            <p:spPr bwMode="auto">
              <a:xfrm>
                <a:off x="693" y="1508"/>
                <a:ext cx="5" cy="4"/>
              </a:xfrm>
              <a:custGeom>
                <a:avLst/>
                <a:gdLst>
                  <a:gd name="T0" fmla="*/ 2 w 2"/>
                  <a:gd name="T1" fmla="*/ 2 h 2"/>
                  <a:gd name="T2" fmla="*/ 0 w 2"/>
                  <a:gd name="T3" fmla="*/ 2 h 2"/>
                  <a:gd name="T4" fmla="*/ 0 w 2"/>
                  <a:gd name="T5" fmla="*/ 0 h 2"/>
                  <a:gd name="T6" fmla="*/ 0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0" y="2"/>
                      <a:pt x="0" y="2"/>
                      <a:pt x="0" y="2"/>
                    </a:cubicBezTo>
                    <a:cubicBezTo>
                      <a:pt x="0" y="2"/>
                      <a:pt x="0" y="2"/>
                      <a:pt x="0" y="0"/>
                    </a:cubicBezTo>
                    <a:cubicBezTo>
                      <a:pt x="0" y="0"/>
                      <a:pt x="0" y="0"/>
                      <a:pt x="0" y="0"/>
                    </a:cubicBezTo>
                    <a:cubicBezTo>
                      <a:pt x="2" y="0"/>
                      <a:pt x="2" y="0"/>
                      <a:pt x="2"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4" name="Freeform 155"/>
              <p:cNvSpPr>
                <a:spLocks/>
              </p:cNvSpPr>
              <p:nvPr/>
            </p:nvSpPr>
            <p:spPr bwMode="auto">
              <a:xfrm>
                <a:off x="691" y="1548"/>
                <a:ext cx="7" cy="4"/>
              </a:xfrm>
              <a:custGeom>
                <a:avLst/>
                <a:gdLst>
                  <a:gd name="T0" fmla="*/ 2 w 3"/>
                  <a:gd name="T1" fmla="*/ 0 h 2"/>
                  <a:gd name="T2" fmla="*/ 3 w 3"/>
                  <a:gd name="T3" fmla="*/ 1 h 2"/>
                  <a:gd name="T4" fmla="*/ 2 w 3"/>
                  <a:gd name="T5" fmla="*/ 2 h 2"/>
                  <a:gd name="T6" fmla="*/ 0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2" y="1"/>
                      <a:pt x="3" y="1"/>
                      <a:pt x="3" y="1"/>
                    </a:cubicBezTo>
                    <a:cubicBezTo>
                      <a:pt x="2" y="2"/>
                      <a:pt x="2" y="2"/>
                      <a:pt x="2" y="2"/>
                    </a:cubicBezTo>
                    <a:cubicBezTo>
                      <a:pt x="2" y="2"/>
                      <a:pt x="2" y="1"/>
                      <a:pt x="0" y="1"/>
                    </a:cubicBezTo>
                    <a:cubicBezTo>
                      <a:pt x="2" y="1"/>
                      <a:pt x="2" y="1"/>
                      <a:pt x="2"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5" name="Rectangle 156"/>
              <p:cNvSpPr>
                <a:spLocks noChangeArrowheads="1"/>
              </p:cNvSpPr>
              <p:nvPr/>
            </p:nvSpPr>
            <p:spPr bwMode="auto">
              <a:xfrm>
                <a:off x="721" y="1484"/>
                <a:ext cx="5" cy="5"/>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6" name="Freeform 157"/>
              <p:cNvSpPr>
                <a:spLocks/>
              </p:cNvSpPr>
              <p:nvPr/>
            </p:nvSpPr>
            <p:spPr bwMode="auto">
              <a:xfrm>
                <a:off x="703" y="1503"/>
                <a:ext cx="2" cy="5"/>
              </a:xfrm>
              <a:custGeom>
                <a:avLst/>
                <a:gdLst>
                  <a:gd name="T0" fmla="*/ 0 w 1"/>
                  <a:gd name="T1" fmla="*/ 2 h 2"/>
                  <a:gd name="T2" fmla="*/ 0 w 1"/>
                  <a:gd name="T3" fmla="*/ 1 h 2"/>
                  <a:gd name="T4" fmla="*/ 1 w 1"/>
                  <a:gd name="T5" fmla="*/ 0 h 2"/>
                  <a:gd name="T6" fmla="*/ 1 w 1"/>
                  <a:gd name="T7" fmla="*/ 1 h 2"/>
                  <a:gd name="T8" fmla="*/ 1 w 1"/>
                  <a:gd name="T9" fmla="*/ 1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0" y="1"/>
                      <a:pt x="0" y="1"/>
                      <a:pt x="0" y="1"/>
                    </a:cubicBezTo>
                    <a:cubicBezTo>
                      <a:pt x="0" y="1"/>
                      <a:pt x="0" y="1"/>
                      <a:pt x="1" y="0"/>
                    </a:cubicBezTo>
                    <a:cubicBezTo>
                      <a:pt x="1" y="0"/>
                      <a:pt x="1" y="0"/>
                      <a:pt x="1" y="1"/>
                    </a:cubicBezTo>
                    <a:cubicBezTo>
                      <a:pt x="1" y="1"/>
                      <a:pt x="1" y="1"/>
                      <a:pt x="1" y="1"/>
                    </a:cubicBezTo>
                    <a:cubicBezTo>
                      <a:pt x="1" y="2"/>
                      <a:pt x="0" y="2"/>
                      <a:pt x="0"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7" name="Freeform 158"/>
              <p:cNvSpPr>
                <a:spLocks/>
              </p:cNvSpPr>
              <p:nvPr/>
            </p:nvSpPr>
            <p:spPr bwMode="auto">
              <a:xfrm>
                <a:off x="688" y="1552"/>
                <a:ext cx="5" cy="5"/>
              </a:xfrm>
              <a:custGeom>
                <a:avLst/>
                <a:gdLst>
                  <a:gd name="T0" fmla="*/ 1 w 2"/>
                  <a:gd name="T1" fmla="*/ 0 h 2"/>
                  <a:gd name="T2" fmla="*/ 2 w 2"/>
                  <a:gd name="T3" fmla="*/ 0 h 2"/>
                  <a:gd name="T4" fmla="*/ 1 w 2"/>
                  <a:gd name="T5" fmla="*/ 2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2" y="0"/>
                    </a:cubicBezTo>
                    <a:cubicBezTo>
                      <a:pt x="1" y="2"/>
                      <a:pt x="1" y="2"/>
                      <a:pt x="1" y="2"/>
                    </a:cubicBezTo>
                    <a:cubicBezTo>
                      <a:pt x="1" y="2"/>
                      <a:pt x="0" y="2"/>
                      <a:pt x="0" y="0"/>
                    </a:cubicBezTo>
                    <a:lnTo>
                      <a:pt x="1"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8" name="Freeform 159"/>
              <p:cNvSpPr>
                <a:spLocks/>
              </p:cNvSpPr>
              <p:nvPr/>
            </p:nvSpPr>
            <p:spPr bwMode="auto">
              <a:xfrm>
                <a:off x="710" y="1493"/>
                <a:ext cx="4" cy="3"/>
              </a:xfrm>
              <a:custGeom>
                <a:avLst/>
                <a:gdLst>
                  <a:gd name="T0" fmla="*/ 1 w 2"/>
                  <a:gd name="T1" fmla="*/ 1 h 1"/>
                  <a:gd name="T2" fmla="*/ 0 w 2"/>
                  <a:gd name="T3" fmla="*/ 0 h 1"/>
                  <a:gd name="T4" fmla="*/ 1 w 2"/>
                  <a:gd name="T5" fmla="*/ 0 h 1"/>
                  <a:gd name="T6" fmla="*/ 1 w 2"/>
                  <a:gd name="T7" fmla="*/ 0 h 1"/>
                  <a:gd name="T8" fmla="*/ 2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0" y="1"/>
                      <a:pt x="0" y="0"/>
                      <a:pt x="0" y="0"/>
                    </a:cubicBezTo>
                    <a:cubicBezTo>
                      <a:pt x="0" y="0"/>
                      <a:pt x="0" y="0"/>
                      <a:pt x="1" y="0"/>
                    </a:cubicBezTo>
                    <a:cubicBezTo>
                      <a:pt x="1" y="0"/>
                      <a:pt x="1" y="0"/>
                      <a:pt x="1" y="0"/>
                    </a:cubicBezTo>
                    <a:cubicBezTo>
                      <a:pt x="1" y="0"/>
                      <a:pt x="1" y="0"/>
                      <a:pt x="2" y="1"/>
                    </a:cubicBezTo>
                    <a:cubicBezTo>
                      <a:pt x="1" y="1"/>
                      <a:pt x="1" y="1"/>
                      <a:pt x="1"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9" name="Freeform 160"/>
              <p:cNvSpPr>
                <a:spLocks/>
              </p:cNvSpPr>
              <p:nvPr/>
            </p:nvSpPr>
            <p:spPr bwMode="auto">
              <a:xfrm>
                <a:off x="719" y="1515"/>
                <a:ext cx="7" cy="4"/>
              </a:xfrm>
              <a:custGeom>
                <a:avLst/>
                <a:gdLst>
                  <a:gd name="T0" fmla="*/ 3 w 3"/>
                  <a:gd name="T1" fmla="*/ 2 h 2"/>
                  <a:gd name="T2" fmla="*/ 2 w 3"/>
                  <a:gd name="T3" fmla="*/ 2 h 2"/>
                  <a:gd name="T4" fmla="*/ 2 w 3"/>
                  <a:gd name="T5" fmla="*/ 2 h 2"/>
                  <a:gd name="T6" fmla="*/ 0 w 3"/>
                  <a:gd name="T7" fmla="*/ 0 h 2"/>
                  <a:gd name="T8" fmla="*/ 2 w 3"/>
                  <a:gd name="T9" fmla="*/ 0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cubicBezTo>
                      <a:pt x="2" y="2"/>
                      <a:pt x="2" y="2"/>
                      <a:pt x="2" y="2"/>
                    </a:cubicBezTo>
                    <a:cubicBezTo>
                      <a:pt x="2" y="2"/>
                      <a:pt x="2" y="2"/>
                      <a:pt x="2" y="2"/>
                    </a:cubicBezTo>
                    <a:cubicBezTo>
                      <a:pt x="2" y="2"/>
                      <a:pt x="2" y="2"/>
                      <a:pt x="0" y="0"/>
                    </a:cubicBezTo>
                    <a:cubicBezTo>
                      <a:pt x="2" y="0"/>
                      <a:pt x="2" y="0"/>
                      <a:pt x="2" y="0"/>
                    </a:cubicBezTo>
                    <a:cubicBezTo>
                      <a:pt x="3" y="2"/>
                      <a:pt x="3" y="2"/>
                      <a:pt x="3"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0" name="Freeform 161"/>
              <p:cNvSpPr>
                <a:spLocks/>
              </p:cNvSpPr>
              <p:nvPr/>
            </p:nvSpPr>
            <p:spPr bwMode="auto">
              <a:xfrm>
                <a:off x="717" y="1519"/>
                <a:ext cx="2" cy="3"/>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1" y="0"/>
                      <a:pt x="1" y="0"/>
                      <a:pt x="1" y="1"/>
                    </a:cubicBezTo>
                    <a:cubicBezTo>
                      <a:pt x="1" y="1"/>
                      <a:pt x="1" y="1"/>
                      <a:pt x="0" y="1"/>
                    </a:cubicBezTo>
                    <a:lnTo>
                      <a:pt x="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1" name="Freeform 162"/>
              <p:cNvSpPr>
                <a:spLocks/>
              </p:cNvSpPr>
              <p:nvPr/>
            </p:nvSpPr>
            <p:spPr bwMode="auto">
              <a:xfrm>
                <a:off x="686" y="1512"/>
                <a:ext cx="2" cy="3"/>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1" y="1"/>
                      <a:pt x="0" y="1"/>
                      <a:pt x="0" y="1"/>
                    </a:cubicBezTo>
                    <a:cubicBezTo>
                      <a:pt x="0" y="0"/>
                      <a:pt x="0" y="0"/>
                      <a:pt x="0" y="0"/>
                    </a:cubicBezTo>
                    <a:cubicBezTo>
                      <a:pt x="0" y="0"/>
                      <a:pt x="0" y="0"/>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163"/>
              <p:cNvSpPr>
                <a:spLocks/>
              </p:cNvSpPr>
              <p:nvPr/>
            </p:nvSpPr>
            <p:spPr bwMode="auto">
              <a:xfrm>
                <a:off x="721" y="1508"/>
                <a:ext cx="5" cy="4"/>
              </a:xfrm>
              <a:custGeom>
                <a:avLst/>
                <a:gdLst>
                  <a:gd name="T0" fmla="*/ 2 w 2"/>
                  <a:gd name="T1" fmla="*/ 0 h 2"/>
                  <a:gd name="T2" fmla="*/ 2 w 2"/>
                  <a:gd name="T3" fmla="*/ 2 h 2"/>
                  <a:gd name="T4" fmla="*/ 2 w 2"/>
                  <a:gd name="T5" fmla="*/ 2 h 2"/>
                  <a:gd name="T6" fmla="*/ 0 w 2"/>
                  <a:gd name="T7" fmla="*/ 2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2" y="0"/>
                      <a:pt x="2" y="2"/>
                    </a:cubicBezTo>
                    <a:cubicBezTo>
                      <a:pt x="2" y="2"/>
                      <a:pt x="2" y="2"/>
                      <a:pt x="2" y="2"/>
                    </a:cubicBezTo>
                    <a:cubicBezTo>
                      <a:pt x="2" y="2"/>
                      <a:pt x="2" y="2"/>
                      <a:pt x="0" y="2"/>
                    </a:cubicBezTo>
                    <a:cubicBezTo>
                      <a:pt x="0" y="0"/>
                      <a:pt x="0" y="0"/>
                      <a:pt x="0" y="0"/>
                    </a:cubicBezTo>
                    <a:cubicBezTo>
                      <a:pt x="2" y="0"/>
                      <a:pt x="2" y="0"/>
                      <a:pt x="2"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164"/>
              <p:cNvSpPr>
                <a:spLocks/>
              </p:cNvSpPr>
              <p:nvPr/>
            </p:nvSpPr>
            <p:spPr bwMode="auto">
              <a:xfrm>
                <a:off x="714" y="1491"/>
                <a:ext cx="3" cy="5"/>
              </a:xfrm>
              <a:custGeom>
                <a:avLst/>
                <a:gdLst>
                  <a:gd name="T0" fmla="*/ 0 w 1"/>
                  <a:gd name="T1" fmla="*/ 1 h 2"/>
                  <a:gd name="T2" fmla="*/ 1 w 1"/>
                  <a:gd name="T3" fmla="*/ 0 h 2"/>
                  <a:gd name="T4" fmla="*/ 1 w 1"/>
                  <a:gd name="T5" fmla="*/ 1 h 2"/>
                  <a:gd name="T6" fmla="*/ 1 w 1"/>
                  <a:gd name="T7" fmla="*/ 2 h 2"/>
                  <a:gd name="T8" fmla="*/ 0 w 1"/>
                  <a:gd name="T9" fmla="*/ 2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1" y="0"/>
                      <a:pt x="1" y="0"/>
                      <a:pt x="1" y="0"/>
                    </a:cubicBezTo>
                    <a:cubicBezTo>
                      <a:pt x="1" y="1"/>
                      <a:pt x="1" y="1"/>
                      <a:pt x="1" y="1"/>
                    </a:cubicBezTo>
                    <a:cubicBezTo>
                      <a:pt x="1" y="1"/>
                      <a:pt x="1" y="1"/>
                      <a:pt x="1" y="2"/>
                    </a:cubicBezTo>
                    <a:cubicBezTo>
                      <a:pt x="1" y="2"/>
                      <a:pt x="1" y="2"/>
                      <a:pt x="0" y="2"/>
                    </a:cubicBezTo>
                    <a:lnTo>
                      <a:pt x="0" y="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165"/>
              <p:cNvSpPr>
                <a:spLocks/>
              </p:cNvSpPr>
              <p:nvPr/>
            </p:nvSpPr>
            <p:spPr bwMode="auto">
              <a:xfrm>
                <a:off x="726" y="1529"/>
                <a:ext cx="3" cy="2"/>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0"/>
                    </a:cubicBezTo>
                    <a:cubicBezTo>
                      <a:pt x="1" y="0"/>
                      <a:pt x="1" y="0"/>
                      <a:pt x="1" y="0"/>
                    </a:cubicBezTo>
                    <a:cubicBezTo>
                      <a:pt x="1" y="0"/>
                      <a:pt x="1"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166"/>
              <p:cNvSpPr>
                <a:spLocks/>
              </p:cNvSpPr>
              <p:nvPr/>
            </p:nvSpPr>
            <p:spPr bwMode="auto">
              <a:xfrm>
                <a:off x="691" y="1519"/>
                <a:ext cx="7" cy="5"/>
              </a:xfrm>
              <a:custGeom>
                <a:avLst/>
                <a:gdLst>
                  <a:gd name="T0" fmla="*/ 2 w 3"/>
                  <a:gd name="T1" fmla="*/ 0 h 2"/>
                  <a:gd name="T2" fmla="*/ 3 w 3"/>
                  <a:gd name="T3" fmla="*/ 1 h 2"/>
                  <a:gd name="T4" fmla="*/ 2 w 3"/>
                  <a:gd name="T5" fmla="*/ 2 h 2"/>
                  <a:gd name="T6" fmla="*/ 0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2" y="0"/>
                      <a:pt x="2" y="1"/>
                      <a:pt x="3" y="1"/>
                    </a:cubicBezTo>
                    <a:cubicBezTo>
                      <a:pt x="2" y="1"/>
                      <a:pt x="2" y="1"/>
                      <a:pt x="2" y="2"/>
                    </a:cubicBezTo>
                    <a:cubicBezTo>
                      <a:pt x="2" y="1"/>
                      <a:pt x="0" y="1"/>
                      <a:pt x="0" y="1"/>
                    </a:cubicBezTo>
                    <a:lnTo>
                      <a:pt x="2"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167"/>
              <p:cNvSpPr>
                <a:spLocks/>
              </p:cNvSpPr>
              <p:nvPr/>
            </p:nvSpPr>
            <p:spPr bwMode="auto">
              <a:xfrm>
                <a:off x="731" y="1484"/>
                <a:ext cx="2" cy="5"/>
              </a:xfrm>
              <a:custGeom>
                <a:avLst/>
                <a:gdLst>
                  <a:gd name="T0" fmla="*/ 0 w 1"/>
                  <a:gd name="T1" fmla="*/ 0 h 2"/>
                  <a:gd name="T2" fmla="*/ 1 w 1"/>
                  <a:gd name="T3" fmla="*/ 0 h 2"/>
                  <a:gd name="T4" fmla="*/ 1 w 1"/>
                  <a:gd name="T5" fmla="*/ 2 h 2"/>
                  <a:gd name="T6" fmla="*/ 1 w 1"/>
                  <a:gd name="T7" fmla="*/ 2 h 2"/>
                  <a:gd name="T8" fmla="*/ 0 w 1"/>
                  <a:gd name="T9" fmla="*/ 2 h 2"/>
                  <a:gd name="T10" fmla="*/ 0 w 1"/>
                  <a:gd name="T11" fmla="*/ 2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1" y="0"/>
                      <a:pt x="1" y="0"/>
                      <a:pt x="1" y="0"/>
                    </a:cubicBezTo>
                    <a:cubicBezTo>
                      <a:pt x="1" y="2"/>
                      <a:pt x="1" y="2"/>
                      <a:pt x="1" y="2"/>
                    </a:cubicBezTo>
                    <a:cubicBezTo>
                      <a:pt x="1" y="2"/>
                      <a:pt x="1" y="2"/>
                      <a:pt x="1" y="2"/>
                    </a:cubicBezTo>
                    <a:cubicBezTo>
                      <a:pt x="1" y="2"/>
                      <a:pt x="1" y="2"/>
                      <a:pt x="0" y="2"/>
                    </a:cubicBezTo>
                    <a:cubicBezTo>
                      <a:pt x="0" y="2"/>
                      <a:pt x="0" y="2"/>
                      <a:pt x="0" y="2"/>
                    </a:cubicBezTo>
                    <a:cubicBezTo>
                      <a:pt x="0" y="2"/>
                      <a:pt x="0" y="2"/>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168"/>
              <p:cNvSpPr>
                <a:spLocks/>
              </p:cNvSpPr>
              <p:nvPr/>
            </p:nvSpPr>
            <p:spPr bwMode="auto">
              <a:xfrm>
                <a:off x="729" y="1484"/>
                <a:ext cx="2" cy="5"/>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1" y="0"/>
                    </a:cubicBezTo>
                    <a:cubicBezTo>
                      <a:pt x="1" y="0"/>
                      <a:pt x="1" y="0"/>
                      <a:pt x="1" y="0"/>
                    </a:cubicBezTo>
                    <a:cubicBezTo>
                      <a:pt x="1" y="2"/>
                      <a:pt x="1" y="2"/>
                      <a:pt x="1" y="2"/>
                    </a:cubicBezTo>
                    <a:cubicBezTo>
                      <a:pt x="0" y="2"/>
                      <a:pt x="0" y="2"/>
                      <a:pt x="0" y="2"/>
                    </a:cubicBezTo>
                    <a:cubicBezTo>
                      <a:pt x="0" y="2"/>
                      <a:pt x="0" y="2"/>
                      <a:pt x="0" y="2"/>
                    </a:cubicBezTo>
                    <a:lnTo>
                      <a:pt x="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169"/>
              <p:cNvSpPr>
                <a:spLocks/>
              </p:cNvSpPr>
              <p:nvPr/>
            </p:nvSpPr>
            <p:spPr bwMode="auto">
              <a:xfrm>
                <a:off x="731" y="1479"/>
                <a:ext cx="2" cy="5"/>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1" y="0"/>
                    </a:cubicBezTo>
                    <a:cubicBezTo>
                      <a:pt x="1" y="2"/>
                      <a:pt x="1" y="2"/>
                      <a:pt x="1" y="2"/>
                    </a:cubicBezTo>
                    <a:cubicBezTo>
                      <a:pt x="0" y="2"/>
                      <a:pt x="0" y="2"/>
                      <a:pt x="0" y="2"/>
                    </a:cubicBezTo>
                    <a:cubicBezTo>
                      <a:pt x="0" y="2"/>
                      <a:pt x="0" y="2"/>
                      <a:pt x="0" y="2"/>
                    </a:cubicBezTo>
                    <a:cubicBezTo>
                      <a:pt x="0" y="2"/>
                      <a:pt x="0" y="2"/>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170"/>
              <p:cNvSpPr>
                <a:spLocks/>
              </p:cNvSpPr>
              <p:nvPr/>
            </p:nvSpPr>
            <p:spPr bwMode="auto">
              <a:xfrm>
                <a:off x="719" y="1529"/>
                <a:ext cx="2" cy="4"/>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1"/>
                      <a:pt x="1" y="1"/>
                      <a:pt x="1" y="1"/>
                    </a:cubicBezTo>
                    <a:cubicBezTo>
                      <a:pt x="1" y="1"/>
                      <a:pt x="1" y="1"/>
                      <a:pt x="0" y="2"/>
                    </a:cubicBezTo>
                    <a:cubicBezTo>
                      <a:pt x="0" y="1"/>
                      <a:pt x="0"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171"/>
              <p:cNvSpPr>
                <a:spLocks/>
              </p:cNvSpPr>
              <p:nvPr/>
            </p:nvSpPr>
            <p:spPr bwMode="auto">
              <a:xfrm>
                <a:off x="736" y="1489"/>
                <a:ext cx="4" cy="2"/>
              </a:xfrm>
              <a:custGeom>
                <a:avLst/>
                <a:gdLst>
                  <a:gd name="T0" fmla="*/ 2 w 2"/>
                  <a:gd name="T1" fmla="*/ 0 h 1"/>
                  <a:gd name="T2" fmla="*/ 2 w 2"/>
                  <a:gd name="T3" fmla="*/ 1 h 1"/>
                  <a:gd name="T4" fmla="*/ 0 w 2"/>
                  <a:gd name="T5" fmla="*/ 1 h 1"/>
                  <a:gd name="T6" fmla="*/ 0 w 2"/>
                  <a:gd name="T7" fmla="*/ 0 h 1"/>
                  <a:gd name="T8" fmla="*/ 0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2" y="0"/>
                      <a:pt x="2" y="0"/>
                      <a:pt x="2" y="1"/>
                    </a:cubicBezTo>
                    <a:cubicBezTo>
                      <a:pt x="0" y="1"/>
                      <a:pt x="0" y="1"/>
                      <a:pt x="0" y="1"/>
                    </a:cubicBezTo>
                    <a:cubicBezTo>
                      <a:pt x="0" y="0"/>
                      <a:pt x="0" y="0"/>
                      <a:pt x="0" y="0"/>
                    </a:cubicBezTo>
                    <a:cubicBezTo>
                      <a:pt x="0" y="0"/>
                      <a:pt x="0" y="0"/>
                      <a:pt x="0" y="0"/>
                    </a:cubicBezTo>
                    <a:cubicBezTo>
                      <a:pt x="2" y="0"/>
                      <a:pt x="2" y="0"/>
                      <a:pt x="2"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172"/>
              <p:cNvSpPr>
                <a:spLocks/>
              </p:cNvSpPr>
              <p:nvPr/>
            </p:nvSpPr>
            <p:spPr bwMode="auto">
              <a:xfrm>
                <a:off x="717" y="1501"/>
                <a:ext cx="2" cy="2"/>
              </a:xfrm>
              <a:custGeom>
                <a:avLst/>
                <a:gdLst>
                  <a:gd name="T0" fmla="*/ 1 w 1"/>
                  <a:gd name="T1" fmla="*/ 1 h 1"/>
                  <a:gd name="T2" fmla="*/ 0 w 1"/>
                  <a:gd name="T3" fmla="*/ 1 h 1"/>
                  <a:gd name="T4" fmla="*/ 0 w 1"/>
                  <a:gd name="T5" fmla="*/ 0 h 1"/>
                  <a:gd name="T6" fmla="*/ 0 w 1"/>
                  <a:gd name="T7" fmla="*/ 0 h 1"/>
                  <a:gd name="T8" fmla="*/ 1 w 1"/>
                  <a:gd name="T9" fmla="*/ 0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0" y="1"/>
                      <a:pt x="0" y="1"/>
                      <a:pt x="0" y="1"/>
                    </a:cubicBezTo>
                    <a:cubicBezTo>
                      <a:pt x="0" y="1"/>
                      <a:pt x="0" y="1"/>
                      <a:pt x="0" y="0"/>
                    </a:cubicBezTo>
                    <a:cubicBezTo>
                      <a:pt x="0" y="0"/>
                      <a:pt x="0" y="0"/>
                      <a:pt x="0" y="0"/>
                    </a:cubicBezTo>
                    <a:cubicBezTo>
                      <a:pt x="0" y="0"/>
                      <a:pt x="0" y="0"/>
                      <a:pt x="1" y="0"/>
                    </a:cubicBezTo>
                    <a:lnTo>
                      <a:pt x="1" y="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 name="Freeform 173"/>
              <p:cNvSpPr>
                <a:spLocks/>
              </p:cNvSpPr>
              <p:nvPr/>
            </p:nvSpPr>
            <p:spPr bwMode="auto">
              <a:xfrm>
                <a:off x="688" y="1536"/>
                <a:ext cx="3" cy="5"/>
              </a:xfrm>
              <a:custGeom>
                <a:avLst/>
                <a:gdLst>
                  <a:gd name="T0" fmla="*/ 1 w 1"/>
                  <a:gd name="T1" fmla="*/ 2 h 2"/>
                  <a:gd name="T2" fmla="*/ 0 w 1"/>
                  <a:gd name="T3" fmla="*/ 1 h 2"/>
                  <a:gd name="T4" fmla="*/ 1 w 1"/>
                  <a:gd name="T5" fmla="*/ 0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0" y="1"/>
                      <a:pt x="0" y="1"/>
                      <a:pt x="0" y="1"/>
                    </a:cubicBezTo>
                    <a:cubicBezTo>
                      <a:pt x="0" y="1"/>
                      <a:pt x="0" y="0"/>
                      <a:pt x="1" y="0"/>
                    </a:cubicBezTo>
                    <a:cubicBezTo>
                      <a:pt x="1" y="1"/>
                      <a:pt x="1" y="1"/>
                      <a:pt x="1" y="1"/>
                    </a:cubicBezTo>
                    <a:cubicBezTo>
                      <a:pt x="1" y="1"/>
                      <a:pt x="1" y="1"/>
                      <a:pt x="1"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174"/>
              <p:cNvSpPr>
                <a:spLocks/>
              </p:cNvSpPr>
              <p:nvPr/>
            </p:nvSpPr>
            <p:spPr bwMode="auto">
              <a:xfrm>
                <a:off x="660" y="1533"/>
                <a:ext cx="2" cy="8"/>
              </a:xfrm>
              <a:custGeom>
                <a:avLst/>
                <a:gdLst>
                  <a:gd name="T0" fmla="*/ 0 w 1"/>
                  <a:gd name="T1" fmla="*/ 1 h 3"/>
                  <a:gd name="T2" fmla="*/ 0 w 1"/>
                  <a:gd name="T3" fmla="*/ 0 h 3"/>
                  <a:gd name="T4" fmla="*/ 1 w 1"/>
                  <a:gd name="T5" fmla="*/ 1 h 3"/>
                  <a:gd name="T6" fmla="*/ 0 w 1"/>
                  <a:gd name="T7" fmla="*/ 3 h 3"/>
                  <a:gd name="T8" fmla="*/ 0 w 1"/>
                  <a:gd name="T9" fmla="*/ 1 h 3"/>
                </a:gdLst>
                <a:ahLst/>
                <a:cxnLst>
                  <a:cxn ang="0">
                    <a:pos x="T0" y="T1"/>
                  </a:cxn>
                  <a:cxn ang="0">
                    <a:pos x="T2" y="T3"/>
                  </a:cxn>
                  <a:cxn ang="0">
                    <a:pos x="T4" y="T5"/>
                  </a:cxn>
                  <a:cxn ang="0">
                    <a:pos x="T6" y="T7"/>
                  </a:cxn>
                  <a:cxn ang="0">
                    <a:pos x="T8" y="T9"/>
                  </a:cxn>
                </a:cxnLst>
                <a:rect l="0" t="0" r="r" b="b"/>
                <a:pathLst>
                  <a:path w="1" h="3">
                    <a:moveTo>
                      <a:pt x="0" y="1"/>
                    </a:moveTo>
                    <a:cubicBezTo>
                      <a:pt x="0" y="1"/>
                      <a:pt x="0" y="1"/>
                      <a:pt x="0" y="0"/>
                    </a:cubicBezTo>
                    <a:cubicBezTo>
                      <a:pt x="1" y="1"/>
                      <a:pt x="1" y="1"/>
                      <a:pt x="1" y="1"/>
                    </a:cubicBezTo>
                    <a:cubicBezTo>
                      <a:pt x="1" y="1"/>
                      <a:pt x="1" y="3"/>
                      <a:pt x="0" y="3"/>
                    </a:cubicBezTo>
                    <a:lnTo>
                      <a:pt x="0" y="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175"/>
              <p:cNvSpPr>
                <a:spLocks/>
              </p:cNvSpPr>
              <p:nvPr/>
            </p:nvSpPr>
            <p:spPr bwMode="auto">
              <a:xfrm>
                <a:off x="726" y="1515"/>
                <a:ext cx="3" cy="4"/>
              </a:xfrm>
              <a:custGeom>
                <a:avLst/>
                <a:gdLst>
                  <a:gd name="T0" fmla="*/ 1 w 1"/>
                  <a:gd name="T1" fmla="*/ 0 h 2"/>
                  <a:gd name="T2" fmla="*/ 1 w 1"/>
                  <a:gd name="T3" fmla="*/ 2 h 2"/>
                  <a:gd name="T4" fmla="*/ 0 w 1"/>
                  <a:gd name="T5" fmla="*/ 2 h 2"/>
                  <a:gd name="T6" fmla="*/ 0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2"/>
                    </a:cubicBezTo>
                    <a:cubicBezTo>
                      <a:pt x="1" y="2"/>
                      <a:pt x="1" y="2"/>
                      <a:pt x="0" y="2"/>
                    </a:cubicBezTo>
                    <a:cubicBezTo>
                      <a:pt x="0" y="0"/>
                      <a:pt x="0" y="0"/>
                      <a:pt x="0" y="0"/>
                    </a:cubicBezTo>
                    <a:cubicBezTo>
                      <a:pt x="1" y="0"/>
                      <a:pt x="1"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5" name="Freeform 176"/>
              <p:cNvSpPr>
                <a:spLocks/>
              </p:cNvSpPr>
              <p:nvPr/>
            </p:nvSpPr>
            <p:spPr bwMode="auto">
              <a:xfrm>
                <a:off x="712" y="1501"/>
                <a:ext cx="2" cy="4"/>
              </a:xfrm>
              <a:custGeom>
                <a:avLst/>
                <a:gdLst>
                  <a:gd name="T0" fmla="*/ 1 w 1"/>
                  <a:gd name="T1" fmla="*/ 0 h 2"/>
                  <a:gd name="T2" fmla="*/ 1 w 1"/>
                  <a:gd name="T3" fmla="*/ 1 h 2"/>
                  <a:gd name="T4" fmla="*/ 1 w 1"/>
                  <a:gd name="T5" fmla="*/ 1 h 2"/>
                  <a:gd name="T6" fmla="*/ 0 w 1"/>
                  <a:gd name="T7" fmla="*/ 2 h 2"/>
                  <a:gd name="T8" fmla="*/ 0 w 1"/>
                  <a:gd name="T9" fmla="*/ 1 h 2"/>
                  <a:gd name="T10" fmla="*/ 0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1"/>
                      <a:pt x="1" y="1"/>
                      <a:pt x="1" y="1"/>
                    </a:cubicBezTo>
                    <a:cubicBezTo>
                      <a:pt x="1" y="1"/>
                      <a:pt x="1" y="1"/>
                      <a:pt x="1" y="1"/>
                    </a:cubicBezTo>
                    <a:cubicBezTo>
                      <a:pt x="1" y="2"/>
                      <a:pt x="1" y="2"/>
                      <a:pt x="0" y="2"/>
                    </a:cubicBezTo>
                    <a:cubicBezTo>
                      <a:pt x="0" y="1"/>
                      <a:pt x="0" y="1"/>
                      <a:pt x="0" y="1"/>
                    </a:cubicBezTo>
                    <a:cubicBezTo>
                      <a:pt x="0" y="1"/>
                      <a:pt x="0" y="1"/>
                      <a:pt x="0" y="1"/>
                    </a:cubicBezTo>
                    <a:cubicBezTo>
                      <a:pt x="0" y="1"/>
                      <a:pt x="1" y="1"/>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177"/>
              <p:cNvSpPr>
                <a:spLocks/>
              </p:cNvSpPr>
              <p:nvPr/>
            </p:nvSpPr>
            <p:spPr bwMode="auto">
              <a:xfrm>
                <a:off x="714" y="1559"/>
                <a:ext cx="5" cy="5"/>
              </a:xfrm>
              <a:custGeom>
                <a:avLst/>
                <a:gdLst>
                  <a:gd name="T0" fmla="*/ 1 w 2"/>
                  <a:gd name="T1" fmla="*/ 2 h 2"/>
                  <a:gd name="T2" fmla="*/ 0 w 2"/>
                  <a:gd name="T3" fmla="*/ 1 h 2"/>
                  <a:gd name="T4" fmla="*/ 1 w 2"/>
                  <a:gd name="T5" fmla="*/ 0 h 2"/>
                  <a:gd name="T6" fmla="*/ 2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1" y="1"/>
                      <a:pt x="0" y="1"/>
                      <a:pt x="0" y="1"/>
                    </a:cubicBezTo>
                    <a:cubicBezTo>
                      <a:pt x="1" y="0"/>
                      <a:pt x="1" y="0"/>
                      <a:pt x="1" y="0"/>
                    </a:cubicBezTo>
                    <a:cubicBezTo>
                      <a:pt x="1" y="0"/>
                      <a:pt x="1" y="1"/>
                      <a:pt x="2" y="1"/>
                    </a:cubicBezTo>
                    <a:cubicBezTo>
                      <a:pt x="1" y="1"/>
                      <a:pt x="1" y="1"/>
                      <a:pt x="1"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178"/>
              <p:cNvSpPr>
                <a:spLocks/>
              </p:cNvSpPr>
              <p:nvPr/>
            </p:nvSpPr>
            <p:spPr bwMode="auto">
              <a:xfrm>
                <a:off x="710" y="1512"/>
                <a:ext cx="4" cy="0"/>
              </a:xfrm>
              <a:custGeom>
                <a:avLst/>
                <a:gdLst>
                  <a:gd name="T0" fmla="*/ 2 w 2"/>
                  <a:gd name="T1" fmla="*/ 1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1" y="0"/>
                      <a:pt x="1" y="0"/>
                      <a:pt x="1" y="0"/>
                    </a:cubicBezTo>
                    <a:cubicBezTo>
                      <a:pt x="0" y="0"/>
                      <a:pt x="0" y="0"/>
                      <a:pt x="0" y="0"/>
                    </a:cubicBezTo>
                    <a:cubicBezTo>
                      <a:pt x="1" y="0"/>
                      <a:pt x="1" y="0"/>
                      <a:pt x="1" y="0"/>
                    </a:cubicBezTo>
                    <a:cubicBezTo>
                      <a:pt x="1" y="0"/>
                      <a:pt x="1" y="0"/>
                      <a:pt x="2"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179"/>
              <p:cNvSpPr>
                <a:spLocks/>
              </p:cNvSpPr>
              <p:nvPr/>
            </p:nvSpPr>
            <p:spPr bwMode="auto">
              <a:xfrm>
                <a:off x="712" y="1484"/>
                <a:ext cx="2" cy="5"/>
              </a:xfrm>
              <a:custGeom>
                <a:avLst/>
                <a:gdLst>
                  <a:gd name="T0" fmla="*/ 1 w 1"/>
                  <a:gd name="T1" fmla="*/ 2 h 2"/>
                  <a:gd name="T2" fmla="*/ 1 w 1"/>
                  <a:gd name="T3" fmla="*/ 2 h 2"/>
                  <a:gd name="T4" fmla="*/ 0 w 1"/>
                  <a:gd name="T5" fmla="*/ 2 h 2"/>
                  <a:gd name="T6" fmla="*/ 0 w 1"/>
                  <a:gd name="T7" fmla="*/ 0 h 2"/>
                  <a:gd name="T8" fmla="*/ 1 w 1"/>
                  <a:gd name="T9" fmla="*/ 0 h 2"/>
                  <a:gd name="T10" fmla="*/ 1 w 1"/>
                  <a:gd name="T11" fmla="*/ 0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2"/>
                    </a:cubicBezTo>
                    <a:cubicBezTo>
                      <a:pt x="0" y="2"/>
                      <a:pt x="0" y="2"/>
                      <a:pt x="0" y="2"/>
                    </a:cubicBezTo>
                    <a:cubicBezTo>
                      <a:pt x="0" y="0"/>
                      <a:pt x="0" y="0"/>
                      <a:pt x="0" y="0"/>
                    </a:cubicBezTo>
                    <a:cubicBezTo>
                      <a:pt x="1" y="0"/>
                      <a:pt x="1" y="0"/>
                      <a:pt x="1" y="0"/>
                    </a:cubicBezTo>
                    <a:cubicBezTo>
                      <a:pt x="1" y="0"/>
                      <a:pt x="1" y="0"/>
                      <a:pt x="1" y="0"/>
                    </a:cubicBezTo>
                    <a:lnTo>
                      <a:pt x="1" y="2"/>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180"/>
              <p:cNvSpPr>
                <a:spLocks/>
              </p:cNvSpPr>
              <p:nvPr/>
            </p:nvSpPr>
            <p:spPr bwMode="auto">
              <a:xfrm>
                <a:off x="667" y="1541"/>
                <a:ext cx="7" cy="4"/>
              </a:xfrm>
              <a:custGeom>
                <a:avLst/>
                <a:gdLst>
                  <a:gd name="T0" fmla="*/ 2 w 3"/>
                  <a:gd name="T1" fmla="*/ 2 h 2"/>
                  <a:gd name="T2" fmla="*/ 0 w 3"/>
                  <a:gd name="T3" fmla="*/ 1 h 2"/>
                  <a:gd name="T4" fmla="*/ 2 w 3"/>
                  <a:gd name="T5" fmla="*/ 0 h 2"/>
                  <a:gd name="T6" fmla="*/ 3 w 3"/>
                  <a:gd name="T7" fmla="*/ 1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cubicBezTo>
                      <a:pt x="2" y="1"/>
                      <a:pt x="2" y="1"/>
                      <a:pt x="0" y="1"/>
                    </a:cubicBezTo>
                    <a:cubicBezTo>
                      <a:pt x="2" y="1"/>
                      <a:pt x="2" y="0"/>
                      <a:pt x="2" y="0"/>
                    </a:cubicBezTo>
                    <a:cubicBezTo>
                      <a:pt x="2" y="0"/>
                      <a:pt x="3" y="0"/>
                      <a:pt x="3" y="1"/>
                    </a:cubicBezTo>
                    <a:cubicBezTo>
                      <a:pt x="3" y="1"/>
                      <a:pt x="2" y="1"/>
                      <a:pt x="2"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0" name="Freeform 181"/>
              <p:cNvSpPr>
                <a:spLocks/>
              </p:cNvSpPr>
              <p:nvPr/>
            </p:nvSpPr>
            <p:spPr bwMode="auto">
              <a:xfrm>
                <a:off x="705" y="1493"/>
                <a:ext cx="5" cy="3"/>
              </a:xfrm>
              <a:custGeom>
                <a:avLst/>
                <a:gdLst>
                  <a:gd name="T0" fmla="*/ 2 w 2"/>
                  <a:gd name="T1" fmla="*/ 0 h 1"/>
                  <a:gd name="T2" fmla="*/ 2 w 2"/>
                  <a:gd name="T3" fmla="*/ 1 h 1"/>
                  <a:gd name="T4" fmla="*/ 0 w 2"/>
                  <a:gd name="T5" fmla="*/ 1 h 1"/>
                  <a:gd name="T6" fmla="*/ 0 w 2"/>
                  <a:gd name="T7" fmla="*/ 0 h 1"/>
                  <a:gd name="T8" fmla="*/ 0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2" y="1"/>
                      <a:pt x="2" y="1"/>
                      <a:pt x="2" y="1"/>
                    </a:cubicBezTo>
                    <a:cubicBezTo>
                      <a:pt x="0" y="1"/>
                      <a:pt x="0" y="1"/>
                      <a:pt x="0" y="1"/>
                    </a:cubicBezTo>
                    <a:cubicBezTo>
                      <a:pt x="0" y="1"/>
                      <a:pt x="0" y="1"/>
                      <a:pt x="0" y="0"/>
                    </a:cubicBezTo>
                    <a:cubicBezTo>
                      <a:pt x="0" y="0"/>
                      <a:pt x="0" y="0"/>
                      <a:pt x="0" y="0"/>
                    </a:cubicBezTo>
                    <a:cubicBezTo>
                      <a:pt x="0" y="0"/>
                      <a:pt x="0" y="0"/>
                      <a:pt x="2"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182"/>
              <p:cNvSpPr>
                <a:spLocks/>
              </p:cNvSpPr>
              <p:nvPr/>
            </p:nvSpPr>
            <p:spPr bwMode="auto">
              <a:xfrm>
                <a:off x="719" y="1508"/>
                <a:ext cx="2" cy="4"/>
              </a:xfrm>
              <a:custGeom>
                <a:avLst/>
                <a:gdLst>
                  <a:gd name="T0" fmla="*/ 0 w 1"/>
                  <a:gd name="T1" fmla="*/ 0 h 2"/>
                  <a:gd name="T2" fmla="*/ 0 w 1"/>
                  <a:gd name="T3" fmla="*/ 0 h 2"/>
                  <a:gd name="T4" fmla="*/ 1 w 1"/>
                  <a:gd name="T5" fmla="*/ 0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0"/>
                    </a:cubicBezTo>
                    <a:cubicBezTo>
                      <a:pt x="1" y="0"/>
                      <a:pt x="1" y="0"/>
                      <a:pt x="1" y="0"/>
                    </a:cubicBezTo>
                    <a:cubicBezTo>
                      <a:pt x="1" y="2"/>
                      <a:pt x="1" y="2"/>
                      <a:pt x="1" y="2"/>
                    </a:cubicBezTo>
                    <a:cubicBezTo>
                      <a:pt x="0" y="2"/>
                      <a:pt x="0" y="2"/>
                      <a:pt x="0" y="2"/>
                    </a:cubicBezTo>
                    <a:cubicBezTo>
                      <a:pt x="0" y="2"/>
                      <a:pt x="0" y="2"/>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2" name="Freeform 183"/>
              <p:cNvSpPr>
                <a:spLocks/>
              </p:cNvSpPr>
              <p:nvPr/>
            </p:nvSpPr>
            <p:spPr bwMode="auto">
              <a:xfrm>
                <a:off x="705" y="1550"/>
                <a:ext cx="7" cy="7"/>
              </a:xfrm>
              <a:custGeom>
                <a:avLst/>
                <a:gdLst>
                  <a:gd name="T0" fmla="*/ 0 w 3"/>
                  <a:gd name="T1" fmla="*/ 2 h 3"/>
                  <a:gd name="T2" fmla="*/ 1 w 3"/>
                  <a:gd name="T3" fmla="*/ 0 h 3"/>
                  <a:gd name="T4" fmla="*/ 3 w 3"/>
                  <a:gd name="T5" fmla="*/ 2 h 3"/>
                  <a:gd name="T6" fmla="*/ 1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2"/>
                      <a:pt x="1" y="0"/>
                      <a:pt x="1" y="0"/>
                    </a:cubicBezTo>
                    <a:cubicBezTo>
                      <a:pt x="3" y="2"/>
                      <a:pt x="3" y="2"/>
                      <a:pt x="3" y="2"/>
                    </a:cubicBezTo>
                    <a:cubicBezTo>
                      <a:pt x="3" y="2"/>
                      <a:pt x="1" y="2"/>
                      <a:pt x="1" y="3"/>
                    </a:cubicBezTo>
                    <a:cubicBezTo>
                      <a:pt x="1" y="2"/>
                      <a:pt x="1" y="2"/>
                      <a:pt x="0"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3" name="Freeform 184"/>
              <p:cNvSpPr>
                <a:spLocks/>
              </p:cNvSpPr>
              <p:nvPr/>
            </p:nvSpPr>
            <p:spPr bwMode="auto">
              <a:xfrm>
                <a:off x="705" y="1503"/>
                <a:ext cx="7" cy="2"/>
              </a:xfrm>
              <a:custGeom>
                <a:avLst/>
                <a:gdLst>
                  <a:gd name="T0" fmla="*/ 0 w 3"/>
                  <a:gd name="T1" fmla="*/ 0 h 1"/>
                  <a:gd name="T2" fmla="*/ 1 w 3"/>
                  <a:gd name="T3" fmla="*/ 0 h 1"/>
                  <a:gd name="T4" fmla="*/ 3 w 3"/>
                  <a:gd name="T5" fmla="*/ 1 h 1"/>
                  <a:gd name="T6" fmla="*/ 1 w 3"/>
                  <a:gd name="T7" fmla="*/ 1 h 1"/>
                  <a:gd name="T8" fmla="*/ 1 w 3"/>
                  <a:gd name="T9" fmla="*/ 1 h 1"/>
                  <a:gd name="T10" fmla="*/ 0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0" y="0"/>
                    </a:moveTo>
                    <a:cubicBezTo>
                      <a:pt x="1" y="0"/>
                      <a:pt x="1" y="0"/>
                      <a:pt x="1" y="0"/>
                    </a:cubicBezTo>
                    <a:cubicBezTo>
                      <a:pt x="3" y="1"/>
                      <a:pt x="3" y="1"/>
                      <a:pt x="3" y="1"/>
                    </a:cubicBezTo>
                    <a:cubicBezTo>
                      <a:pt x="1" y="1"/>
                      <a:pt x="1" y="1"/>
                      <a:pt x="1" y="1"/>
                    </a:cubicBezTo>
                    <a:cubicBezTo>
                      <a:pt x="1" y="1"/>
                      <a:pt x="1" y="1"/>
                      <a:pt x="1" y="1"/>
                    </a:cubicBezTo>
                    <a:lnTo>
                      <a:pt x="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4" name="Freeform 185"/>
              <p:cNvSpPr>
                <a:spLocks/>
              </p:cNvSpPr>
              <p:nvPr/>
            </p:nvSpPr>
            <p:spPr bwMode="auto">
              <a:xfrm>
                <a:off x="639" y="1522"/>
                <a:ext cx="7" cy="7"/>
              </a:xfrm>
              <a:custGeom>
                <a:avLst/>
                <a:gdLst>
                  <a:gd name="T0" fmla="*/ 3 w 3"/>
                  <a:gd name="T1" fmla="*/ 2 h 3"/>
                  <a:gd name="T2" fmla="*/ 2 w 3"/>
                  <a:gd name="T3" fmla="*/ 3 h 3"/>
                  <a:gd name="T4" fmla="*/ 2 w 3"/>
                  <a:gd name="T5" fmla="*/ 3 h 3"/>
                  <a:gd name="T6" fmla="*/ 0 w 3"/>
                  <a:gd name="T7" fmla="*/ 2 h 3"/>
                  <a:gd name="T8" fmla="*/ 2 w 3"/>
                  <a:gd name="T9" fmla="*/ 0 h 3"/>
                  <a:gd name="T10" fmla="*/ 3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2"/>
                    </a:moveTo>
                    <a:cubicBezTo>
                      <a:pt x="2" y="2"/>
                      <a:pt x="2" y="2"/>
                      <a:pt x="2" y="3"/>
                    </a:cubicBezTo>
                    <a:cubicBezTo>
                      <a:pt x="2" y="3"/>
                      <a:pt x="2" y="3"/>
                      <a:pt x="2" y="3"/>
                    </a:cubicBezTo>
                    <a:cubicBezTo>
                      <a:pt x="2" y="2"/>
                      <a:pt x="0" y="2"/>
                      <a:pt x="0" y="2"/>
                    </a:cubicBezTo>
                    <a:cubicBezTo>
                      <a:pt x="0" y="2"/>
                      <a:pt x="2" y="2"/>
                      <a:pt x="2" y="0"/>
                    </a:cubicBezTo>
                    <a:cubicBezTo>
                      <a:pt x="2" y="2"/>
                      <a:pt x="2" y="2"/>
                      <a:pt x="3"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5" name="Freeform 186"/>
              <p:cNvSpPr>
                <a:spLocks/>
              </p:cNvSpPr>
              <p:nvPr/>
            </p:nvSpPr>
            <p:spPr bwMode="auto">
              <a:xfrm>
                <a:off x="733" y="1484"/>
                <a:ext cx="7" cy="0"/>
              </a:xfrm>
              <a:custGeom>
                <a:avLst/>
                <a:gdLst>
                  <a:gd name="T0" fmla="*/ 3 w 3"/>
                  <a:gd name="T1" fmla="*/ 1 w 3"/>
                  <a:gd name="T2" fmla="*/ 0 w 3"/>
                  <a:gd name="T3" fmla="*/ 0 w 3"/>
                  <a:gd name="T4" fmla="*/ 1 w 3"/>
                  <a:gd name="T5" fmla="*/ 3 w 3"/>
                </a:gdLst>
                <a:ahLst/>
                <a:cxnLst>
                  <a:cxn ang="0">
                    <a:pos x="T0" y="0"/>
                  </a:cxn>
                  <a:cxn ang="0">
                    <a:pos x="T1" y="0"/>
                  </a:cxn>
                  <a:cxn ang="0">
                    <a:pos x="T2" y="0"/>
                  </a:cxn>
                  <a:cxn ang="0">
                    <a:pos x="T3" y="0"/>
                  </a:cxn>
                  <a:cxn ang="0">
                    <a:pos x="T4" y="0"/>
                  </a:cxn>
                  <a:cxn ang="0">
                    <a:pos x="T5" y="0"/>
                  </a:cxn>
                </a:cxnLst>
                <a:rect l="0" t="0" r="r" b="b"/>
                <a:pathLst>
                  <a:path w="3">
                    <a:moveTo>
                      <a:pt x="3" y="0"/>
                    </a:moveTo>
                    <a:cubicBezTo>
                      <a:pt x="1" y="0"/>
                      <a:pt x="1" y="0"/>
                      <a:pt x="1" y="0"/>
                    </a:cubicBezTo>
                    <a:cubicBezTo>
                      <a:pt x="1" y="0"/>
                      <a:pt x="1" y="0"/>
                      <a:pt x="0" y="0"/>
                    </a:cubicBezTo>
                    <a:cubicBezTo>
                      <a:pt x="0" y="0"/>
                      <a:pt x="0" y="0"/>
                      <a:pt x="0" y="0"/>
                    </a:cubicBezTo>
                    <a:cubicBezTo>
                      <a:pt x="1" y="0"/>
                      <a:pt x="1" y="0"/>
                      <a:pt x="1" y="0"/>
                    </a:cubicBezTo>
                    <a:cubicBezTo>
                      <a:pt x="1" y="0"/>
                      <a:pt x="1" y="0"/>
                      <a:pt x="3"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6" name="Freeform 187"/>
              <p:cNvSpPr>
                <a:spLocks/>
              </p:cNvSpPr>
              <p:nvPr/>
            </p:nvSpPr>
            <p:spPr bwMode="auto">
              <a:xfrm>
                <a:off x="629" y="1519"/>
                <a:ext cx="5" cy="3"/>
              </a:xfrm>
              <a:custGeom>
                <a:avLst/>
                <a:gdLst>
                  <a:gd name="T0" fmla="*/ 0 w 2"/>
                  <a:gd name="T1" fmla="*/ 1 h 1"/>
                  <a:gd name="T2" fmla="*/ 1 w 2"/>
                  <a:gd name="T3" fmla="*/ 0 h 1"/>
                  <a:gd name="T4" fmla="*/ 2 w 2"/>
                  <a:gd name="T5" fmla="*/ 1 h 1"/>
                  <a:gd name="T6" fmla="*/ 2 w 2"/>
                  <a:gd name="T7" fmla="*/ 1 h 1"/>
                  <a:gd name="T8" fmla="*/ 1 w 2"/>
                  <a:gd name="T9" fmla="*/ 1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1" y="0"/>
                      <a:pt x="1" y="0"/>
                      <a:pt x="1" y="0"/>
                    </a:cubicBezTo>
                    <a:cubicBezTo>
                      <a:pt x="1" y="0"/>
                      <a:pt x="1" y="0"/>
                      <a:pt x="2" y="1"/>
                    </a:cubicBezTo>
                    <a:cubicBezTo>
                      <a:pt x="2" y="1"/>
                      <a:pt x="2" y="1"/>
                      <a:pt x="2" y="1"/>
                    </a:cubicBezTo>
                    <a:cubicBezTo>
                      <a:pt x="1" y="1"/>
                      <a:pt x="1" y="1"/>
                      <a:pt x="1" y="1"/>
                    </a:cubicBezTo>
                    <a:cubicBezTo>
                      <a:pt x="1" y="1"/>
                      <a:pt x="1"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7" name="Freeform 188"/>
              <p:cNvSpPr>
                <a:spLocks/>
              </p:cNvSpPr>
              <p:nvPr/>
            </p:nvSpPr>
            <p:spPr bwMode="auto">
              <a:xfrm>
                <a:off x="700" y="1493"/>
                <a:ext cx="3" cy="8"/>
              </a:xfrm>
              <a:custGeom>
                <a:avLst/>
                <a:gdLst>
                  <a:gd name="T0" fmla="*/ 1 w 1"/>
                  <a:gd name="T1" fmla="*/ 2 h 3"/>
                  <a:gd name="T2" fmla="*/ 0 w 1"/>
                  <a:gd name="T3" fmla="*/ 3 h 3"/>
                  <a:gd name="T4" fmla="*/ 0 w 1"/>
                  <a:gd name="T5" fmla="*/ 2 h 3"/>
                  <a:gd name="T6" fmla="*/ 0 w 1"/>
                  <a:gd name="T7" fmla="*/ 2 h 3"/>
                  <a:gd name="T8" fmla="*/ 1 w 1"/>
                  <a:gd name="T9" fmla="*/ 0 h 3"/>
                  <a:gd name="T10" fmla="*/ 1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1" y="2"/>
                    </a:moveTo>
                    <a:cubicBezTo>
                      <a:pt x="1" y="2"/>
                      <a:pt x="1" y="3"/>
                      <a:pt x="0" y="3"/>
                    </a:cubicBezTo>
                    <a:cubicBezTo>
                      <a:pt x="0" y="3"/>
                      <a:pt x="0" y="3"/>
                      <a:pt x="0" y="2"/>
                    </a:cubicBezTo>
                    <a:cubicBezTo>
                      <a:pt x="0" y="2"/>
                      <a:pt x="0" y="2"/>
                      <a:pt x="0" y="2"/>
                    </a:cubicBezTo>
                    <a:cubicBezTo>
                      <a:pt x="1" y="0"/>
                      <a:pt x="1" y="0"/>
                      <a:pt x="1" y="0"/>
                    </a:cubicBezTo>
                    <a:lnTo>
                      <a:pt x="1" y="2"/>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8" name="Freeform 189"/>
              <p:cNvSpPr>
                <a:spLocks/>
              </p:cNvSpPr>
              <p:nvPr/>
            </p:nvSpPr>
            <p:spPr bwMode="auto">
              <a:xfrm>
                <a:off x="665" y="1529"/>
                <a:ext cx="2" cy="2"/>
              </a:xfrm>
              <a:custGeom>
                <a:avLst/>
                <a:gdLst>
                  <a:gd name="T0" fmla="*/ 0 w 1"/>
                  <a:gd name="T1" fmla="*/ 1 h 1"/>
                  <a:gd name="T2" fmla="*/ 1 w 1"/>
                  <a:gd name="T3" fmla="*/ 0 h 1"/>
                  <a:gd name="T4" fmla="*/ 1 w 1"/>
                  <a:gd name="T5" fmla="*/ 0 h 1"/>
                  <a:gd name="T6" fmla="*/ 1 w 1"/>
                  <a:gd name="T7" fmla="*/ 1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0"/>
                      <a:pt x="0" y="0"/>
                      <a:pt x="1" y="0"/>
                    </a:cubicBezTo>
                    <a:cubicBezTo>
                      <a:pt x="1" y="0"/>
                      <a:pt x="1" y="0"/>
                      <a:pt x="1" y="0"/>
                    </a:cubicBezTo>
                    <a:cubicBezTo>
                      <a:pt x="1" y="1"/>
                      <a:pt x="1" y="1"/>
                      <a:pt x="1" y="1"/>
                    </a:cubicBezTo>
                    <a:cubicBezTo>
                      <a:pt x="1" y="1"/>
                      <a:pt x="1" y="1"/>
                      <a:pt x="1" y="1"/>
                    </a:cubicBezTo>
                    <a:cubicBezTo>
                      <a:pt x="0" y="1"/>
                      <a:pt x="0"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9" name="Freeform 190"/>
              <p:cNvSpPr>
                <a:spLocks/>
              </p:cNvSpPr>
              <p:nvPr/>
            </p:nvSpPr>
            <p:spPr bwMode="auto">
              <a:xfrm>
                <a:off x="615" y="1552"/>
                <a:ext cx="5" cy="5"/>
              </a:xfrm>
              <a:custGeom>
                <a:avLst/>
                <a:gdLst>
                  <a:gd name="T0" fmla="*/ 1 w 2"/>
                  <a:gd name="T1" fmla="*/ 2 h 2"/>
                  <a:gd name="T2" fmla="*/ 0 w 2"/>
                  <a:gd name="T3" fmla="*/ 2 h 2"/>
                  <a:gd name="T4" fmla="*/ 0 w 2"/>
                  <a:gd name="T5" fmla="*/ 2 h 2"/>
                  <a:gd name="T6" fmla="*/ 1 w 2"/>
                  <a:gd name="T7" fmla="*/ 0 h 2"/>
                  <a:gd name="T8" fmla="*/ 2 w 2"/>
                  <a:gd name="T9" fmla="*/ 0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2"/>
                      <a:pt x="1" y="2"/>
                      <a:pt x="0" y="2"/>
                    </a:cubicBezTo>
                    <a:cubicBezTo>
                      <a:pt x="0" y="2"/>
                      <a:pt x="0" y="2"/>
                      <a:pt x="0" y="2"/>
                    </a:cubicBezTo>
                    <a:cubicBezTo>
                      <a:pt x="1" y="0"/>
                      <a:pt x="1" y="0"/>
                      <a:pt x="1" y="0"/>
                    </a:cubicBezTo>
                    <a:cubicBezTo>
                      <a:pt x="1" y="0"/>
                      <a:pt x="1" y="0"/>
                      <a:pt x="2" y="0"/>
                    </a:cubicBezTo>
                    <a:cubicBezTo>
                      <a:pt x="1" y="2"/>
                      <a:pt x="1" y="2"/>
                      <a:pt x="1"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0" name="Freeform 191"/>
              <p:cNvSpPr>
                <a:spLocks/>
              </p:cNvSpPr>
              <p:nvPr/>
            </p:nvSpPr>
            <p:spPr bwMode="auto">
              <a:xfrm>
                <a:off x="651" y="1529"/>
                <a:ext cx="4" cy="2"/>
              </a:xfrm>
              <a:custGeom>
                <a:avLst/>
                <a:gdLst>
                  <a:gd name="T0" fmla="*/ 0 w 2"/>
                  <a:gd name="T1" fmla="*/ 0 h 1"/>
                  <a:gd name="T2" fmla="*/ 2 w 2"/>
                  <a:gd name="T3" fmla="*/ 0 h 1"/>
                  <a:gd name="T4" fmla="*/ 2 w 2"/>
                  <a:gd name="T5" fmla="*/ 0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2" y="0"/>
                    </a:cubicBezTo>
                    <a:cubicBezTo>
                      <a:pt x="2" y="0"/>
                      <a:pt x="2" y="0"/>
                      <a:pt x="2" y="0"/>
                    </a:cubicBezTo>
                    <a:cubicBezTo>
                      <a:pt x="2" y="1"/>
                      <a:pt x="2" y="1"/>
                      <a:pt x="2" y="1"/>
                    </a:cubicBezTo>
                    <a:cubicBezTo>
                      <a:pt x="0" y="1"/>
                      <a:pt x="0" y="1"/>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1" name="Freeform 192"/>
              <p:cNvSpPr>
                <a:spLocks/>
              </p:cNvSpPr>
              <p:nvPr/>
            </p:nvSpPr>
            <p:spPr bwMode="auto">
              <a:xfrm>
                <a:off x="620" y="1479"/>
                <a:ext cx="2" cy="5"/>
              </a:xfrm>
              <a:custGeom>
                <a:avLst/>
                <a:gdLst>
                  <a:gd name="T0" fmla="*/ 0 w 1"/>
                  <a:gd name="T1" fmla="*/ 2 h 2"/>
                  <a:gd name="T2" fmla="*/ 0 w 1"/>
                  <a:gd name="T3" fmla="*/ 1 h 2"/>
                  <a:gd name="T4" fmla="*/ 1 w 1"/>
                  <a:gd name="T5" fmla="*/ 1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1"/>
                      <a:pt x="0" y="1"/>
                      <a:pt x="0" y="1"/>
                    </a:cubicBezTo>
                    <a:cubicBezTo>
                      <a:pt x="0" y="0"/>
                      <a:pt x="1" y="0"/>
                      <a:pt x="1" y="1"/>
                    </a:cubicBezTo>
                    <a:cubicBezTo>
                      <a:pt x="1" y="1"/>
                      <a:pt x="1" y="1"/>
                      <a:pt x="1" y="1"/>
                    </a:cubicBezTo>
                    <a:cubicBezTo>
                      <a:pt x="1" y="1"/>
                      <a:pt x="1" y="2"/>
                      <a:pt x="0"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2" name="Freeform 193"/>
              <p:cNvSpPr>
                <a:spLocks/>
              </p:cNvSpPr>
              <p:nvPr/>
            </p:nvSpPr>
            <p:spPr bwMode="auto">
              <a:xfrm>
                <a:off x="733" y="1491"/>
                <a:ext cx="3" cy="5"/>
              </a:xfrm>
              <a:custGeom>
                <a:avLst/>
                <a:gdLst>
                  <a:gd name="T0" fmla="*/ 0 w 1"/>
                  <a:gd name="T1" fmla="*/ 0 h 2"/>
                  <a:gd name="T2" fmla="*/ 1 w 1"/>
                  <a:gd name="T3" fmla="*/ 1 h 2"/>
                  <a:gd name="T4" fmla="*/ 0 w 1"/>
                  <a:gd name="T5" fmla="*/ 2 h 2"/>
                  <a:gd name="T6" fmla="*/ 0 w 1"/>
                  <a:gd name="T7" fmla="*/ 2 h 2"/>
                  <a:gd name="T8" fmla="*/ 0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1" y="1"/>
                      <a:pt x="1" y="1"/>
                      <a:pt x="1" y="1"/>
                    </a:cubicBezTo>
                    <a:cubicBezTo>
                      <a:pt x="1" y="1"/>
                      <a:pt x="1" y="2"/>
                      <a:pt x="0" y="2"/>
                    </a:cubicBezTo>
                    <a:cubicBezTo>
                      <a:pt x="0" y="2"/>
                      <a:pt x="0" y="2"/>
                      <a:pt x="0" y="2"/>
                    </a:cubicBezTo>
                    <a:cubicBezTo>
                      <a:pt x="0" y="1"/>
                      <a:pt x="0" y="1"/>
                      <a:pt x="0" y="1"/>
                    </a:cubicBezTo>
                    <a:cubicBezTo>
                      <a:pt x="0" y="1"/>
                      <a:pt x="0" y="1"/>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3" name="Freeform 194"/>
              <p:cNvSpPr>
                <a:spLocks/>
              </p:cNvSpPr>
              <p:nvPr/>
            </p:nvSpPr>
            <p:spPr bwMode="auto">
              <a:xfrm>
                <a:off x="729" y="1508"/>
                <a:ext cx="2" cy="4"/>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0"/>
                      <a:pt x="0" y="0"/>
                      <a:pt x="0" y="0"/>
                    </a:cubicBezTo>
                    <a:cubicBezTo>
                      <a:pt x="0" y="0"/>
                      <a:pt x="0" y="0"/>
                      <a:pt x="0" y="0"/>
                    </a:cubicBezTo>
                    <a:cubicBezTo>
                      <a:pt x="1" y="0"/>
                      <a:pt x="1" y="0"/>
                      <a:pt x="1" y="0"/>
                    </a:cubicBezTo>
                    <a:cubicBezTo>
                      <a:pt x="1" y="0"/>
                      <a:pt x="1" y="0"/>
                      <a:pt x="1" y="2"/>
                    </a:cubicBezTo>
                    <a:cubicBezTo>
                      <a:pt x="1" y="2"/>
                      <a:pt x="1" y="2"/>
                      <a:pt x="1" y="2"/>
                    </a:cubicBezTo>
                    <a:cubicBezTo>
                      <a:pt x="0" y="2"/>
                      <a:pt x="0" y="2"/>
                      <a:pt x="0"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4" name="Freeform 195"/>
              <p:cNvSpPr>
                <a:spLocks/>
              </p:cNvSpPr>
              <p:nvPr/>
            </p:nvSpPr>
            <p:spPr bwMode="auto">
              <a:xfrm>
                <a:off x="693" y="1496"/>
                <a:ext cx="7" cy="5"/>
              </a:xfrm>
              <a:custGeom>
                <a:avLst/>
                <a:gdLst>
                  <a:gd name="T0" fmla="*/ 2 w 3"/>
                  <a:gd name="T1" fmla="*/ 2 h 2"/>
                  <a:gd name="T2" fmla="*/ 0 w 3"/>
                  <a:gd name="T3" fmla="*/ 2 h 2"/>
                  <a:gd name="T4" fmla="*/ 2 w 3"/>
                  <a:gd name="T5" fmla="*/ 0 h 2"/>
                  <a:gd name="T6" fmla="*/ 2 w 3"/>
                  <a:gd name="T7" fmla="*/ 0 h 2"/>
                  <a:gd name="T8" fmla="*/ 3 w 3"/>
                  <a:gd name="T9" fmla="*/ 2 h 2"/>
                  <a:gd name="T10" fmla="*/ 2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2" y="2"/>
                    </a:moveTo>
                    <a:cubicBezTo>
                      <a:pt x="0" y="2"/>
                      <a:pt x="0" y="2"/>
                      <a:pt x="0" y="2"/>
                    </a:cubicBezTo>
                    <a:cubicBezTo>
                      <a:pt x="0" y="0"/>
                      <a:pt x="2" y="0"/>
                      <a:pt x="2" y="0"/>
                    </a:cubicBezTo>
                    <a:cubicBezTo>
                      <a:pt x="2" y="0"/>
                      <a:pt x="2" y="0"/>
                      <a:pt x="2" y="0"/>
                    </a:cubicBezTo>
                    <a:cubicBezTo>
                      <a:pt x="2" y="0"/>
                      <a:pt x="2" y="0"/>
                      <a:pt x="3" y="2"/>
                    </a:cubicBezTo>
                    <a:cubicBezTo>
                      <a:pt x="3" y="2"/>
                      <a:pt x="3" y="2"/>
                      <a:pt x="2"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5" name="Freeform 196"/>
              <p:cNvSpPr>
                <a:spLocks/>
              </p:cNvSpPr>
              <p:nvPr/>
            </p:nvSpPr>
            <p:spPr bwMode="auto">
              <a:xfrm>
                <a:off x="717" y="1541"/>
                <a:ext cx="4" cy="4"/>
              </a:xfrm>
              <a:custGeom>
                <a:avLst/>
                <a:gdLst>
                  <a:gd name="T0" fmla="*/ 2 w 2"/>
                  <a:gd name="T1" fmla="*/ 2 h 2"/>
                  <a:gd name="T2" fmla="*/ 1 w 2"/>
                  <a:gd name="T3" fmla="*/ 2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1" y="2"/>
                      <a:pt x="1" y="2"/>
                      <a:pt x="1" y="2"/>
                    </a:cubicBezTo>
                    <a:cubicBezTo>
                      <a:pt x="1" y="2"/>
                      <a:pt x="1" y="2"/>
                      <a:pt x="0" y="2"/>
                    </a:cubicBezTo>
                    <a:cubicBezTo>
                      <a:pt x="1" y="0"/>
                      <a:pt x="1" y="0"/>
                      <a:pt x="2"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6" name="Freeform 197"/>
              <p:cNvSpPr>
                <a:spLocks/>
              </p:cNvSpPr>
              <p:nvPr/>
            </p:nvSpPr>
            <p:spPr bwMode="auto">
              <a:xfrm>
                <a:off x="622" y="1541"/>
                <a:ext cx="7" cy="4"/>
              </a:xfrm>
              <a:custGeom>
                <a:avLst/>
                <a:gdLst>
                  <a:gd name="T0" fmla="*/ 0 w 3"/>
                  <a:gd name="T1" fmla="*/ 0 h 2"/>
                  <a:gd name="T2" fmla="*/ 1 w 3"/>
                  <a:gd name="T3" fmla="*/ 0 h 2"/>
                  <a:gd name="T4" fmla="*/ 3 w 3"/>
                  <a:gd name="T5" fmla="*/ 0 h 2"/>
                  <a:gd name="T6" fmla="*/ 1 w 3"/>
                  <a:gd name="T7" fmla="*/ 2 h 2"/>
                  <a:gd name="T8" fmla="*/ 1 w 3"/>
                  <a:gd name="T9" fmla="*/ 2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cubicBezTo>
                      <a:pt x="1" y="0"/>
                      <a:pt x="1" y="0"/>
                      <a:pt x="1" y="0"/>
                    </a:cubicBezTo>
                    <a:cubicBezTo>
                      <a:pt x="3" y="0"/>
                      <a:pt x="3" y="0"/>
                      <a:pt x="3" y="0"/>
                    </a:cubicBezTo>
                    <a:cubicBezTo>
                      <a:pt x="3" y="2"/>
                      <a:pt x="1" y="2"/>
                      <a:pt x="1" y="2"/>
                    </a:cubicBezTo>
                    <a:cubicBezTo>
                      <a:pt x="1" y="2"/>
                      <a:pt x="1" y="2"/>
                      <a:pt x="1" y="2"/>
                    </a:cubicBezTo>
                    <a:cubicBezTo>
                      <a:pt x="1" y="2"/>
                      <a:pt x="1" y="2"/>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7" name="Freeform 198"/>
              <p:cNvSpPr>
                <a:spLocks/>
              </p:cNvSpPr>
              <p:nvPr/>
            </p:nvSpPr>
            <p:spPr bwMode="auto">
              <a:xfrm>
                <a:off x="726" y="1479"/>
                <a:ext cx="3" cy="5"/>
              </a:xfrm>
              <a:custGeom>
                <a:avLst/>
                <a:gdLst>
                  <a:gd name="T0" fmla="*/ 0 w 1"/>
                  <a:gd name="T1" fmla="*/ 2 h 2"/>
                  <a:gd name="T2" fmla="*/ 1 w 1"/>
                  <a:gd name="T3" fmla="*/ 0 h 2"/>
                  <a:gd name="T4" fmla="*/ 1 w 1"/>
                  <a:gd name="T5" fmla="*/ 0 h 2"/>
                  <a:gd name="T6" fmla="*/ 1 w 1"/>
                  <a:gd name="T7" fmla="*/ 2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0"/>
                      <a:pt x="0" y="0"/>
                      <a:pt x="1" y="0"/>
                    </a:cubicBezTo>
                    <a:cubicBezTo>
                      <a:pt x="1" y="0"/>
                      <a:pt x="1" y="0"/>
                      <a:pt x="1" y="0"/>
                    </a:cubicBezTo>
                    <a:cubicBezTo>
                      <a:pt x="1" y="2"/>
                      <a:pt x="1" y="2"/>
                      <a:pt x="1" y="2"/>
                    </a:cubicBezTo>
                    <a:lnTo>
                      <a:pt x="0" y="2"/>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8" name="Freeform 199"/>
              <p:cNvSpPr>
                <a:spLocks/>
              </p:cNvSpPr>
              <p:nvPr/>
            </p:nvSpPr>
            <p:spPr bwMode="auto">
              <a:xfrm>
                <a:off x="644" y="1493"/>
                <a:ext cx="4" cy="3"/>
              </a:xfrm>
              <a:custGeom>
                <a:avLst/>
                <a:gdLst>
                  <a:gd name="T0" fmla="*/ 1 w 2"/>
                  <a:gd name="T1" fmla="*/ 1 h 1"/>
                  <a:gd name="T2" fmla="*/ 0 w 2"/>
                  <a:gd name="T3" fmla="*/ 1 h 1"/>
                  <a:gd name="T4" fmla="*/ 1 w 2"/>
                  <a:gd name="T5" fmla="*/ 0 h 1"/>
                  <a:gd name="T6" fmla="*/ 2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1" y="1"/>
                      <a:pt x="1" y="0"/>
                      <a:pt x="1" y="0"/>
                    </a:cubicBezTo>
                    <a:cubicBezTo>
                      <a:pt x="1" y="0"/>
                      <a:pt x="1" y="1"/>
                      <a:pt x="2" y="1"/>
                    </a:cubicBezTo>
                    <a:lnTo>
                      <a:pt x="1" y="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9" name="Freeform 200"/>
              <p:cNvSpPr>
                <a:spLocks/>
              </p:cNvSpPr>
              <p:nvPr/>
            </p:nvSpPr>
            <p:spPr bwMode="auto">
              <a:xfrm>
                <a:off x="679" y="1515"/>
                <a:ext cx="7" cy="4"/>
              </a:xfrm>
              <a:custGeom>
                <a:avLst/>
                <a:gdLst>
                  <a:gd name="T0" fmla="*/ 2 w 3"/>
                  <a:gd name="T1" fmla="*/ 0 h 2"/>
                  <a:gd name="T2" fmla="*/ 3 w 3"/>
                  <a:gd name="T3" fmla="*/ 0 h 2"/>
                  <a:gd name="T4" fmla="*/ 2 w 3"/>
                  <a:gd name="T5" fmla="*/ 2 h 2"/>
                  <a:gd name="T6" fmla="*/ 2 w 3"/>
                  <a:gd name="T7" fmla="*/ 2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2" y="0"/>
                      <a:pt x="2" y="0"/>
                      <a:pt x="3" y="0"/>
                    </a:cubicBezTo>
                    <a:cubicBezTo>
                      <a:pt x="2" y="2"/>
                      <a:pt x="2" y="2"/>
                      <a:pt x="2" y="2"/>
                    </a:cubicBezTo>
                    <a:cubicBezTo>
                      <a:pt x="2" y="2"/>
                      <a:pt x="2" y="2"/>
                      <a:pt x="2" y="2"/>
                    </a:cubicBezTo>
                    <a:cubicBezTo>
                      <a:pt x="0" y="0"/>
                      <a:pt x="2" y="0"/>
                      <a:pt x="2"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0" name="Freeform 201"/>
              <p:cNvSpPr>
                <a:spLocks/>
              </p:cNvSpPr>
              <p:nvPr/>
            </p:nvSpPr>
            <p:spPr bwMode="auto">
              <a:xfrm>
                <a:off x="636" y="1489"/>
                <a:ext cx="3" cy="2"/>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1"/>
                      <a:pt x="0" y="0"/>
                    </a:cubicBezTo>
                    <a:cubicBezTo>
                      <a:pt x="0" y="0"/>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1" name="Freeform 202"/>
              <p:cNvSpPr>
                <a:spLocks/>
              </p:cNvSpPr>
              <p:nvPr/>
            </p:nvSpPr>
            <p:spPr bwMode="auto">
              <a:xfrm>
                <a:off x="610" y="1522"/>
                <a:ext cx="8" cy="7"/>
              </a:xfrm>
              <a:custGeom>
                <a:avLst/>
                <a:gdLst>
                  <a:gd name="T0" fmla="*/ 2 w 3"/>
                  <a:gd name="T1" fmla="*/ 0 h 3"/>
                  <a:gd name="T2" fmla="*/ 3 w 3"/>
                  <a:gd name="T3" fmla="*/ 2 h 3"/>
                  <a:gd name="T4" fmla="*/ 2 w 3"/>
                  <a:gd name="T5" fmla="*/ 3 h 3"/>
                  <a:gd name="T6" fmla="*/ 2 w 3"/>
                  <a:gd name="T7" fmla="*/ 0 h 3"/>
                </a:gdLst>
                <a:ahLst/>
                <a:cxnLst>
                  <a:cxn ang="0">
                    <a:pos x="T0" y="T1"/>
                  </a:cxn>
                  <a:cxn ang="0">
                    <a:pos x="T2" y="T3"/>
                  </a:cxn>
                  <a:cxn ang="0">
                    <a:pos x="T4" y="T5"/>
                  </a:cxn>
                  <a:cxn ang="0">
                    <a:pos x="T6" y="T7"/>
                  </a:cxn>
                </a:cxnLst>
                <a:rect l="0" t="0" r="r" b="b"/>
                <a:pathLst>
                  <a:path w="3" h="3">
                    <a:moveTo>
                      <a:pt x="2" y="0"/>
                    </a:moveTo>
                    <a:cubicBezTo>
                      <a:pt x="2" y="2"/>
                      <a:pt x="2" y="2"/>
                      <a:pt x="3" y="2"/>
                    </a:cubicBezTo>
                    <a:cubicBezTo>
                      <a:pt x="2" y="2"/>
                      <a:pt x="2" y="3"/>
                      <a:pt x="2" y="3"/>
                    </a:cubicBezTo>
                    <a:cubicBezTo>
                      <a:pt x="2" y="3"/>
                      <a:pt x="0" y="2"/>
                      <a:pt x="2"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2" name="Freeform 203"/>
              <p:cNvSpPr>
                <a:spLocks/>
              </p:cNvSpPr>
              <p:nvPr/>
            </p:nvSpPr>
            <p:spPr bwMode="auto">
              <a:xfrm>
                <a:off x="731" y="1501"/>
                <a:ext cx="2" cy="2"/>
              </a:xfrm>
              <a:custGeom>
                <a:avLst/>
                <a:gdLst>
                  <a:gd name="T0" fmla="*/ 1 w 1"/>
                  <a:gd name="T1" fmla="*/ 0 h 1"/>
                  <a:gd name="T2" fmla="*/ 1 w 1"/>
                  <a:gd name="T3" fmla="*/ 0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1"/>
                      <a:pt x="0" y="1"/>
                    </a:cubicBezTo>
                    <a:cubicBezTo>
                      <a:pt x="0" y="1"/>
                      <a:pt x="0" y="1"/>
                      <a:pt x="0" y="1"/>
                    </a:cubicBezTo>
                    <a:cubicBezTo>
                      <a:pt x="0" y="0"/>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3" name="Freeform 204"/>
              <p:cNvSpPr>
                <a:spLocks/>
              </p:cNvSpPr>
              <p:nvPr/>
            </p:nvSpPr>
            <p:spPr bwMode="auto">
              <a:xfrm>
                <a:off x="648" y="1588"/>
                <a:ext cx="7" cy="2"/>
              </a:xfrm>
              <a:custGeom>
                <a:avLst/>
                <a:gdLst>
                  <a:gd name="T0" fmla="*/ 0 w 3"/>
                  <a:gd name="T1" fmla="*/ 1 h 1"/>
                  <a:gd name="T2" fmla="*/ 1 w 3"/>
                  <a:gd name="T3" fmla="*/ 0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0"/>
                      <a:pt x="0" y="0"/>
                      <a:pt x="1" y="0"/>
                    </a:cubicBezTo>
                    <a:cubicBezTo>
                      <a:pt x="1" y="0"/>
                      <a:pt x="1" y="0"/>
                      <a:pt x="3" y="0"/>
                    </a:cubicBezTo>
                    <a:cubicBezTo>
                      <a:pt x="1" y="1"/>
                      <a:pt x="1"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4" name="Oval 205"/>
              <p:cNvSpPr>
                <a:spLocks noChangeArrowheads="1"/>
              </p:cNvSpPr>
              <p:nvPr/>
            </p:nvSpPr>
            <p:spPr bwMode="auto">
              <a:xfrm>
                <a:off x="667" y="1559"/>
                <a:ext cx="5" cy="3"/>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5" name="Freeform 206"/>
              <p:cNvSpPr>
                <a:spLocks/>
              </p:cNvSpPr>
              <p:nvPr/>
            </p:nvSpPr>
            <p:spPr bwMode="auto">
              <a:xfrm>
                <a:off x="710" y="1484"/>
                <a:ext cx="2" cy="5"/>
              </a:xfrm>
              <a:custGeom>
                <a:avLst/>
                <a:gdLst>
                  <a:gd name="T0" fmla="*/ 1 w 1"/>
                  <a:gd name="T1" fmla="*/ 0 h 2"/>
                  <a:gd name="T2" fmla="*/ 1 w 1"/>
                  <a:gd name="T3" fmla="*/ 2 h 2"/>
                  <a:gd name="T4" fmla="*/ 0 w 1"/>
                  <a:gd name="T5" fmla="*/ 2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2"/>
                      <a:pt x="1" y="2"/>
                      <a:pt x="1" y="2"/>
                    </a:cubicBezTo>
                    <a:cubicBezTo>
                      <a:pt x="0" y="2"/>
                      <a:pt x="0" y="2"/>
                      <a:pt x="0" y="2"/>
                    </a:cubicBezTo>
                    <a:cubicBezTo>
                      <a:pt x="0" y="2"/>
                      <a:pt x="0" y="2"/>
                      <a:pt x="0" y="2"/>
                    </a:cubicBezTo>
                    <a:cubicBezTo>
                      <a:pt x="0" y="0"/>
                      <a:pt x="0"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6" name="Freeform 207"/>
              <p:cNvSpPr>
                <a:spLocks/>
              </p:cNvSpPr>
              <p:nvPr/>
            </p:nvSpPr>
            <p:spPr bwMode="auto">
              <a:xfrm>
                <a:off x="729" y="1524"/>
                <a:ext cx="2" cy="5"/>
              </a:xfrm>
              <a:custGeom>
                <a:avLst/>
                <a:gdLst>
                  <a:gd name="T0" fmla="*/ 0 w 1"/>
                  <a:gd name="T1" fmla="*/ 0 h 2"/>
                  <a:gd name="T2" fmla="*/ 1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1" y="2"/>
                      <a:pt x="1" y="2"/>
                      <a:pt x="1" y="2"/>
                    </a:cubicBezTo>
                    <a:cubicBezTo>
                      <a:pt x="0" y="2"/>
                      <a:pt x="0" y="2"/>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7" name="Freeform 208"/>
              <p:cNvSpPr>
                <a:spLocks/>
              </p:cNvSpPr>
              <p:nvPr/>
            </p:nvSpPr>
            <p:spPr bwMode="auto">
              <a:xfrm>
                <a:off x="726" y="1550"/>
                <a:ext cx="3" cy="2"/>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1" y="1"/>
                      <a:pt x="0" y="1"/>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8" name="Freeform 209"/>
              <p:cNvSpPr>
                <a:spLocks/>
              </p:cNvSpPr>
              <p:nvPr/>
            </p:nvSpPr>
            <p:spPr bwMode="auto">
              <a:xfrm>
                <a:off x="677" y="1566"/>
                <a:ext cx="2" cy="3"/>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1"/>
                    </a:cubicBezTo>
                    <a:cubicBezTo>
                      <a:pt x="1" y="1"/>
                      <a:pt x="1" y="1"/>
                      <a:pt x="1" y="1"/>
                    </a:cubicBezTo>
                    <a:cubicBezTo>
                      <a:pt x="1" y="1"/>
                      <a:pt x="0" y="1"/>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0" name="Freeform 211"/>
            <p:cNvSpPr>
              <a:spLocks/>
            </p:cNvSpPr>
            <p:nvPr/>
          </p:nvSpPr>
          <p:spPr bwMode="auto">
            <a:xfrm>
              <a:off x="981776" y="2490788"/>
              <a:ext cx="3175" cy="3175"/>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0"/>
                  </a:cubicBezTo>
                  <a:cubicBezTo>
                    <a:pt x="0" y="0"/>
                    <a:pt x="0" y="0"/>
                    <a:pt x="1" y="0"/>
                  </a:cubicBezTo>
                  <a:cubicBezTo>
                    <a:pt x="0" y="0"/>
                    <a:pt x="0" y="1"/>
                    <a:pt x="0" y="1"/>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212"/>
            <p:cNvSpPr>
              <a:spLocks/>
            </p:cNvSpPr>
            <p:nvPr/>
          </p:nvSpPr>
          <p:spPr bwMode="auto">
            <a:xfrm>
              <a:off x="1048451" y="2405063"/>
              <a:ext cx="4763" cy="11112"/>
            </a:xfrm>
            <a:custGeom>
              <a:avLst/>
              <a:gdLst>
                <a:gd name="T0" fmla="*/ 0 w 1"/>
                <a:gd name="T1" fmla="*/ 3 h 3"/>
                <a:gd name="T2" fmla="*/ 0 w 1"/>
                <a:gd name="T3" fmla="*/ 2 h 3"/>
                <a:gd name="T4" fmla="*/ 0 w 1"/>
                <a:gd name="T5" fmla="*/ 0 h 3"/>
                <a:gd name="T6" fmla="*/ 1 w 1"/>
                <a:gd name="T7" fmla="*/ 2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cubicBezTo>
                    <a:pt x="0" y="2"/>
                    <a:pt x="0" y="2"/>
                    <a:pt x="0" y="2"/>
                  </a:cubicBezTo>
                  <a:cubicBezTo>
                    <a:pt x="0" y="2"/>
                    <a:pt x="0" y="2"/>
                    <a:pt x="0" y="0"/>
                  </a:cubicBezTo>
                  <a:cubicBezTo>
                    <a:pt x="0" y="2"/>
                    <a:pt x="1" y="2"/>
                    <a:pt x="1" y="2"/>
                  </a:cubicBezTo>
                  <a:cubicBezTo>
                    <a:pt x="1" y="2"/>
                    <a:pt x="1" y="3"/>
                    <a:pt x="0" y="3"/>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213"/>
            <p:cNvSpPr>
              <a:spLocks/>
            </p:cNvSpPr>
            <p:nvPr/>
          </p:nvSpPr>
          <p:spPr bwMode="auto">
            <a:xfrm>
              <a:off x="1116713" y="2438400"/>
              <a:ext cx="11113" cy="7937"/>
            </a:xfrm>
            <a:custGeom>
              <a:avLst/>
              <a:gdLst>
                <a:gd name="T0" fmla="*/ 3 w 3"/>
                <a:gd name="T1" fmla="*/ 2 h 2"/>
                <a:gd name="T2" fmla="*/ 1 w 3"/>
                <a:gd name="T3" fmla="*/ 2 h 2"/>
                <a:gd name="T4" fmla="*/ 0 w 3"/>
                <a:gd name="T5" fmla="*/ 0 h 2"/>
                <a:gd name="T6" fmla="*/ 1 w 3"/>
                <a:gd name="T7" fmla="*/ 0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1" y="2"/>
                    <a:pt x="1" y="2"/>
                    <a:pt x="1" y="2"/>
                  </a:cubicBezTo>
                  <a:cubicBezTo>
                    <a:pt x="1" y="2"/>
                    <a:pt x="1" y="2"/>
                    <a:pt x="0" y="0"/>
                  </a:cubicBezTo>
                  <a:cubicBezTo>
                    <a:pt x="0" y="0"/>
                    <a:pt x="0" y="0"/>
                    <a:pt x="1" y="0"/>
                  </a:cubicBezTo>
                  <a:cubicBezTo>
                    <a:pt x="1" y="0"/>
                    <a:pt x="1" y="2"/>
                    <a:pt x="3"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214"/>
            <p:cNvSpPr>
              <a:spLocks/>
            </p:cNvSpPr>
            <p:nvPr/>
          </p:nvSpPr>
          <p:spPr bwMode="auto">
            <a:xfrm>
              <a:off x="1138938" y="2347913"/>
              <a:ext cx="3175" cy="7937"/>
            </a:xfrm>
            <a:custGeom>
              <a:avLst/>
              <a:gdLst>
                <a:gd name="T0" fmla="*/ 0 w 1"/>
                <a:gd name="T1" fmla="*/ 2 h 2"/>
                <a:gd name="T2" fmla="*/ 1 w 1"/>
                <a:gd name="T3" fmla="*/ 0 h 2"/>
                <a:gd name="T4" fmla="*/ 1 w 1"/>
                <a:gd name="T5" fmla="*/ 2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0"/>
                    <a:pt x="1" y="0"/>
                  </a:cubicBezTo>
                  <a:cubicBezTo>
                    <a:pt x="1" y="2"/>
                    <a:pt x="1" y="2"/>
                    <a:pt x="1" y="2"/>
                  </a:cubicBezTo>
                  <a:cubicBezTo>
                    <a:pt x="1" y="2"/>
                    <a:pt x="1" y="2"/>
                    <a:pt x="0" y="2"/>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215"/>
            <p:cNvSpPr>
              <a:spLocks/>
            </p:cNvSpPr>
            <p:nvPr/>
          </p:nvSpPr>
          <p:spPr bwMode="auto">
            <a:xfrm>
              <a:off x="1172276" y="2355850"/>
              <a:ext cx="4763"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0" y="0"/>
                    <a:pt x="1" y="0"/>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Freeform 216"/>
            <p:cNvSpPr>
              <a:spLocks/>
            </p:cNvSpPr>
            <p:nvPr/>
          </p:nvSpPr>
          <p:spPr bwMode="auto">
            <a:xfrm>
              <a:off x="1030988" y="2386013"/>
              <a:ext cx="6350" cy="3175"/>
            </a:xfrm>
            <a:custGeom>
              <a:avLst/>
              <a:gdLst>
                <a:gd name="T0" fmla="*/ 0 w 2"/>
                <a:gd name="T1" fmla="*/ 0 h 1"/>
                <a:gd name="T2" fmla="*/ 2 w 2"/>
                <a:gd name="T3" fmla="*/ 0 h 1"/>
                <a:gd name="T4" fmla="*/ 2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2" y="0"/>
                    <a:pt x="2" y="0"/>
                    <a:pt x="2" y="0"/>
                  </a:cubicBezTo>
                  <a:cubicBezTo>
                    <a:pt x="2" y="0"/>
                    <a:pt x="2" y="0"/>
                    <a:pt x="2" y="1"/>
                  </a:cubicBezTo>
                  <a:cubicBezTo>
                    <a:pt x="2" y="1"/>
                    <a:pt x="2" y="1"/>
                    <a:pt x="2" y="0"/>
                  </a:cubicBezTo>
                  <a:cubicBezTo>
                    <a:pt x="0" y="0"/>
                    <a:pt x="0" y="0"/>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217"/>
            <p:cNvSpPr>
              <a:spLocks/>
            </p:cNvSpPr>
            <p:nvPr/>
          </p:nvSpPr>
          <p:spPr bwMode="auto">
            <a:xfrm>
              <a:off x="959551" y="2366963"/>
              <a:ext cx="3175" cy="3175"/>
            </a:xfrm>
            <a:custGeom>
              <a:avLst/>
              <a:gdLst>
                <a:gd name="T0" fmla="*/ 0 w 1"/>
                <a:gd name="T1" fmla="*/ 0 h 1"/>
                <a:gd name="T2" fmla="*/ 1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1" y="1"/>
                    <a:pt x="1" y="1"/>
                  </a:cubicBezTo>
                  <a:cubicBezTo>
                    <a:pt x="1" y="1"/>
                    <a:pt x="1" y="1"/>
                    <a:pt x="1" y="1"/>
                  </a:cubicBezTo>
                  <a:cubicBezTo>
                    <a:pt x="0" y="1"/>
                    <a:pt x="0" y="1"/>
                    <a:pt x="0" y="1"/>
                  </a:cubicBezTo>
                  <a:cubicBezTo>
                    <a:pt x="0" y="1"/>
                    <a:pt x="0" y="1"/>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Freeform 218"/>
            <p:cNvSpPr>
              <a:spLocks/>
            </p:cNvSpPr>
            <p:nvPr/>
          </p:nvSpPr>
          <p:spPr bwMode="auto">
            <a:xfrm>
              <a:off x="1094488" y="2382838"/>
              <a:ext cx="3175" cy="3175"/>
            </a:xfrm>
            <a:custGeom>
              <a:avLst/>
              <a:gdLst>
                <a:gd name="T0" fmla="*/ 1 w 1"/>
                <a:gd name="T1" fmla="*/ 0 h 1"/>
                <a:gd name="T2" fmla="*/ 1 w 1"/>
                <a:gd name="T3" fmla="*/ 0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1"/>
                    <a:pt x="1" y="1"/>
                    <a:pt x="0" y="1"/>
                  </a:cubicBezTo>
                  <a:cubicBezTo>
                    <a:pt x="0" y="1"/>
                    <a:pt x="0" y="1"/>
                    <a:pt x="0" y="1"/>
                  </a:cubicBezTo>
                  <a:cubicBezTo>
                    <a:pt x="1" y="1"/>
                    <a:pt x="1" y="0"/>
                    <a:pt x="1"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Freeform 219"/>
            <p:cNvSpPr>
              <a:spLocks/>
            </p:cNvSpPr>
            <p:nvPr/>
          </p:nvSpPr>
          <p:spPr bwMode="auto">
            <a:xfrm>
              <a:off x="996063" y="2446338"/>
              <a:ext cx="4763"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1" y="0"/>
                  </a:cubicBezTo>
                  <a:cubicBezTo>
                    <a:pt x="1" y="0"/>
                    <a:pt x="1" y="0"/>
                    <a:pt x="1" y="0"/>
                  </a:cubicBezTo>
                  <a:cubicBezTo>
                    <a:pt x="1" y="0"/>
                    <a:pt x="0" y="0"/>
                    <a:pt x="0"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3"/>
          <p:cNvGrpSpPr/>
          <p:nvPr/>
        </p:nvGrpSpPr>
        <p:grpSpPr>
          <a:xfrm>
            <a:off x="1000355" y="3200814"/>
            <a:ext cx="775151" cy="288728"/>
            <a:chOff x="988919" y="3200814"/>
            <a:chExt cx="741363" cy="288728"/>
          </a:xfrm>
        </p:grpSpPr>
        <p:sp>
          <p:nvSpPr>
            <p:cNvPr id="560" name="Freeform 224"/>
            <p:cNvSpPr>
              <a:spLocks/>
            </p:cNvSpPr>
            <p:nvPr/>
          </p:nvSpPr>
          <p:spPr bwMode="auto">
            <a:xfrm>
              <a:off x="1396164" y="3454239"/>
              <a:ext cx="15130" cy="17651"/>
            </a:xfrm>
            <a:custGeom>
              <a:avLst/>
              <a:gdLst>
                <a:gd name="T0" fmla="*/ 5 w 5"/>
                <a:gd name="T1" fmla="*/ 3 h 6"/>
                <a:gd name="T2" fmla="*/ 3 w 5"/>
                <a:gd name="T3" fmla="*/ 6 h 6"/>
                <a:gd name="T4" fmla="*/ 0 w 5"/>
                <a:gd name="T5" fmla="*/ 3 h 6"/>
                <a:gd name="T6" fmla="*/ 3 w 5"/>
                <a:gd name="T7" fmla="*/ 0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5" y="6"/>
                    <a:pt x="3" y="6"/>
                  </a:cubicBezTo>
                  <a:cubicBezTo>
                    <a:pt x="1" y="6"/>
                    <a:pt x="0" y="5"/>
                    <a:pt x="0" y="3"/>
                  </a:cubicBezTo>
                  <a:cubicBezTo>
                    <a:pt x="0" y="2"/>
                    <a:pt x="1" y="0"/>
                    <a:pt x="3" y="0"/>
                  </a:cubicBezTo>
                  <a:cubicBezTo>
                    <a:pt x="5" y="0"/>
                    <a:pt x="5" y="1"/>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1" name="Freeform 225"/>
            <p:cNvSpPr>
              <a:spLocks/>
            </p:cNvSpPr>
            <p:nvPr/>
          </p:nvSpPr>
          <p:spPr bwMode="auto">
            <a:xfrm>
              <a:off x="997745" y="3447935"/>
              <a:ext cx="11347" cy="12608"/>
            </a:xfrm>
            <a:custGeom>
              <a:avLst/>
              <a:gdLst>
                <a:gd name="T0" fmla="*/ 4 w 4"/>
                <a:gd name="T1" fmla="*/ 4 h 4"/>
                <a:gd name="T2" fmla="*/ 0 w 4"/>
                <a:gd name="T3" fmla="*/ 4 h 4"/>
                <a:gd name="T4" fmla="*/ 2 w 4"/>
                <a:gd name="T5" fmla="*/ 0 h 4"/>
                <a:gd name="T6" fmla="*/ 4 w 4"/>
                <a:gd name="T7" fmla="*/ 4 h 4"/>
              </a:gdLst>
              <a:ahLst/>
              <a:cxnLst>
                <a:cxn ang="0">
                  <a:pos x="T0" y="T1"/>
                </a:cxn>
                <a:cxn ang="0">
                  <a:pos x="T2" y="T3"/>
                </a:cxn>
                <a:cxn ang="0">
                  <a:pos x="T4" y="T5"/>
                </a:cxn>
                <a:cxn ang="0">
                  <a:pos x="T6" y="T7"/>
                </a:cxn>
              </a:cxnLst>
              <a:rect l="0" t="0" r="r" b="b"/>
              <a:pathLst>
                <a:path w="4" h="4">
                  <a:moveTo>
                    <a:pt x="4" y="4"/>
                  </a:moveTo>
                  <a:cubicBezTo>
                    <a:pt x="3" y="4"/>
                    <a:pt x="2" y="4"/>
                    <a:pt x="0" y="4"/>
                  </a:cubicBezTo>
                  <a:cubicBezTo>
                    <a:pt x="1" y="3"/>
                    <a:pt x="2" y="2"/>
                    <a:pt x="2" y="0"/>
                  </a:cubicBezTo>
                  <a:cubicBezTo>
                    <a:pt x="3" y="2"/>
                    <a:pt x="4" y="3"/>
                    <a:pt x="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2" name="Freeform 226"/>
            <p:cNvSpPr>
              <a:spLocks/>
            </p:cNvSpPr>
            <p:nvPr/>
          </p:nvSpPr>
          <p:spPr bwMode="auto">
            <a:xfrm>
              <a:off x="1030526" y="3454239"/>
              <a:ext cx="15130" cy="17651"/>
            </a:xfrm>
            <a:custGeom>
              <a:avLst/>
              <a:gdLst>
                <a:gd name="T0" fmla="*/ 5 w 5"/>
                <a:gd name="T1" fmla="*/ 3 h 6"/>
                <a:gd name="T2" fmla="*/ 2 w 5"/>
                <a:gd name="T3" fmla="*/ 6 h 6"/>
                <a:gd name="T4" fmla="*/ 0 w 5"/>
                <a:gd name="T5" fmla="*/ 3 h 6"/>
                <a:gd name="T6" fmla="*/ 2 w 5"/>
                <a:gd name="T7" fmla="*/ 0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2" y="6"/>
                  </a:cubicBezTo>
                  <a:cubicBezTo>
                    <a:pt x="1" y="6"/>
                    <a:pt x="0" y="5"/>
                    <a:pt x="0" y="3"/>
                  </a:cubicBezTo>
                  <a:cubicBezTo>
                    <a:pt x="0" y="2"/>
                    <a:pt x="1" y="0"/>
                    <a:pt x="2" y="0"/>
                  </a:cubicBezTo>
                  <a:cubicBezTo>
                    <a:pt x="4" y="0"/>
                    <a:pt x="5" y="1"/>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3" name="Freeform 227"/>
            <p:cNvSpPr>
              <a:spLocks/>
            </p:cNvSpPr>
            <p:nvPr/>
          </p:nvSpPr>
          <p:spPr bwMode="auto">
            <a:xfrm>
              <a:off x="1461727" y="3454239"/>
              <a:ext cx="15130" cy="17651"/>
            </a:xfrm>
            <a:custGeom>
              <a:avLst/>
              <a:gdLst>
                <a:gd name="T0" fmla="*/ 5 w 5"/>
                <a:gd name="T1" fmla="*/ 3 h 6"/>
                <a:gd name="T2" fmla="*/ 3 w 5"/>
                <a:gd name="T3" fmla="*/ 6 h 6"/>
                <a:gd name="T4" fmla="*/ 0 w 5"/>
                <a:gd name="T5" fmla="*/ 3 h 6"/>
                <a:gd name="T6" fmla="*/ 3 w 5"/>
                <a:gd name="T7" fmla="*/ 0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5" y="6"/>
                    <a:pt x="3" y="6"/>
                  </a:cubicBezTo>
                  <a:cubicBezTo>
                    <a:pt x="2" y="6"/>
                    <a:pt x="0" y="5"/>
                    <a:pt x="0" y="3"/>
                  </a:cubicBezTo>
                  <a:cubicBezTo>
                    <a:pt x="0" y="2"/>
                    <a:pt x="2" y="0"/>
                    <a:pt x="3" y="0"/>
                  </a:cubicBezTo>
                  <a:cubicBezTo>
                    <a:pt x="5" y="0"/>
                    <a:pt x="5" y="1"/>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4" name="Freeform 228"/>
            <p:cNvSpPr>
              <a:spLocks/>
            </p:cNvSpPr>
            <p:nvPr/>
          </p:nvSpPr>
          <p:spPr bwMode="auto">
            <a:xfrm>
              <a:off x="1209563" y="3454239"/>
              <a:ext cx="17652" cy="17651"/>
            </a:xfrm>
            <a:custGeom>
              <a:avLst/>
              <a:gdLst>
                <a:gd name="T0" fmla="*/ 6 w 6"/>
                <a:gd name="T1" fmla="*/ 3 h 6"/>
                <a:gd name="T2" fmla="*/ 3 w 6"/>
                <a:gd name="T3" fmla="*/ 6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5"/>
                    <a:pt x="5" y="6"/>
                    <a:pt x="3" y="6"/>
                  </a:cubicBezTo>
                  <a:cubicBezTo>
                    <a:pt x="2" y="6"/>
                    <a:pt x="1" y="5"/>
                    <a:pt x="1" y="3"/>
                  </a:cubicBezTo>
                  <a:cubicBezTo>
                    <a:pt x="0" y="2"/>
                    <a:pt x="1" y="0"/>
                    <a:pt x="3" y="0"/>
                  </a:cubicBezTo>
                  <a:cubicBezTo>
                    <a:pt x="5" y="0"/>
                    <a:pt x="6" y="2"/>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5" name="Freeform 229"/>
            <p:cNvSpPr>
              <a:spLocks/>
            </p:cNvSpPr>
            <p:nvPr/>
          </p:nvSpPr>
          <p:spPr bwMode="auto">
            <a:xfrm>
              <a:off x="1181825" y="3454239"/>
              <a:ext cx="12608" cy="6304"/>
            </a:xfrm>
            <a:custGeom>
              <a:avLst/>
              <a:gdLst>
                <a:gd name="T0" fmla="*/ 0 w 4"/>
                <a:gd name="T1" fmla="*/ 2 h 2"/>
                <a:gd name="T2" fmla="*/ 2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cubicBezTo>
                    <a:pt x="0" y="1"/>
                    <a:pt x="1" y="0"/>
                    <a:pt x="2" y="0"/>
                  </a:cubicBezTo>
                  <a:cubicBezTo>
                    <a:pt x="3" y="0"/>
                    <a:pt x="4" y="1"/>
                    <a:pt x="4" y="2"/>
                  </a:cubicBezTo>
                  <a:cubicBezTo>
                    <a:pt x="3" y="2"/>
                    <a:pt x="1"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6" name="Freeform 230"/>
            <p:cNvSpPr>
              <a:spLocks/>
            </p:cNvSpPr>
            <p:nvPr/>
          </p:nvSpPr>
          <p:spPr bwMode="auto">
            <a:xfrm>
              <a:off x="1536116" y="3454239"/>
              <a:ext cx="15130" cy="17651"/>
            </a:xfrm>
            <a:custGeom>
              <a:avLst/>
              <a:gdLst>
                <a:gd name="T0" fmla="*/ 3 w 5"/>
                <a:gd name="T1" fmla="*/ 6 h 6"/>
                <a:gd name="T2" fmla="*/ 0 w 5"/>
                <a:gd name="T3" fmla="*/ 3 h 6"/>
                <a:gd name="T4" fmla="*/ 3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2" y="0"/>
                    <a:pt x="3" y="0"/>
                  </a:cubicBezTo>
                  <a:cubicBezTo>
                    <a:pt x="5" y="0"/>
                    <a:pt x="5" y="2"/>
                    <a:pt x="5" y="3"/>
                  </a:cubicBezTo>
                  <a:cubicBezTo>
                    <a:pt x="5" y="5"/>
                    <a:pt x="5" y="6"/>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7" name="Oval 231"/>
            <p:cNvSpPr>
              <a:spLocks noChangeArrowheads="1"/>
            </p:cNvSpPr>
            <p:nvPr/>
          </p:nvSpPr>
          <p:spPr bwMode="auto">
            <a:xfrm>
              <a:off x="1653372" y="3454239"/>
              <a:ext cx="13869" cy="176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8" name="Oval 232"/>
            <p:cNvSpPr>
              <a:spLocks noChangeArrowheads="1"/>
            </p:cNvSpPr>
            <p:nvPr/>
          </p:nvSpPr>
          <p:spPr bwMode="auto">
            <a:xfrm>
              <a:off x="1363383" y="3454239"/>
              <a:ext cx="18912" cy="176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9" name="Freeform 233"/>
            <p:cNvSpPr>
              <a:spLocks/>
            </p:cNvSpPr>
            <p:nvPr/>
          </p:nvSpPr>
          <p:spPr bwMode="auto">
            <a:xfrm>
              <a:off x="1253692" y="3439109"/>
              <a:ext cx="35303" cy="35303"/>
            </a:xfrm>
            <a:custGeom>
              <a:avLst/>
              <a:gdLst>
                <a:gd name="T0" fmla="*/ 1 w 12"/>
                <a:gd name="T1" fmla="*/ 0 h 12"/>
                <a:gd name="T2" fmla="*/ 2 w 12"/>
                <a:gd name="T3" fmla="*/ 1 h 12"/>
                <a:gd name="T4" fmla="*/ 6 w 12"/>
                <a:gd name="T5" fmla="*/ 7 h 12"/>
                <a:gd name="T6" fmla="*/ 11 w 12"/>
                <a:gd name="T7" fmla="*/ 1 h 12"/>
                <a:gd name="T8" fmla="*/ 12 w 12"/>
                <a:gd name="T9" fmla="*/ 0 h 12"/>
                <a:gd name="T10" fmla="*/ 12 w 12"/>
                <a:gd name="T11" fmla="*/ 0 h 12"/>
                <a:gd name="T12" fmla="*/ 12 w 12"/>
                <a:gd name="T13" fmla="*/ 12 h 12"/>
                <a:gd name="T14" fmla="*/ 11 w 12"/>
                <a:gd name="T15" fmla="*/ 12 h 12"/>
                <a:gd name="T16" fmla="*/ 11 w 12"/>
                <a:gd name="T17" fmla="*/ 5 h 12"/>
                <a:gd name="T18" fmla="*/ 11 w 12"/>
                <a:gd name="T19" fmla="*/ 5 h 12"/>
                <a:gd name="T20" fmla="*/ 8 w 12"/>
                <a:gd name="T21" fmla="*/ 9 h 12"/>
                <a:gd name="T22" fmla="*/ 5 w 12"/>
                <a:gd name="T23" fmla="*/ 9 h 12"/>
                <a:gd name="T24" fmla="*/ 2 w 12"/>
                <a:gd name="T25" fmla="*/ 4 h 12"/>
                <a:gd name="T26" fmla="*/ 2 w 12"/>
                <a:gd name="T27" fmla="*/ 12 h 12"/>
                <a:gd name="T28" fmla="*/ 0 w 12"/>
                <a:gd name="T29" fmla="*/ 12 h 12"/>
                <a:gd name="T30" fmla="*/ 0 w 12"/>
                <a:gd name="T31" fmla="*/ 0 h 12"/>
                <a:gd name="T32" fmla="*/ 1 w 12"/>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 y="0"/>
                  </a:moveTo>
                  <a:cubicBezTo>
                    <a:pt x="1" y="0"/>
                    <a:pt x="2" y="1"/>
                    <a:pt x="2" y="1"/>
                  </a:cubicBezTo>
                  <a:cubicBezTo>
                    <a:pt x="3" y="3"/>
                    <a:pt x="5" y="5"/>
                    <a:pt x="6" y="7"/>
                  </a:cubicBezTo>
                  <a:cubicBezTo>
                    <a:pt x="8" y="5"/>
                    <a:pt x="9" y="3"/>
                    <a:pt x="11" y="1"/>
                  </a:cubicBezTo>
                  <a:cubicBezTo>
                    <a:pt x="11" y="1"/>
                    <a:pt x="12" y="0"/>
                    <a:pt x="12" y="0"/>
                  </a:cubicBezTo>
                  <a:cubicBezTo>
                    <a:pt x="12" y="0"/>
                    <a:pt x="12" y="0"/>
                    <a:pt x="12" y="0"/>
                  </a:cubicBezTo>
                  <a:cubicBezTo>
                    <a:pt x="12" y="4"/>
                    <a:pt x="12" y="8"/>
                    <a:pt x="12" y="12"/>
                  </a:cubicBezTo>
                  <a:cubicBezTo>
                    <a:pt x="12" y="12"/>
                    <a:pt x="11" y="12"/>
                    <a:pt x="11" y="12"/>
                  </a:cubicBezTo>
                  <a:cubicBezTo>
                    <a:pt x="11" y="9"/>
                    <a:pt x="11" y="7"/>
                    <a:pt x="11" y="5"/>
                  </a:cubicBezTo>
                  <a:cubicBezTo>
                    <a:pt x="11" y="5"/>
                    <a:pt x="11" y="5"/>
                    <a:pt x="11" y="5"/>
                  </a:cubicBezTo>
                  <a:cubicBezTo>
                    <a:pt x="9" y="6"/>
                    <a:pt x="9" y="7"/>
                    <a:pt x="8" y="9"/>
                  </a:cubicBezTo>
                  <a:cubicBezTo>
                    <a:pt x="7" y="10"/>
                    <a:pt x="6" y="10"/>
                    <a:pt x="5" y="9"/>
                  </a:cubicBezTo>
                  <a:cubicBezTo>
                    <a:pt x="5" y="7"/>
                    <a:pt x="3" y="6"/>
                    <a:pt x="2" y="4"/>
                  </a:cubicBezTo>
                  <a:cubicBezTo>
                    <a:pt x="2" y="7"/>
                    <a:pt x="2" y="9"/>
                    <a:pt x="2" y="12"/>
                  </a:cubicBezTo>
                  <a:cubicBezTo>
                    <a:pt x="2" y="12"/>
                    <a:pt x="1" y="12"/>
                    <a:pt x="0" y="12"/>
                  </a:cubicBezTo>
                  <a:cubicBezTo>
                    <a:pt x="0" y="8"/>
                    <a:pt x="0" y="4"/>
                    <a:pt x="0" y="0"/>
                  </a:cubicBezTo>
                  <a:cubicBezTo>
                    <a:pt x="0" y="0"/>
                    <a:pt x="0"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0" name="Freeform 234"/>
            <p:cNvSpPr>
              <a:spLocks noEditPoints="1"/>
            </p:cNvSpPr>
            <p:nvPr/>
          </p:nvSpPr>
          <p:spPr bwMode="auto">
            <a:xfrm>
              <a:off x="1391121" y="3450457"/>
              <a:ext cx="26477" cy="39085"/>
            </a:xfrm>
            <a:custGeom>
              <a:avLst/>
              <a:gdLst>
                <a:gd name="T0" fmla="*/ 7 w 9"/>
                <a:gd name="T1" fmla="*/ 4 h 13"/>
                <a:gd name="T2" fmla="*/ 5 w 9"/>
                <a:gd name="T3" fmla="*/ 2 h 13"/>
                <a:gd name="T4" fmla="*/ 2 w 9"/>
                <a:gd name="T5" fmla="*/ 4 h 13"/>
                <a:gd name="T6" fmla="*/ 5 w 9"/>
                <a:gd name="T7" fmla="*/ 7 h 13"/>
                <a:gd name="T8" fmla="*/ 7 w 9"/>
                <a:gd name="T9" fmla="*/ 4 h 13"/>
                <a:gd name="T10" fmla="*/ 1 w 9"/>
                <a:gd name="T11" fmla="*/ 11 h 13"/>
                <a:gd name="T12" fmla="*/ 2 w 9"/>
                <a:gd name="T13" fmla="*/ 10 h 13"/>
                <a:gd name="T14" fmla="*/ 6 w 9"/>
                <a:gd name="T15" fmla="*/ 11 h 13"/>
                <a:gd name="T16" fmla="*/ 7 w 9"/>
                <a:gd name="T17" fmla="*/ 8 h 13"/>
                <a:gd name="T18" fmla="*/ 4 w 9"/>
                <a:gd name="T19" fmla="*/ 9 h 13"/>
                <a:gd name="T20" fmla="*/ 1 w 9"/>
                <a:gd name="T21" fmla="*/ 6 h 13"/>
                <a:gd name="T22" fmla="*/ 2 w 9"/>
                <a:gd name="T23" fmla="*/ 1 h 13"/>
                <a:gd name="T24" fmla="*/ 6 w 9"/>
                <a:gd name="T25" fmla="*/ 0 h 13"/>
                <a:gd name="T26" fmla="*/ 8 w 9"/>
                <a:gd name="T27" fmla="*/ 0 h 13"/>
                <a:gd name="T28" fmla="*/ 8 w 9"/>
                <a:gd name="T29" fmla="*/ 10 h 13"/>
                <a:gd name="T30" fmla="*/ 6 w 9"/>
                <a:gd name="T31" fmla="*/ 13 h 13"/>
                <a:gd name="T32" fmla="*/ 1 w 9"/>
                <a:gd name="T3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7" y="4"/>
                  </a:moveTo>
                  <a:cubicBezTo>
                    <a:pt x="7" y="2"/>
                    <a:pt x="6" y="2"/>
                    <a:pt x="5" y="2"/>
                  </a:cubicBezTo>
                  <a:cubicBezTo>
                    <a:pt x="3" y="2"/>
                    <a:pt x="2" y="3"/>
                    <a:pt x="2" y="4"/>
                  </a:cubicBezTo>
                  <a:cubicBezTo>
                    <a:pt x="2" y="6"/>
                    <a:pt x="3" y="7"/>
                    <a:pt x="5" y="7"/>
                  </a:cubicBezTo>
                  <a:cubicBezTo>
                    <a:pt x="6" y="7"/>
                    <a:pt x="7" y="6"/>
                    <a:pt x="7" y="4"/>
                  </a:cubicBezTo>
                  <a:close/>
                  <a:moveTo>
                    <a:pt x="1" y="11"/>
                  </a:moveTo>
                  <a:cubicBezTo>
                    <a:pt x="1" y="10"/>
                    <a:pt x="1" y="10"/>
                    <a:pt x="2" y="10"/>
                  </a:cubicBezTo>
                  <a:cubicBezTo>
                    <a:pt x="3" y="11"/>
                    <a:pt x="4" y="11"/>
                    <a:pt x="6" y="11"/>
                  </a:cubicBezTo>
                  <a:cubicBezTo>
                    <a:pt x="7" y="10"/>
                    <a:pt x="7" y="9"/>
                    <a:pt x="7" y="8"/>
                  </a:cubicBezTo>
                  <a:cubicBezTo>
                    <a:pt x="6" y="8"/>
                    <a:pt x="5" y="9"/>
                    <a:pt x="4" y="9"/>
                  </a:cubicBezTo>
                  <a:cubicBezTo>
                    <a:pt x="2" y="9"/>
                    <a:pt x="1" y="7"/>
                    <a:pt x="1" y="6"/>
                  </a:cubicBezTo>
                  <a:cubicBezTo>
                    <a:pt x="0" y="4"/>
                    <a:pt x="1" y="3"/>
                    <a:pt x="2" y="1"/>
                  </a:cubicBezTo>
                  <a:cubicBezTo>
                    <a:pt x="3" y="0"/>
                    <a:pt x="4" y="0"/>
                    <a:pt x="6" y="0"/>
                  </a:cubicBezTo>
                  <a:cubicBezTo>
                    <a:pt x="6" y="0"/>
                    <a:pt x="7" y="0"/>
                    <a:pt x="8" y="0"/>
                  </a:cubicBezTo>
                  <a:cubicBezTo>
                    <a:pt x="8" y="3"/>
                    <a:pt x="9" y="6"/>
                    <a:pt x="8" y="10"/>
                  </a:cubicBezTo>
                  <a:cubicBezTo>
                    <a:pt x="8" y="11"/>
                    <a:pt x="7" y="12"/>
                    <a:pt x="6" y="13"/>
                  </a:cubicBezTo>
                  <a:cubicBezTo>
                    <a:pt x="4" y="13"/>
                    <a:pt x="1" y="12"/>
                    <a:pt x="1"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1" name="Freeform 235"/>
            <p:cNvSpPr>
              <a:spLocks noEditPoints="1"/>
            </p:cNvSpPr>
            <p:nvPr/>
          </p:nvSpPr>
          <p:spPr bwMode="auto">
            <a:xfrm>
              <a:off x="988919" y="3439109"/>
              <a:ext cx="32781" cy="35303"/>
            </a:xfrm>
            <a:custGeom>
              <a:avLst/>
              <a:gdLst>
                <a:gd name="T0" fmla="*/ 8 w 11"/>
                <a:gd name="T1" fmla="*/ 7 h 12"/>
                <a:gd name="T2" fmla="*/ 5 w 11"/>
                <a:gd name="T3" fmla="*/ 3 h 12"/>
                <a:gd name="T4" fmla="*/ 3 w 11"/>
                <a:gd name="T5" fmla="*/ 7 h 12"/>
                <a:gd name="T6" fmla="*/ 8 w 11"/>
                <a:gd name="T7" fmla="*/ 7 h 12"/>
                <a:gd name="T8" fmla="*/ 11 w 11"/>
                <a:gd name="T9" fmla="*/ 12 h 12"/>
                <a:gd name="T10" fmla="*/ 9 w 11"/>
                <a:gd name="T11" fmla="*/ 11 h 12"/>
                <a:gd name="T12" fmla="*/ 6 w 11"/>
                <a:gd name="T13" fmla="*/ 9 h 12"/>
                <a:gd name="T14" fmla="*/ 5 w 11"/>
                <a:gd name="T15" fmla="*/ 9 h 12"/>
                <a:gd name="T16" fmla="*/ 1 w 11"/>
                <a:gd name="T17" fmla="*/ 11 h 12"/>
                <a:gd name="T18" fmla="*/ 0 w 11"/>
                <a:gd name="T19" fmla="*/ 12 h 12"/>
                <a:gd name="T20" fmla="*/ 0 w 11"/>
                <a:gd name="T21" fmla="*/ 10 h 12"/>
                <a:gd name="T22" fmla="*/ 4 w 11"/>
                <a:gd name="T23" fmla="*/ 1 h 12"/>
                <a:gd name="T24" fmla="*/ 5 w 11"/>
                <a:gd name="T25" fmla="*/ 0 h 12"/>
                <a:gd name="T26" fmla="*/ 6 w 11"/>
                <a:gd name="T27" fmla="*/ 1 h 12"/>
                <a:gd name="T28" fmla="*/ 11 w 11"/>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8" y="7"/>
                  </a:moveTo>
                  <a:cubicBezTo>
                    <a:pt x="7" y="6"/>
                    <a:pt x="6" y="5"/>
                    <a:pt x="5" y="3"/>
                  </a:cubicBezTo>
                  <a:cubicBezTo>
                    <a:pt x="4" y="5"/>
                    <a:pt x="4" y="6"/>
                    <a:pt x="3" y="7"/>
                  </a:cubicBezTo>
                  <a:cubicBezTo>
                    <a:pt x="4" y="7"/>
                    <a:pt x="6" y="7"/>
                    <a:pt x="8" y="7"/>
                  </a:cubicBezTo>
                  <a:close/>
                  <a:moveTo>
                    <a:pt x="11" y="12"/>
                  </a:moveTo>
                  <a:cubicBezTo>
                    <a:pt x="10" y="12"/>
                    <a:pt x="9" y="12"/>
                    <a:pt x="9" y="11"/>
                  </a:cubicBezTo>
                  <a:cubicBezTo>
                    <a:pt x="8" y="9"/>
                    <a:pt x="8" y="9"/>
                    <a:pt x="6" y="9"/>
                  </a:cubicBezTo>
                  <a:cubicBezTo>
                    <a:pt x="6" y="9"/>
                    <a:pt x="6" y="9"/>
                    <a:pt x="5" y="9"/>
                  </a:cubicBezTo>
                  <a:cubicBezTo>
                    <a:pt x="3" y="9"/>
                    <a:pt x="2" y="9"/>
                    <a:pt x="1" y="11"/>
                  </a:cubicBezTo>
                  <a:cubicBezTo>
                    <a:pt x="1" y="12"/>
                    <a:pt x="1" y="12"/>
                    <a:pt x="0" y="12"/>
                  </a:cubicBezTo>
                  <a:cubicBezTo>
                    <a:pt x="0" y="11"/>
                    <a:pt x="0" y="11"/>
                    <a:pt x="0" y="10"/>
                  </a:cubicBezTo>
                  <a:cubicBezTo>
                    <a:pt x="2" y="6"/>
                    <a:pt x="3" y="4"/>
                    <a:pt x="4" y="1"/>
                  </a:cubicBezTo>
                  <a:cubicBezTo>
                    <a:pt x="5" y="0"/>
                    <a:pt x="5" y="0"/>
                    <a:pt x="5" y="0"/>
                  </a:cubicBezTo>
                  <a:cubicBezTo>
                    <a:pt x="6" y="0"/>
                    <a:pt x="6" y="1"/>
                    <a:pt x="6" y="1"/>
                  </a:cubicBezTo>
                  <a:cubicBezTo>
                    <a:pt x="8" y="4"/>
                    <a:pt x="9" y="8"/>
                    <a:pt x="11"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2" name="Freeform 236"/>
            <p:cNvSpPr>
              <a:spLocks noEditPoints="1"/>
            </p:cNvSpPr>
            <p:nvPr/>
          </p:nvSpPr>
          <p:spPr bwMode="auto">
            <a:xfrm>
              <a:off x="1024222" y="3439109"/>
              <a:ext cx="23956" cy="39085"/>
            </a:xfrm>
            <a:custGeom>
              <a:avLst/>
              <a:gdLst>
                <a:gd name="T0" fmla="*/ 7 w 8"/>
                <a:gd name="T1" fmla="*/ 8 h 13"/>
                <a:gd name="T2" fmla="*/ 5 w 8"/>
                <a:gd name="T3" fmla="*/ 5 h 13"/>
                <a:gd name="T4" fmla="*/ 1 w 8"/>
                <a:gd name="T5" fmla="*/ 8 h 13"/>
                <a:gd name="T6" fmla="*/ 5 w 8"/>
                <a:gd name="T7" fmla="*/ 11 h 13"/>
                <a:gd name="T8" fmla="*/ 7 w 8"/>
                <a:gd name="T9" fmla="*/ 8 h 13"/>
                <a:gd name="T10" fmla="*/ 8 w 8"/>
                <a:gd name="T11" fmla="*/ 12 h 13"/>
                <a:gd name="T12" fmla="*/ 7 w 8"/>
                <a:gd name="T13" fmla="*/ 12 h 13"/>
                <a:gd name="T14" fmla="*/ 6 w 8"/>
                <a:gd name="T15" fmla="*/ 12 h 13"/>
                <a:gd name="T16" fmla="*/ 1 w 8"/>
                <a:gd name="T17" fmla="*/ 11 h 13"/>
                <a:gd name="T18" fmla="*/ 1 w 8"/>
                <a:gd name="T19" fmla="*/ 5 h 13"/>
                <a:gd name="T20" fmla="*/ 6 w 8"/>
                <a:gd name="T21" fmla="*/ 4 h 13"/>
                <a:gd name="T22" fmla="*/ 7 w 8"/>
                <a:gd name="T23" fmla="*/ 4 h 13"/>
                <a:gd name="T24" fmla="*/ 7 w 8"/>
                <a:gd name="T25" fmla="*/ 0 h 13"/>
                <a:gd name="T26" fmla="*/ 8 w 8"/>
                <a:gd name="T27" fmla="*/ 0 h 13"/>
                <a:gd name="T28" fmla="*/ 8 w 8"/>
                <a:gd name="T2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3">
                  <a:moveTo>
                    <a:pt x="7" y="8"/>
                  </a:moveTo>
                  <a:cubicBezTo>
                    <a:pt x="7" y="6"/>
                    <a:pt x="6" y="5"/>
                    <a:pt x="5" y="5"/>
                  </a:cubicBezTo>
                  <a:cubicBezTo>
                    <a:pt x="3" y="5"/>
                    <a:pt x="1" y="6"/>
                    <a:pt x="1" y="8"/>
                  </a:cubicBezTo>
                  <a:cubicBezTo>
                    <a:pt x="1" y="9"/>
                    <a:pt x="3" y="11"/>
                    <a:pt x="5" y="11"/>
                  </a:cubicBezTo>
                  <a:cubicBezTo>
                    <a:pt x="6" y="11"/>
                    <a:pt x="7" y="10"/>
                    <a:pt x="7" y="8"/>
                  </a:cubicBezTo>
                  <a:close/>
                  <a:moveTo>
                    <a:pt x="8" y="12"/>
                  </a:moveTo>
                  <a:cubicBezTo>
                    <a:pt x="8" y="12"/>
                    <a:pt x="7" y="12"/>
                    <a:pt x="7" y="12"/>
                  </a:cubicBezTo>
                  <a:cubicBezTo>
                    <a:pt x="6" y="12"/>
                    <a:pt x="6" y="12"/>
                    <a:pt x="6" y="12"/>
                  </a:cubicBezTo>
                  <a:cubicBezTo>
                    <a:pt x="4" y="13"/>
                    <a:pt x="2" y="12"/>
                    <a:pt x="1" y="11"/>
                  </a:cubicBezTo>
                  <a:cubicBezTo>
                    <a:pt x="0" y="9"/>
                    <a:pt x="0" y="7"/>
                    <a:pt x="1" y="5"/>
                  </a:cubicBezTo>
                  <a:cubicBezTo>
                    <a:pt x="2" y="3"/>
                    <a:pt x="4" y="3"/>
                    <a:pt x="6" y="4"/>
                  </a:cubicBezTo>
                  <a:cubicBezTo>
                    <a:pt x="6" y="4"/>
                    <a:pt x="6" y="4"/>
                    <a:pt x="7" y="4"/>
                  </a:cubicBezTo>
                  <a:cubicBezTo>
                    <a:pt x="7" y="3"/>
                    <a:pt x="7" y="1"/>
                    <a:pt x="7" y="0"/>
                  </a:cubicBezTo>
                  <a:cubicBezTo>
                    <a:pt x="8" y="0"/>
                    <a:pt x="8" y="0"/>
                    <a:pt x="8" y="0"/>
                  </a:cubicBezTo>
                  <a:cubicBezTo>
                    <a:pt x="8" y="4"/>
                    <a:pt x="8" y="8"/>
                    <a:pt x="8"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3" name="Freeform 237"/>
            <p:cNvSpPr>
              <a:spLocks noEditPoints="1"/>
            </p:cNvSpPr>
            <p:nvPr/>
          </p:nvSpPr>
          <p:spPr bwMode="auto">
            <a:xfrm>
              <a:off x="1456684" y="3439109"/>
              <a:ext cx="26477" cy="39085"/>
            </a:xfrm>
            <a:custGeom>
              <a:avLst/>
              <a:gdLst>
                <a:gd name="T0" fmla="*/ 7 w 9"/>
                <a:gd name="T1" fmla="*/ 8 h 13"/>
                <a:gd name="T2" fmla="*/ 5 w 9"/>
                <a:gd name="T3" fmla="*/ 5 h 13"/>
                <a:gd name="T4" fmla="*/ 3 w 9"/>
                <a:gd name="T5" fmla="*/ 8 h 13"/>
                <a:gd name="T6" fmla="*/ 5 w 9"/>
                <a:gd name="T7" fmla="*/ 11 h 13"/>
                <a:gd name="T8" fmla="*/ 7 w 9"/>
                <a:gd name="T9" fmla="*/ 8 h 13"/>
                <a:gd name="T10" fmla="*/ 7 w 9"/>
                <a:gd name="T11" fmla="*/ 5 h 13"/>
                <a:gd name="T12" fmla="*/ 7 w 9"/>
                <a:gd name="T13" fmla="*/ 0 h 13"/>
                <a:gd name="T14" fmla="*/ 9 w 9"/>
                <a:gd name="T15" fmla="*/ 0 h 13"/>
                <a:gd name="T16" fmla="*/ 9 w 9"/>
                <a:gd name="T17" fmla="*/ 12 h 13"/>
                <a:gd name="T18" fmla="*/ 7 w 9"/>
                <a:gd name="T19" fmla="*/ 12 h 13"/>
                <a:gd name="T20" fmla="*/ 7 w 9"/>
                <a:gd name="T21" fmla="*/ 12 h 13"/>
                <a:gd name="T22" fmla="*/ 1 w 9"/>
                <a:gd name="T23" fmla="*/ 11 h 13"/>
                <a:gd name="T24" fmla="*/ 1 w 9"/>
                <a:gd name="T25" fmla="*/ 5 h 13"/>
                <a:gd name="T26" fmla="*/ 7 w 9"/>
                <a:gd name="T27" fmla="*/ 4 h 13"/>
                <a:gd name="T28" fmla="*/ 7 w 9"/>
                <a:gd name="T2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3">
                  <a:moveTo>
                    <a:pt x="7" y="8"/>
                  </a:moveTo>
                  <a:cubicBezTo>
                    <a:pt x="7" y="6"/>
                    <a:pt x="7" y="5"/>
                    <a:pt x="5" y="5"/>
                  </a:cubicBezTo>
                  <a:cubicBezTo>
                    <a:pt x="4" y="5"/>
                    <a:pt x="3" y="6"/>
                    <a:pt x="3" y="8"/>
                  </a:cubicBezTo>
                  <a:cubicBezTo>
                    <a:pt x="3" y="9"/>
                    <a:pt x="4" y="11"/>
                    <a:pt x="5" y="11"/>
                  </a:cubicBezTo>
                  <a:cubicBezTo>
                    <a:pt x="7" y="11"/>
                    <a:pt x="7" y="10"/>
                    <a:pt x="7" y="8"/>
                  </a:cubicBezTo>
                  <a:close/>
                  <a:moveTo>
                    <a:pt x="7" y="5"/>
                  </a:moveTo>
                  <a:cubicBezTo>
                    <a:pt x="7" y="3"/>
                    <a:pt x="7" y="1"/>
                    <a:pt x="7" y="0"/>
                  </a:cubicBezTo>
                  <a:cubicBezTo>
                    <a:pt x="8" y="0"/>
                    <a:pt x="9" y="0"/>
                    <a:pt x="9" y="0"/>
                  </a:cubicBezTo>
                  <a:cubicBezTo>
                    <a:pt x="9" y="4"/>
                    <a:pt x="9" y="8"/>
                    <a:pt x="9" y="12"/>
                  </a:cubicBezTo>
                  <a:cubicBezTo>
                    <a:pt x="9" y="12"/>
                    <a:pt x="8" y="12"/>
                    <a:pt x="7" y="12"/>
                  </a:cubicBezTo>
                  <a:cubicBezTo>
                    <a:pt x="7" y="12"/>
                    <a:pt x="7" y="12"/>
                    <a:pt x="7" y="12"/>
                  </a:cubicBezTo>
                  <a:cubicBezTo>
                    <a:pt x="4" y="13"/>
                    <a:pt x="3" y="12"/>
                    <a:pt x="1" y="11"/>
                  </a:cubicBezTo>
                  <a:cubicBezTo>
                    <a:pt x="0" y="9"/>
                    <a:pt x="0" y="7"/>
                    <a:pt x="1" y="5"/>
                  </a:cubicBezTo>
                  <a:cubicBezTo>
                    <a:pt x="3" y="3"/>
                    <a:pt x="4" y="3"/>
                    <a:pt x="7" y="4"/>
                  </a:cubicBezTo>
                  <a:cubicBezTo>
                    <a:pt x="7" y="4"/>
                    <a:pt x="7" y="4"/>
                    <a:pt x="7"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4" name="Freeform 238"/>
            <p:cNvSpPr>
              <a:spLocks noEditPoints="1"/>
            </p:cNvSpPr>
            <p:nvPr/>
          </p:nvSpPr>
          <p:spPr bwMode="auto">
            <a:xfrm>
              <a:off x="1203259" y="3439109"/>
              <a:ext cx="30260" cy="35303"/>
            </a:xfrm>
            <a:custGeom>
              <a:avLst/>
              <a:gdLst>
                <a:gd name="T0" fmla="*/ 8 w 10"/>
                <a:gd name="T1" fmla="*/ 8 h 12"/>
                <a:gd name="T2" fmla="*/ 5 w 10"/>
                <a:gd name="T3" fmla="*/ 5 h 12"/>
                <a:gd name="T4" fmla="*/ 3 w 10"/>
                <a:gd name="T5" fmla="*/ 8 h 12"/>
                <a:gd name="T6" fmla="*/ 5 w 10"/>
                <a:gd name="T7" fmla="*/ 11 h 12"/>
                <a:gd name="T8" fmla="*/ 8 w 10"/>
                <a:gd name="T9" fmla="*/ 8 h 12"/>
                <a:gd name="T10" fmla="*/ 10 w 10"/>
                <a:gd name="T11" fmla="*/ 12 h 12"/>
                <a:gd name="T12" fmla="*/ 5 w 10"/>
                <a:gd name="T13" fmla="*/ 12 h 12"/>
                <a:gd name="T14" fmla="*/ 1 w 10"/>
                <a:gd name="T15" fmla="*/ 10 h 12"/>
                <a:gd name="T16" fmla="*/ 2 w 10"/>
                <a:gd name="T17" fmla="*/ 5 h 12"/>
                <a:gd name="T18" fmla="*/ 7 w 10"/>
                <a:gd name="T19" fmla="*/ 4 h 12"/>
                <a:gd name="T20" fmla="*/ 8 w 10"/>
                <a:gd name="T21" fmla="*/ 5 h 12"/>
                <a:gd name="T22" fmla="*/ 8 w 10"/>
                <a:gd name="T23" fmla="*/ 0 h 12"/>
                <a:gd name="T24" fmla="*/ 10 w 10"/>
                <a:gd name="T25" fmla="*/ 0 h 12"/>
                <a:gd name="T26" fmla="*/ 10 w 10"/>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8" y="8"/>
                  </a:moveTo>
                  <a:cubicBezTo>
                    <a:pt x="8" y="6"/>
                    <a:pt x="7" y="5"/>
                    <a:pt x="5" y="5"/>
                  </a:cubicBezTo>
                  <a:cubicBezTo>
                    <a:pt x="3" y="5"/>
                    <a:pt x="2" y="6"/>
                    <a:pt x="3" y="8"/>
                  </a:cubicBezTo>
                  <a:cubicBezTo>
                    <a:pt x="3" y="9"/>
                    <a:pt x="4" y="11"/>
                    <a:pt x="5" y="11"/>
                  </a:cubicBezTo>
                  <a:cubicBezTo>
                    <a:pt x="7" y="11"/>
                    <a:pt x="8" y="10"/>
                    <a:pt x="8" y="8"/>
                  </a:cubicBezTo>
                  <a:close/>
                  <a:moveTo>
                    <a:pt x="10" y="12"/>
                  </a:moveTo>
                  <a:cubicBezTo>
                    <a:pt x="8" y="11"/>
                    <a:pt x="7" y="12"/>
                    <a:pt x="5" y="12"/>
                  </a:cubicBezTo>
                  <a:cubicBezTo>
                    <a:pt x="3" y="12"/>
                    <a:pt x="2" y="11"/>
                    <a:pt x="1" y="10"/>
                  </a:cubicBezTo>
                  <a:cubicBezTo>
                    <a:pt x="0" y="8"/>
                    <a:pt x="1" y="6"/>
                    <a:pt x="2" y="5"/>
                  </a:cubicBezTo>
                  <a:cubicBezTo>
                    <a:pt x="3" y="4"/>
                    <a:pt x="5" y="4"/>
                    <a:pt x="7" y="4"/>
                  </a:cubicBezTo>
                  <a:cubicBezTo>
                    <a:pt x="7" y="4"/>
                    <a:pt x="7" y="4"/>
                    <a:pt x="8" y="5"/>
                  </a:cubicBezTo>
                  <a:cubicBezTo>
                    <a:pt x="8" y="3"/>
                    <a:pt x="8" y="1"/>
                    <a:pt x="8" y="0"/>
                  </a:cubicBezTo>
                  <a:cubicBezTo>
                    <a:pt x="8" y="0"/>
                    <a:pt x="9" y="0"/>
                    <a:pt x="10" y="0"/>
                  </a:cubicBezTo>
                  <a:cubicBezTo>
                    <a:pt x="10" y="4"/>
                    <a:pt x="10" y="8"/>
                    <a:pt x="10"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5" name="Freeform 239"/>
            <p:cNvSpPr>
              <a:spLocks/>
            </p:cNvSpPr>
            <p:nvPr/>
          </p:nvSpPr>
          <p:spPr bwMode="auto">
            <a:xfrm>
              <a:off x="1503334" y="3436588"/>
              <a:ext cx="27738" cy="37825"/>
            </a:xfrm>
            <a:custGeom>
              <a:avLst/>
              <a:gdLst>
                <a:gd name="T0" fmla="*/ 7 w 9"/>
                <a:gd name="T1" fmla="*/ 2 h 13"/>
                <a:gd name="T2" fmla="*/ 7 w 9"/>
                <a:gd name="T3" fmla="*/ 2 h 13"/>
                <a:gd name="T4" fmla="*/ 4 w 9"/>
                <a:gd name="T5" fmla="*/ 2 h 13"/>
                <a:gd name="T6" fmla="*/ 2 w 9"/>
                <a:gd name="T7" fmla="*/ 4 h 13"/>
                <a:gd name="T8" fmla="*/ 3 w 9"/>
                <a:gd name="T9" fmla="*/ 5 h 13"/>
                <a:gd name="T10" fmla="*/ 6 w 9"/>
                <a:gd name="T11" fmla="*/ 7 h 13"/>
                <a:gd name="T12" fmla="*/ 8 w 9"/>
                <a:gd name="T13" fmla="*/ 11 h 13"/>
                <a:gd name="T14" fmla="*/ 4 w 9"/>
                <a:gd name="T15" fmla="*/ 13 h 13"/>
                <a:gd name="T16" fmla="*/ 0 w 9"/>
                <a:gd name="T17" fmla="*/ 11 h 13"/>
                <a:gd name="T18" fmla="*/ 1 w 9"/>
                <a:gd name="T19" fmla="*/ 10 h 13"/>
                <a:gd name="T20" fmla="*/ 4 w 9"/>
                <a:gd name="T21" fmla="*/ 12 h 13"/>
                <a:gd name="T22" fmla="*/ 6 w 9"/>
                <a:gd name="T23" fmla="*/ 10 h 13"/>
                <a:gd name="T24" fmla="*/ 5 w 9"/>
                <a:gd name="T25" fmla="*/ 8 h 13"/>
                <a:gd name="T26" fmla="*/ 2 w 9"/>
                <a:gd name="T27" fmla="*/ 7 h 13"/>
                <a:gd name="T28" fmla="*/ 1 w 9"/>
                <a:gd name="T29" fmla="*/ 3 h 13"/>
                <a:gd name="T30" fmla="*/ 4 w 9"/>
                <a:gd name="T31" fmla="*/ 1 h 13"/>
                <a:gd name="T32" fmla="*/ 7 w 9"/>
                <a:gd name="T3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7" y="2"/>
                  </a:moveTo>
                  <a:cubicBezTo>
                    <a:pt x="7" y="2"/>
                    <a:pt x="7" y="2"/>
                    <a:pt x="7" y="2"/>
                  </a:cubicBezTo>
                  <a:cubicBezTo>
                    <a:pt x="5" y="2"/>
                    <a:pt x="5" y="2"/>
                    <a:pt x="4" y="2"/>
                  </a:cubicBezTo>
                  <a:cubicBezTo>
                    <a:pt x="4" y="2"/>
                    <a:pt x="2" y="3"/>
                    <a:pt x="2" y="4"/>
                  </a:cubicBezTo>
                  <a:cubicBezTo>
                    <a:pt x="2" y="4"/>
                    <a:pt x="3" y="5"/>
                    <a:pt x="3" y="5"/>
                  </a:cubicBezTo>
                  <a:cubicBezTo>
                    <a:pt x="4" y="5"/>
                    <a:pt x="5" y="6"/>
                    <a:pt x="6" y="7"/>
                  </a:cubicBezTo>
                  <a:cubicBezTo>
                    <a:pt x="8" y="7"/>
                    <a:pt x="9" y="9"/>
                    <a:pt x="8" y="11"/>
                  </a:cubicBezTo>
                  <a:cubicBezTo>
                    <a:pt x="7" y="12"/>
                    <a:pt x="6" y="13"/>
                    <a:pt x="4" y="13"/>
                  </a:cubicBezTo>
                  <a:cubicBezTo>
                    <a:pt x="2" y="13"/>
                    <a:pt x="1" y="13"/>
                    <a:pt x="0" y="11"/>
                  </a:cubicBezTo>
                  <a:cubicBezTo>
                    <a:pt x="1" y="10"/>
                    <a:pt x="1" y="10"/>
                    <a:pt x="1" y="10"/>
                  </a:cubicBezTo>
                  <a:cubicBezTo>
                    <a:pt x="2" y="11"/>
                    <a:pt x="2" y="11"/>
                    <a:pt x="4" y="12"/>
                  </a:cubicBezTo>
                  <a:cubicBezTo>
                    <a:pt x="5" y="12"/>
                    <a:pt x="6" y="12"/>
                    <a:pt x="6" y="10"/>
                  </a:cubicBezTo>
                  <a:cubicBezTo>
                    <a:pt x="7" y="9"/>
                    <a:pt x="6" y="9"/>
                    <a:pt x="5" y="8"/>
                  </a:cubicBezTo>
                  <a:cubicBezTo>
                    <a:pt x="4" y="7"/>
                    <a:pt x="3" y="7"/>
                    <a:pt x="2" y="7"/>
                  </a:cubicBezTo>
                  <a:cubicBezTo>
                    <a:pt x="1" y="6"/>
                    <a:pt x="0" y="4"/>
                    <a:pt x="1" y="3"/>
                  </a:cubicBezTo>
                  <a:cubicBezTo>
                    <a:pt x="1" y="2"/>
                    <a:pt x="2" y="1"/>
                    <a:pt x="4" y="1"/>
                  </a:cubicBezTo>
                  <a:cubicBezTo>
                    <a:pt x="5" y="0"/>
                    <a:pt x="6" y="1"/>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6" name="Freeform 240"/>
            <p:cNvSpPr>
              <a:spLocks noEditPoints="1"/>
            </p:cNvSpPr>
            <p:nvPr/>
          </p:nvSpPr>
          <p:spPr bwMode="auto">
            <a:xfrm>
              <a:off x="1080959" y="3450457"/>
              <a:ext cx="26477" cy="23956"/>
            </a:xfrm>
            <a:custGeom>
              <a:avLst/>
              <a:gdLst>
                <a:gd name="T0" fmla="*/ 8 w 9"/>
                <a:gd name="T1" fmla="*/ 4 h 8"/>
                <a:gd name="T2" fmla="*/ 5 w 9"/>
                <a:gd name="T3" fmla="*/ 2 h 8"/>
                <a:gd name="T4" fmla="*/ 3 w 9"/>
                <a:gd name="T5" fmla="*/ 4 h 8"/>
                <a:gd name="T6" fmla="*/ 5 w 9"/>
                <a:gd name="T7" fmla="*/ 7 h 8"/>
                <a:gd name="T8" fmla="*/ 8 w 9"/>
                <a:gd name="T9" fmla="*/ 4 h 8"/>
                <a:gd name="T10" fmla="*/ 9 w 9"/>
                <a:gd name="T11" fmla="*/ 0 h 8"/>
                <a:gd name="T12" fmla="*/ 9 w 9"/>
                <a:gd name="T13" fmla="*/ 7 h 8"/>
                <a:gd name="T14" fmla="*/ 9 w 9"/>
                <a:gd name="T15" fmla="*/ 8 h 8"/>
                <a:gd name="T16" fmla="*/ 9 w 9"/>
                <a:gd name="T17" fmla="*/ 8 h 8"/>
                <a:gd name="T18" fmla="*/ 5 w 9"/>
                <a:gd name="T19" fmla="*/ 8 h 8"/>
                <a:gd name="T20" fmla="*/ 2 w 9"/>
                <a:gd name="T21" fmla="*/ 6 h 8"/>
                <a:gd name="T22" fmla="*/ 2 w 9"/>
                <a:gd name="T23" fmla="*/ 2 h 8"/>
                <a:gd name="T24" fmla="*/ 6 w 9"/>
                <a:gd name="T25" fmla="*/ 0 h 8"/>
                <a:gd name="T26" fmla="*/ 8 w 9"/>
                <a:gd name="T27" fmla="*/ 0 h 8"/>
                <a:gd name="T28" fmla="*/ 9 w 9"/>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8">
                  <a:moveTo>
                    <a:pt x="8" y="4"/>
                  </a:moveTo>
                  <a:cubicBezTo>
                    <a:pt x="8" y="2"/>
                    <a:pt x="7" y="2"/>
                    <a:pt x="5" y="2"/>
                  </a:cubicBezTo>
                  <a:cubicBezTo>
                    <a:pt x="4" y="2"/>
                    <a:pt x="3" y="3"/>
                    <a:pt x="3" y="4"/>
                  </a:cubicBezTo>
                  <a:cubicBezTo>
                    <a:pt x="3" y="6"/>
                    <a:pt x="4" y="7"/>
                    <a:pt x="5" y="7"/>
                  </a:cubicBezTo>
                  <a:cubicBezTo>
                    <a:pt x="7" y="7"/>
                    <a:pt x="8" y="6"/>
                    <a:pt x="8" y="4"/>
                  </a:cubicBezTo>
                  <a:close/>
                  <a:moveTo>
                    <a:pt x="9" y="0"/>
                  </a:moveTo>
                  <a:cubicBezTo>
                    <a:pt x="9" y="3"/>
                    <a:pt x="9" y="4"/>
                    <a:pt x="9" y="7"/>
                  </a:cubicBezTo>
                  <a:cubicBezTo>
                    <a:pt x="9" y="7"/>
                    <a:pt x="9" y="8"/>
                    <a:pt x="9" y="8"/>
                  </a:cubicBezTo>
                  <a:cubicBezTo>
                    <a:pt x="9" y="8"/>
                    <a:pt x="9" y="8"/>
                    <a:pt x="9" y="8"/>
                  </a:cubicBezTo>
                  <a:cubicBezTo>
                    <a:pt x="8" y="8"/>
                    <a:pt x="6" y="8"/>
                    <a:pt x="5" y="8"/>
                  </a:cubicBezTo>
                  <a:cubicBezTo>
                    <a:pt x="3" y="8"/>
                    <a:pt x="2" y="8"/>
                    <a:pt x="2" y="6"/>
                  </a:cubicBezTo>
                  <a:cubicBezTo>
                    <a:pt x="0" y="4"/>
                    <a:pt x="1" y="3"/>
                    <a:pt x="2" y="2"/>
                  </a:cubicBezTo>
                  <a:cubicBezTo>
                    <a:pt x="3" y="0"/>
                    <a:pt x="4" y="0"/>
                    <a:pt x="6" y="0"/>
                  </a:cubicBezTo>
                  <a:cubicBezTo>
                    <a:pt x="7" y="0"/>
                    <a:pt x="8" y="1"/>
                    <a:pt x="8" y="0"/>
                  </a:cubicBezTo>
                  <a:cubicBezTo>
                    <a:pt x="9" y="0"/>
                    <a:pt x="9" y="0"/>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7" name="Freeform 241"/>
            <p:cNvSpPr>
              <a:spLocks noEditPoints="1"/>
            </p:cNvSpPr>
            <p:nvPr/>
          </p:nvSpPr>
          <p:spPr bwMode="auto">
            <a:xfrm>
              <a:off x="1176781" y="3450457"/>
              <a:ext cx="23956" cy="27738"/>
            </a:xfrm>
            <a:custGeom>
              <a:avLst/>
              <a:gdLst>
                <a:gd name="T0" fmla="*/ 2 w 8"/>
                <a:gd name="T1" fmla="*/ 3 h 9"/>
                <a:gd name="T2" fmla="*/ 6 w 8"/>
                <a:gd name="T3" fmla="*/ 3 h 9"/>
                <a:gd name="T4" fmla="*/ 4 w 8"/>
                <a:gd name="T5" fmla="*/ 2 h 9"/>
                <a:gd name="T6" fmla="*/ 2 w 8"/>
                <a:gd name="T7" fmla="*/ 3 h 9"/>
                <a:gd name="T8" fmla="*/ 8 w 8"/>
                <a:gd name="T9" fmla="*/ 4 h 9"/>
                <a:gd name="T10" fmla="*/ 5 w 8"/>
                <a:gd name="T11" fmla="*/ 4 h 9"/>
                <a:gd name="T12" fmla="*/ 1 w 8"/>
                <a:gd name="T13" fmla="*/ 4 h 9"/>
                <a:gd name="T14" fmla="*/ 7 w 8"/>
                <a:gd name="T15" fmla="*/ 6 h 9"/>
                <a:gd name="T16" fmla="*/ 8 w 8"/>
                <a:gd name="T17" fmla="*/ 7 h 9"/>
                <a:gd name="T18" fmla="*/ 2 w 8"/>
                <a:gd name="T19" fmla="*/ 8 h 9"/>
                <a:gd name="T20" fmla="*/ 0 w 8"/>
                <a:gd name="T21" fmla="*/ 3 h 9"/>
                <a:gd name="T22" fmla="*/ 5 w 8"/>
                <a:gd name="T23" fmla="*/ 0 h 9"/>
                <a:gd name="T24" fmla="*/ 8 w 8"/>
                <a:gd name="T2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2" y="3"/>
                  </a:moveTo>
                  <a:cubicBezTo>
                    <a:pt x="3" y="3"/>
                    <a:pt x="5" y="3"/>
                    <a:pt x="6" y="3"/>
                  </a:cubicBezTo>
                  <a:cubicBezTo>
                    <a:pt x="6" y="2"/>
                    <a:pt x="5" y="2"/>
                    <a:pt x="4" y="2"/>
                  </a:cubicBezTo>
                  <a:cubicBezTo>
                    <a:pt x="3" y="2"/>
                    <a:pt x="2" y="2"/>
                    <a:pt x="2" y="3"/>
                  </a:cubicBezTo>
                  <a:close/>
                  <a:moveTo>
                    <a:pt x="8" y="4"/>
                  </a:moveTo>
                  <a:cubicBezTo>
                    <a:pt x="7" y="4"/>
                    <a:pt x="6" y="4"/>
                    <a:pt x="5" y="4"/>
                  </a:cubicBezTo>
                  <a:cubicBezTo>
                    <a:pt x="4" y="4"/>
                    <a:pt x="3" y="4"/>
                    <a:pt x="1" y="4"/>
                  </a:cubicBezTo>
                  <a:cubicBezTo>
                    <a:pt x="2" y="7"/>
                    <a:pt x="4" y="8"/>
                    <a:pt x="7" y="6"/>
                  </a:cubicBezTo>
                  <a:cubicBezTo>
                    <a:pt x="8" y="7"/>
                    <a:pt x="8" y="7"/>
                    <a:pt x="8" y="7"/>
                  </a:cubicBezTo>
                  <a:cubicBezTo>
                    <a:pt x="6" y="8"/>
                    <a:pt x="4" y="9"/>
                    <a:pt x="2" y="8"/>
                  </a:cubicBezTo>
                  <a:cubicBezTo>
                    <a:pt x="0" y="7"/>
                    <a:pt x="0" y="4"/>
                    <a:pt x="0" y="3"/>
                  </a:cubicBezTo>
                  <a:cubicBezTo>
                    <a:pt x="1" y="0"/>
                    <a:pt x="3" y="0"/>
                    <a:pt x="5" y="0"/>
                  </a:cubicBezTo>
                  <a:cubicBezTo>
                    <a:pt x="7" y="0"/>
                    <a:pt x="8" y="2"/>
                    <a:pt x="8"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8" name="Freeform 242"/>
            <p:cNvSpPr>
              <a:spLocks noEditPoints="1"/>
            </p:cNvSpPr>
            <p:nvPr/>
          </p:nvSpPr>
          <p:spPr bwMode="auto">
            <a:xfrm>
              <a:off x="1533594" y="3450457"/>
              <a:ext cx="23956" cy="23956"/>
            </a:xfrm>
            <a:custGeom>
              <a:avLst/>
              <a:gdLst>
                <a:gd name="T0" fmla="*/ 4 w 8"/>
                <a:gd name="T1" fmla="*/ 7 h 8"/>
                <a:gd name="T2" fmla="*/ 6 w 8"/>
                <a:gd name="T3" fmla="*/ 4 h 8"/>
                <a:gd name="T4" fmla="*/ 4 w 8"/>
                <a:gd name="T5" fmla="*/ 2 h 8"/>
                <a:gd name="T6" fmla="*/ 1 w 8"/>
                <a:gd name="T7" fmla="*/ 4 h 8"/>
                <a:gd name="T8" fmla="*/ 4 w 8"/>
                <a:gd name="T9" fmla="*/ 7 h 8"/>
                <a:gd name="T10" fmla="*/ 4 w 8"/>
                <a:gd name="T11" fmla="*/ 0 h 8"/>
                <a:gd name="T12" fmla="*/ 8 w 8"/>
                <a:gd name="T13" fmla="*/ 4 h 8"/>
                <a:gd name="T14" fmla="*/ 4 w 8"/>
                <a:gd name="T15" fmla="*/ 8 h 8"/>
                <a:gd name="T16" fmla="*/ 0 w 8"/>
                <a:gd name="T17" fmla="*/ 4 h 8"/>
                <a:gd name="T18" fmla="*/ 4 w 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4" y="7"/>
                  </a:moveTo>
                  <a:cubicBezTo>
                    <a:pt x="6" y="7"/>
                    <a:pt x="6" y="6"/>
                    <a:pt x="6" y="4"/>
                  </a:cubicBezTo>
                  <a:cubicBezTo>
                    <a:pt x="6" y="3"/>
                    <a:pt x="6" y="2"/>
                    <a:pt x="4" y="2"/>
                  </a:cubicBezTo>
                  <a:cubicBezTo>
                    <a:pt x="3" y="2"/>
                    <a:pt x="1" y="3"/>
                    <a:pt x="1" y="4"/>
                  </a:cubicBezTo>
                  <a:cubicBezTo>
                    <a:pt x="1" y="6"/>
                    <a:pt x="2" y="7"/>
                    <a:pt x="4" y="7"/>
                  </a:cubicBezTo>
                  <a:close/>
                  <a:moveTo>
                    <a:pt x="4" y="0"/>
                  </a:moveTo>
                  <a:cubicBezTo>
                    <a:pt x="6" y="0"/>
                    <a:pt x="8" y="2"/>
                    <a:pt x="8" y="4"/>
                  </a:cubicBezTo>
                  <a:cubicBezTo>
                    <a:pt x="8" y="7"/>
                    <a:pt x="6" y="8"/>
                    <a:pt x="4" y="8"/>
                  </a:cubicBezTo>
                  <a:cubicBezTo>
                    <a:pt x="1" y="8"/>
                    <a:pt x="0" y="7"/>
                    <a:pt x="0" y="4"/>
                  </a:cubicBezTo>
                  <a:cubicBezTo>
                    <a:pt x="0" y="2"/>
                    <a:pt x="1"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9" name="Freeform 243"/>
            <p:cNvSpPr>
              <a:spLocks noEditPoints="1"/>
            </p:cNvSpPr>
            <p:nvPr/>
          </p:nvSpPr>
          <p:spPr bwMode="auto">
            <a:xfrm>
              <a:off x="1647068" y="3450457"/>
              <a:ext cx="23956" cy="23956"/>
            </a:xfrm>
            <a:custGeom>
              <a:avLst/>
              <a:gdLst>
                <a:gd name="T0" fmla="*/ 4 w 8"/>
                <a:gd name="T1" fmla="*/ 7 h 8"/>
                <a:gd name="T2" fmla="*/ 6 w 8"/>
                <a:gd name="T3" fmla="*/ 4 h 8"/>
                <a:gd name="T4" fmla="*/ 4 w 8"/>
                <a:gd name="T5" fmla="*/ 2 h 8"/>
                <a:gd name="T6" fmla="*/ 2 w 8"/>
                <a:gd name="T7" fmla="*/ 4 h 8"/>
                <a:gd name="T8" fmla="*/ 4 w 8"/>
                <a:gd name="T9" fmla="*/ 7 h 8"/>
                <a:gd name="T10" fmla="*/ 8 w 8"/>
                <a:gd name="T11" fmla="*/ 4 h 8"/>
                <a:gd name="T12" fmla="*/ 4 w 8"/>
                <a:gd name="T13" fmla="*/ 8 h 8"/>
                <a:gd name="T14" fmla="*/ 0 w 8"/>
                <a:gd name="T15" fmla="*/ 4 h 8"/>
                <a:gd name="T16" fmla="*/ 4 w 8"/>
                <a:gd name="T17" fmla="*/ 0 h 8"/>
                <a:gd name="T18" fmla="*/ 8 w 8"/>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4" y="7"/>
                  </a:moveTo>
                  <a:cubicBezTo>
                    <a:pt x="6" y="7"/>
                    <a:pt x="6" y="6"/>
                    <a:pt x="6" y="4"/>
                  </a:cubicBezTo>
                  <a:cubicBezTo>
                    <a:pt x="6" y="3"/>
                    <a:pt x="6" y="2"/>
                    <a:pt x="4" y="2"/>
                  </a:cubicBezTo>
                  <a:cubicBezTo>
                    <a:pt x="3" y="2"/>
                    <a:pt x="2" y="3"/>
                    <a:pt x="2" y="4"/>
                  </a:cubicBezTo>
                  <a:cubicBezTo>
                    <a:pt x="2" y="6"/>
                    <a:pt x="3" y="7"/>
                    <a:pt x="4" y="7"/>
                  </a:cubicBezTo>
                  <a:close/>
                  <a:moveTo>
                    <a:pt x="8" y="4"/>
                  </a:moveTo>
                  <a:cubicBezTo>
                    <a:pt x="8" y="7"/>
                    <a:pt x="6" y="8"/>
                    <a:pt x="4" y="8"/>
                  </a:cubicBezTo>
                  <a:cubicBezTo>
                    <a:pt x="2" y="8"/>
                    <a:pt x="0" y="7"/>
                    <a:pt x="0" y="4"/>
                  </a:cubicBezTo>
                  <a:cubicBezTo>
                    <a:pt x="0" y="2"/>
                    <a:pt x="2" y="0"/>
                    <a:pt x="4" y="0"/>
                  </a:cubicBezTo>
                  <a:cubicBezTo>
                    <a:pt x="6" y="0"/>
                    <a:pt x="8" y="2"/>
                    <a:pt x="8"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0" name="Freeform 244"/>
            <p:cNvSpPr>
              <a:spLocks noEditPoints="1"/>
            </p:cNvSpPr>
            <p:nvPr/>
          </p:nvSpPr>
          <p:spPr bwMode="auto">
            <a:xfrm>
              <a:off x="1358340" y="3450457"/>
              <a:ext cx="28999" cy="23956"/>
            </a:xfrm>
            <a:custGeom>
              <a:avLst/>
              <a:gdLst>
                <a:gd name="T0" fmla="*/ 8 w 10"/>
                <a:gd name="T1" fmla="*/ 4 h 8"/>
                <a:gd name="T2" fmla="*/ 5 w 10"/>
                <a:gd name="T3" fmla="*/ 2 h 8"/>
                <a:gd name="T4" fmla="*/ 2 w 10"/>
                <a:gd name="T5" fmla="*/ 4 h 8"/>
                <a:gd name="T6" fmla="*/ 5 w 10"/>
                <a:gd name="T7" fmla="*/ 7 h 8"/>
                <a:gd name="T8" fmla="*/ 8 w 10"/>
                <a:gd name="T9" fmla="*/ 4 h 8"/>
                <a:gd name="T10" fmla="*/ 5 w 10"/>
                <a:gd name="T11" fmla="*/ 0 h 8"/>
                <a:gd name="T12" fmla="*/ 10 w 10"/>
                <a:gd name="T13" fmla="*/ 4 h 8"/>
                <a:gd name="T14" fmla="*/ 5 w 10"/>
                <a:gd name="T15" fmla="*/ 8 h 8"/>
                <a:gd name="T16" fmla="*/ 0 w 10"/>
                <a:gd name="T17" fmla="*/ 4 h 8"/>
                <a:gd name="T18" fmla="*/ 5 w 10"/>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
                  <a:moveTo>
                    <a:pt x="8" y="4"/>
                  </a:moveTo>
                  <a:cubicBezTo>
                    <a:pt x="8" y="3"/>
                    <a:pt x="7" y="2"/>
                    <a:pt x="5" y="2"/>
                  </a:cubicBezTo>
                  <a:cubicBezTo>
                    <a:pt x="3" y="2"/>
                    <a:pt x="2" y="3"/>
                    <a:pt x="2" y="4"/>
                  </a:cubicBezTo>
                  <a:cubicBezTo>
                    <a:pt x="2" y="6"/>
                    <a:pt x="3" y="7"/>
                    <a:pt x="5" y="7"/>
                  </a:cubicBezTo>
                  <a:cubicBezTo>
                    <a:pt x="7" y="7"/>
                    <a:pt x="8" y="6"/>
                    <a:pt x="8" y="4"/>
                  </a:cubicBezTo>
                  <a:close/>
                  <a:moveTo>
                    <a:pt x="5" y="0"/>
                  </a:moveTo>
                  <a:cubicBezTo>
                    <a:pt x="8" y="0"/>
                    <a:pt x="10" y="2"/>
                    <a:pt x="10" y="4"/>
                  </a:cubicBezTo>
                  <a:cubicBezTo>
                    <a:pt x="10" y="7"/>
                    <a:pt x="8" y="8"/>
                    <a:pt x="5" y="8"/>
                  </a:cubicBezTo>
                  <a:cubicBezTo>
                    <a:pt x="3" y="8"/>
                    <a:pt x="0" y="7"/>
                    <a:pt x="0" y="4"/>
                  </a:cubicBezTo>
                  <a:cubicBezTo>
                    <a:pt x="0" y="2"/>
                    <a:pt x="3" y="0"/>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1" name="Freeform 245"/>
            <p:cNvSpPr>
              <a:spLocks/>
            </p:cNvSpPr>
            <p:nvPr/>
          </p:nvSpPr>
          <p:spPr bwMode="auto">
            <a:xfrm>
              <a:off x="1117523" y="3447935"/>
              <a:ext cx="22695" cy="26477"/>
            </a:xfrm>
            <a:custGeom>
              <a:avLst/>
              <a:gdLst>
                <a:gd name="T0" fmla="*/ 8 w 8"/>
                <a:gd name="T1" fmla="*/ 9 h 9"/>
                <a:gd name="T2" fmla="*/ 6 w 8"/>
                <a:gd name="T3" fmla="*/ 9 h 9"/>
                <a:gd name="T4" fmla="*/ 6 w 8"/>
                <a:gd name="T5" fmla="*/ 5 h 9"/>
                <a:gd name="T6" fmla="*/ 3 w 8"/>
                <a:gd name="T7" fmla="*/ 3 h 9"/>
                <a:gd name="T8" fmla="*/ 2 w 8"/>
                <a:gd name="T9" fmla="*/ 4 h 9"/>
                <a:gd name="T10" fmla="*/ 2 w 8"/>
                <a:gd name="T11" fmla="*/ 9 h 9"/>
                <a:gd name="T12" fmla="*/ 0 w 8"/>
                <a:gd name="T13" fmla="*/ 9 h 9"/>
                <a:gd name="T14" fmla="*/ 0 w 8"/>
                <a:gd name="T15" fmla="*/ 0 h 9"/>
                <a:gd name="T16" fmla="*/ 3 w 8"/>
                <a:gd name="T17" fmla="*/ 1 h 9"/>
                <a:gd name="T18" fmla="*/ 8 w 8"/>
                <a:gd name="T19" fmla="*/ 5 h 9"/>
                <a:gd name="T20" fmla="*/ 8 w 8"/>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8" y="9"/>
                  </a:moveTo>
                  <a:cubicBezTo>
                    <a:pt x="7" y="9"/>
                    <a:pt x="7" y="9"/>
                    <a:pt x="6" y="9"/>
                  </a:cubicBezTo>
                  <a:cubicBezTo>
                    <a:pt x="6" y="8"/>
                    <a:pt x="7" y="6"/>
                    <a:pt x="6" y="5"/>
                  </a:cubicBezTo>
                  <a:cubicBezTo>
                    <a:pt x="6" y="3"/>
                    <a:pt x="4" y="2"/>
                    <a:pt x="3" y="3"/>
                  </a:cubicBezTo>
                  <a:cubicBezTo>
                    <a:pt x="3" y="3"/>
                    <a:pt x="2" y="3"/>
                    <a:pt x="2" y="4"/>
                  </a:cubicBezTo>
                  <a:cubicBezTo>
                    <a:pt x="2" y="6"/>
                    <a:pt x="2" y="8"/>
                    <a:pt x="2" y="9"/>
                  </a:cubicBezTo>
                  <a:cubicBezTo>
                    <a:pt x="2" y="9"/>
                    <a:pt x="1" y="9"/>
                    <a:pt x="0" y="9"/>
                  </a:cubicBezTo>
                  <a:cubicBezTo>
                    <a:pt x="0" y="6"/>
                    <a:pt x="0" y="3"/>
                    <a:pt x="0" y="0"/>
                  </a:cubicBezTo>
                  <a:cubicBezTo>
                    <a:pt x="1" y="1"/>
                    <a:pt x="2" y="1"/>
                    <a:pt x="3" y="1"/>
                  </a:cubicBezTo>
                  <a:cubicBezTo>
                    <a:pt x="5" y="0"/>
                    <a:pt x="8" y="1"/>
                    <a:pt x="8" y="5"/>
                  </a:cubicBezTo>
                  <a:cubicBezTo>
                    <a:pt x="8" y="6"/>
                    <a:pt x="8" y="8"/>
                    <a:pt x="8"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2" name="Freeform 246"/>
            <p:cNvSpPr>
              <a:spLocks/>
            </p:cNvSpPr>
            <p:nvPr/>
          </p:nvSpPr>
          <p:spPr bwMode="auto">
            <a:xfrm>
              <a:off x="1679849" y="3447935"/>
              <a:ext cx="23956" cy="26477"/>
            </a:xfrm>
            <a:custGeom>
              <a:avLst/>
              <a:gdLst>
                <a:gd name="T0" fmla="*/ 8 w 8"/>
                <a:gd name="T1" fmla="*/ 9 h 9"/>
                <a:gd name="T2" fmla="*/ 6 w 8"/>
                <a:gd name="T3" fmla="*/ 9 h 9"/>
                <a:gd name="T4" fmla="*/ 6 w 8"/>
                <a:gd name="T5" fmla="*/ 5 h 9"/>
                <a:gd name="T6" fmla="*/ 3 w 8"/>
                <a:gd name="T7" fmla="*/ 3 h 9"/>
                <a:gd name="T8" fmla="*/ 2 w 8"/>
                <a:gd name="T9" fmla="*/ 5 h 9"/>
                <a:gd name="T10" fmla="*/ 2 w 8"/>
                <a:gd name="T11" fmla="*/ 9 h 9"/>
                <a:gd name="T12" fmla="*/ 0 w 8"/>
                <a:gd name="T13" fmla="*/ 9 h 9"/>
                <a:gd name="T14" fmla="*/ 0 w 8"/>
                <a:gd name="T15" fmla="*/ 0 h 9"/>
                <a:gd name="T16" fmla="*/ 2 w 8"/>
                <a:gd name="T17" fmla="*/ 1 h 9"/>
                <a:gd name="T18" fmla="*/ 8 w 8"/>
                <a:gd name="T19" fmla="*/ 5 h 9"/>
                <a:gd name="T20" fmla="*/ 8 w 8"/>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8" y="9"/>
                  </a:moveTo>
                  <a:cubicBezTo>
                    <a:pt x="7" y="9"/>
                    <a:pt x="7" y="9"/>
                    <a:pt x="6" y="9"/>
                  </a:cubicBezTo>
                  <a:cubicBezTo>
                    <a:pt x="6" y="8"/>
                    <a:pt x="6" y="6"/>
                    <a:pt x="6" y="5"/>
                  </a:cubicBezTo>
                  <a:cubicBezTo>
                    <a:pt x="6" y="3"/>
                    <a:pt x="5" y="2"/>
                    <a:pt x="3" y="3"/>
                  </a:cubicBezTo>
                  <a:cubicBezTo>
                    <a:pt x="2" y="3"/>
                    <a:pt x="2" y="3"/>
                    <a:pt x="2" y="5"/>
                  </a:cubicBezTo>
                  <a:cubicBezTo>
                    <a:pt x="2" y="6"/>
                    <a:pt x="2" y="8"/>
                    <a:pt x="2" y="9"/>
                  </a:cubicBezTo>
                  <a:cubicBezTo>
                    <a:pt x="1" y="9"/>
                    <a:pt x="1" y="9"/>
                    <a:pt x="0" y="9"/>
                  </a:cubicBezTo>
                  <a:cubicBezTo>
                    <a:pt x="0" y="6"/>
                    <a:pt x="0" y="3"/>
                    <a:pt x="0" y="0"/>
                  </a:cubicBezTo>
                  <a:cubicBezTo>
                    <a:pt x="1" y="1"/>
                    <a:pt x="1" y="1"/>
                    <a:pt x="2" y="1"/>
                  </a:cubicBezTo>
                  <a:cubicBezTo>
                    <a:pt x="5" y="0"/>
                    <a:pt x="8" y="1"/>
                    <a:pt x="8" y="5"/>
                  </a:cubicBezTo>
                  <a:cubicBezTo>
                    <a:pt x="8" y="6"/>
                    <a:pt x="8" y="8"/>
                    <a:pt x="8"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3" name="Freeform 247"/>
            <p:cNvSpPr>
              <a:spLocks/>
            </p:cNvSpPr>
            <p:nvPr/>
          </p:nvSpPr>
          <p:spPr bwMode="auto">
            <a:xfrm>
              <a:off x="1577723" y="3450457"/>
              <a:ext cx="23956" cy="27738"/>
            </a:xfrm>
            <a:custGeom>
              <a:avLst/>
              <a:gdLst>
                <a:gd name="T0" fmla="*/ 6 w 8"/>
                <a:gd name="T1" fmla="*/ 0 h 9"/>
                <a:gd name="T2" fmla="*/ 8 w 8"/>
                <a:gd name="T3" fmla="*/ 0 h 9"/>
                <a:gd name="T4" fmla="*/ 8 w 8"/>
                <a:gd name="T5" fmla="*/ 4 h 9"/>
                <a:gd name="T6" fmla="*/ 8 w 8"/>
                <a:gd name="T7" fmla="*/ 8 h 9"/>
                <a:gd name="T8" fmla="*/ 6 w 8"/>
                <a:gd name="T9" fmla="*/ 8 h 9"/>
                <a:gd name="T10" fmla="*/ 5 w 8"/>
                <a:gd name="T11" fmla="*/ 8 h 9"/>
                <a:gd name="T12" fmla="*/ 0 w 8"/>
                <a:gd name="T13" fmla="*/ 5 h 9"/>
                <a:gd name="T14" fmla="*/ 0 w 8"/>
                <a:gd name="T15" fmla="*/ 0 h 9"/>
                <a:gd name="T16" fmla="*/ 2 w 8"/>
                <a:gd name="T17" fmla="*/ 0 h 9"/>
                <a:gd name="T18" fmla="*/ 2 w 8"/>
                <a:gd name="T19" fmla="*/ 4 h 9"/>
                <a:gd name="T20" fmla="*/ 3 w 8"/>
                <a:gd name="T21" fmla="*/ 7 h 9"/>
                <a:gd name="T22" fmla="*/ 6 w 8"/>
                <a:gd name="T23" fmla="*/ 6 h 9"/>
                <a:gd name="T24" fmla="*/ 6 w 8"/>
                <a:gd name="T25" fmla="*/ 5 h 9"/>
                <a:gd name="T26" fmla="*/ 6 w 8"/>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9">
                  <a:moveTo>
                    <a:pt x="6" y="0"/>
                  </a:moveTo>
                  <a:cubicBezTo>
                    <a:pt x="7" y="0"/>
                    <a:pt x="7" y="0"/>
                    <a:pt x="8" y="0"/>
                  </a:cubicBezTo>
                  <a:cubicBezTo>
                    <a:pt x="8" y="1"/>
                    <a:pt x="8" y="3"/>
                    <a:pt x="8" y="4"/>
                  </a:cubicBezTo>
                  <a:cubicBezTo>
                    <a:pt x="8" y="5"/>
                    <a:pt x="8" y="7"/>
                    <a:pt x="8" y="8"/>
                  </a:cubicBezTo>
                  <a:cubicBezTo>
                    <a:pt x="7" y="8"/>
                    <a:pt x="7" y="8"/>
                    <a:pt x="6" y="8"/>
                  </a:cubicBezTo>
                  <a:cubicBezTo>
                    <a:pt x="6" y="8"/>
                    <a:pt x="6" y="8"/>
                    <a:pt x="5" y="8"/>
                  </a:cubicBezTo>
                  <a:cubicBezTo>
                    <a:pt x="3" y="9"/>
                    <a:pt x="0" y="8"/>
                    <a:pt x="0" y="5"/>
                  </a:cubicBezTo>
                  <a:cubicBezTo>
                    <a:pt x="0" y="3"/>
                    <a:pt x="0" y="2"/>
                    <a:pt x="0" y="0"/>
                  </a:cubicBezTo>
                  <a:cubicBezTo>
                    <a:pt x="1" y="0"/>
                    <a:pt x="1" y="0"/>
                    <a:pt x="2" y="0"/>
                  </a:cubicBezTo>
                  <a:cubicBezTo>
                    <a:pt x="2" y="1"/>
                    <a:pt x="2" y="3"/>
                    <a:pt x="2" y="4"/>
                  </a:cubicBezTo>
                  <a:cubicBezTo>
                    <a:pt x="2" y="5"/>
                    <a:pt x="2" y="6"/>
                    <a:pt x="3" y="7"/>
                  </a:cubicBezTo>
                  <a:cubicBezTo>
                    <a:pt x="3" y="7"/>
                    <a:pt x="4" y="7"/>
                    <a:pt x="6" y="6"/>
                  </a:cubicBezTo>
                  <a:cubicBezTo>
                    <a:pt x="6" y="6"/>
                    <a:pt x="6" y="5"/>
                    <a:pt x="6" y="5"/>
                  </a:cubicBezTo>
                  <a:cubicBezTo>
                    <a:pt x="6" y="3"/>
                    <a:pt x="6" y="2"/>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4" name="Freeform 248"/>
            <p:cNvSpPr>
              <a:spLocks/>
            </p:cNvSpPr>
            <p:nvPr/>
          </p:nvSpPr>
          <p:spPr bwMode="auto">
            <a:xfrm>
              <a:off x="1146522" y="3450457"/>
              <a:ext cx="26477" cy="23956"/>
            </a:xfrm>
            <a:custGeom>
              <a:avLst/>
              <a:gdLst>
                <a:gd name="T0" fmla="*/ 8 w 9"/>
                <a:gd name="T1" fmla="*/ 6 h 8"/>
                <a:gd name="T2" fmla="*/ 9 w 9"/>
                <a:gd name="T3" fmla="*/ 7 h 8"/>
                <a:gd name="T4" fmla="*/ 4 w 9"/>
                <a:gd name="T5" fmla="*/ 8 h 8"/>
                <a:gd name="T6" fmla="*/ 0 w 9"/>
                <a:gd name="T7" fmla="*/ 4 h 8"/>
                <a:gd name="T8" fmla="*/ 3 w 9"/>
                <a:gd name="T9" fmla="*/ 0 h 8"/>
                <a:gd name="T10" fmla="*/ 9 w 9"/>
                <a:gd name="T11" fmla="*/ 2 h 8"/>
                <a:gd name="T12" fmla="*/ 7 w 9"/>
                <a:gd name="T13" fmla="*/ 3 h 8"/>
                <a:gd name="T14" fmla="*/ 3 w 9"/>
                <a:gd name="T15" fmla="*/ 3 h 8"/>
                <a:gd name="T16" fmla="*/ 3 w 9"/>
                <a:gd name="T17" fmla="*/ 6 h 8"/>
                <a:gd name="T18" fmla="*/ 8 w 9"/>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8" y="6"/>
                  </a:moveTo>
                  <a:cubicBezTo>
                    <a:pt x="8" y="6"/>
                    <a:pt x="9" y="6"/>
                    <a:pt x="9" y="7"/>
                  </a:cubicBezTo>
                  <a:cubicBezTo>
                    <a:pt x="8" y="8"/>
                    <a:pt x="6" y="8"/>
                    <a:pt x="4" y="8"/>
                  </a:cubicBezTo>
                  <a:cubicBezTo>
                    <a:pt x="2" y="8"/>
                    <a:pt x="0" y="6"/>
                    <a:pt x="0" y="4"/>
                  </a:cubicBezTo>
                  <a:cubicBezTo>
                    <a:pt x="0" y="3"/>
                    <a:pt x="1" y="1"/>
                    <a:pt x="3" y="0"/>
                  </a:cubicBezTo>
                  <a:cubicBezTo>
                    <a:pt x="5" y="0"/>
                    <a:pt x="7" y="0"/>
                    <a:pt x="9" y="2"/>
                  </a:cubicBezTo>
                  <a:cubicBezTo>
                    <a:pt x="8" y="2"/>
                    <a:pt x="8" y="2"/>
                    <a:pt x="7" y="3"/>
                  </a:cubicBezTo>
                  <a:cubicBezTo>
                    <a:pt x="5" y="2"/>
                    <a:pt x="4" y="2"/>
                    <a:pt x="3" y="3"/>
                  </a:cubicBezTo>
                  <a:cubicBezTo>
                    <a:pt x="2" y="3"/>
                    <a:pt x="2" y="5"/>
                    <a:pt x="3" y="6"/>
                  </a:cubicBezTo>
                  <a:cubicBezTo>
                    <a:pt x="4" y="7"/>
                    <a:pt x="5" y="7"/>
                    <a:pt x="8"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5" name="Freeform 249"/>
            <p:cNvSpPr>
              <a:spLocks/>
            </p:cNvSpPr>
            <p:nvPr/>
          </p:nvSpPr>
          <p:spPr bwMode="auto">
            <a:xfrm>
              <a:off x="1312950" y="3450457"/>
              <a:ext cx="23956" cy="23956"/>
            </a:xfrm>
            <a:custGeom>
              <a:avLst/>
              <a:gdLst>
                <a:gd name="T0" fmla="*/ 8 w 8"/>
                <a:gd name="T1" fmla="*/ 2 h 8"/>
                <a:gd name="T2" fmla="*/ 7 w 8"/>
                <a:gd name="T3" fmla="*/ 3 h 8"/>
                <a:gd name="T4" fmla="*/ 2 w 8"/>
                <a:gd name="T5" fmla="*/ 3 h 8"/>
                <a:gd name="T6" fmla="*/ 2 w 8"/>
                <a:gd name="T7" fmla="*/ 6 h 8"/>
                <a:gd name="T8" fmla="*/ 7 w 8"/>
                <a:gd name="T9" fmla="*/ 6 h 8"/>
                <a:gd name="T10" fmla="*/ 8 w 8"/>
                <a:gd name="T11" fmla="*/ 7 h 8"/>
                <a:gd name="T12" fmla="*/ 3 w 8"/>
                <a:gd name="T13" fmla="*/ 8 h 8"/>
                <a:gd name="T14" fmla="*/ 0 w 8"/>
                <a:gd name="T15" fmla="*/ 4 h 8"/>
                <a:gd name="T16" fmla="*/ 2 w 8"/>
                <a:gd name="T17" fmla="*/ 0 h 8"/>
                <a:gd name="T18" fmla="*/ 8 w 8"/>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8" y="2"/>
                  </a:moveTo>
                  <a:cubicBezTo>
                    <a:pt x="7" y="2"/>
                    <a:pt x="7" y="3"/>
                    <a:pt x="7" y="3"/>
                  </a:cubicBezTo>
                  <a:cubicBezTo>
                    <a:pt x="5" y="2"/>
                    <a:pt x="3" y="2"/>
                    <a:pt x="2" y="3"/>
                  </a:cubicBezTo>
                  <a:cubicBezTo>
                    <a:pt x="1" y="3"/>
                    <a:pt x="1" y="5"/>
                    <a:pt x="2" y="6"/>
                  </a:cubicBezTo>
                  <a:cubicBezTo>
                    <a:pt x="3" y="7"/>
                    <a:pt x="5" y="7"/>
                    <a:pt x="7" y="6"/>
                  </a:cubicBezTo>
                  <a:cubicBezTo>
                    <a:pt x="7" y="6"/>
                    <a:pt x="8" y="6"/>
                    <a:pt x="8" y="7"/>
                  </a:cubicBezTo>
                  <a:cubicBezTo>
                    <a:pt x="7" y="8"/>
                    <a:pt x="5" y="8"/>
                    <a:pt x="3" y="8"/>
                  </a:cubicBezTo>
                  <a:cubicBezTo>
                    <a:pt x="1" y="8"/>
                    <a:pt x="0" y="6"/>
                    <a:pt x="0" y="4"/>
                  </a:cubicBezTo>
                  <a:cubicBezTo>
                    <a:pt x="0" y="3"/>
                    <a:pt x="0" y="1"/>
                    <a:pt x="2" y="0"/>
                  </a:cubicBezTo>
                  <a:cubicBezTo>
                    <a:pt x="4" y="0"/>
                    <a:pt x="7" y="0"/>
                    <a:pt x="8"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6" name="Freeform 250"/>
            <p:cNvSpPr>
              <a:spLocks/>
            </p:cNvSpPr>
            <p:nvPr/>
          </p:nvSpPr>
          <p:spPr bwMode="auto">
            <a:xfrm>
              <a:off x="1607982" y="3441631"/>
              <a:ext cx="17652" cy="36564"/>
            </a:xfrm>
            <a:custGeom>
              <a:avLst/>
              <a:gdLst>
                <a:gd name="T0" fmla="*/ 2 w 6"/>
                <a:gd name="T1" fmla="*/ 0 h 12"/>
                <a:gd name="T2" fmla="*/ 4 w 6"/>
                <a:gd name="T3" fmla="*/ 0 h 12"/>
                <a:gd name="T4" fmla="*/ 4 w 6"/>
                <a:gd name="T5" fmla="*/ 3 h 12"/>
                <a:gd name="T6" fmla="*/ 6 w 6"/>
                <a:gd name="T7" fmla="*/ 3 h 12"/>
                <a:gd name="T8" fmla="*/ 6 w 6"/>
                <a:gd name="T9" fmla="*/ 4 h 12"/>
                <a:gd name="T10" fmla="*/ 4 w 6"/>
                <a:gd name="T11" fmla="*/ 4 h 12"/>
                <a:gd name="T12" fmla="*/ 4 w 6"/>
                <a:gd name="T13" fmla="*/ 8 h 12"/>
                <a:gd name="T14" fmla="*/ 6 w 6"/>
                <a:gd name="T15" fmla="*/ 9 h 12"/>
                <a:gd name="T16" fmla="*/ 6 w 6"/>
                <a:gd name="T17" fmla="*/ 11 h 12"/>
                <a:gd name="T18" fmla="*/ 2 w 6"/>
                <a:gd name="T19" fmla="*/ 8 h 12"/>
                <a:gd name="T20" fmla="*/ 2 w 6"/>
                <a:gd name="T21" fmla="*/ 4 h 12"/>
                <a:gd name="T22" fmla="*/ 0 w 6"/>
                <a:gd name="T23" fmla="*/ 4 h 12"/>
                <a:gd name="T24" fmla="*/ 0 w 6"/>
                <a:gd name="T25" fmla="*/ 3 h 12"/>
                <a:gd name="T26" fmla="*/ 2 w 6"/>
                <a:gd name="T27" fmla="*/ 3 h 12"/>
                <a:gd name="T28" fmla="*/ 2 w 6"/>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2">
                  <a:moveTo>
                    <a:pt x="2" y="0"/>
                  </a:moveTo>
                  <a:cubicBezTo>
                    <a:pt x="2" y="0"/>
                    <a:pt x="3" y="0"/>
                    <a:pt x="4" y="0"/>
                  </a:cubicBezTo>
                  <a:cubicBezTo>
                    <a:pt x="4" y="1"/>
                    <a:pt x="4" y="2"/>
                    <a:pt x="4" y="3"/>
                  </a:cubicBezTo>
                  <a:cubicBezTo>
                    <a:pt x="4" y="3"/>
                    <a:pt x="6" y="3"/>
                    <a:pt x="6" y="3"/>
                  </a:cubicBezTo>
                  <a:cubicBezTo>
                    <a:pt x="6" y="3"/>
                    <a:pt x="6" y="3"/>
                    <a:pt x="6" y="4"/>
                  </a:cubicBezTo>
                  <a:cubicBezTo>
                    <a:pt x="6" y="4"/>
                    <a:pt x="5" y="4"/>
                    <a:pt x="4" y="4"/>
                  </a:cubicBezTo>
                  <a:cubicBezTo>
                    <a:pt x="4" y="6"/>
                    <a:pt x="4" y="7"/>
                    <a:pt x="4" y="8"/>
                  </a:cubicBezTo>
                  <a:cubicBezTo>
                    <a:pt x="4" y="10"/>
                    <a:pt x="5" y="9"/>
                    <a:pt x="6" y="9"/>
                  </a:cubicBezTo>
                  <a:cubicBezTo>
                    <a:pt x="6" y="10"/>
                    <a:pt x="6" y="11"/>
                    <a:pt x="6" y="11"/>
                  </a:cubicBezTo>
                  <a:cubicBezTo>
                    <a:pt x="4" y="12"/>
                    <a:pt x="2" y="11"/>
                    <a:pt x="2" y="8"/>
                  </a:cubicBezTo>
                  <a:cubicBezTo>
                    <a:pt x="2" y="7"/>
                    <a:pt x="2" y="5"/>
                    <a:pt x="2" y="4"/>
                  </a:cubicBezTo>
                  <a:cubicBezTo>
                    <a:pt x="1" y="4"/>
                    <a:pt x="1" y="4"/>
                    <a:pt x="0" y="4"/>
                  </a:cubicBezTo>
                  <a:cubicBezTo>
                    <a:pt x="0" y="3"/>
                    <a:pt x="0" y="3"/>
                    <a:pt x="0" y="3"/>
                  </a:cubicBezTo>
                  <a:cubicBezTo>
                    <a:pt x="1" y="3"/>
                    <a:pt x="1" y="3"/>
                    <a:pt x="2" y="3"/>
                  </a:cubicBezTo>
                  <a:cubicBezTo>
                    <a:pt x="2" y="2"/>
                    <a:pt x="2" y="1"/>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7" name="Freeform 251"/>
            <p:cNvSpPr>
              <a:spLocks/>
            </p:cNvSpPr>
            <p:nvPr/>
          </p:nvSpPr>
          <p:spPr bwMode="auto">
            <a:xfrm>
              <a:off x="1708848" y="3450457"/>
              <a:ext cx="21434" cy="23956"/>
            </a:xfrm>
            <a:custGeom>
              <a:avLst/>
              <a:gdLst>
                <a:gd name="T0" fmla="*/ 0 w 7"/>
                <a:gd name="T1" fmla="*/ 7 h 8"/>
                <a:gd name="T2" fmla="*/ 1 w 7"/>
                <a:gd name="T3" fmla="*/ 6 h 8"/>
                <a:gd name="T4" fmla="*/ 3 w 7"/>
                <a:gd name="T5" fmla="*/ 7 h 8"/>
                <a:gd name="T6" fmla="*/ 5 w 7"/>
                <a:gd name="T7" fmla="*/ 6 h 8"/>
                <a:gd name="T8" fmla="*/ 4 w 7"/>
                <a:gd name="T9" fmla="*/ 5 h 8"/>
                <a:gd name="T10" fmla="*/ 2 w 7"/>
                <a:gd name="T11" fmla="*/ 4 h 8"/>
                <a:gd name="T12" fmla="*/ 0 w 7"/>
                <a:gd name="T13" fmla="*/ 3 h 8"/>
                <a:gd name="T14" fmla="*/ 1 w 7"/>
                <a:gd name="T15" fmla="*/ 0 h 8"/>
                <a:gd name="T16" fmla="*/ 6 w 7"/>
                <a:gd name="T17" fmla="*/ 1 h 8"/>
                <a:gd name="T18" fmla="*/ 6 w 7"/>
                <a:gd name="T19" fmla="*/ 2 h 8"/>
                <a:gd name="T20" fmla="*/ 3 w 7"/>
                <a:gd name="T21" fmla="*/ 2 h 8"/>
                <a:gd name="T22" fmla="*/ 2 w 7"/>
                <a:gd name="T23" fmla="*/ 3 h 8"/>
                <a:gd name="T24" fmla="*/ 3 w 7"/>
                <a:gd name="T25" fmla="*/ 3 h 8"/>
                <a:gd name="T26" fmla="*/ 5 w 7"/>
                <a:gd name="T27" fmla="*/ 4 h 8"/>
                <a:gd name="T28" fmla="*/ 7 w 7"/>
                <a:gd name="T29" fmla="*/ 6 h 8"/>
                <a:gd name="T30" fmla="*/ 5 w 7"/>
                <a:gd name="T31" fmla="*/ 8 h 8"/>
                <a:gd name="T32" fmla="*/ 0 w 7"/>
                <a:gd name="T3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8">
                  <a:moveTo>
                    <a:pt x="0" y="7"/>
                  </a:moveTo>
                  <a:cubicBezTo>
                    <a:pt x="0" y="7"/>
                    <a:pt x="1" y="7"/>
                    <a:pt x="1" y="6"/>
                  </a:cubicBezTo>
                  <a:cubicBezTo>
                    <a:pt x="1" y="7"/>
                    <a:pt x="2" y="7"/>
                    <a:pt x="3" y="7"/>
                  </a:cubicBezTo>
                  <a:cubicBezTo>
                    <a:pt x="4" y="7"/>
                    <a:pt x="4" y="6"/>
                    <a:pt x="5" y="6"/>
                  </a:cubicBezTo>
                  <a:cubicBezTo>
                    <a:pt x="4" y="6"/>
                    <a:pt x="4" y="5"/>
                    <a:pt x="4" y="5"/>
                  </a:cubicBezTo>
                  <a:cubicBezTo>
                    <a:pt x="3" y="5"/>
                    <a:pt x="2" y="5"/>
                    <a:pt x="2" y="4"/>
                  </a:cubicBezTo>
                  <a:cubicBezTo>
                    <a:pt x="1" y="4"/>
                    <a:pt x="0" y="3"/>
                    <a:pt x="0" y="3"/>
                  </a:cubicBezTo>
                  <a:cubicBezTo>
                    <a:pt x="1" y="2"/>
                    <a:pt x="1" y="1"/>
                    <a:pt x="1" y="0"/>
                  </a:cubicBezTo>
                  <a:cubicBezTo>
                    <a:pt x="3" y="0"/>
                    <a:pt x="4" y="0"/>
                    <a:pt x="6" y="1"/>
                  </a:cubicBezTo>
                  <a:cubicBezTo>
                    <a:pt x="6" y="2"/>
                    <a:pt x="6" y="2"/>
                    <a:pt x="6" y="2"/>
                  </a:cubicBezTo>
                  <a:cubicBezTo>
                    <a:pt x="4" y="2"/>
                    <a:pt x="4" y="2"/>
                    <a:pt x="3" y="2"/>
                  </a:cubicBezTo>
                  <a:cubicBezTo>
                    <a:pt x="2" y="2"/>
                    <a:pt x="2" y="2"/>
                    <a:pt x="2" y="3"/>
                  </a:cubicBezTo>
                  <a:cubicBezTo>
                    <a:pt x="2" y="3"/>
                    <a:pt x="2" y="3"/>
                    <a:pt x="3" y="3"/>
                  </a:cubicBezTo>
                  <a:cubicBezTo>
                    <a:pt x="4" y="3"/>
                    <a:pt x="4" y="4"/>
                    <a:pt x="5" y="4"/>
                  </a:cubicBezTo>
                  <a:cubicBezTo>
                    <a:pt x="6" y="4"/>
                    <a:pt x="7" y="5"/>
                    <a:pt x="7" y="6"/>
                  </a:cubicBezTo>
                  <a:cubicBezTo>
                    <a:pt x="7" y="7"/>
                    <a:pt x="6" y="8"/>
                    <a:pt x="5" y="8"/>
                  </a:cubicBezTo>
                  <a:cubicBezTo>
                    <a:pt x="3" y="8"/>
                    <a:pt x="1" y="8"/>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8" name="Freeform 252"/>
            <p:cNvSpPr>
              <a:spLocks/>
            </p:cNvSpPr>
            <p:nvPr/>
          </p:nvSpPr>
          <p:spPr bwMode="auto">
            <a:xfrm>
              <a:off x="1054482" y="3450457"/>
              <a:ext cx="23956" cy="23956"/>
            </a:xfrm>
            <a:custGeom>
              <a:avLst/>
              <a:gdLst>
                <a:gd name="T0" fmla="*/ 4 w 8"/>
                <a:gd name="T1" fmla="*/ 6 h 8"/>
                <a:gd name="T2" fmla="*/ 6 w 8"/>
                <a:gd name="T3" fmla="*/ 2 h 8"/>
                <a:gd name="T4" fmla="*/ 8 w 8"/>
                <a:gd name="T5" fmla="*/ 0 h 8"/>
                <a:gd name="T6" fmla="*/ 7 w 8"/>
                <a:gd name="T7" fmla="*/ 4 h 8"/>
                <a:gd name="T8" fmla="*/ 5 w 8"/>
                <a:gd name="T9" fmla="*/ 8 h 8"/>
                <a:gd name="T10" fmla="*/ 4 w 8"/>
                <a:gd name="T11" fmla="*/ 8 h 8"/>
                <a:gd name="T12" fmla="*/ 4 w 8"/>
                <a:gd name="T13" fmla="*/ 8 h 8"/>
                <a:gd name="T14" fmla="*/ 0 w 8"/>
                <a:gd name="T15" fmla="*/ 0 h 8"/>
                <a:gd name="T16" fmla="*/ 3 w 8"/>
                <a:gd name="T17" fmla="*/ 2 h 8"/>
                <a:gd name="T18" fmla="*/ 4 w 8"/>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4" y="6"/>
                  </a:moveTo>
                  <a:cubicBezTo>
                    <a:pt x="5" y="4"/>
                    <a:pt x="5" y="3"/>
                    <a:pt x="6" y="2"/>
                  </a:cubicBezTo>
                  <a:cubicBezTo>
                    <a:pt x="7" y="0"/>
                    <a:pt x="7" y="0"/>
                    <a:pt x="8" y="0"/>
                  </a:cubicBezTo>
                  <a:cubicBezTo>
                    <a:pt x="8" y="2"/>
                    <a:pt x="7" y="3"/>
                    <a:pt x="7" y="4"/>
                  </a:cubicBezTo>
                  <a:cubicBezTo>
                    <a:pt x="6" y="5"/>
                    <a:pt x="6" y="7"/>
                    <a:pt x="5" y="8"/>
                  </a:cubicBezTo>
                  <a:cubicBezTo>
                    <a:pt x="5" y="8"/>
                    <a:pt x="5" y="8"/>
                    <a:pt x="4" y="8"/>
                  </a:cubicBezTo>
                  <a:cubicBezTo>
                    <a:pt x="4" y="8"/>
                    <a:pt x="4" y="8"/>
                    <a:pt x="4" y="8"/>
                  </a:cubicBezTo>
                  <a:cubicBezTo>
                    <a:pt x="3" y="6"/>
                    <a:pt x="1" y="3"/>
                    <a:pt x="0" y="0"/>
                  </a:cubicBezTo>
                  <a:cubicBezTo>
                    <a:pt x="1" y="0"/>
                    <a:pt x="2" y="0"/>
                    <a:pt x="3" y="2"/>
                  </a:cubicBezTo>
                  <a:cubicBezTo>
                    <a:pt x="3" y="3"/>
                    <a:pt x="4" y="4"/>
                    <a:pt x="4"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9" name="Freeform 253"/>
            <p:cNvSpPr>
              <a:spLocks/>
            </p:cNvSpPr>
            <p:nvPr/>
          </p:nvSpPr>
          <p:spPr bwMode="auto">
            <a:xfrm>
              <a:off x="1566375" y="3439109"/>
              <a:ext cx="2522" cy="35303"/>
            </a:xfrm>
            <a:custGeom>
              <a:avLst/>
              <a:gdLst>
                <a:gd name="T0" fmla="*/ 1 w 1"/>
                <a:gd name="T1" fmla="*/ 12 h 12"/>
                <a:gd name="T2" fmla="*/ 0 w 1"/>
                <a:gd name="T3" fmla="*/ 12 h 12"/>
                <a:gd name="T4" fmla="*/ 0 w 1"/>
                <a:gd name="T5" fmla="*/ 0 h 12"/>
                <a:gd name="T6" fmla="*/ 1 w 1"/>
                <a:gd name="T7" fmla="*/ 0 h 12"/>
                <a:gd name="T8" fmla="*/ 1 w 1"/>
                <a:gd name="T9" fmla="*/ 12 h 12"/>
              </a:gdLst>
              <a:ahLst/>
              <a:cxnLst>
                <a:cxn ang="0">
                  <a:pos x="T0" y="T1"/>
                </a:cxn>
                <a:cxn ang="0">
                  <a:pos x="T2" y="T3"/>
                </a:cxn>
                <a:cxn ang="0">
                  <a:pos x="T4" y="T5"/>
                </a:cxn>
                <a:cxn ang="0">
                  <a:pos x="T6" y="T7"/>
                </a:cxn>
                <a:cxn ang="0">
                  <a:pos x="T8" y="T9"/>
                </a:cxn>
              </a:cxnLst>
              <a:rect l="0" t="0" r="r" b="b"/>
              <a:pathLst>
                <a:path w="1" h="12">
                  <a:moveTo>
                    <a:pt x="1" y="12"/>
                  </a:moveTo>
                  <a:cubicBezTo>
                    <a:pt x="1" y="12"/>
                    <a:pt x="0" y="12"/>
                    <a:pt x="0" y="12"/>
                  </a:cubicBezTo>
                  <a:cubicBezTo>
                    <a:pt x="0" y="8"/>
                    <a:pt x="0" y="4"/>
                    <a:pt x="0" y="0"/>
                  </a:cubicBezTo>
                  <a:cubicBezTo>
                    <a:pt x="0" y="0"/>
                    <a:pt x="1" y="0"/>
                    <a:pt x="1" y="0"/>
                  </a:cubicBezTo>
                  <a:cubicBezTo>
                    <a:pt x="1" y="4"/>
                    <a:pt x="1" y="8"/>
                    <a:pt x="1"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0" name="Freeform 254"/>
            <p:cNvSpPr>
              <a:spLocks/>
            </p:cNvSpPr>
            <p:nvPr/>
          </p:nvSpPr>
          <p:spPr bwMode="auto">
            <a:xfrm>
              <a:off x="1426424" y="3450457"/>
              <a:ext cx="15130" cy="23956"/>
            </a:xfrm>
            <a:custGeom>
              <a:avLst/>
              <a:gdLst>
                <a:gd name="T0" fmla="*/ 0 w 5"/>
                <a:gd name="T1" fmla="*/ 0 h 8"/>
                <a:gd name="T2" fmla="*/ 2 w 5"/>
                <a:gd name="T3" fmla="*/ 0 h 8"/>
                <a:gd name="T4" fmla="*/ 5 w 5"/>
                <a:gd name="T5" fmla="*/ 0 h 8"/>
                <a:gd name="T6" fmla="*/ 4 w 5"/>
                <a:gd name="T7" fmla="*/ 2 h 8"/>
                <a:gd name="T8" fmla="*/ 4 w 5"/>
                <a:gd name="T9" fmla="*/ 2 h 8"/>
                <a:gd name="T10" fmla="*/ 1 w 5"/>
                <a:gd name="T11" fmla="*/ 4 h 8"/>
                <a:gd name="T12" fmla="*/ 1 w 5"/>
                <a:gd name="T13" fmla="*/ 8 h 8"/>
                <a:gd name="T14" fmla="*/ 0 w 5"/>
                <a:gd name="T15" fmla="*/ 8 h 8"/>
                <a:gd name="T16" fmla="*/ 0 w 5"/>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0" y="0"/>
                  </a:moveTo>
                  <a:cubicBezTo>
                    <a:pt x="1" y="0"/>
                    <a:pt x="1" y="0"/>
                    <a:pt x="2" y="0"/>
                  </a:cubicBezTo>
                  <a:cubicBezTo>
                    <a:pt x="2" y="0"/>
                    <a:pt x="4" y="0"/>
                    <a:pt x="5" y="0"/>
                  </a:cubicBezTo>
                  <a:cubicBezTo>
                    <a:pt x="4" y="0"/>
                    <a:pt x="4" y="1"/>
                    <a:pt x="4" y="2"/>
                  </a:cubicBezTo>
                  <a:cubicBezTo>
                    <a:pt x="4" y="2"/>
                    <a:pt x="4" y="2"/>
                    <a:pt x="4" y="2"/>
                  </a:cubicBezTo>
                  <a:cubicBezTo>
                    <a:pt x="2" y="2"/>
                    <a:pt x="1" y="3"/>
                    <a:pt x="1" y="4"/>
                  </a:cubicBezTo>
                  <a:cubicBezTo>
                    <a:pt x="2" y="5"/>
                    <a:pt x="1" y="7"/>
                    <a:pt x="1" y="8"/>
                  </a:cubicBezTo>
                  <a:cubicBezTo>
                    <a:pt x="1" y="8"/>
                    <a:pt x="1" y="8"/>
                    <a:pt x="0" y="8"/>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1" name="Freeform 255"/>
            <p:cNvSpPr>
              <a:spLocks/>
            </p:cNvSpPr>
            <p:nvPr/>
          </p:nvSpPr>
          <p:spPr bwMode="auto">
            <a:xfrm>
              <a:off x="1343210" y="3450457"/>
              <a:ext cx="15130" cy="23956"/>
            </a:xfrm>
            <a:custGeom>
              <a:avLst/>
              <a:gdLst>
                <a:gd name="T0" fmla="*/ 2 w 5"/>
                <a:gd name="T1" fmla="*/ 8 h 8"/>
                <a:gd name="T2" fmla="*/ 0 w 5"/>
                <a:gd name="T3" fmla="*/ 8 h 8"/>
                <a:gd name="T4" fmla="*/ 0 w 5"/>
                <a:gd name="T5" fmla="*/ 0 h 8"/>
                <a:gd name="T6" fmla="*/ 2 w 5"/>
                <a:gd name="T7" fmla="*/ 0 h 8"/>
                <a:gd name="T8" fmla="*/ 5 w 5"/>
                <a:gd name="T9" fmla="*/ 0 h 8"/>
                <a:gd name="T10" fmla="*/ 5 w 5"/>
                <a:gd name="T11" fmla="*/ 2 h 8"/>
                <a:gd name="T12" fmla="*/ 4 w 5"/>
                <a:gd name="T13" fmla="*/ 2 h 8"/>
                <a:gd name="T14" fmla="*/ 2 w 5"/>
                <a:gd name="T15" fmla="*/ 4 h 8"/>
                <a:gd name="T16" fmla="*/ 2 w 5"/>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2" y="8"/>
                  </a:moveTo>
                  <a:cubicBezTo>
                    <a:pt x="1" y="8"/>
                    <a:pt x="1" y="8"/>
                    <a:pt x="0" y="8"/>
                  </a:cubicBezTo>
                  <a:cubicBezTo>
                    <a:pt x="0" y="6"/>
                    <a:pt x="0" y="3"/>
                    <a:pt x="0" y="0"/>
                  </a:cubicBezTo>
                  <a:cubicBezTo>
                    <a:pt x="1" y="0"/>
                    <a:pt x="1" y="0"/>
                    <a:pt x="2" y="0"/>
                  </a:cubicBezTo>
                  <a:cubicBezTo>
                    <a:pt x="3" y="0"/>
                    <a:pt x="4" y="0"/>
                    <a:pt x="5" y="0"/>
                  </a:cubicBezTo>
                  <a:cubicBezTo>
                    <a:pt x="5" y="0"/>
                    <a:pt x="5" y="1"/>
                    <a:pt x="5" y="2"/>
                  </a:cubicBezTo>
                  <a:cubicBezTo>
                    <a:pt x="4" y="2"/>
                    <a:pt x="4" y="2"/>
                    <a:pt x="4" y="2"/>
                  </a:cubicBezTo>
                  <a:cubicBezTo>
                    <a:pt x="3" y="2"/>
                    <a:pt x="2" y="3"/>
                    <a:pt x="2" y="4"/>
                  </a:cubicBezTo>
                  <a:cubicBezTo>
                    <a:pt x="2" y="5"/>
                    <a:pt x="2" y="7"/>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2" name="Freeform 256"/>
            <p:cNvSpPr>
              <a:spLocks/>
            </p:cNvSpPr>
            <p:nvPr/>
          </p:nvSpPr>
          <p:spPr bwMode="auto">
            <a:xfrm>
              <a:off x="1634460" y="3450457"/>
              <a:ext cx="6304" cy="23956"/>
            </a:xfrm>
            <a:custGeom>
              <a:avLst/>
              <a:gdLst>
                <a:gd name="T0" fmla="*/ 0 w 2"/>
                <a:gd name="T1" fmla="*/ 0 h 8"/>
                <a:gd name="T2" fmla="*/ 2 w 2"/>
                <a:gd name="T3" fmla="*/ 0 h 8"/>
                <a:gd name="T4" fmla="*/ 2 w 2"/>
                <a:gd name="T5" fmla="*/ 8 h 8"/>
                <a:gd name="T6" fmla="*/ 0 w 2"/>
                <a:gd name="T7" fmla="*/ 8 h 8"/>
                <a:gd name="T8" fmla="*/ 0 w 2"/>
                <a:gd name="T9" fmla="*/ 0 h 8"/>
              </a:gdLst>
              <a:ahLst/>
              <a:cxnLst>
                <a:cxn ang="0">
                  <a:pos x="T0" y="T1"/>
                </a:cxn>
                <a:cxn ang="0">
                  <a:pos x="T2" y="T3"/>
                </a:cxn>
                <a:cxn ang="0">
                  <a:pos x="T4" y="T5"/>
                </a:cxn>
                <a:cxn ang="0">
                  <a:pos x="T6" y="T7"/>
                </a:cxn>
                <a:cxn ang="0">
                  <a:pos x="T8" y="T9"/>
                </a:cxn>
              </a:cxnLst>
              <a:rect l="0" t="0" r="r" b="b"/>
              <a:pathLst>
                <a:path w="2" h="8">
                  <a:moveTo>
                    <a:pt x="0" y="0"/>
                  </a:moveTo>
                  <a:cubicBezTo>
                    <a:pt x="0" y="0"/>
                    <a:pt x="1" y="0"/>
                    <a:pt x="2" y="0"/>
                  </a:cubicBezTo>
                  <a:cubicBezTo>
                    <a:pt x="2" y="3"/>
                    <a:pt x="2" y="5"/>
                    <a:pt x="2" y="8"/>
                  </a:cubicBezTo>
                  <a:cubicBezTo>
                    <a:pt x="2" y="8"/>
                    <a:pt x="0" y="8"/>
                    <a:pt x="0" y="8"/>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3" name="Freeform 257"/>
            <p:cNvSpPr>
              <a:spLocks/>
            </p:cNvSpPr>
            <p:nvPr/>
          </p:nvSpPr>
          <p:spPr bwMode="auto">
            <a:xfrm>
              <a:off x="1447858" y="3450457"/>
              <a:ext cx="5043" cy="23956"/>
            </a:xfrm>
            <a:custGeom>
              <a:avLst/>
              <a:gdLst>
                <a:gd name="T0" fmla="*/ 0 w 2"/>
                <a:gd name="T1" fmla="*/ 0 h 8"/>
                <a:gd name="T2" fmla="*/ 2 w 2"/>
                <a:gd name="T3" fmla="*/ 0 h 8"/>
                <a:gd name="T4" fmla="*/ 2 w 2"/>
                <a:gd name="T5" fmla="*/ 8 h 8"/>
                <a:gd name="T6" fmla="*/ 0 w 2"/>
                <a:gd name="T7" fmla="*/ 8 h 8"/>
                <a:gd name="T8" fmla="*/ 0 w 2"/>
                <a:gd name="T9" fmla="*/ 0 h 8"/>
              </a:gdLst>
              <a:ahLst/>
              <a:cxnLst>
                <a:cxn ang="0">
                  <a:pos x="T0" y="T1"/>
                </a:cxn>
                <a:cxn ang="0">
                  <a:pos x="T2" y="T3"/>
                </a:cxn>
                <a:cxn ang="0">
                  <a:pos x="T4" y="T5"/>
                </a:cxn>
                <a:cxn ang="0">
                  <a:pos x="T6" y="T7"/>
                </a:cxn>
                <a:cxn ang="0">
                  <a:pos x="T8" y="T9"/>
                </a:cxn>
              </a:cxnLst>
              <a:rect l="0" t="0" r="r" b="b"/>
              <a:pathLst>
                <a:path w="2" h="8">
                  <a:moveTo>
                    <a:pt x="0" y="0"/>
                  </a:moveTo>
                  <a:cubicBezTo>
                    <a:pt x="0" y="0"/>
                    <a:pt x="1" y="0"/>
                    <a:pt x="2" y="0"/>
                  </a:cubicBezTo>
                  <a:cubicBezTo>
                    <a:pt x="2" y="3"/>
                    <a:pt x="2" y="6"/>
                    <a:pt x="2" y="8"/>
                  </a:cubicBezTo>
                  <a:cubicBezTo>
                    <a:pt x="1" y="8"/>
                    <a:pt x="0" y="8"/>
                    <a:pt x="0" y="8"/>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4" name="Freeform 258"/>
            <p:cNvSpPr>
              <a:spLocks/>
            </p:cNvSpPr>
            <p:nvPr/>
          </p:nvSpPr>
          <p:spPr bwMode="auto">
            <a:xfrm>
              <a:off x="1299081" y="3450457"/>
              <a:ext cx="5043" cy="23956"/>
            </a:xfrm>
            <a:custGeom>
              <a:avLst/>
              <a:gdLst>
                <a:gd name="T0" fmla="*/ 0 w 2"/>
                <a:gd name="T1" fmla="*/ 0 h 8"/>
                <a:gd name="T2" fmla="*/ 2 w 2"/>
                <a:gd name="T3" fmla="*/ 0 h 8"/>
                <a:gd name="T4" fmla="*/ 2 w 2"/>
                <a:gd name="T5" fmla="*/ 8 h 8"/>
                <a:gd name="T6" fmla="*/ 0 w 2"/>
                <a:gd name="T7" fmla="*/ 8 h 8"/>
                <a:gd name="T8" fmla="*/ 0 w 2"/>
                <a:gd name="T9" fmla="*/ 0 h 8"/>
              </a:gdLst>
              <a:ahLst/>
              <a:cxnLst>
                <a:cxn ang="0">
                  <a:pos x="T0" y="T1"/>
                </a:cxn>
                <a:cxn ang="0">
                  <a:pos x="T2" y="T3"/>
                </a:cxn>
                <a:cxn ang="0">
                  <a:pos x="T4" y="T5"/>
                </a:cxn>
                <a:cxn ang="0">
                  <a:pos x="T6" y="T7"/>
                </a:cxn>
                <a:cxn ang="0">
                  <a:pos x="T8" y="T9"/>
                </a:cxn>
              </a:cxnLst>
              <a:rect l="0" t="0" r="r" b="b"/>
              <a:pathLst>
                <a:path w="2" h="8">
                  <a:moveTo>
                    <a:pt x="0" y="0"/>
                  </a:moveTo>
                  <a:cubicBezTo>
                    <a:pt x="1" y="0"/>
                    <a:pt x="2" y="0"/>
                    <a:pt x="2" y="0"/>
                  </a:cubicBezTo>
                  <a:cubicBezTo>
                    <a:pt x="2" y="3"/>
                    <a:pt x="2" y="6"/>
                    <a:pt x="2" y="8"/>
                  </a:cubicBezTo>
                  <a:cubicBezTo>
                    <a:pt x="2" y="8"/>
                    <a:pt x="1" y="8"/>
                    <a:pt x="0" y="8"/>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5" name="Freeform 259"/>
            <p:cNvSpPr>
              <a:spLocks/>
            </p:cNvSpPr>
            <p:nvPr/>
          </p:nvSpPr>
          <p:spPr bwMode="auto">
            <a:xfrm>
              <a:off x="1634460" y="3436588"/>
              <a:ext cx="6304" cy="8826"/>
            </a:xfrm>
            <a:custGeom>
              <a:avLst/>
              <a:gdLst>
                <a:gd name="T0" fmla="*/ 1 w 2"/>
                <a:gd name="T1" fmla="*/ 0 h 3"/>
                <a:gd name="T2" fmla="*/ 2 w 2"/>
                <a:gd name="T3" fmla="*/ 2 h 3"/>
                <a:gd name="T4" fmla="*/ 1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1"/>
                    <a:pt x="2" y="1"/>
                    <a:pt x="2" y="2"/>
                  </a:cubicBezTo>
                  <a:cubicBezTo>
                    <a:pt x="1" y="3"/>
                    <a:pt x="1" y="3"/>
                    <a:pt x="1" y="3"/>
                  </a:cubicBezTo>
                  <a:cubicBezTo>
                    <a:pt x="0" y="3"/>
                    <a:pt x="0" y="2"/>
                    <a:pt x="0" y="2"/>
                  </a:cubicBezTo>
                  <a:cubicBezTo>
                    <a:pt x="0" y="1"/>
                    <a:pt x="0" y="1"/>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6" name="Freeform 260"/>
            <p:cNvSpPr>
              <a:spLocks/>
            </p:cNvSpPr>
            <p:nvPr/>
          </p:nvSpPr>
          <p:spPr bwMode="auto">
            <a:xfrm>
              <a:off x="1299081" y="3439109"/>
              <a:ext cx="5043" cy="6304"/>
            </a:xfrm>
            <a:custGeom>
              <a:avLst/>
              <a:gdLst>
                <a:gd name="T0" fmla="*/ 2 w 2"/>
                <a:gd name="T1" fmla="*/ 2 h 2"/>
                <a:gd name="T2" fmla="*/ 0 w 2"/>
                <a:gd name="T3" fmla="*/ 1 h 2"/>
                <a:gd name="T4" fmla="*/ 2 w 2"/>
                <a:gd name="T5" fmla="*/ 0 h 2"/>
                <a:gd name="T6" fmla="*/ 2 w 2"/>
                <a:gd name="T7" fmla="*/ 1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1" y="2"/>
                    <a:pt x="0" y="1"/>
                    <a:pt x="0" y="1"/>
                  </a:cubicBezTo>
                  <a:cubicBezTo>
                    <a:pt x="0" y="1"/>
                    <a:pt x="1" y="1"/>
                    <a:pt x="2" y="0"/>
                  </a:cubicBezTo>
                  <a:cubicBezTo>
                    <a:pt x="2" y="0"/>
                    <a:pt x="2" y="1"/>
                    <a:pt x="2" y="1"/>
                  </a:cubicBezTo>
                  <a:cubicBezTo>
                    <a:pt x="2" y="1"/>
                    <a:pt x="2" y="2"/>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7" name="Oval 261"/>
            <p:cNvSpPr>
              <a:spLocks noChangeArrowheads="1"/>
            </p:cNvSpPr>
            <p:nvPr/>
          </p:nvSpPr>
          <p:spPr bwMode="auto">
            <a:xfrm>
              <a:off x="1447858" y="3439109"/>
              <a:ext cx="5043" cy="252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8" name="Freeform 262"/>
            <p:cNvSpPr>
              <a:spLocks/>
            </p:cNvSpPr>
            <p:nvPr/>
          </p:nvSpPr>
          <p:spPr bwMode="auto">
            <a:xfrm>
              <a:off x="1087263" y="3454239"/>
              <a:ext cx="17652" cy="17651"/>
            </a:xfrm>
            <a:custGeom>
              <a:avLst/>
              <a:gdLst>
                <a:gd name="T0" fmla="*/ 6 w 6"/>
                <a:gd name="T1" fmla="*/ 3 h 6"/>
                <a:gd name="T2" fmla="*/ 3 w 6"/>
                <a:gd name="T3" fmla="*/ 6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5"/>
                    <a:pt x="5" y="6"/>
                    <a:pt x="3" y="6"/>
                  </a:cubicBezTo>
                  <a:cubicBezTo>
                    <a:pt x="2" y="6"/>
                    <a:pt x="0" y="5"/>
                    <a:pt x="1" y="3"/>
                  </a:cubicBezTo>
                  <a:cubicBezTo>
                    <a:pt x="1" y="2"/>
                    <a:pt x="1" y="0"/>
                    <a:pt x="3" y="0"/>
                  </a:cubicBezTo>
                  <a:cubicBezTo>
                    <a:pt x="5" y="0"/>
                    <a:pt x="6" y="1"/>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599" name="Picture 2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6127" y="3200814"/>
              <a:ext cx="221905" cy="2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850102" y="5994523"/>
            <a:ext cx="1075655" cy="360649"/>
            <a:chOff x="845216" y="5994523"/>
            <a:chExt cx="1028768" cy="360649"/>
          </a:xfrm>
        </p:grpSpPr>
        <p:grpSp>
          <p:nvGrpSpPr>
            <p:cNvPr id="601" name="Group 267"/>
            <p:cNvGrpSpPr>
              <a:grpSpLocks noChangeAspect="1"/>
            </p:cNvGrpSpPr>
            <p:nvPr/>
          </p:nvGrpSpPr>
          <p:grpSpPr bwMode="auto">
            <a:xfrm>
              <a:off x="1626854" y="6008981"/>
              <a:ext cx="247130" cy="331732"/>
              <a:chOff x="1664" y="1383"/>
              <a:chExt cx="222" cy="298"/>
            </a:xfrm>
          </p:grpSpPr>
          <p:sp>
            <p:nvSpPr>
              <p:cNvPr id="604" name="Freeform 268"/>
              <p:cNvSpPr>
                <a:spLocks noEditPoints="1"/>
              </p:cNvSpPr>
              <p:nvPr/>
            </p:nvSpPr>
            <p:spPr bwMode="auto">
              <a:xfrm>
                <a:off x="1664" y="1383"/>
                <a:ext cx="220" cy="210"/>
              </a:xfrm>
              <a:custGeom>
                <a:avLst/>
                <a:gdLst>
                  <a:gd name="T0" fmla="*/ 50 w 93"/>
                  <a:gd name="T1" fmla="*/ 83 h 89"/>
                  <a:gd name="T2" fmla="*/ 87 w 93"/>
                  <a:gd name="T3" fmla="*/ 47 h 89"/>
                  <a:gd name="T4" fmla="*/ 50 w 93"/>
                  <a:gd name="T5" fmla="*/ 9 h 89"/>
                  <a:gd name="T6" fmla="*/ 13 w 93"/>
                  <a:gd name="T7" fmla="*/ 47 h 89"/>
                  <a:gd name="T8" fmla="*/ 50 w 93"/>
                  <a:gd name="T9" fmla="*/ 83 h 89"/>
                  <a:gd name="T10" fmla="*/ 49 w 93"/>
                  <a:gd name="T11" fmla="*/ 0 h 89"/>
                  <a:gd name="T12" fmla="*/ 54 w 93"/>
                  <a:gd name="T13" fmla="*/ 2 h 89"/>
                  <a:gd name="T14" fmla="*/ 90 w 93"/>
                  <a:gd name="T15" fmla="*/ 37 h 89"/>
                  <a:gd name="T16" fmla="*/ 54 w 93"/>
                  <a:gd name="T17" fmla="*/ 86 h 89"/>
                  <a:gd name="T18" fmla="*/ 5 w 93"/>
                  <a:gd name="T19" fmla="*/ 53 h 89"/>
                  <a:gd name="T20" fmla="*/ 40 w 93"/>
                  <a:gd name="T21" fmla="*/ 2 h 89"/>
                  <a:gd name="T22" fmla="*/ 45 w 93"/>
                  <a:gd name="T23" fmla="*/ 0 h 89"/>
                  <a:gd name="T24" fmla="*/ 49 w 93"/>
                  <a:gd name="T2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50" y="83"/>
                    </a:moveTo>
                    <a:cubicBezTo>
                      <a:pt x="70" y="84"/>
                      <a:pt x="87" y="66"/>
                      <a:pt x="87" y="47"/>
                    </a:cubicBezTo>
                    <a:cubicBezTo>
                      <a:pt x="87" y="28"/>
                      <a:pt x="72" y="9"/>
                      <a:pt x="50" y="9"/>
                    </a:cubicBezTo>
                    <a:cubicBezTo>
                      <a:pt x="29" y="10"/>
                      <a:pt x="13" y="26"/>
                      <a:pt x="13" y="47"/>
                    </a:cubicBezTo>
                    <a:cubicBezTo>
                      <a:pt x="13" y="69"/>
                      <a:pt x="32" y="84"/>
                      <a:pt x="50" y="83"/>
                    </a:cubicBezTo>
                    <a:close/>
                    <a:moveTo>
                      <a:pt x="49" y="0"/>
                    </a:moveTo>
                    <a:cubicBezTo>
                      <a:pt x="51" y="1"/>
                      <a:pt x="53" y="1"/>
                      <a:pt x="54" y="2"/>
                    </a:cubicBezTo>
                    <a:cubicBezTo>
                      <a:pt x="73" y="5"/>
                      <a:pt x="86" y="19"/>
                      <a:pt x="90" y="37"/>
                    </a:cubicBezTo>
                    <a:cubicBezTo>
                      <a:pt x="93" y="60"/>
                      <a:pt x="77" y="82"/>
                      <a:pt x="54" y="86"/>
                    </a:cubicBezTo>
                    <a:cubicBezTo>
                      <a:pt x="31" y="89"/>
                      <a:pt x="10" y="75"/>
                      <a:pt x="5" y="53"/>
                    </a:cubicBezTo>
                    <a:cubicBezTo>
                      <a:pt x="0" y="30"/>
                      <a:pt x="15" y="6"/>
                      <a:pt x="40" y="2"/>
                    </a:cubicBezTo>
                    <a:cubicBezTo>
                      <a:pt x="41" y="1"/>
                      <a:pt x="43" y="1"/>
                      <a:pt x="45" y="0"/>
                    </a:cubicBezTo>
                    <a:cubicBezTo>
                      <a:pt x="46" y="0"/>
                      <a:pt x="48" y="0"/>
                      <a:pt x="49" y="0"/>
                    </a:cubicBezTo>
                    <a:close/>
                  </a:path>
                </a:pathLst>
              </a:custGeom>
              <a:solidFill>
                <a:srgbClr val="F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5" name="Freeform 269"/>
              <p:cNvSpPr>
                <a:spLocks/>
              </p:cNvSpPr>
              <p:nvPr/>
            </p:nvSpPr>
            <p:spPr bwMode="auto">
              <a:xfrm>
                <a:off x="1668" y="1603"/>
                <a:ext cx="126" cy="75"/>
              </a:xfrm>
              <a:custGeom>
                <a:avLst/>
                <a:gdLst>
                  <a:gd name="T0" fmla="*/ 0 w 53"/>
                  <a:gd name="T1" fmla="*/ 0 h 32"/>
                  <a:gd name="T2" fmla="*/ 10 w 53"/>
                  <a:gd name="T3" fmla="*/ 0 h 32"/>
                  <a:gd name="T4" fmla="*/ 12 w 53"/>
                  <a:gd name="T5" fmla="*/ 2 h 32"/>
                  <a:gd name="T6" fmla="*/ 13 w 53"/>
                  <a:gd name="T7" fmla="*/ 18 h 32"/>
                  <a:gd name="T8" fmla="*/ 15 w 53"/>
                  <a:gd name="T9" fmla="*/ 15 h 32"/>
                  <a:gd name="T10" fmla="*/ 20 w 53"/>
                  <a:gd name="T11" fmla="*/ 2 h 32"/>
                  <a:gd name="T12" fmla="*/ 23 w 53"/>
                  <a:gd name="T13" fmla="*/ 0 h 32"/>
                  <a:gd name="T14" fmla="*/ 32 w 53"/>
                  <a:gd name="T15" fmla="*/ 0 h 32"/>
                  <a:gd name="T16" fmla="*/ 34 w 53"/>
                  <a:gd name="T17" fmla="*/ 18 h 32"/>
                  <a:gd name="T18" fmla="*/ 35 w 53"/>
                  <a:gd name="T19" fmla="*/ 17 h 32"/>
                  <a:gd name="T20" fmla="*/ 40 w 53"/>
                  <a:gd name="T21" fmla="*/ 2 h 32"/>
                  <a:gd name="T22" fmla="*/ 43 w 53"/>
                  <a:gd name="T23" fmla="*/ 0 h 32"/>
                  <a:gd name="T24" fmla="*/ 53 w 53"/>
                  <a:gd name="T25" fmla="*/ 0 h 32"/>
                  <a:gd name="T26" fmla="*/ 51 w 53"/>
                  <a:gd name="T27" fmla="*/ 6 h 32"/>
                  <a:gd name="T28" fmla="*/ 40 w 53"/>
                  <a:gd name="T29" fmla="*/ 30 h 32"/>
                  <a:gd name="T30" fmla="*/ 38 w 53"/>
                  <a:gd name="T31" fmla="*/ 32 h 32"/>
                  <a:gd name="T32" fmla="*/ 27 w 53"/>
                  <a:gd name="T33" fmla="*/ 32 h 32"/>
                  <a:gd name="T34" fmla="*/ 25 w 53"/>
                  <a:gd name="T35" fmla="*/ 14 h 32"/>
                  <a:gd name="T36" fmla="*/ 24 w 53"/>
                  <a:gd name="T37" fmla="*/ 14 h 32"/>
                  <a:gd name="T38" fmla="*/ 19 w 53"/>
                  <a:gd name="T39" fmla="*/ 28 h 32"/>
                  <a:gd name="T40" fmla="*/ 12 w 53"/>
                  <a:gd name="T41" fmla="*/ 32 h 32"/>
                  <a:gd name="T42" fmla="*/ 5 w 53"/>
                  <a:gd name="T43" fmla="*/ 32 h 32"/>
                  <a:gd name="T44" fmla="*/ 3 w 53"/>
                  <a:gd name="T45" fmla="*/ 18 h 32"/>
                  <a:gd name="T46" fmla="*/ 0 w 53"/>
                  <a:gd name="T47" fmla="*/ 1 h 32"/>
                  <a:gd name="T48" fmla="*/ 0 w 53"/>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32">
                    <a:moveTo>
                      <a:pt x="0" y="0"/>
                    </a:moveTo>
                    <a:cubicBezTo>
                      <a:pt x="3" y="0"/>
                      <a:pt x="7" y="0"/>
                      <a:pt x="10" y="0"/>
                    </a:cubicBezTo>
                    <a:cubicBezTo>
                      <a:pt x="12" y="0"/>
                      <a:pt x="12" y="1"/>
                      <a:pt x="12" y="2"/>
                    </a:cubicBezTo>
                    <a:cubicBezTo>
                      <a:pt x="12" y="8"/>
                      <a:pt x="12" y="13"/>
                      <a:pt x="13" y="18"/>
                    </a:cubicBezTo>
                    <a:cubicBezTo>
                      <a:pt x="14" y="17"/>
                      <a:pt x="15" y="16"/>
                      <a:pt x="15" y="15"/>
                    </a:cubicBezTo>
                    <a:cubicBezTo>
                      <a:pt x="17" y="10"/>
                      <a:pt x="19" y="6"/>
                      <a:pt x="20" y="2"/>
                    </a:cubicBezTo>
                    <a:cubicBezTo>
                      <a:pt x="21" y="0"/>
                      <a:pt x="21" y="0"/>
                      <a:pt x="23" y="0"/>
                    </a:cubicBezTo>
                    <a:cubicBezTo>
                      <a:pt x="26" y="0"/>
                      <a:pt x="29" y="0"/>
                      <a:pt x="32" y="0"/>
                    </a:cubicBezTo>
                    <a:cubicBezTo>
                      <a:pt x="32" y="6"/>
                      <a:pt x="33" y="12"/>
                      <a:pt x="34" y="18"/>
                    </a:cubicBezTo>
                    <a:cubicBezTo>
                      <a:pt x="34" y="17"/>
                      <a:pt x="35" y="17"/>
                      <a:pt x="35" y="17"/>
                    </a:cubicBezTo>
                    <a:cubicBezTo>
                      <a:pt x="37" y="12"/>
                      <a:pt x="38" y="7"/>
                      <a:pt x="40" y="2"/>
                    </a:cubicBezTo>
                    <a:cubicBezTo>
                      <a:pt x="41" y="0"/>
                      <a:pt x="42" y="0"/>
                      <a:pt x="43" y="0"/>
                    </a:cubicBezTo>
                    <a:cubicBezTo>
                      <a:pt x="47" y="0"/>
                      <a:pt x="50" y="0"/>
                      <a:pt x="53" y="0"/>
                    </a:cubicBezTo>
                    <a:cubicBezTo>
                      <a:pt x="52" y="2"/>
                      <a:pt x="51" y="4"/>
                      <a:pt x="51" y="6"/>
                    </a:cubicBezTo>
                    <a:cubicBezTo>
                      <a:pt x="47" y="14"/>
                      <a:pt x="44" y="22"/>
                      <a:pt x="40" y="30"/>
                    </a:cubicBezTo>
                    <a:cubicBezTo>
                      <a:pt x="40" y="32"/>
                      <a:pt x="39" y="32"/>
                      <a:pt x="38" y="32"/>
                    </a:cubicBezTo>
                    <a:cubicBezTo>
                      <a:pt x="34" y="32"/>
                      <a:pt x="31" y="32"/>
                      <a:pt x="27" y="32"/>
                    </a:cubicBezTo>
                    <a:cubicBezTo>
                      <a:pt x="26" y="26"/>
                      <a:pt x="25" y="20"/>
                      <a:pt x="25" y="14"/>
                    </a:cubicBezTo>
                    <a:cubicBezTo>
                      <a:pt x="25" y="14"/>
                      <a:pt x="25" y="14"/>
                      <a:pt x="24" y="14"/>
                    </a:cubicBezTo>
                    <a:cubicBezTo>
                      <a:pt x="22" y="18"/>
                      <a:pt x="21" y="23"/>
                      <a:pt x="19" y="28"/>
                    </a:cubicBezTo>
                    <a:cubicBezTo>
                      <a:pt x="17" y="32"/>
                      <a:pt x="17" y="32"/>
                      <a:pt x="12" y="32"/>
                    </a:cubicBezTo>
                    <a:cubicBezTo>
                      <a:pt x="10" y="32"/>
                      <a:pt x="8" y="32"/>
                      <a:pt x="5" y="32"/>
                    </a:cubicBezTo>
                    <a:cubicBezTo>
                      <a:pt x="4" y="27"/>
                      <a:pt x="4" y="23"/>
                      <a:pt x="3" y="18"/>
                    </a:cubicBezTo>
                    <a:cubicBezTo>
                      <a:pt x="2" y="13"/>
                      <a:pt x="1" y="7"/>
                      <a:pt x="0" y="1"/>
                    </a:cubicBezTo>
                    <a:cubicBezTo>
                      <a:pt x="0" y="1"/>
                      <a:pt x="0" y="0"/>
                      <a:pt x="0" y="0"/>
                    </a:cubicBezTo>
                    <a:close/>
                  </a:path>
                </a:pathLst>
              </a:custGeom>
              <a:solidFill>
                <a:srgbClr val="002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6" name="Freeform 270"/>
              <p:cNvSpPr>
                <a:spLocks/>
              </p:cNvSpPr>
              <p:nvPr/>
            </p:nvSpPr>
            <p:spPr bwMode="auto">
              <a:xfrm>
                <a:off x="1841" y="1577"/>
                <a:ext cx="45" cy="101"/>
              </a:xfrm>
              <a:custGeom>
                <a:avLst/>
                <a:gdLst>
                  <a:gd name="T0" fmla="*/ 19 w 19"/>
                  <a:gd name="T1" fmla="*/ 0 h 43"/>
                  <a:gd name="T2" fmla="*/ 16 w 19"/>
                  <a:gd name="T3" fmla="*/ 17 h 43"/>
                  <a:gd name="T4" fmla="*/ 13 w 19"/>
                  <a:gd name="T5" fmla="*/ 43 h 43"/>
                  <a:gd name="T6" fmla="*/ 0 w 19"/>
                  <a:gd name="T7" fmla="*/ 43 h 43"/>
                  <a:gd name="T8" fmla="*/ 6 w 19"/>
                  <a:gd name="T9" fmla="*/ 0 h 43"/>
                  <a:gd name="T10" fmla="*/ 19 w 19"/>
                  <a:gd name="T11" fmla="*/ 0 h 43"/>
                  <a:gd name="T12" fmla="*/ 19 w 19"/>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9" h="43">
                    <a:moveTo>
                      <a:pt x="19" y="0"/>
                    </a:moveTo>
                    <a:cubicBezTo>
                      <a:pt x="18" y="6"/>
                      <a:pt x="17" y="11"/>
                      <a:pt x="16" y="17"/>
                    </a:cubicBezTo>
                    <a:cubicBezTo>
                      <a:pt x="15" y="25"/>
                      <a:pt x="14" y="34"/>
                      <a:pt x="13" y="43"/>
                    </a:cubicBezTo>
                    <a:cubicBezTo>
                      <a:pt x="8" y="43"/>
                      <a:pt x="5" y="43"/>
                      <a:pt x="0" y="43"/>
                    </a:cubicBezTo>
                    <a:cubicBezTo>
                      <a:pt x="2" y="28"/>
                      <a:pt x="4" y="14"/>
                      <a:pt x="6" y="0"/>
                    </a:cubicBezTo>
                    <a:cubicBezTo>
                      <a:pt x="10" y="0"/>
                      <a:pt x="15" y="0"/>
                      <a:pt x="19" y="0"/>
                    </a:cubicBezTo>
                    <a:cubicBezTo>
                      <a:pt x="19" y="0"/>
                      <a:pt x="19" y="0"/>
                      <a:pt x="19" y="0"/>
                    </a:cubicBezTo>
                    <a:close/>
                  </a:path>
                </a:pathLst>
              </a:custGeom>
              <a:solidFill>
                <a:srgbClr val="002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7" name="Freeform 271"/>
              <p:cNvSpPr>
                <a:spLocks/>
              </p:cNvSpPr>
              <p:nvPr/>
            </p:nvSpPr>
            <p:spPr bwMode="auto">
              <a:xfrm>
                <a:off x="1782" y="1603"/>
                <a:ext cx="61" cy="78"/>
              </a:xfrm>
              <a:custGeom>
                <a:avLst/>
                <a:gdLst>
                  <a:gd name="T0" fmla="*/ 10 w 26"/>
                  <a:gd name="T1" fmla="*/ 33 h 33"/>
                  <a:gd name="T2" fmla="*/ 8 w 26"/>
                  <a:gd name="T3" fmla="*/ 33 h 33"/>
                  <a:gd name="T4" fmla="*/ 0 w 26"/>
                  <a:gd name="T5" fmla="*/ 23 h 33"/>
                  <a:gd name="T6" fmla="*/ 4 w 26"/>
                  <a:gd name="T7" fmla="*/ 23 h 33"/>
                  <a:gd name="T8" fmla="*/ 16 w 26"/>
                  <a:gd name="T9" fmla="*/ 30 h 33"/>
                  <a:gd name="T10" fmla="*/ 21 w 26"/>
                  <a:gd name="T11" fmla="*/ 25 h 33"/>
                  <a:gd name="T12" fmla="*/ 18 w 26"/>
                  <a:gd name="T13" fmla="*/ 19 h 33"/>
                  <a:gd name="T14" fmla="*/ 10 w 26"/>
                  <a:gd name="T15" fmla="*/ 16 h 33"/>
                  <a:gd name="T16" fmla="*/ 4 w 26"/>
                  <a:gd name="T17" fmla="*/ 8 h 33"/>
                  <a:gd name="T18" fmla="*/ 11 w 26"/>
                  <a:gd name="T19" fmla="*/ 1 h 33"/>
                  <a:gd name="T20" fmla="*/ 20 w 26"/>
                  <a:gd name="T21" fmla="*/ 1 h 33"/>
                  <a:gd name="T22" fmla="*/ 26 w 26"/>
                  <a:gd name="T23" fmla="*/ 9 h 33"/>
                  <a:gd name="T24" fmla="*/ 24 w 26"/>
                  <a:gd name="T25" fmla="*/ 9 h 33"/>
                  <a:gd name="T26" fmla="*/ 12 w 26"/>
                  <a:gd name="T27" fmla="*/ 3 h 33"/>
                  <a:gd name="T28" fmla="*/ 8 w 26"/>
                  <a:gd name="T29" fmla="*/ 8 h 33"/>
                  <a:gd name="T30" fmla="*/ 11 w 26"/>
                  <a:gd name="T31" fmla="*/ 13 h 33"/>
                  <a:gd name="T32" fmla="*/ 19 w 26"/>
                  <a:gd name="T33" fmla="*/ 16 h 33"/>
                  <a:gd name="T34" fmla="*/ 25 w 26"/>
                  <a:gd name="T35" fmla="*/ 25 h 33"/>
                  <a:gd name="T36" fmla="*/ 17 w 26"/>
                  <a:gd name="T37" fmla="*/ 33 h 33"/>
                  <a:gd name="T38" fmla="*/ 15 w 26"/>
                  <a:gd name="T39" fmla="*/ 33 h 33"/>
                  <a:gd name="T40" fmla="*/ 10 w 26"/>
                  <a:gd name="T4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3">
                    <a:moveTo>
                      <a:pt x="10" y="33"/>
                    </a:moveTo>
                    <a:cubicBezTo>
                      <a:pt x="10" y="33"/>
                      <a:pt x="9" y="33"/>
                      <a:pt x="8" y="33"/>
                    </a:cubicBezTo>
                    <a:cubicBezTo>
                      <a:pt x="3" y="31"/>
                      <a:pt x="1" y="28"/>
                      <a:pt x="0" y="23"/>
                    </a:cubicBezTo>
                    <a:cubicBezTo>
                      <a:pt x="1" y="23"/>
                      <a:pt x="2" y="23"/>
                      <a:pt x="4" y="23"/>
                    </a:cubicBezTo>
                    <a:cubicBezTo>
                      <a:pt x="5" y="29"/>
                      <a:pt x="10" y="31"/>
                      <a:pt x="16" y="30"/>
                    </a:cubicBezTo>
                    <a:cubicBezTo>
                      <a:pt x="19" y="29"/>
                      <a:pt x="21" y="27"/>
                      <a:pt x="21" y="25"/>
                    </a:cubicBezTo>
                    <a:cubicBezTo>
                      <a:pt x="22" y="22"/>
                      <a:pt x="20" y="20"/>
                      <a:pt x="18" y="19"/>
                    </a:cubicBezTo>
                    <a:cubicBezTo>
                      <a:pt x="15" y="18"/>
                      <a:pt x="12" y="17"/>
                      <a:pt x="10" y="16"/>
                    </a:cubicBezTo>
                    <a:cubicBezTo>
                      <a:pt x="5" y="14"/>
                      <a:pt x="4" y="12"/>
                      <a:pt x="4" y="8"/>
                    </a:cubicBezTo>
                    <a:cubicBezTo>
                      <a:pt x="5" y="4"/>
                      <a:pt x="7" y="1"/>
                      <a:pt x="11" y="1"/>
                    </a:cubicBezTo>
                    <a:cubicBezTo>
                      <a:pt x="14" y="0"/>
                      <a:pt x="17" y="0"/>
                      <a:pt x="20" y="1"/>
                    </a:cubicBezTo>
                    <a:cubicBezTo>
                      <a:pt x="24" y="2"/>
                      <a:pt x="26" y="5"/>
                      <a:pt x="26" y="9"/>
                    </a:cubicBezTo>
                    <a:cubicBezTo>
                      <a:pt x="25" y="9"/>
                      <a:pt x="25" y="9"/>
                      <a:pt x="24" y="9"/>
                    </a:cubicBezTo>
                    <a:cubicBezTo>
                      <a:pt x="22" y="4"/>
                      <a:pt x="18" y="2"/>
                      <a:pt x="12" y="3"/>
                    </a:cubicBezTo>
                    <a:cubicBezTo>
                      <a:pt x="10" y="4"/>
                      <a:pt x="8" y="5"/>
                      <a:pt x="8" y="8"/>
                    </a:cubicBezTo>
                    <a:cubicBezTo>
                      <a:pt x="7" y="10"/>
                      <a:pt x="9" y="12"/>
                      <a:pt x="11" y="13"/>
                    </a:cubicBezTo>
                    <a:cubicBezTo>
                      <a:pt x="14" y="14"/>
                      <a:pt x="16" y="15"/>
                      <a:pt x="19" y="16"/>
                    </a:cubicBezTo>
                    <a:cubicBezTo>
                      <a:pt x="24" y="18"/>
                      <a:pt x="25" y="21"/>
                      <a:pt x="25" y="25"/>
                    </a:cubicBezTo>
                    <a:cubicBezTo>
                      <a:pt x="25" y="29"/>
                      <a:pt x="21" y="32"/>
                      <a:pt x="17" y="33"/>
                    </a:cubicBezTo>
                    <a:cubicBezTo>
                      <a:pt x="16" y="33"/>
                      <a:pt x="15" y="33"/>
                      <a:pt x="15" y="33"/>
                    </a:cubicBezTo>
                    <a:cubicBezTo>
                      <a:pt x="13" y="33"/>
                      <a:pt x="12" y="33"/>
                      <a:pt x="10" y="33"/>
                    </a:cubicBezTo>
                    <a:close/>
                  </a:path>
                </a:pathLst>
              </a:custGeom>
              <a:solidFill>
                <a:srgbClr val="002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8" name="Freeform 272"/>
              <p:cNvSpPr>
                <a:spLocks noEditPoints="1"/>
              </p:cNvSpPr>
              <p:nvPr/>
            </p:nvSpPr>
            <p:spPr bwMode="auto">
              <a:xfrm>
                <a:off x="1694" y="1406"/>
                <a:ext cx="175" cy="175"/>
              </a:xfrm>
              <a:custGeom>
                <a:avLst/>
                <a:gdLst>
                  <a:gd name="T0" fmla="*/ 43 w 74"/>
                  <a:gd name="T1" fmla="*/ 19 h 74"/>
                  <a:gd name="T2" fmla="*/ 19 w 74"/>
                  <a:gd name="T3" fmla="*/ 43 h 74"/>
                  <a:gd name="T4" fmla="*/ 43 w 74"/>
                  <a:gd name="T5" fmla="*/ 66 h 74"/>
                  <a:gd name="T6" fmla="*/ 66 w 74"/>
                  <a:gd name="T7" fmla="*/ 43 h 74"/>
                  <a:gd name="T8" fmla="*/ 43 w 74"/>
                  <a:gd name="T9" fmla="*/ 19 h 74"/>
                  <a:gd name="T10" fmla="*/ 37 w 74"/>
                  <a:gd name="T11" fmla="*/ 73 h 74"/>
                  <a:gd name="T12" fmla="*/ 0 w 74"/>
                  <a:gd name="T13" fmla="*/ 37 h 74"/>
                  <a:gd name="T14" fmla="*/ 37 w 74"/>
                  <a:gd name="T15" fmla="*/ 0 h 74"/>
                  <a:gd name="T16" fmla="*/ 74 w 74"/>
                  <a:gd name="T17" fmla="*/ 37 h 74"/>
                  <a:gd name="T18" fmla="*/ 37 w 74"/>
                  <a:gd name="T19"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4">
                    <a:moveTo>
                      <a:pt x="43" y="19"/>
                    </a:moveTo>
                    <a:cubicBezTo>
                      <a:pt x="30" y="19"/>
                      <a:pt x="19" y="30"/>
                      <a:pt x="19" y="43"/>
                    </a:cubicBezTo>
                    <a:cubicBezTo>
                      <a:pt x="19" y="55"/>
                      <a:pt x="29" y="66"/>
                      <a:pt x="43" y="66"/>
                    </a:cubicBezTo>
                    <a:cubicBezTo>
                      <a:pt x="56" y="65"/>
                      <a:pt x="66" y="56"/>
                      <a:pt x="66" y="43"/>
                    </a:cubicBezTo>
                    <a:cubicBezTo>
                      <a:pt x="66" y="28"/>
                      <a:pt x="55" y="19"/>
                      <a:pt x="43" y="19"/>
                    </a:cubicBezTo>
                    <a:close/>
                    <a:moveTo>
                      <a:pt x="37" y="73"/>
                    </a:moveTo>
                    <a:cubicBezTo>
                      <a:pt x="18" y="74"/>
                      <a:pt x="0" y="59"/>
                      <a:pt x="0" y="37"/>
                    </a:cubicBezTo>
                    <a:cubicBezTo>
                      <a:pt x="0" y="16"/>
                      <a:pt x="16" y="0"/>
                      <a:pt x="37" y="0"/>
                    </a:cubicBezTo>
                    <a:cubicBezTo>
                      <a:pt x="59" y="0"/>
                      <a:pt x="74" y="18"/>
                      <a:pt x="74" y="37"/>
                    </a:cubicBezTo>
                    <a:cubicBezTo>
                      <a:pt x="74" y="56"/>
                      <a:pt x="57" y="74"/>
                      <a:pt x="37"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9" name="Freeform 273"/>
              <p:cNvSpPr>
                <a:spLocks noEditPoints="1"/>
              </p:cNvSpPr>
              <p:nvPr/>
            </p:nvSpPr>
            <p:spPr bwMode="auto">
              <a:xfrm>
                <a:off x="1742" y="1451"/>
                <a:ext cx="108" cy="111"/>
              </a:xfrm>
              <a:custGeom>
                <a:avLst/>
                <a:gdLst>
                  <a:gd name="T0" fmla="*/ 8 w 46"/>
                  <a:gd name="T1" fmla="*/ 26 h 47"/>
                  <a:gd name="T2" fmla="*/ 26 w 46"/>
                  <a:gd name="T3" fmla="*/ 44 h 47"/>
                  <a:gd name="T4" fmla="*/ 44 w 46"/>
                  <a:gd name="T5" fmla="*/ 26 h 47"/>
                  <a:gd name="T6" fmla="*/ 26 w 46"/>
                  <a:gd name="T7" fmla="*/ 9 h 47"/>
                  <a:gd name="T8" fmla="*/ 8 w 46"/>
                  <a:gd name="T9" fmla="*/ 26 h 47"/>
                  <a:gd name="T10" fmla="*/ 23 w 46"/>
                  <a:gd name="T11" fmla="*/ 0 h 47"/>
                  <a:gd name="T12" fmla="*/ 46 w 46"/>
                  <a:gd name="T13" fmla="*/ 23 h 47"/>
                  <a:gd name="T14" fmla="*/ 23 w 46"/>
                  <a:gd name="T15" fmla="*/ 47 h 47"/>
                  <a:gd name="T16" fmla="*/ 0 w 46"/>
                  <a:gd name="T17" fmla="*/ 23 h 47"/>
                  <a:gd name="T18" fmla="*/ 23 w 46"/>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7">
                    <a:moveTo>
                      <a:pt x="8" y="26"/>
                    </a:moveTo>
                    <a:cubicBezTo>
                      <a:pt x="8" y="34"/>
                      <a:pt x="14" y="44"/>
                      <a:pt x="26" y="44"/>
                    </a:cubicBezTo>
                    <a:cubicBezTo>
                      <a:pt x="36" y="44"/>
                      <a:pt x="44" y="36"/>
                      <a:pt x="44" y="26"/>
                    </a:cubicBezTo>
                    <a:cubicBezTo>
                      <a:pt x="44" y="16"/>
                      <a:pt x="35" y="9"/>
                      <a:pt x="26" y="9"/>
                    </a:cubicBezTo>
                    <a:cubicBezTo>
                      <a:pt x="16" y="9"/>
                      <a:pt x="9" y="16"/>
                      <a:pt x="8" y="26"/>
                    </a:cubicBezTo>
                    <a:close/>
                    <a:moveTo>
                      <a:pt x="23" y="0"/>
                    </a:moveTo>
                    <a:cubicBezTo>
                      <a:pt x="35" y="0"/>
                      <a:pt x="46" y="9"/>
                      <a:pt x="46" y="23"/>
                    </a:cubicBezTo>
                    <a:cubicBezTo>
                      <a:pt x="46" y="37"/>
                      <a:pt x="36" y="46"/>
                      <a:pt x="23" y="47"/>
                    </a:cubicBezTo>
                    <a:cubicBezTo>
                      <a:pt x="9" y="47"/>
                      <a:pt x="0" y="36"/>
                      <a:pt x="0" y="23"/>
                    </a:cubicBezTo>
                    <a:cubicBezTo>
                      <a:pt x="0" y="10"/>
                      <a:pt x="10" y="0"/>
                      <a:pt x="23" y="0"/>
                    </a:cubicBezTo>
                    <a:close/>
                  </a:path>
                </a:pathLst>
              </a:custGeom>
              <a:solidFill>
                <a:srgbClr val="F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0" name="Freeform 274"/>
              <p:cNvSpPr>
                <a:spLocks noEditPoints="1"/>
              </p:cNvSpPr>
              <p:nvPr/>
            </p:nvSpPr>
            <p:spPr bwMode="auto">
              <a:xfrm>
                <a:off x="1761" y="1470"/>
                <a:ext cx="82" cy="85"/>
              </a:xfrm>
              <a:custGeom>
                <a:avLst/>
                <a:gdLst>
                  <a:gd name="T0" fmla="*/ 11 w 35"/>
                  <a:gd name="T1" fmla="*/ 21 h 36"/>
                  <a:gd name="T2" fmla="*/ 21 w 35"/>
                  <a:gd name="T3" fmla="*/ 32 h 36"/>
                  <a:gd name="T4" fmla="*/ 31 w 35"/>
                  <a:gd name="T5" fmla="*/ 21 h 36"/>
                  <a:gd name="T6" fmla="*/ 21 w 35"/>
                  <a:gd name="T7" fmla="*/ 10 h 36"/>
                  <a:gd name="T8" fmla="*/ 11 w 35"/>
                  <a:gd name="T9" fmla="*/ 21 h 36"/>
                  <a:gd name="T10" fmla="*/ 0 w 35"/>
                  <a:gd name="T11" fmla="*/ 18 h 36"/>
                  <a:gd name="T12" fmla="*/ 18 w 35"/>
                  <a:gd name="T13" fmla="*/ 0 h 36"/>
                  <a:gd name="T14" fmla="*/ 35 w 35"/>
                  <a:gd name="T15" fmla="*/ 18 h 36"/>
                  <a:gd name="T16" fmla="*/ 18 w 35"/>
                  <a:gd name="T17" fmla="*/ 36 h 36"/>
                  <a:gd name="T18" fmla="*/ 0 w 35"/>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6">
                    <a:moveTo>
                      <a:pt x="11" y="21"/>
                    </a:moveTo>
                    <a:cubicBezTo>
                      <a:pt x="11" y="27"/>
                      <a:pt x="15" y="32"/>
                      <a:pt x="21" y="32"/>
                    </a:cubicBezTo>
                    <a:cubicBezTo>
                      <a:pt x="26" y="32"/>
                      <a:pt x="31" y="27"/>
                      <a:pt x="31" y="21"/>
                    </a:cubicBezTo>
                    <a:cubicBezTo>
                      <a:pt x="31" y="15"/>
                      <a:pt x="27" y="10"/>
                      <a:pt x="21" y="10"/>
                    </a:cubicBezTo>
                    <a:cubicBezTo>
                      <a:pt x="15" y="10"/>
                      <a:pt x="11" y="15"/>
                      <a:pt x="11" y="21"/>
                    </a:cubicBezTo>
                    <a:close/>
                    <a:moveTo>
                      <a:pt x="0" y="18"/>
                    </a:moveTo>
                    <a:cubicBezTo>
                      <a:pt x="1" y="8"/>
                      <a:pt x="8" y="0"/>
                      <a:pt x="18" y="0"/>
                    </a:cubicBezTo>
                    <a:cubicBezTo>
                      <a:pt x="27" y="0"/>
                      <a:pt x="35" y="8"/>
                      <a:pt x="35" y="18"/>
                    </a:cubicBezTo>
                    <a:cubicBezTo>
                      <a:pt x="35" y="28"/>
                      <a:pt x="28" y="36"/>
                      <a:pt x="18" y="36"/>
                    </a:cubicBezTo>
                    <a:cubicBezTo>
                      <a:pt x="7" y="36"/>
                      <a:pt x="0" y="26"/>
                      <a:pt x="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1" name="Freeform 275"/>
              <p:cNvSpPr>
                <a:spLocks noEditPoints="1"/>
              </p:cNvSpPr>
              <p:nvPr/>
            </p:nvSpPr>
            <p:spPr bwMode="auto">
              <a:xfrm>
                <a:off x="1784" y="1494"/>
                <a:ext cx="52" cy="52"/>
              </a:xfrm>
              <a:custGeom>
                <a:avLst/>
                <a:gdLst>
                  <a:gd name="T0" fmla="*/ 18 w 22"/>
                  <a:gd name="T1" fmla="*/ 14 h 22"/>
                  <a:gd name="T2" fmla="*/ 13 w 22"/>
                  <a:gd name="T3" fmla="*/ 9 h 22"/>
                  <a:gd name="T4" fmla="*/ 9 w 22"/>
                  <a:gd name="T5" fmla="*/ 14 h 22"/>
                  <a:gd name="T6" fmla="*/ 14 w 22"/>
                  <a:gd name="T7" fmla="*/ 18 h 22"/>
                  <a:gd name="T8" fmla="*/ 18 w 22"/>
                  <a:gd name="T9" fmla="*/ 14 h 22"/>
                  <a:gd name="T10" fmla="*/ 0 w 22"/>
                  <a:gd name="T11" fmla="*/ 11 h 22"/>
                  <a:gd name="T12" fmla="*/ 11 w 22"/>
                  <a:gd name="T13" fmla="*/ 0 h 22"/>
                  <a:gd name="T14" fmla="*/ 21 w 22"/>
                  <a:gd name="T15" fmla="*/ 11 h 22"/>
                  <a:gd name="T16" fmla="*/ 11 w 22"/>
                  <a:gd name="T17" fmla="*/ 22 h 22"/>
                  <a:gd name="T18" fmla="*/ 0 w 22"/>
                  <a:gd name="T1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8" y="14"/>
                    </a:moveTo>
                    <a:cubicBezTo>
                      <a:pt x="18" y="12"/>
                      <a:pt x="16" y="9"/>
                      <a:pt x="13" y="9"/>
                    </a:cubicBezTo>
                    <a:cubicBezTo>
                      <a:pt x="11" y="9"/>
                      <a:pt x="9" y="11"/>
                      <a:pt x="9" y="14"/>
                    </a:cubicBezTo>
                    <a:cubicBezTo>
                      <a:pt x="9" y="16"/>
                      <a:pt x="11" y="18"/>
                      <a:pt x="14" y="18"/>
                    </a:cubicBezTo>
                    <a:cubicBezTo>
                      <a:pt x="16" y="18"/>
                      <a:pt x="18" y="16"/>
                      <a:pt x="18" y="14"/>
                    </a:cubicBezTo>
                    <a:close/>
                    <a:moveTo>
                      <a:pt x="0" y="11"/>
                    </a:moveTo>
                    <a:cubicBezTo>
                      <a:pt x="0" y="5"/>
                      <a:pt x="5" y="0"/>
                      <a:pt x="11" y="0"/>
                    </a:cubicBezTo>
                    <a:cubicBezTo>
                      <a:pt x="17" y="0"/>
                      <a:pt x="21" y="5"/>
                      <a:pt x="21" y="11"/>
                    </a:cubicBezTo>
                    <a:cubicBezTo>
                      <a:pt x="22" y="17"/>
                      <a:pt x="16" y="22"/>
                      <a:pt x="11" y="22"/>
                    </a:cubicBezTo>
                    <a:cubicBezTo>
                      <a:pt x="5" y="22"/>
                      <a:pt x="0" y="17"/>
                      <a:pt x="0" y="11"/>
                    </a:cubicBezTo>
                    <a:close/>
                  </a:path>
                </a:pathLst>
              </a:custGeom>
              <a:solidFill>
                <a:srgbClr val="F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2" name="Freeform 276"/>
              <p:cNvSpPr>
                <a:spLocks/>
              </p:cNvSpPr>
              <p:nvPr/>
            </p:nvSpPr>
            <p:spPr bwMode="auto">
              <a:xfrm>
                <a:off x="1806" y="1515"/>
                <a:ext cx="21" cy="24"/>
              </a:xfrm>
              <a:custGeom>
                <a:avLst/>
                <a:gdLst>
                  <a:gd name="T0" fmla="*/ 9 w 9"/>
                  <a:gd name="T1" fmla="*/ 5 h 10"/>
                  <a:gd name="T2" fmla="*/ 5 w 9"/>
                  <a:gd name="T3" fmla="*/ 10 h 10"/>
                  <a:gd name="T4" fmla="*/ 0 w 9"/>
                  <a:gd name="T5" fmla="*/ 5 h 10"/>
                  <a:gd name="T6" fmla="*/ 4 w 9"/>
                  <a:gd name="T7" fmla="*/ 0 h 10"/>
                  <a:gd name="T8" fmla="*/ 9 w 9"/>
                  <a:gd name="T9" fmla="*/ 5 h 10"/>
                </a:gdLst>
                <a:ahLst/>
                <a:cxnLst>
                  <a:cxn ang="0">
                    <a:pos x="T0" y="T1"/>
                  </a:cxn>
                  <a:cxn ang="0">
                    <a:pos x="T2" y="T3"/>
                  </a:cxn>
                  <a:cxn ang="0">
                    <a:pos x="T4" y="T5"/>
                  </a:cxn>
                  <a:cxn ang="0">
                    <a:pos x="T6" y="T7"/>
                  </a:cxn>
                  <a:cxn ang="0">
                    <a:pos x="T8" y="T9"/>
                  </a:cxn>
                </a:cxnLst>
                <a:rect l="0" t="0" r="r" b="b"/>
                <a:pathLst>
                  <a:path w="9" h="10">
                    <a:moveTo>
                      <a:pt x="9" y="5"/>
                    </a:moveTo>
                    <a:cubicBezTo>
                      <a:pt x="9" y="7"/>
                      <a:pt x="7" y="10"/>
                      <a:pt x="5" y="10"/>
                    </a:cubicBezTo>
                    <a:cubicBezTo>
                      <a:pt x="2" y="10"/>
                      <a:pt x="0" y="7"/>
                      <a:pt x="0" y="5"/>
                    </a:cubicBezTo>
                    <a:cubicBezTo>
                      <a:pt x="0" y="2"/>
                      <a:pt x="2" y="1"/>
                      <a:pt x="4" y="0"/>
                    </a:cubicBezTo>
                    <a:cubicBezTo>
                      <a:pt x="7" y="0"/>
                      <a:pt x="9" y="3"/>
                      <a:pt x="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602" name="Picture 2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216" y="6009839"/>
              <a:ext cx="349762" cy="33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3" name="Picture 2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3466" y="5994523"/>
              <a:ext cx="260141" cy="3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13" name="Picture 27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2597" y="3169984"/>
            <a:ext cx="435634" cy="13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 name="Picture 2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1131" y="3628051"/>
            <a:ext cx="478564" cy="8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 name="Picture 2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72596" y="4023391"/>
            <a:ext cx="435635" cy="22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6" name="Freeform 5"/>
          <p:cNvSpPr>
            <a:spLocks noChangeAspect="1" noEditPoints="1"/>
          </p:cNvSpPr>
          <p:nvPr/>
        </p:nvSpPr>
        <p:spPr bwMode="auto">
          <a:xfrm>
            <a:off x="1247285" y="4722458"/>
            <a:ext cx="281290" cy="342044"/>
          </a:xfrm>
          <a:custGeom>
            <a:avLst/>
            <a:gdLst>
              <a:gd name="T0" fmla="*/ 1138 w 1636"/>
              <a:gd name="T1" fmla="*/ 80 h 2080"/>
              <a:gd name="T2" fmla="*/ 1058 w 1636"/>
              <a:gd name="T3" fmla="*/ 80 h 2080"/>
              <a:gd name="T4" fmla="*/ 1058 w 1636"/>
              <a:gd name="T5" fmla="*/ 580 h 2080"/>
              <a:gd name="T6" fmla="*/ 1092 w 1636"/>
              <a:gd name="T7" fmla="*/ 732 h 2080"/>
              <a:gd name="T8" fmla="*/ 1561 w 1636"/>
              <a:gd name="T9" fmla="*/ 1738 h 2080"/>
              <a:gd name="T10" fmla="*/ 1344 w 1636"/>
              <a:gd name="T11" fmla="*/ 2080 h 2080"/>
              <a:gd name="T12" fmla="*/ 292 w 1636"/>
              <a:gd name="T13" fmla="*/ 2080 h 2080"/>
              <a:gd name="T14" fmla="*/ 75 w 1636"/>
              <a:gd name="T15" fmla="*/ 1738 h 2080"/>
              <a:gd name="T16" fmla="*/ 544 w 1636"/>
              <a:gd name="T17" fmla="*/ 732 h 2080"/>
              <a:gd name="T18" fmla="*/ 578 w 1636"/>
              <a:gd name="T19" fmla="*/ 580 h 2080"/>
              <a:gd name="T20" fmla="*/ 578 w 1636"/>
              <a:gd name="T21" fmla="*/ 80 h 2080"/>
              <a:gd name="T22" fmla="*/ 498 w 1636"/>
              <a:gd name="T23" fmla="*/ 80 h 2080"/>
              <a:gd name="T24" fmla="*/ 498 w 1636"/>
              <a:gd name="T25" fmla="*/ 0 h 2080"/>
              <a:gd name="T26" fmla="*/ 658 w 1636"/>
              <a:gd name="T27" fmla="*/ 0 h 2080"/>
              <a:gd name="T28" fmla="*/ 658 w 1636"/>
              <a:gd name="T29" fmla="*/ 580 h 2080"/>
              <a:gd name="T30" fmla="*/ 617 w 1636"/>
              <a:gd name="T31" fmla="*/ 766 h 2080"/>
              <a:gd name="T32" fmla="*/ 526 w 1636"/>
              <a:gd name="T33" fmla="*/ 960 h 2080"/>
              <a:gd name="T34" fmla="*/ 1110 w 1636"/>
              <a:gd name="T35" fmla="*/ 960 h 2080"/>
              <a:gd name="T36" fmla="*/ 1019 w 1636"/>
              <a:gd name="T37" fmla="*/ 766 h 2080"/>
              <a:gd name="T38" fmla="*/ 978 w 1636"/>
              <a:gd name="T39" fmla="*/ 580 h 2080"/>
              <a:gd name="T40" fmla="*/ 978 w 1636"/>
              <a:gd name="T41" fmla="*/ 0 h 2080"/>
              <a:gd name="T42" fmla="*/ 1138 w 1636"/>
              <a:gd name="T43" fmla="*/ 0 h 2080"/>
              <a:gd name="T44" fmla="*/ 1138 w 1636"/>
              <a:gd name="T45" fmla="*/ 80 h 2080"/>
              <a:gd name="T46" fmla="*/ 898 w 1636"/>
              <a:gd name="T47" fmla="*/ 1160 h 2080"/>
              <a:gd name="T48" fmla="*/ 698 w 1636"/>
              <a:gd name="T49" fmla="*/ 1360 h 2080"/>
              <a:gd name="T50" fmla="*/ 898 w 1636"/>
              <a:gd name="T51" fmla="*/ 1560 h 2080"/>
              <a:gd name="T52" fmla="*/ 1098 w 1636"/>
              <a:gd name="T53" fmla="*/ 1360 h 2080"/>
              <a:gd name="T54" fmla="*/ 898 w 1636"/>
              <a:gd name="T55" fmla="*/ 1160 h 2080"/>
              <a:gd name="T56" fmla="*/ 678 w 1636"/>
              <a:gd name="T57" fmla="*/ 1680 h 2080"/>
              <a:gd name="T58" fmla="*/ 578 w 1636"/>
              <a:gd name="T59" fmla="*/ 1780 h 2080"/>
              <a:gd name="T60" fmla="*/ 678 w 1636"/>
              <a:gd name="T61" fmla="*/ 1880 h 2080"/>
              <a:gd name="T62" fmla="*/ 778 w 1636"/>
              <a:gd name="T63" fmla="*/ 1780 h 2080"/>
              <a:gd name="T64" fmla="*/ 678 w 1636"/>
              <a:gd name="T65" fmla="*/ 168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2080">
                <a:moveTo>
                  <a:pt x="1138" y="80"/>
                </a:moveTo>
                <a:cubicBezTo>
                  <a:pt x="1058" y="80"/>
                  <a:pt x="1058" y="80"/>
                  <a:pt x="1058" y="80"/>
                </a:cubicBezTo>
                <a:cubicBezTo>
                  <a:pt x="1058" y="580"/>
                  <a:pt x="1058" y="580"/>
                  <a:pt x="1058" y="580"/>
                </a:cubicBezTo>
                <a:cubicBezTo>
                  <a:pt x="1058" y="635"/>
                  <a:pt x="1068" y="681"/>
                  <a:pt x="1092" y="732"/>
                </a:cubicBezTo>
                <a:cubicBezTo>
                  <a:pt x="1561" y="1738"/>
                  <a:pt x="1561" y="1738"/>
                  <a:pt x="1561" y="1738"/>
                </a:cubicBezTo>
                <a:cubicBezTo>
                  <a:pt x="1636" y="1898"/>
                  <a:pt x="1520" y="2080"/>
                  <a:pt x="1344" y="2080"/>
                </a:cubicBezTo>
                <a:cubicBezTo>
                  <a:pt x="292" y="2080"/>
                  <a:pt x="292" y="2080"/>
                  <a:pt x="292" y="2080"/>
                </a:cubicBezTo>
                <a:cubicBezTo>
                  <a:pt x="116" y="2080"/>
                  <a:pt x="0" y="1898"/>
                  <a:pt x="75" y="1738"/>
                </a:cubicBezTo>
                <a:cubicBezTo>
                  <a:pt x="544" y="732"/>
                  <a:pt x="544" y="732"/>
                  <a:pt x="544" y="732"/>
                </a:cubicBezTo>
                <a:cubicBezTo>
                  <a:pt x="568" y="681"/>
                  <a:pt x="578" y="635"/>
                  <a:pt x="578" y="580"/>
                </a:cubicBezTo>
                <a:cubicBezTo>
                  <a:pt x="578" y="80"/>
                  <a:pt x="578" y="80"/>
                  <a:pt x="578" y="80"/>
                </a:cubicBezTo>
                <a:cubicBezTo>
                  <a:pt x="498" y="80"/>
                  <a:pt x="498" y="80"/>
                  <a:pt x="498" y="80"/>
                </a:cubicBezTo>
                <a:cubicBezTo>
                  <a:pt x="498" y="0"/>
                  <a:pt x="498" y="0"/>
                  <a:pt x="498" y="0"/>
                </a:cubicBezTo>
                <a:cubicBezTo>
                  <a:pt x="658" y="0"/>
                  <a:pt x="658" y="0"/>
                  <a:pt x="658" y="0"/>
                </a:cubicBezTo>
                <a:cubicBezTo>
                  <a:pt x="658" y="580"/>
                  <a:pt x="658" y="580"/>
                  <a:pt x="658" y="580"/>
                </a:cubicBezTo>
                <a:cubicBezTo>
                  <a:pt x="658" y="645"/>
                  <a:pt x="644" y="706"/>
                  <a:pt x="617" y="766"/>
                </a:cubicBezTo>
                <a:cubicBezTo>
                  <a:pt x="526" y="960"/>
                  <a:pt x="526" y="960"/>
                  <a:pt x="526" y="960"/>
                </a:cubicBezTo>
                <a:cubicBezTo>
                  <a:pt x="1110" y="960"/>
                  <a:pt x="1110" y="960"/>
                  <a:pt x="1110" y="960"/>
                </a:cubicBezTo>
                <a:cubicBezTo>
                  <a:pt x="1019" y="766"/>
                  <a:pt x="1019" y="766"/>
                  <a:pt x="1019" y="766"/>
                </a:cubicBezTo>
                <a:cubicBezTo>
                  <a:pt x="992" y="706"/>
                  <a:pt x="978" y="645"/>
                  <a:pt x="978" y="580"/>
                </a:cubicBezTo>
                <a:cubicBezTo>
                  <a:pt x="978" y="0"/>
                  <a:pt x="978" y="0"/>
                  <a:pt x="978" y="0"/>
                </a:cubicBezTo>
                <a:cubicBezTo>
                  <a:pt x="1138" y="0"/>
                  <a:pt x="1138" y="0"/>
                  <a:pt x="1138" y="0"/>
                </a:cubicBezTo>
                <a:lnTo>
                  <a:pt x="1138" y="80"/>
                </a:lnTo>
                <a:close/>
                <a:moveTo>
                  <a:pt x="898" y="1160"/>
                </a:moveTo>
                <a:cubicBezTo>
                  <a:pt x="788" y="1160"/>
                  <a:pt x="698" y="1250"/>
                  <a:pt x="698" y="1360"/>
                </a:cubicBezTo>
                <a:cubicBezTo>
                  <a:pt x="698" y="1470"/>
                  <a:pt x="788" y="1560"/>
                  <a:pt x="898" y="1560"/>
                </a:cubicBezTo>
                <a:cubicBezTo>
                  <a:pt x="1008" y="1560"/>
                  <a:pt x="1098" y="1470"/>
                  <a:pt x="1098" y="1360"/>
                </a:cubicBezTo>
                <a:cubicBezTo>
                  <a:pt x="1098" y="1250"/>
                  <a:pt x="1008" y="1160"/>
                  <a:pt x="898" y="1160"/>
                </a:cubicBezTo>
                <a:close/>
                <a:moveTo>
                  <a:pt x="678" y="1680"/>
                </a:moveTo>
                <a:cubicBezTo>
                  <a:pt x="623" y="1680"/>
                  <a:pt x="578" y="1725"/>
                  <a:pt x="578" y="1780"/>
                </a:cubicBezTo>
                <a:cubicBezTo>
                  <a:pt x="578" y="1835"/>
                  <a:pt x="623" y="1880"/>
                  <a:pt x="678" y="1880"/>
                </a:cubicBezTo>
                <a:cubicBezTo>
                  <a:pt x="733" y="1880"/>
                  <a:pt x="778" y="1835"/>
                  <a:pt x="778" y="1780"/>
                </a:cubicBezTo>
                <a:cubicBezTo>
                  <a:pt x="778" y="1725"/>
                  <a:pt x="733" y="1680"/>
                  <a:pt x="678" y="168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grpSp>
        <p:nvGrpSpPr>
          <p:cNvPr id="6" name="Group 5"/>
          <p:cNvGrpSpPr/>
          <p:nvPr/>
        </p:nvGrpSpPr>
        <p:grpSpPr>
          <a:xfrm>
            <a:off x="2339871" y="2167997"/>
            <a:ext cx="446404" cy="310524"/>
            <a:chOff x="2270047" y="2167997"/>
            <a:chExt cx="426946" cy="310524"/>
          </a:xfrm>
        </p:grpSpPr>
        <p:sp>
          <p:nvSpPr>
            <p:cNvPr id="618" name="Freeform 9"/>
            <p:cNvSpPr>
              <a:spLocks noEditPoints="1"/>
            </p:cNvSpPr>
            <p:nvPr/>
          </p:nvSpPr>
          <p:spPr bwMode="auto">
            <a:xfrm>
              <a:off x="2350073" y="2232060"/>
              <a:ext cx="261999" cy="246461"/>
            </a:xfrm>
            <a:custGeom>
              <a:avLst/>
              <a:gdLst>
                <a:gd name="T0" fmla="*/ 464 w 1369"/>
                <a:gd name="T1" fmla="*/ 54 h 1287"/>
                <a:gd name="T2" fmla="*/ 444 w 1369"/>
                <a:gd name="T3" fmla="*/ 91 h 1287"/>
                <a:gd name="T4" fmla="*/ 230 w 1369"/>
                <a:gd name="T5" fmla="*/ 479 h 1287"/>
                <a:gd name="T6" fmla="*/ 691 w 1369"/>
                <a:gd name="T7" fmla="*/ 496 h 1287"/>
                <a:gd name="T8" fmla="*/ 947 w 1369"/>
                <a:gd name="T9" fmla="*/ 572 h 1287"/>
                <a:gd name="T10" fmla="*/ 1164 w 1369"/>
                <a:gd name="T11" fmla="*/ 761 h 1287"/>
                <a:gd name="T12" fmla="*/ 1350 w 1369"/>
                <a:gd name="T13" fmla="*/ 742 h 1287"/>
                <a:gd name="T14" fmla="*/ 1359 w 1369"/>
                <a:gd name="T15" fmla="*/ 795 h 1287"/>
                <a:gd name="T16" fmla="*/ 961 w 1369"/>
                <a:gd name="T17" fmla="*/ 1219 h 1287"/>
                <a:gd name="T18" fmla="*/ 620 w 1369"/>
                <a:gd name="T19" fmla="*/ 1222 h 1287"/>
                <a:gd name="T20" fmla="*/ 415 w 1369"/>
                <a:gd name="T21" fmla="*/ 1027 h 1287"/>
                <a:gd name="T22" fmla="*/ 340 w 1369"/>
                <a:gd name="T23" fmla="*/ 954 h 1287"/>
                <a:gd name="T24" fmla="*/ 332 w 1369"/>
                <a:gd name="T25" fmla="*/ 946 h 1287"/>
                <a:gd name="T26" fmla="*/ 257 w 1369"/>
                <a:gd name="T27" fmla="*/ 866 h 1287"/>
                <a:gd name="T28" fmla="*/ 194 w 1369"/>
                <a:gd name="T29" fmla="*/ 729 h 1287"/>
                <a:gd name="T30" fmla="*/ 157 w 1369"/>
                <a:gd name="T31" fmla="*/ 673 h 1287"/>
                <a:gd name="T32" fmla="*/ 103 w 1369"/>
                <a:gd name="T33" fmla="*/ 624 h 1287"/>
                <a:gd name="T34" fmla="*/ 95 w 1369"/>
                <a:gd name="T35" fmla="*/ 618 h 1287"/>
                <a:gd name="T36" fmla="*/ 94 w 1369"/>
                <a:gd name="T37" fmla="*/ 617 h 1287"/>
                <a:gd name="T38" fmla="*/ 0 w 1369"/>
                <a:gd name="T39" fmla="*/ 542 h 1287"/>
                <a:gd name="T40" fmla="*/ 394 w 1369"/>
                <a:gd name="T41" fmla="*/ 0 h 1287"/>
                <a:gd name="T42" fmla="*/ 1011 w 1369"/>
                <a:gd name="T43" fmla="*/ 86 h 1287"/>
                <a:gd name="T44" fmla="*/ 643 w 1369"/>
                <a:gd name="T45" fmla="*/ 94 h 1287"/>
                <a:gd name="T46" fmla="*/ 300 w 1369"/>
                <a:gd name="T47" fmla="*/ 318 h 1287"/>
                <a:gd name="T48" fmla="*/ 609 w 1369"/>
                <a:gd name="T49" fmla="*/ 460 h 1287"/>
                <a:gd name="T50" fmla="*/ 949 w 1369"/>
                <a:gd name="T51" fmla="*/ 458 h 1287"/>
                <a:gd name="T52" fmla="*/ 1294 w 1369"/>
                <a:gd name="T53" fmla="*/ 578 h 1287"/>
                <a:gd name="T54" fmla="*/ 1037 w 1369"/>
                <a:gd name="T55" fmla="*/ 68 h 1287"/>
                <a:gd name="T56" fmla="*/ 501 w 1369"/>
                <a:gd name="T57" fmla="*/ 1251 h 1287"/>
                <a:gd name="T58" fmla="*/ 81 w 1369"/>
                <a:gd name="T59" fmla="*/ 926 h 1287"/>
                <a:gd name="T60" fmla="*/ 41 w 1369"/>
                <a:gd name="T61" fmla="*/ 677 h 1287"/>
                <a:gd name="T62" fmla="*/ 120 w 1369"/>
                <a:gd name="T63" fmla="*/ 758 h 1287"/>
                <a:gd name="T64" fmla="*/ 277 w 1369"/>
                <a:gd name="T65" fmla="*/ 1004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9" h="1287">
                  <a:moveTo>
                    <a:pt x="394" y="0"/>
                  </a:moveTo>
                  <a:cubicBezTo>
                    <a:pt x="464" y="54"/>
                    <a:pt x="464" y="54"/>
                    <a:pt x="464" y="54"/>
                  </a:cubicBezTo>
                  <a:cubicBezTo>
                    <a:pt x="464" y="54"/>
                    <a:pt x="487" y="55"/>
                    <a:pt x="491" y="56"/>
                  </a:cubicBezTo>
                  <a:cubicBezTo>
                    <a:pt x="475" y="66"/>
                    <a:pt x="459" y="78"/>
                    <a:pt x="444" y="91"/>
                  </a:cubicBezTo>
                  <a:cubicBezTo>
                    <a:pt x="248" y="257"/>
                    <a:pt x="248" y="257"/>
                    <a:pt x="248" y="257"/>
                  </a:cubicBezTo>
                  <a:cubicBezTo>
                    <a:pt x="185" y="311"/>
                    <a:pt x="168" y="416"/>
                    <a:pt x="230" y="479"/>
                  </a:cubicBezTo>
                  <a:cubicBezTo>
                    <a:pt x="348" y="597"/>
                    <a:pt x="526" y="635"/>
                    <a:pt x="661" y="522"/>
                  </a:cubicBezTo>
                  <a:cubicBezTo>
                    <a:pt x="691" y="496"/>
                    <a:pt x="691" y="496"/>
                    <a:pt x="691" y="496"/>
                  </a:cubicBezTo>
                  <a:cubicBezTo>
                    <a:pt x="759" y="540"/>
                    <a:pt x="843" y="554"/>
                    <a:pt x="925" y="544"/>
                  </a:cubicBezTo>
                  <a:cubicBezTo>
                    <a:pt x="933" y="554"/>
                    <a:pt x="942" y="566"/>
                    <a:pt x="947" y="572"/>
                  </a:cubicBezTo>
                  <a:cubicBezTo>
                    <a:pt x="970" y="602"/>
                    <a:pt x="992" y="633"/>
                    <a:pt x="1018" y="661"/>
                  </a:cubicBezTo>
                  <a:cubicBezTo>
                    <a:pt x="1058" y="704"/>
                    <a:pt x="1106" y="743"/>
                    <a:pt x="1164" y="761"/>
                  </a:cubicBezTo>
                  <a:cubicBezTo>
                    <a:pt x="1210" y="774"/>
                    <a:pt x="1256" y="773"/>
                    <a:pt x="1301" y="758"/>
                  </a:cubicBezTo>
                  <a:cubicBezTo>
                    <a:pt x="1350" y="742"/>
                    <a:pt x="1350" y="742"/>
                    <a:pt x="1350" y="742"/>
                  </a:cubicBezTo>
                  <a:cubicBezTo>
                    <a:pt x="1351" y="734"/>
                    <a:pt x="1351" y="734"/>
                    <a:pt x="1351" y="734"/>
                  </a:cubicBezTo>
                  <a:cubicBezTo>
                    <a:pt x="1356" y="753"/>
                    <a:pt x="1359" y="774"/>
                    <a:pt x="1359" y="795"/>
                  </a:cubicBezTo>
                  <a:cubicBezTo>
                    <a:pt x="1359" y="848"/>
                    <a:pt x="1342" y="908"/>
                    <a:pt x="1299" y="942"/>
                  </a:cubicBezTo>
                  <a:cubicBezTo>
                    <a:pt x="1186" y="1035"/>
                    <a:pt x="1073" y="1127"/>
                    <a:pt x="961" y="1219"/>
                  </a:cubicBezTo>
                  <a:cubicBezTo>
                    <a:pt x="878" y="1287"/>
                    <a:pt x="710" y="1287"/>
                    <a:pt x="620" y="1222"/>
                  </a:cubicBezTo>
                  <a:cubicBezTo>
                    <a:pt x="620" y="1222"/>
                    <a:pt x="620" y="1222"/>
                    <a:pt x="620" y="1222"/>
                  </a:cubicBezTo>
                  <a:cubicBezTo>
                    <a:pt x="613" y="1218"/>
                    <a:pt x="607" y="1212"/>
                    <a:pt x="601" y="1207"/>
                  </a:cubicBezTo>
                  <a:cubicBezTo>
                    <a:pt x="415" y="1027"/>
                    <a:pt x="415" y="1027"/>
                    <a:pt x="415" y="1027"/>
                  </a:cubicBezTo>
                  <a:cubicBezTo>
                    <a:pt x="340" y="954"/>
                    <a:pt x="340" y="954"/>
                    <a:pt x="340" y="954"/>
                  </a:cubicBezTo>
                  <a:cubicBezTo>
                    <a:pt x="340" y="954"/>
                    <a:pt x="340" y="954"/>
                    <a:pt x="340" y="954"/>
                  </a:cubicBezTo>
                  <a:cubicBezTo>
                    <a:pt x="339" y="954"/>
                    <a:pt x="339" y="954"/>
                    <a:pt x="339" y="954"/>
                  </a:cubicBezTo>
                  <a:cubicBezTo>
                    <a:pt x="332" y="946"/>
                    <a:pt x="332" y="946"/>
                    <a:pt x="332" y="946"/>
                  </a:cubicBezTo>
                  <a:cubicBezTo>
                    <a:pt x="325" y="940"/>
                    <a:pt x="319" y="934"/>
                    <a:pt x="313" y="928"/>
                  </a:cubicBezTo>
                  <a:cubicBezTo>
                    <a:pt x="292" y="908"/>
                    <a:pt x="273" y="889"/>
                    <a:pt x="257" y="866"/>
                  </a:cubicBezTo>
                  <a:cubicBezTo>
                    <a:pt x="245" y="850"/>
                    <a:pt x="236" y="833"/>
                    <a:pt x="228" y="813"/>
                  </a:cubicBezTo>
                  <a:cubicBezTo>
                    <a:pt x="194" y="729"/>
                    <a:pt x="194" y="729"/>
                    <a:pt x="194" y="729"/>
                  </a:cubicBezTo>
                  <a:cubicBezTo>
                    <a:pt x="185" y="708"/>
                    <a:pt x="173" y="690"/>
                    <a:pt x="157" y="673"/>
                  </a:cubicBezTo>
                  <a:cubicBezTo>
                    <a:pt x="157" y="673"/>
                    <a:pt x="157" y="673"/>
                    <a:pt x="157" y="673"/>
                  </a:cubicBezTo>
                  <a:cubicBezTo>
                    <a:pt x="157" y="673"/>
                    <a:pt x="157" y="673"/>
                    <a:pt x="157" y="673"/>
                  </a:cubicBezTo>
                  <a:cubicBezTo>
                    <a:pt x="141" y="656"/>
                    <a:pt x="123" y="640"/>
                    <a:pt x="103" y="624"/>
                  </a:cubicBezTo>
                  <a:cubicBezTo>
                    <a:pt x="102" y="624"/>
                    <a:pt x="102" y="624"/>
                    <a:pt x="102" y="624"/>
                  </a:cubicBezTo>
                  <a:cubicBezTo>
                    <a:pt x="95" y="618"/>
                    <a:pt x="95" y="618"/>
                    <a:pt x="95" y="618"/>
                  </a:cubicBezTo>
                  <a:cubicBezTo>
                    <a:pt x="93" y="617"/>
                    <a:pt x="93" y="617"/>
                    <a:pt x="93" y="617"/>
                  </a:cubicBezTo>
                  <a:cubicBezTo>
                    <a:pt x="94" y="617"/>
                    <a:pt x="94" y="617"/>
                    <a:pt x="94" y="617"/>
                  </a:cubicBezTo>
                  <a:cubicBezTo>
                    <a:pt x="90" y="614"/>
                    <a:pt x="90" y="614"/>
                    <a:pt x="90" y="614"/>
                  </a:cubicBezTo>
                  <a:cubicBezTo>
                    <a:pt x="60" y="590"/>
                    <a:pt x="30" y="566"/>
                    <a:pt x="0" y="542"/>
                  </a:cubicBezTo>
                  <a:cubicBezTo>
                    <a:pt x="366" y="49"/>
                    <a:pt x="366" y="49"/>
                    <a:pt x="366" y="49"/>
                  </a:cubicBezTo>
                  <a:cubicBezTo>
                    <a:pt x="377" y="33"/>
                    <a:pt x="387" y="17"/>
                    <a:pt x="394" y="0"/>
                  </a:cubicBezTo>
                  <a:close/>
                  <a:moveTo>
                    <a:pt x="1037" y="68"/>
                  </a:moveTo>
                  <a:cubicBezTo>
                    <a:pt x="1011" y="86"/>
                    <a:pt x="1011" y="86"/>
                    <a:pt x="1011" y="86"/>
                  </a:cubicBezTo>
                  <a:cubicBezTo>
                    <a:pt x="987" y="102"/>
                    <a:pt x="965" y="117"/>
                    <a:pt x="937" y="115"/>
                  </a:cubicBezTo>
                  <a:cubicBezTo>
                    <a:pt x="643" y="94"/>
                    <a:pt x="643" y="94"/>
                    <a:pt x="643" y="94"/>
                  </a:cubicBezTo>
                  <a:cubicBezTo>
                    <a:pt x="588" y="90"/>
                    <a:pt x="541" y="114"/>
                    <a:pt x="496" y="152"/>
                  </a:cubicBezTo>
                  <a:cubicBezTo>
                    <a:pt x="300" y="318"/>
                    <a:pt x="300" y="318"/>
                    <a:pt x="300" y="318"/>
                  </a:cubicBezTo>
                  <a:cubicBezTo>
                    <a:pt x="271" y="342"/>
                    <a:pt x="259" y="394"/>
                    <a:pt x="287" y="422"/>
                  </a:cubicBezTo>
                  <a:cubicBezTo>
                    <a:pt x="392" y="528"/>
                    <a:pt x="522" y="534"/>
                    <a:pt x="609" y="460"/>
                  </a:cubicBezTo>
                  <a:cubicBezTo>
                    <a:pt x="691" y="391"/>
                    <a:pt x="691" y="391"/>
                    <a:pt x="691" y="391"/>
                  </a:cubicBezTo>
                  <a:cubicBezTo>
                    <a:pt x="749" y="458"/>
                    <a:pt x="847" y="482"/>
                    <a:pt x="949" y="458"/>
                  </a:cubicBezTo>
                  <a:cubicBezTo>
                    <a:pt x="1009" y="486"/>
                    <a:pt x="1109" y="738"/>
                    <a:pt x="1276" y="682"/>
                  </a:cubicBezTo>
                  <a:cubicBezTo>
                    <a:pt x="1280" y="648"/>
                    <a:pt x="1281" y="588"/>
                    <a:pt x="1294" y="578"/>
                  </a:cubicBezTo>
                  <a:cubicBezTo>
                    <a:pt x="1369" y="516"/>
                    <a:pt x="1369" y="516"/>
                    <a:pt x="1369" y="516"/>
                  </a:cubicBezTo>
                  <a:lnTo>
                    <a:pt x="1037" y="68"/>
                  </a:lnTo>
                  <a:close/>
                  <a:moveTo>
                    <a:pt x="531" y="1250"/>
                  </a:moveTo>
                  <a:cubicBezTo>
                    <a:pt x="521" y="1251"/>
                    <a:pt x="511" y="1251"/>
                    <a:pt x="501" y="1251"/>
                  </a:cubicBezTo>
                  <a:cubicBezTo>
                    <a:pt x="443" y="1250"/>
                    <a:pt x="385" y="1228"/>
                    <a:pt x="343" y="1187"/>
                  </a:cubicBezTo>
                  <a:cubicBezTo>
                    <a:pt x="81" y="926"/>
                    <a:pt x="81" y="926"/>
                    <a:pt x="81" y="926"/>
                  </a:cubicBezTo>
                  <a:cubicBezTo>
                    <a:pt x="33" y="878"/>
                    <a:pt x="9" y="829"/>
                    <a:pt x="9" y="778"/>
                  </a:cubicBezTo>
                  <a:cubicBezTo>
                    <a:pt x="9" y="744"/>
                    <a:pt x="20" y="710"/>
                    <a:pt x="41" y="677"/>
                  </a:cubicBezTo>
                  <a:cubicBezTo>
                    <a:pt x="49" y="684"/>
                    <a:pt x="42" y="678"/>
                    <a:pt x="46" y="681"/>
                  </a:cubicBezTo>
                  <a:cubicBezTo>
                    <a:pt x="75" y="704"/>
                    <a:pt x="109" y="730"/>
                    <a:pt x="120" y="758"/>
                  </a:cubicBezTo>
                  <a:cubicBezTo>
                    <a:pt x="154" y="843"/>
                    <a:pt x="154" y="843"/>
                    <a:pt x="154" y="843"/>
                  </a:cubicBezTo>
                  <a:cubicBezTo>
                    <a:pt x="183" y="915"/>
                    <a:pt x="227" y="957"/>
                    <a:pt x="277" y="1004"/>
                  </a:cubicBezTo>
                  <a:lnTo>
                    <a:pt x="531" y="125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sp>
          <p:nvSpPr>
            <p:cNvPr id="619" name="Freeform 10"/>
            <p:cNvSpPr>
              <a:spLocks noEditPoints="1"/>
            </p:cNvSpPr>
            <p:nvPr/>
          </p:nvSpPr>
          <p:spPr bwMode="auto">
            <a:xfrm>
              <a:off x="2270047" y="2167997"/>
              <a:ext cx="426946" cy="178780"/>
            </a:xfrm>
            <a:custGeom>
              <a:avLst/>
              <a:gdLst>
                <a:gd name="T0" fmla="*/ 0 w 2231"/>
                <a:gd name="T1" fmla="*/ 794 h 933"/>
                <a:gd name="T2" fmla="*/ 91 w 2231"/>
                <a:gd name="T3" fmla="*/ 862 h 933"/>
                <a:gd name="T4" fmla="*/ 359 w 2231"/>
                <a:gd name="T5" fmla="*/ 822 h 933"/>
                <a:gd name="T6" fmla="*/ 720 w 2231"/>
                <a:gd name="T7" fmla="*/ 335 h 933"/>
                <a:gd name="T8" fmla="*/ 680 w 2231"/>
                <a:gd name="T9" fmla="*/ 68 h 933"/>
                <a:gd name="T10" fmla="*/ 589 w 2231"/>
                <a:gd name="T11" fmla="*/ 0 h 933"/>
                <a:gd name="T12" fmla="*/ 0 w 2231"/>
                <a:gd name="T13" fmla="*/ 794 h 933"/>
                <a:gd name="T14" fmla="*/ 2231 w 2231"/>
                <a:gd name="T15" fmla="*/ 802 h 933"/>
                <a:gd name="T16" fmla="*/ 2139 w 2231"/>
                <a:gd name="T17" fmla="*/ 870 h 933"/>
                <a:gd name="T18" fmla="*/ 1872 w 2231"/>
                <a:gd name="T19" fmla="*/ 830 h 933"/>
                <a:gd name="T20" fmla="*/ 1511 w 2231"/>
                <a:gd name="T21" fmla="*/ 344 h 933"/>
                <a:gd name="T22" fmla="*/ 1551 w 2231"/>
                <a:gd name="T23" fmla="*/ 76 h 933"/>
                <a:gd name="T24" fmla="*/ 1642 w 2231"/>
                <a:gd name="T25" fmla="*/ 8 h 933"/>
                <a:gd name="T26" fmla="*/ 2231 w 2231"/>
                <a:gd name="T27" fmla="*/ 80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1" h="933">
                  <a:moveTo>
                    <a:pt x="0" y="794"/>
                  </a:moveTo>
                  <a:cubicBezTo>
                    <a:pt x="91" y="862"/>
                    <a:pt x="91" y="862"/>
                    <a:pt x="91" y="862"/>
                  </a:cubicBezTo>
                  <a:cubicBezTo>
                    <a:pt x="176" y="925"/>
                    <a:pt x="296" y="907"/>
                    <a:pt x="359" y="822"/>
                  </a:cubicBezTo>
                  <a:cubicBezTo>
                    <a:pt x="720" y="335"/>
                    <a:pt x="720" y="335"/>
                    <a:pt x="720" y="335"/>
                  </a:cubicBezTo>
                  <a:cubicBezTo>
                    <a:pt x="783" y="250"/>
                    <a:pt x="765" y="130"/>
                    <a:pt x="680" y="68"/>
                  </a:cubicBezTo>
                  <a:cubicBezTo>
                    <a:pt x="589" y="0"/>
                    <a:pt x="589" y="0"/>
                    <a:pt x="589" y="0"/>
                  </a:cubicBezTo>
                  <a:lnTo>
                    <a:pt x="0" y="794"/>
                  </a:lnTo>
                  <a:close/>
                  <a:moveTo>
                    <a:pt x="2231" y="802"/>
                  </a:moveTo>
                  <a:cubicBezTo>
                    <a:pt x="2139" y="870"/>
                    <a:pt x="2139" y="870"/>
                    <a:pt x="2139" y="870"/>
                  </a:cubicBezTo>
                  <a:cubicBezTo>
                    <a:pt x="2055" y="933"/>
                    <a:pt x="1935" y="915"/>
                    <a:pt x="1872" y="830"/>
                  </a:cubicBezTo>
                  <a:cubicBezTo>
                    <a:pt x="1511" y="344"/>
                    <a:pt x="1511" y="344"/>
                    <a:pt x="1511" y="344"/>
                  </a:cubicBezTo>
                  <a:cubicBezTo>
                    <a:pt x="1448" y="259"/>
                    <a:pt x="1466" y="139"/>
                    <a:pt x="1551" y="76"/>
                  </a:cubicBezTo>
                  <a:cubicBezTo>
                    <a:pt x="1642" y="8"/>
                    <a:pt x="1642" y="8"/>
                    <a:pt x="1642" y="8"/>
                  </a:cubicBezTo>
                  <a:lnTo>
                    <a:pt x="2231" y="80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grpSp>
      <p:sp>
        <p:nvSpPr>
          <p:cNvPr id="620" name="Freeform 9"/>
          <p:cNvSpPr>
            <a:spLocks noChangeAspect="1" noEditPoints="1"/>
          </p:cNvSpPr>
          <p:nvPr/>
        </p:nvSpPr>
        <p:spPr bwMode="auto">
          <a:xfrm>
            <a:off x="4497903" y="2182030"/>
            <a:ext cx="439934" cy="319126"/>
          </a:xfrm>
          <a:custGeom>
            <a:avLst/>
            <a:gdLst>
              <a:gd name="T0" fmla="*/ 0 w 2114"/>
              <a:gd name="T1" fmla="*/ 292 h 1601"/>
              <a:gd name="T2" fmla="*/ 1057 w 2114"/>
              <a:gd name="T3" fmla="*/ 0 h 1601"/>
              <a:gd name="T4" fmla="*/ 2114 w 2114"/>
              <a:gd name="T5" fmla="*/ 292 h 1601"/>
              <a:gd name="T6" fmla="*/ 1057 w 2114"/>
              <a:gd name="T7" fmla="*/ 643 h 1601"/>
              <a:gd name="T8" fmla="*/ 0 w 2114"/>
              <a:gd name="T9" fmla="*/ 292 h 1601"/>
              <a:gd name="T10" fmla="*/ 417 w 2114"/>
              <a:gd name="T11" fmla="*/ 883 h 1601"/>
              <a:gd name="T12" fmla="*/ 507 w 2114"/>
              <a:gd name="T13" fmla="*/ 545 h 1601"/>
              <a:gd name="T14" fmla="*/ 1057 w 2114"/>
              <a:gd name="T15" fmla="*/ 727 h 1601"/>
              <a:gd name="T16" fmla="*/ 1607 w 2114"/>
              <a:gd name="T17" fmla="*/ 545 h 1601"/>
              <a:gd name="T18" fmla="*/ 1697 w 2114"/>
              <a:gd name="T19" fmla="*/ 883 h 1601"/>
              <a:gd name="T20" fmla="*/ 1697 w 2114"/>
              <a:gd name="T21" fmla="*/ 943 h 1601"/>
              <a:gd name="T22" fmla="*/ 1057 w 2114"/>
              <a:gd name="T23" fmla="*/ 1201 h 1601"/>
              <a:gd name="T24" fmla="*/ 417 w 2114"/>
              <a:gd name="T25" fmla="*/ 943 h 1601"/>
              <a:gd name="T26" fmla="*/ 417 w 2114"/>
              <a:gd name="T27" fmla="*/ 883 h 1601"/>
              <a:gd name="T28" fmla="*/ 1057 w 2114"/>
              <a:gd name="T29" fmla="*/ 201 h 1601"/>
              <a:gd name="T30" fmla="*/ 937 w 2114"/>
              <a:gd name="T31" fmla="*/ 281 h 1601"/>
              <a:gd name="T32" fmla="*/ 1057 w 2114"/>
              <a:gd name="T33" fmla="*/ 361 h 1601"/>
              <a:gd name="T34" fmla="*/ 1153 w 2114"/>
              <a:gd name="T35" fmla="*/ 331 h 1601"/>
              <a:gd name="T36" fmla="*/ 1817 w 2114"/>
              <a:gd name="T37" fmla="*/ 397 h 1601"/>
              <a:gd name="T38" fmla="*/ 1857 w 2114"/>
              <a:gd name="T39" fmla="*/ 437 h 1601"/>
              <a:gd name="T40" fmla="*/ 1857 w 2114"/>
              <a:gd name="T41" fmla="*/ 648 h 1601"/>
              <a:gd name="T42" fmla="*/ 1777 w 2114"/>
              <a:gd name="T43" fmla="*/ 761 h 1601"/>
              <a:gd name="T44" fmla="*/ 1835 w 2114"/>
              <a:gd name="T45" fmla="*/ 863 h 1601"/>
              <a:gd name="T46" fmla="*/ 1799 w 2114"/>
              <a:gd name="T47" fmla="*/ 1169 h 1601"/>
              <a:gd name="T48" fmla="*/ 1777 w 2114"/>
              <a:gd name="T49" fmla="*/ 1561 h 1601"/>
              <a:gd name="T50" fmla="*/ 1777 w 2114"/>
              <a:gd name="T51" fmla="*/ 1601 h 1601"/>
              <a:gd name="T52" fmla="*/ 2017 w 2114"/>
              <a:gd name="T53" fmla="*/ 1601 h 1601"/>
              <a:gd name="T54" fmla="*/ 2017 w 2114"/>
              <a:gd name="T55" fmla="*/ 1561 h 1601"/>
              <a:gd name="T56" fmla="*/ 1995 w 2114"/>
              <a:gd name="T57" fmla="*/ 1169 h 1601"/>
              <a:gd name="T58" fmla="*/ 1959 w 2114"/>
              <a:gd name="T59" fmla="*/ 864 h 1601"/>
              <a:gd name="T60" fmla="*/ 2017 w 2114"/>
              <a:gd name="T61" fmla="*/ 761 h 1601"/>
              <a:gd name="T62" fmla="*/ 1937 w 2114"/>
              <a:gd name="T63" fmla="*/ 648 h 1601"/>
              <a:gd name="T64" fmla="*/ 1937 w 2114"/>
              <a:gd name="T65" fmla="*/ 437 h 1601"/>
              <a:gd name="T66" fmla="*/ 1825 w 2114"/>
              <a:gd name="T67" fmla="*/ 318 h 1601"/>
              <a:gd name="T68" fmla="*/ 1170 w 2114"/>
              <a:gd name="T69" fmla="*/ 252 h 1601"/>
              <a:gd name="T70" fmla="*/ 1057 w 2114"/>
              <a:gd name="T71" fmla="*/ 201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14" h="1601">
                <a:moveTo>
                  <a:pt x="0" y="292"/>
                </a:moveTo>
                <a:cubicBezTo>
                  <a:pt x="1057" y="0"/>
                  <a:pt x="1057" y="0"/>
                  <a:pt x="1057" y="0"/>
                </a:cubicBezTo>
                <a:cubicBezTo>
                  <a:pt x="2114" y="292"/>
                  <a:pt x="2114" y="292"/>
                  <a:pt x="2114" y="292"/>
                </a:cubicBezTo>
                <a:cubicBezTo>
                  <a:pt x="1057" y="643"/>
                  <a:pt x="1057" y="643"/>
                  <a:pt x="1057" y="643"/>
                </a:cubicBezTo>
                <a:lnTo>
                  <a:pt x="0" y="292"/>
                </a:lnTo>
                <a:close/>
                <a:moveTo>
                  <a:pt x="417" y="883"/>
                </a:moveTo>
                <a:cubicBezTo>
                  <a:pt x="417" y="760"/>
                  <a:pt x="445" y="643"/>
                  <a:pt x="507" y="545"/>
                </a:cubicBezTo>
                <a:cubicBezTo>
                  <a:pt x="1057" y="727"/>
                  <a:pt x="1057" y="727"/>
                  <a:pt x="1057" y="727"/>
                </a:cubicBezTo>
                <a:cubicBezTo>
                  <a:pt x="1607" y="545"/>
                  <a:pt x="1607" y="545"/>
                  <a:pt x="1607" y="545"/>
                </a:cubicBezTo>
                <a:cubicBezTo>
                  <a:pt x="1669" y="643"/>
                  <a:pt x="1697" y="760"/>
                  <a:pt x="1697" y="883"/>
                </a:cubicBezTo>
                <a:cubicBezTo>
                  <a:pt x="1697" y="943"/>
                  <a:pt x="1697" y="943"/>
                  <a:pt x="1697" y="943"/>
                </a:cubicBezTo>
                <a:cubicBezTo>
                  <a:pt x="1572" y="1147"/>
                  <a:pt x="1277" y="1201"/>
                  <a:pt x="1057" y="1201"/>
                </a:cubicBezTo>
                <a:cubicBezTo>
                  <a:pt x="837" y="1201"/>
                  <a:pt x="542" y="1147"/>
                  <a:pt x="417" y="943"/>
                </a:cubicBezTo>
                <a:lnTo>
                  <a:pt x="417" y="883"/>
                </a:lnTo>
                <a:close/>
                <a:moveTo>
                  <a:pt x="1057" y="201"/>
                </a:moveTo>
                <a:cubicBezTo>
                  <a:pt x="1009" y="201"/>
                  <a:pt x="937" y="223"/>
                  <a:pt x="937" y="281"/>
                </a:cubicBezTo>
                <a:cubicBezTo>
                  <a:pt x="937" y="339"/>
                  <a:pt x="1009" y="361"/>
                  <a:pt x="1057" y="361"/>
                </a:cubicBezTo>
                <a:cubicBezTo>
                  <a:pt x="1089" y="361"/>
                  <a:pt x="1128" y="353"/>
                  <a:pt x="1153" y="331"/>
                </a:cubicBezTo>
                <a:cubicBezTo>
                  <a:pt x="1817" y="397"/>
                  <a:pt x="1817" y="397"/>
                  <a:pt x="1817" y="397"/>
                </a:cubicBezTo>
                <a:cubicBezTo>
                  <a:pt x="1838" y="399"/>
                  <a:pt x="1857" y="415"/>
                  <a:pt x="1857" y="437"/>
                </a:cubicBezTo>
                <a:cubicBezTo>
                  <a:pt x="1857" y="648"/>
                  <a:pt x="1857" y="648"/>
                  <a:pt x="1857" y="648"/>
                </a:cubicBezTo>
                <a:cubicBezTo>
                  <a:pt x="1809" y="665"/>
                  <a:pt x="1777" y="710"/>
                  <a:pt x="1777" y="761"/>
                </a:cubicBezTo>
                <a:cubicBezTo>
                  <a:pt x="1777" y="803"/>
                  <a:pt x="1799" y="842"/>
                  <a:pt x="1835" y="863"/>
                </a:cubicBezTo>
                <a:cubicBezTo>
                  <a:pt x="1822" y="959"/>
                  <a:pt x="1809" y="1065"/>
                  <a:pt x="1799" y="1169"/>
                </a:cubicBezTo>
                <a:cubicBezTo>
                  <a:pt x="1786" y="1310"/>
                  <a:pt x="1777" y="1449"/>
                  <a:pt x="1777" y="1561"/>
                </a:cubicBezTo>
                <a:cubicBezTo>
                  <a:pt x="1777" y="1601"/>
                  <a:pt x="1777" y="1601"/>
                  <a:pt x="1777" y="1601"/>
                </a:cubicBezTo>
                <a:cubicBezTo>
                  <a:pt x="1857" y="1601"/>
                  <a:pt x="1937" y="1601"/>
                  <a:pt x="2017" y="1601"/>
                </a:cubicBezTo>
                <a:cubicBezTo>
                  <a:pt x="2017" y="1561"/>
                  <a:pt x="2017" y="1561"/>
                  <a:pt x="2017" y="1561"/>
                </a:cubicBezTo>
                <a:cubicBezTo>
                  <a:pt x="2017" y="1449"/>
                  <a:pt x="2008" y="1310"/>
                  <a:pt x="1995" y="1169"/>
                </a:cubicBezTo>
                <a:cubicBezTo>
                  <a:pt x="1985" y="1065"/>
                  <a:pt x="1973" y="960"/>
                  <a:pt x="1959" y="864"/>
                </a:cubicBezTo>
                <a:cubicBezTo>
                  <a:pt x="1995" y="842"/>
                  <a:pt x="2017" y="803"/>
                  <a:pt x="2017" y="761"/>
                </a:cubicBezTo>
                <a:cubicBezTo>
                  <a:pt x="2017" y="710"/>
                  <a:pt x="1985" y="665"/>
                  <a:pt x="1937" y="648"/>
                </a:cubicBezTo>
                <a:cubicBezTo>
                  <a:pt x="1937" y="437"/>
                  <a:pt x="1937" y="437"/>
                  <a:pt x="1937" y="437"/>
                </a:cubicBezTo>
                <a:cubicBezTo>
                  <a:pt x="1937" y="373"/>
                  <a:pt x="1887" y="324"/>
                  <a:pt x="1825" y="318"/>
                </a:cubicBezTo>
                <a:cubicBezTo>
                  <a:pt x="1170" y="252"/>
                  <a:pt x="1170" y="252"/>
                  <a:pt x="1170" y="252"/>
                </a:cubicBezTo>
                <a:cubicBezTo>
                  <a:pt x="1150" y="214"/>
                  <a:pt x="1097" y="201"/>
                  <a:pt x="1057" y="201"/>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sp>
        <p:nvSpPr>
          <p:cNvPr id="621" name="TextBox 620"/>
          <p:cNvSpPr txBox="1"/>
          <p:nvPr/>
        </p:nvSpPr>
        <p:spPr>
          <a:xfrm>
            <a:off x="2845500" y="2183417"/>
            <a:ext cx="1639188" cy="360099"/>
          </a:xfrm>
          <a:prstGeom prst="rect">
            <a:avLst/>
          </a:prstGeom>
          <a:noFill/>
          <a:ln w="9525">
            <a:noFill/>
          </a:ln>
        </p:spPr>
        <p:txBody>
          <a:bodyPr vert="horz" wrap="none" lIns="0" tIns="0" rIns="0" bIns="0" rtlCol="0">
            <a:spAutoFit/>
          </a:bodyPr>
          <a:lstStyle/>
          <a:p>
            <a:pPr>
              <a:lnSpc>
                <a:spcPct val="90000"/>
              </a:lnSpc>
              <a:spcBef>
                <a:spcPts val="400"/>
              </a:spcBef>
              <a:buSzPct val="100000"/>
            </a:pPr>
            <a:r>
              <a:rPr lang="en-US" dirty="0" err="1" smtClean="0">
                <a:latin typeface="+mn-lt"/>
              </a:rPr>
              <a:t>Совместные</a:t>
            </a:r>
            <a:r>
              <a:rPr lang="en-US" dirty="0" smtClean="0">
                <a:latin typeface="+mn-lt"/>
              </a:rPr>
              <a:t> </a:t>
            </a:r>
            <a:r>
              <a:rPr lang="en-US" dirty="0" err="1" smtClean="0">
                <a:latin typeface="+mn-lt"/>
              </a:rPr>
              <a:t>проекты</a:t>
            </a:r>
            <a:r>
              <a:rPr lang="en-US" dirty="0" smtClean="0">
                <a:latin typeface="+mn-lt"/>
              </a:rPr>
              <a:t>: </a:t>
            </a:r>
            <a:r>
              <a:rPr lang="en-US" dirty="0" smtClean="0"/>
              <a:t/>
            </a:r>
            <a:br>
              <a:rPr lang="en-US" dirty="0" smtClean="0"/>
            </a:br>
            <a:r>
              <a:rPr lang="en-US" b="0" dirty="0" smtClean="0">
                <a:latin typeface="+mn-lt"/>
              </a:rPr>
              <a:t>Gaya, 13 </a:t>
            </a:r>
            <a:r>
              <a:rPr lang="en-US" b="0" dirty="0" err="1" smtClean="0">
                <a:latin typeface="+mn-lt"/>
              </a:rPr>
              <a:t>партнеров</a:t>
            </a:r>
            <a:endParaRPr lang="en-US" b="0" dirty="0">
              <a:latin typeface="+mn-lt"/>
            </a:endParaRPr>
          </a:p>
        </p:txBody>
      </p:sp>
      <p:sp>
        <p:nvSpPr>
          <p:cNvPr id="622" name="TextBox 621"/>
          <p:cNvSpPr txBox="1"/>
          <p:nvPr/>
        </p:nvSpPr>
        <p:spPr>
          <a:xfrm>
            <a:off x="4997545" y="2183417"/>
            <a:ext cx="1840315" cy="360099"/>
          </a:xfrm>
          <a:prstGeom prst="rect">
            <a:avLst/>
          </a:prstGeom>
          <a:noFill/>
          <a:ln w="9525">
            <a:noFill/>
          </a:ln>
        </p:spPr>
        <p:txBody>
          <a:bodyPr vert="horz" wrap="none" lIns="0" tIns="0" rIns="0" bIns="0" rtlCol="0">
            <a:spAutoFit/>
          </a:bodyPr>
          <a:lstStyle/>
          <a:p>
            <a:pPr>
              <a:lnSpc>
                <a:spcPct val="90000"/>
              </a:lnSpc>
              <a:spcBef>
                <a:spcPts val="400"/>
              </a:spcBef>
              <a:buSzPct val="100000"/>
            </a:pPr>
            <a:r>
              <a:rPr lang="en-US" dirty="0" smtClean="0">
                <a:latin typeface="+mn-lt"/>
              </a:rPr>
              <a:t>~100 </a:t>
            </a:r>
            <a:r>
              <a:rPr lang="en-US" b="0" dirty="0" err="1" smtClean="0">
                <a:latin typeface="+mn-lt"/>
              </a:rPr>
              <a:t>совместных</a:t>
            </a:r>
            <a:r>
              <a:rPr lang="en-US" dirty="0" smtClean="0">
                <a:latin typeface="+mn-lt"/>
              </a:rPr>
              <a:t> </a:t>
            </a:r>
            <a:r>
              <a:rPr lang="en-US" b="0" dirty="0" err="1" smtClean="0">
                <a:latin typeface="+mn-lt"/>
              </a:rPr>
              <a:t>программ</a:t>
            </a:r>
            <a:r>
              <a:rPr lang="en-US" dirty="0" smtClean="0"/>
              <a:t/>
            </a:r>
            <a:br>
              <a:rPr lang="en-US" dirty="0" smtClean="0"/>
            </a:br>
            <a:r>
              <a:rPr lang="en-US" b="0" dirty="0" smtClean="0">
                <a:latin typeface="+mn-lt"/>
              </a:rPr>
              <a:t>с </a:t>
            </a:r>
            <a:r>
              <a:rPr lang="en-US" b="0" dirty="0" err="1" smtClean="0">
                <a:latin typeface="+mn-lt"/>
              </a:rPr>
              <a:t>университетами</a:t>
            </a:r>
            <a:endParaRPr lang="en-US" b="0" dirty="0">
              <a:latin typeface="+mn-lt"/>
            </a:endParaRPr>
          </a:p>
        </p:txBody>
      </p:sp>
      <p:sp>
        <p:nvSpPr>
          <p:cNvPr id="623" name="Rectangle 622"/>
          <p:cNvSpPr/>
          <p:nvPr/>
        </p:nvSpPr>
        <p:spPr>
          <a:xfrm>
            <a:off x="3028467" y="2832675"/>
            <a:ext cx="1121905" cy="524317"/>
          </a:xfrm>
          <a:prstGeom prst="rect">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buSzPct val="100000"/>
            </a:pPr>
            <a:r>
              <a:rPr lang="en-US" sz="1200" dirty="0" err="1" smtClean="0"/>
              <a:t>Ключевые</a:t>
            </a:r>
            <a:r>
              <a:rPr lang="en-US" sz="1200" dirty="0" smtClean="0"/>
              <a:t> </a:t>
            </a:r>
            <a:r>
              <a:rPr lang="en-US" sz="1200" dirty="0" err="1" smtClean="0"/>
              <a:t>программы</a:t>
            </a:r>
            <a:endParaRPr lang="en-US" sz="1200" dirty="0" smtClean="0"/>
          </a:p>
        </p:txBody>
      </p:sp>
      <p:sp>
        <p:nvSpPr>
          <p:cNvPr id="624" name="Rectangle 623"/>
          <p:cNvSpPr/>
          <p:nvPr/>
        </p:nvSpPr>
        <p:spPr>
          <a:xfrm>
            <a:off x="2411094" y="3556043"/>
            <a:ext cx="1121905" cy="524317"/>
          </a:xfrm>
          <a:prstGeom prst="rect">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buSzPct val="100000"/>
            </a:pPr>
            <a:r>
              <a:rPr lang="en-US" sz="1200" dirty="0" err="1" smtClean="0"/>
              <a:t>Новые</a:t>
            </a:r>
            <a:r>
              <a:rPr lang="en-US" sz="1200" dirty="0" smtClean="0"/>
              <a:t> </a:t>
            </a:r>
            <a:r>
              <a:rPr lang="en-US" sz="1200" dirty="0" err="1" smtClean="0"/>
              <a:t>венчурные</a:t>
            </a:r>
            <a:r>
              <a:rPr lang="en-US" sz="1200" dirty="0" smtClean="0"/>
              <a:t> </a:t>
            </a:r>
            <a:r>
              <a:rPr lang="en-US" sz="1200" dirty="0" err="1" smtClean="0"/>
              <a:t>компании</a:t>
            </a:r>
            <a:endParaRPr lang="en-US" sz="1200" dirty="0" smtClean="0"/>
          </a:p>
        </p:txBody>
      </p:sp>
      <p:sp>
        <p:nvSpPr>
          <p:cNvPr id="625" name="Rectangle 624"/>
          <p:cNvSpPr/>
          <p:nvPr/>
        </p:nvSpPr>
        <p:spPr>
          <a:xfrm>
            <a:off x="3634087" y="3556043"/>
            <a:ext cx="1121905" cy="524317"/>
          </a:xfrm>
          <a:prstGeom prst="rect">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buSzPct val="100000"/>
            </a:pPr>
            <a:r>
              <a:rPr lang="en-US" sz="1200" dirty="0" err="1" smtClean="0"/>
              <a:t>Фабрика</a:t>
            </a:r>
            <a:r>
              <a:rPr lang="en-US" sz="1200" dirty="0" smtClean="0"/>
              <a:t> Unicorn</a:t>
            </a:r>
          </a:p>
        </p:txBody>
      </p:sp>
      <p:sp>
        <p:nvSpPr>
          <p:cNvPr id="626" name="Rectangle 625"/>
          <p:cNvSpPr/>
          <p:nvPr/>
        </p:nvSpPr>
        <p:spPr>
          <a:xfrm>
            <a:off x="2411094" y="4668910"/>
            <a:ext cx="1121905" cy="524317"/>
          </a:xfrm>
          <a:prstGeom prst="rect">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buSzPct val="100000"/>
            </a:pPr>
            <a:r>
              <a:rPr lang="en-US" sz="1200" dirty="0" err="1" smtClean="0"/>
              <a:t>Инновации</a:t>
            </a:r>
            <a:r>
              <a:rPr lang="en-US" sz="1200" dirty="0" smtClean="0"/>
              <a:t>, </a:t>
            </a:r>
            <a:r>
              <a:rPr lang="en-US" sz="1200" dirty="0" err="1" smtClean="0"/>
              <a:t>новые</a:t>
            </a:r>
            <a:r>
              <a:rPr lang="en-US" sz="1200" dirty="0" smtClean="0"/>
              <a:t> </a:t>
            </a:r>
            <a:r>
              <a:rPr lang="en-US" sz="1200" dirty="0" err="1" smtClean="0"/>
              <a:t>бизнесы</a:t>
            </a:r>
            <a:endParaRPr lang="en-US" sz="1200" dirty="0" smtClean="0"/>
          </a:p>
        </p:txBody>
      </p:sp>
      <p:sp>
        <p:nvSpPr>
          <p:cNvPr id="627" name="Rectangle 626"/>
          <p:cNvSpPr/>
          <p:nvPr/>
        </p:nvSpPr>
        <p:spPr>
          <a:xfrm>
            <a:off x="3634087" y="4668910"/>
            <a:ext cx="1121905" cy="524317"/>
          </a:xfrm>
          <a:prstGeom prst="rect">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buSzPct val="100000"/>
            </a:pPr>
            <a:r>
              <a:rPr lang="en-US" sz="1200" dirty="0" err="1" smtClean="0"/>
              <a:t>Исследования</a:t>
            </a:r>
            <a:r>
              <a:rPr lang="en-US" sz="1200" dirty="0" smtClean="0"/>
              <a:t> и </a:t>
            </a:r>
            <a:r>
              <a:rPr lang="en-US" sz="1200" dirty="0" err="1" smtClean="0"/>
              <a:t>технологии</a:t>
            </a:r>
            <a:endParaRPr lang="en-US" sz="1200" dirty="0" smtClean="0"/>
          </a:p>
        </p:txBody>
      </p:sp>
      <p:sp>
        <p:nvSpPr>
          <p:cNvPr id="628" name="TextBox 627"/>
          <p:cNvSpPr txBox="1"/>
          <p:nvPr/>
        </p:nvSpPr>
        <p:spPr>
          <a:xfrm>
            <a:off x="2183459" y="5885389"/>
            <a:ext cx="1522009" cy="720197"/>
          </a:xfrm>
          <a:prstGeom prst="rect">
            <a:avLst/>
          </a:prstGeom>
          <a:noFill/>
          <a:ln w="9525">
            <a:noFill/>
          </a:ln>
        </p:spPr>
        <p:txBody>
          <a:bodyPr vert="horz" wrap="square" lIns="0" tIns="0" rIns="0" bIns="0" rtlCol="0">
            <a:spAutoFit/>
          </a:bodyPr>
          <a:lstStyle/>
          <a:p>
            <a:pPr algn="ctr">
              <a:lnSpc>
                <a:spcPct val="90000"/>
              </a:lnSpc>
              <a:spcBef>
                <a:spcPts val="400"/>
              </a:spcBef>
              <a:buSzPct val="100000"/>
            </a:pPr>
            <a:r>
              <a:rPr lang="en-US" dirty="0" smtClean="0">
                <a:latin typeface="+mn-lt"/>
              </a:rPr>
              <a:t>50</a:t>
            </a:r>
            <a:r>
              <a:rPr lang="en-US" b="0" dirty="0" smtClean="0">
                <a:latin typeface="+mn-lt"/>
              </a:rPr>
              <a:t> </a:t>
            </a:r>
            <a:r>
              <a:rPr lang="en-US" b="0" dirty="0" err="1" smtClean="0">
                <a:latin typeface="+mn-lt"/>
              </a:rPr>
              <a:t>менеджеров</a:t>
            </a:r>
            <a:r>
              <a:rPr lang="en-US" b="0" dirty="0" smtClean="0">
                <a:latin typeface="+mn-lt"/>
              </a:rPr>
              <a:t> </a:t>
            </a:r>
            <a:r>
              <a:rPr lang="en-US" b="0" dirty="0" err="1" smtClean="0">
                <a:latin typeface="+mn-lt"/>
              </a:rPr>
              <a:t>по</a:t>
            </a:r>
            <a:r>
              <a:rPr lang="en-US" b="0" dirty="0" smtClean="0">
                <a:latin typeface="+mn-lt"/>
              </a:rPr>
              <a:t> </a:t>
            </a:r>
            <a:r>
              <a:rPr lang="en-US" b="0" dirty="0" err="1" smtClean="0">
                <a:latin typeface="+mn-lt"/>
              </a:rPr>
              <a:t>инновациям</a:t>
            </a:r>
            <a:r>
              <a:rPr lang="en-US" b="0" dirty="0" smtClean="0">
                <a:latin typeface="+mn-lt"/>
              </a:rPr>
              <a:t> </a:t>
            </a:r>
            <a:r>
              <a:rPr lang="en-US" b="0" dirty="0" err="1" smtClean="0">
                <a:latin typeface="+mn-lt"/>
              </a:rPr>
              <a:t>подключены</a:t>
            </a:r>
            <a:r>
              <a:rPr lang="en-US" b="0" dirty="0" smtClean="0">
                <a:latin typeface="+mn-lt"/>
              </a:rPr>
              <a:t> к </a:t>
            </a:r>
            <a:r>
              <a:rPr lang="en-US" b="0" dirty="0" err="1" smtClean="0">
                <a:latin typeface="+mn-lt"/>
              </a:rPr>
              <a:t>экосистеме</a:t>
            </a:r>
            <a:r>
              <a:rPr lang="en-US" b="0" dirty="0" smtClean="0">
                <a:latin typeface="+mn-lt"/>
              </a:rPr>
              <a:t> </a:t>
            </a:r>
            <a:r>
              <a:rPr lang="en-US" b="0" dirty="0" err="1" smtClean="0">
                <a:latin typeface="+mn-lt"/>
              </a:rPr>
              <a:t>инноваций</a:t>
            </a:r>
            <a:endParaRPr lang="en-US" b="0" dirty="0">
              <a:latin typeface="+mn-lt"/>
            </a:endParaRPr>
          </a:p>
        </p:txBody>
      </p:sp>
      <p:grpSp>
        <p:nvGrpSpPr>
          <p:cNvPr id="7" name="Group 6"/>
          <p:cNvGrpSpPr/>
          <p:nvPr/>
        </p:nvGrpSpPr>
        <p:grpSpPr>
          <a:xfrm>
            <a:off x="2769869" y="5550087"/>
            <a:ext cx="349189" cy="304889"/>
            <a:chOff x="2681302" y="5550087"/>
            <a:chExt cx="333968" cy="304889"/>
          </a:xfrm>
        </p:grpSpPr>
        <p:sp>
          <p:nvSpPr>
            <p:cNvPr id="630" name="Freeform 285"/>
            <p:cNvSpPr>
              <a:spLocks/>
            </p:cNvSpPr>
            <p:nvPr/>
          </p:nvSpPr>
          <p:spPr bwMode="auto">
            <a:xfrm>
              <a:off x="2772945" y="5550087"/>
              <a:ext cx="85475" cy="85475"/>
            </a:xfrm>
            <a:custGeom>
              <a:avLst/>
              <a:gdLst>
                <a:gd name="T0" fmla="*/ 437 w 874"/>
                <a:gd name="T1" fmla="*/ 0 h 871"/>
                <a:gd name="T2" fmla="*/ 488 w 874"/>
                <a:gd name="T3" fmla="*/ 3 h 871"/>
                <a:gd name="T4" fmla="*/ 537 w 874"/>
                <a:gd name="T5" fmla="*/ 13 h 871"/>
                <a:gd name="T6" fmla="*/ 584 w 874"/>
                <a:gd name="T7" fmla="*/ 26 h 871"/>
                <a:gd name="T8" fmla="*/ 629 w 874"/>
                <a:gd name="T9" fmla="*/ 45 h 871"/>
                <a:gd name="T10" fmla="*/ 671 w 874"/>
                <a:gd name="T11" fmla="*/ 68 h 871"/>
                <a:gd name="T12" fmla="*/ 710 w 874"/>
                <a:gd name="T13" fmla="*/ 96 h 871"/>
                <a:gd name="T14" fmla="*/ 746 w 874"/>
                <a:gd name="T15" fmla="*/ 128 h 871"/>
                <a:gd name="T16" fmla="*/ 778 w 874"/>
                <a:gd name="T17" fmla="*/ 164 h 871"/>
                <a:gd name="T18" fmla="*/ 806 w 874"/>
                <a:gd name="T19" fmla="*/ 202 h 871"/>
                <a:gd name="T20" fmla="*/ 829 w 874"/>
                <a:gd name="T21" fmla="*/ 245 h 871"/>
                <a:gd name="T22" fmla="*/ 848 w 874"/>
                <a:gd name="T23" fmla="*/ 289 h 871"/>
                <a:gd name="T24" fmla="*/ 862 w 874"/>
                <a:gd name="T25" fmla="*/ 336 h 871"/>
                <a:gd name="T26" fmla="*/ 871 w 874"/>
                <a:gd name="T27" fmla="*/ 386 h 871"/>
                <a:gd name="T28" fmla="*/ 874 w 874"/>
                <a:gd name="T29" fmla="*/ 436 h 871"/>
                <a:gd name="T30" fmla="*/ 871 w 874"/>
                <a:gd name="T31" fmla="*/ 487 h 871"/>
                <a:gd name="T32" fmla="*/ 862 w 874"/>
                <a:gd name="T33" fmla="*/ 536 h 871"/>
                <a:gd name="T34" fmla="*/ 848 w 874"/>
                <a:gd name="T35" fmla="*/ 583 h 871"/>
                <a:gd name="T36" fmla="*/ 829 w 874"/>
                <a:gd name="T37" fmla="*/ 628 h 871"/>
                <a:gd name="T38" fmla="*/ 806 w 874"/>
                <a:gd name="T39" fmla="*/ 669 h 871"/>
                <a:gd name="T40" fmla="*/ 778 w 874"/>
                <a:gd name="T41" fmla="*/ 709 h 871"/>
                <a:gd name="T42" fmla="*/ 746 w 874"/>
                <a:gd name="T43" fmla="*/ 745 h 871"/>
                <a:gd name="T44" fmla="*/ 710 w 874"/>
                <a:gd name="T45" fmla="*/ 777 h 871"/>
                <a:gd name="T46" fmla="*/ 671 w 874"/>
                <a:gd name="T47" fmla="*/ 804 h 871"/>
                <a:gd name="T48" fmla="*/ 629 w 874"/>
                <a:gd name="T49" fmla="*/ 827 h 871"/>
                <a:gd name="T50" fmla="*/ 584 w 874"/>
                <a:gd name="T51" fmla="*/ 847 h 871"/>
                <a:gd name="T52" fmla="*/ 537 w 874"/>
                <a:gd name="T53" fmla="*/ 860 h 871"/>
                <a:gd name="T54" fmla="*/ 488 w 874"/>
                <a:gd name="T55" fmla="*/ 869 h 871"/>
                <a:gd name="T56" fmla="*/ 437 w 874"/>
                <a:gd name="T57" fmla="*/ 871 h 871"/>
                <a:gd name="T58" fmla="*/ 386 w 874"/>
                <a:gd name="T59" fmla="*/ 869 h 871"/>
                <a:gd name="T60" fmla="*/ 336 w 874"/>
                <a:gd name="T61" fmla="*/ 860 h 871"/>
                <a:gd name="T62" fmla="*/ 290 w 874"/>
                <a:gd name="T63" fmla="*/ 847 h 871"/>
                <a:gd name="T64" fmla="*/ 244 w 874"/>
                <a:gd name="T65" fmla="*/ 827 h 871"/>
                <a:gd name="T66" fmla="*/ 203 w 874"/>
                <a:gd name="T67" fmla="*/ 804 h 871"/>
                <a:gd name="T68" fmla="*/ 164 w 874"/>
                <a:gd name="T69" fmla="*/ 777 h 871"/>
                <a:gd name="T70" fmla="*/ 128 w 874"/>
                <a:gd name="T71" fmla="*/ 745 h 871"/>
                <a:gd name="T72" fmla="*/ 96 w 874"/>
                <a:gd name="T73" fmla="*/ 709 h 871"/>
                <a:gd name="T74" fmla="*/ 68 w 874"/>
                <a:gd name="T75" fmla="*/ 669 h 871"/>
                <a:gd name="T76" fmla="*/ 45 w 874"/>
                <a:gd name="T77" fmla="*/ 628 h 871"/>
                <a:gd name="T78" fmla="*/ 25 w 874"/>
                <a:gd name="T79" fmla="*/ 583 h 871"/>
                <a:gd name="T80" fmla="*/ 12 w 874"/>
                <a:gd name="T81" fmla="*/ 536 h 871"/>
                <a:gd name="T82" fmla="*/ 3 w 874"/>
                <a:gd name="T83" fmla="*/ 487 h 871"/>
                <a:gd name="T84" fmla="*/ 0 w 874"/>
                <a:gd name="T85" fmla="*/ 436 h 871"/>
                <a:gd name="T86" fmla="*/ 3 w 874"/>
                <a:gd name="T87" fmla="*/ 386 h 871"/>
                <a:gd name="T88" fmla="*/ 12 w 874"/>
                <a:gd name="T89" fmla="*/ 336 h 871"/>
                <a:gd name="T90" fmla="*/ 25 w 874"/>
                <a:gd name="T91" fmla="*/ 289 h 871"/>
                <a:gd name="T92" fmla="*/ 45 w 874"/>
                <a:gd name="T93" fmla="*/ 245 h 871"/>
                <a:gd name="T94" fmla="*/ 68 w 874"/>
                <a:gd name="T95" fmla="*/ 202 h 871"/>
                <a:gd name="T96" fmla="*/ 96 w 874"/>
                <a:gd name="T97" fmla="*/ 164 h 871"/>
                <a:gd name="T98" fmla="*/ 128 w 874"/>
                <a:gd name="T99" fmla="*/ 128 h 871"/>
                <a:gd name="T100" fmla="*/ 164 w 874"/>
                <a:gd name="T101" fmla="*/ 96 h 871"/>
                <a:gd name="T102" fmla="*/ 203 w 874"/>
                <a:gd name="T103" fmla="*/ 68 h 871"/>
                <a:gd name="T104" fmla="*/ 244 w 874"/>
                <a:gd name="T105" fmla="*/ 45 h 871"/>
                <a:gd name="T106" fmla="*/ 290 w 874"/>
                <a:gd name="T107" fmla="*/ 26 h 871"/>
                <a:gd name="T108" fmla="*/ 336 w 874"/>
                <a:gd name="T109" fmla="*/ 13 h 871"/>
                <a:gd name="T110" fmla="*/ 386 w 874"/>
                <a:gd name="T111" fmla="*/ 3 h 871"/>
                <a:gd name="T112" fmla="*/ 437 w 874"/>
                <a:gd name="T113"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4" h="871">
                  <a:moveTo>
                    <a:pt x="437" y="0"/>
                  </a:moveTo>
                  <a:lnTo>
                    <a:pt x="488" y="3"/>
                  </a:lnTo>
                  <a:lnTo>
                    <a:pt x="537" y="13"/>
                  </a:lnTo>
                  <a:lnTo>
                    <a:pt x="584" y="26"/>
                  </a:lnTo>
                  <a:lnTo>
                    <a:pt x="629" y="45"/>
                  </a:lnTo>
                  <a:lnTo>
                    <a:pt x="671" y="68"/>
                  </a:lnTo>
                  <a:lnTo>
                    <a:pt x="710" y="96"/>
                  </a:lnTo>
                  <a:lnTo>
                    <a:pt x="746" y="128"/>
                  </a:lnTo>
                  <a:lnTo>
                    <a:pt x="778" y="164"/>
                  </a:lnTo>
                  <a:lnTo>
                    <a:pt x="806" y="202"/>
                  </a:lnTo>
                  <a:lnTo>
                    <a:pt x="829" y="245"/>
                  </a:lnTo>
                  <a:lnTo>
                    <a:pt x="848" y="289"/>
                  </a:lnTo>
                  <a:lnTo>
                    <a:pt x="862" y="336"/>
                  </a:lnTo>
                  <a:lnTo>
                    <a:pt x="871" y="386"/>
                  </a:lnTo>
                  <a:lnTo>
                    <a:pt x="874" y="436"/>
                  </a:lnTo>
                  <a:lnTo>
                    <a:pt x="871" y="487"/>
                  </a:lnTo>
                  <a:lnTo>
                    <a:pt x="862" y="536"/>
                  </a:lnTo>
                  <a:lnTo>
                    <a:pt x="848" y="583"/>
                  </a:lnTo>
                  <a:lnTo>
                    <a:pt x="829" y="628"/>
                  </a:lnTo>
                  <a:lnTo>
                    <a:pt x="806" y="669"/>
                  </a:lnTo>
                  <a:lnTo>
                    <a:pt x="778" y="709"/>
                  </a:lnTo>
                  <a:lnTo>
                    <a:pt x="746" y="745"/>
                  </a:lnTo>
                  <a:lnTo>
                    <a:pt x="710" y="777"/>
                  </a:lnTo>
                  <a:lnTo>
                    <a:pt x="671" y="804"/>
                  </a:lnTo>
                  <a:lnTo>
                    <a:pt x="629" y="827"/>
                  </a:lnTo>
                  <a:lnTo>
                    <a:pt x="584" y="847"/>
                  </a:lnTo>
                  <a:lnTo>
                    <a:pt x="537" y="860"/>
                  </a:lnTo>
                  <a:lnTo>
                    <a:pt x="488" y="869"/>
                  </a:lnTo>
                  <a:lnTo>
                    <a:pt x="437" y="871"/>
                  </a:lnTo>
                  <a:lnTo>
                    <a:pt x="386" y="869"/>
                  </a:lnTo>
                  <a:lnTo>
                    <a:pt x="336" y="860"/>
                  </a:lnTo>
                  <a:lnTo>
                    <a:pt x="290" y="847"/>
                  </a:lnTo>
                  <a:lnTo>
                    <a:pt x="244" y="827"/>
                  </a:lnTo>
                  <a:lnTo>
                    <a:pt x="203" y="804"/>
                  </a:lnTo>
                  <a:lnTo>
                    <a:pt x="164" y="777"/>
                  </a:lnTo>
                  <a:lnTo>
                    <a:pt x="128" y="745"/>
                  </a:lnTo>
                  <a:lnTo>
                    <a:pt x="96" y="709"/>
                  </a:lnTo>
                  <a:lnTo>
                    <a:pt x="68" y="669"/>
                  </a:lnTo>
                  <a:lnTo>
                    <a:pt x="45" y="628"/>
                  </a:lnTo>
                  <a:lnTo>
                    <a:pt x="25" y="583"/>
                  </a:lnTo>
                  <a:lnTo>
                    <a:pt x="12" y="536"/>
                  </a:lnTo>
                  <a:lnTo>
                    <a:pt x="3" y="487"/>
                  </a:lnTo>
                  <a:lnTo>
                    <a:pt x="0" y="436"/>
                  </a:lnTo>
                  <a:lnTo>
                    <a:pt x="3" y="386"/>
                  </a:lnTo>
                  <a:lnTo>
                    <a:pt x="12" y="336"/>
                  </a:lnTo>
                  <a:lnTo>
                    <a:pt x="25" y="289"/>
                  </a:lnTo>
                  <a:lnTo>
                    <a:pt x="45" y="245"/>
                  </a:lnTo>
                  <a:lnTo>
                    <a:pt x="68" y="202"/>
                  </a:lnTo>
                  <a:lnTo>
                    <a:pt x="96" y="164"/>
                  </a:lnTo>
                  <a:lnTo>
                    <a:pt x="128" y="128"/>
                  </a:lnTo>
                  <a:lnTo>
                    <a:pt x="164" y="96"/>
                  </a:lnTo>
                  <a:lnTo>
                    <a:pt x="203" y="68"/>
                  </a:lnTo>
                  <a:lnTo>
                    <a:pt x="244" y="45"/>
                  </a:lnTo>
                  <a:lnTo>
                    <a:pt x="290" y="26"/>
                  </a:lnTo>
                  <a:lnTo>
                    <a:pt x="336" y="13"/>
                  </a:lnTo>
                  <a:lnTo>
                    <a:pt x="386" y="3"/>
                  </a:lnTo>
                  <a:lnTo>
                    <a:pt x="437"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31" name="Freeform 286"/>
            <p:cNvSpPr>
              <a:spLocks/>
            </p:cNvSpPr>
            <p:nvPr/>
          </p:nvSpPr>
          <p:spPr bwMode="auto">
            <a:xfrm>
              <a:off x="2750034" y="5750997"/>
              <a:ext cx="134821" cy="103979"/>
            </a:xfrm>
            <a:custGeom>
              <a:avLst/>
              <a:gdLst>
                <a:gd name="T0" fmla="*/ 515 w 1372"/>
                <a:gd name="T1" fmla="*/ 0 h 1059"/>
                <a:gd name="T2" fmla="*/ 857 w 1372"/>
                <a:gd name="T3" fmla="*/ 0 h 1059"/>
                <a:gd name="T4" fmla="*/ 913 w 1372"/>
                <a:gd name="T5" fmla="*/ 3 h 1059"/>
                <a:gd name="T6" fmla="*/ 967 w 1372"/>
                <a:gd name="T7" fmla="*/ 11 h 1059"/>
                <a:gd name="T8" fmla="*/ 1019 w 1372"/>
                <a:gd name="T9" fmla="*/ 26 h 1059"/>
                <a:gd name="T10" fmla="*/ 1069 w 1372"/>
                <a:gd name="T11" fmla="*/ 45 h 1059"/>
                <a:gd name="T12" fmla="*/ 1116 w 1372"/>
                <a:gd name="T13" fmla="*/ 70 h 1059"/>
                <a:gd name="T14" fmla="*/ 1161 w 1372"/>
                <a:gd name="T15" fmla="*/ 99 h 1059"/>
                <a:gd name="T16" fmla="*/ 1202 w 1372"/>
                <a:gd name="T17" fmla="*/ 132 h 1059"/>
                <a:gd name="T18" fmla="*/ 1239 w 1372"/>
                <a:gd name="T19" fmla="*/ 169 h 1059"/>
                <a:gd name="T20" fmla="*/ 1272 w 1372"/>
                <a:gd name="T21" fmla="*/ 210 h 1059"/>
                <a:gd name="T22" fmla="*/ 1301 w 1372"/>
                <a:gd name="T23" fmla="*/ 255 h 1059"/>
                <a:gd name="T24" fmla="*/ 1326 w 1372"/>
                <a:gd name="T25" fmla="*/ 302 h 1059"/>
                <a:gd name="T26" fmla="*/ 1346 w 1372"/>
                <a:gd name="T27" fmla="*/ 352 h 1059"/>
                <a:gd name="T28" fmla="*/ 1360 w 1372"/>
                <a:gd name="T29" fmla="*/ 403 h 1059"/>
                <a:gd name="T30" fmla="*/ 1369 w 1372"/>
                <a:gd name="T31" fmla="*/ 458 h 1059"/>
                <a:gd name="T32" fmla="*/ 1372 w 1372"/>
                <a:gd name="T33" fmla="*/ 514 h 1059"/>
                <a:gd name="T34" fmla="*/ 1372 w 1372"/>
                <a:gd name="T35" fmla="*/ 930 h 1059"/>
                <a:gd name="T36" fmla="*/ 1369 w 1372"/>
                <a:gd name="T37" fmla="*/ 930 h 1059"/>
                <a:gd name="T38" fmla="*/ 1342 w 1372"/>
                <a:gd name="T39" fmla="*/ 944 h 1059"/>
                <a:gd name="T40" fmla="*/ 1336 w 1372"/>
                <a:gd name="T41" fmla="*/ 947 h 1059"/>
                <a:gd name="T42" fmla="*/ 1326 w 1372"/>
                <a:gd name="T43" fmla="*/ 952 h 1059"/>
                <a:gd name="T44" fmla="*/ 1310 w 1372"/>
                <a:gd name="T45" fmla="*/ 959 h 1059"/>
                <a:gd name="T46" fmla="*/ 1288 w 1372"/>
                <a:gd name="T47" fmla="*/ 967 h 1059"/>
                <a:gd name="T48" fmla="*/ 1262 w 1372"/>
                <a:gd name="T49" fmla="*/ 977 h 1059"/>
                <a:gd name="T50" fmla="*/ 1230 w 1372"/>
                <a:gd name="T51" fmla="*/ 987 h 1059"/>
                <a:gd name="T52" fmla="*/ 1193 w 1372"/>
                <a:gd name="T53" fmla="*/ 998 h 1059"/>
                <a:gd name="T54" fmla="*/ 1151 w 1372"/>
                <a:gd name="T55" fmla="*/ 1010 h 1059"/>
                <a:gd name="T56" fmla="*/ 1105 w 1372"/>
                <a:gd name="T57" fmla="*/ 1020 h 1059"/>
                <a:gd name="T58" fmla="*/ 1054 w 1372"/>
                <a:gd name="T59" fmla="*/ 1030 h 1059"/>
                <a:gd name="T60" fmla="*/ 998 w 1372"/>
                <a:gd name="T61" fmla="*/ 1039 h 1059"/>
                <a:gd name="T62" fmla="*/ 939 w 1372"/>
                <a:gd name="T63" fmla="*/ 1048 h 1059"/>
                <a:gd name="T64" fmla="*/ 873 w 1372"/>
                <a:gd name="T65" fmla="*/ 1053 h 1059"/>
                <a:gd name="T66" fmla="*/ 804 w 1372"/>
                <a:gd name="T67" fmla="*/ 1057 h 1059"/>
                <a:gd name="T68" fmla="*/ 731 w 1372"/>
                <a:gd name="T69" fmla="*/ 1059 h 1059"/>
                <a:gd name="T70" fmla="*/ 665 w 1372"/>
                <a:gd name="T71" fmla="*/ 1058 h 1059"/>
                <a:gd name="T72" fmla="*/ 595 w 1372"/>
                <a:gd name="T73" fmla="*/ 1054 h 1059"/>
                <a:gd name="T74" fmla="*/ 523 w 1372"/>
                <a:gd name="T75" fmla="*/ 1048 h 1059"/>
                <a:gd name="T76" fmla="*/ 448 w 1372"/>
                <a:gd name="T77" fmla="*/ 1039 h 1059"/>
                <a:gd name="T78" fmla="*/ 370 w 1372"/>
                <a:gd name="T79" fmla="*/ 1028 h 1059"/>
                <a:gd name="T80" fmla="*/ 288 w 1372"/>
                <a:gd name="T81" fmla="*/ 1013 h 1059"/>
                <a:gd name="T82" fmla="*/ 206 w 1372"/>
                <a:gd name="T83" fmla="*/ 994 h 1059"/>
                <a:gd name="T84" fmla="*/ 119 w 1372"/>
                <a:gd name="T85" fmla="*/ 972 h 1059"/>
                <a:gd name="T86" fmla="*/ 30 w 1372"/>
                <a:gd name="T87" fmla="*/ 946 h 1059"/>
                <a:gd name="T88" fmla="*/ 1 w 1372"/>
                <a:gd name="T89" fmla="*/ 936 h 1059"/>
                <a:gd name="T90" fmla="*/ 0 w 1372"/>
                <a:gd name="T91" fmla="*/ 930 h 1059"/>
                <a:gd name="T92" fmla="*/ 0 w 1372"/>
                <a:gd name="T93" fmla="*/ 514 h 1059"/>
                <a:gd name="T94" fmla="*/ 3 w 1372"/>
                <a:gd name="T95" fmla="*/ 458 h 1059"/>
                <a:gd name="T96" fmla="*/ 12 w 1372"/>
                <a:gd name="T97" fmla="*/ 403 h 1059"/>
                <a:gd name="T98" fmla="*/ 27 w 1372"/>
                <a:gd name="T99" fmla="*/ 352 h 1059"/>
                <a:gd name="T100" fmla="*/ 46 w 1372"/>
                <a:gd name="T101" fmla="*/ 302 h 1059"/>
                <a:gd name="T102" fmla="*/ 70 w 1372"/>
                <a:gd name="T103" fmla="*/ 255 h 1059"/>
                <a:gd name="T104" fmla="*/ 99 w 1372"/>
                <a:gd name="T105" fmla="*/ 210 h 1059"/>
                <a:gd name="T106" fmla="*/ 133 w 1372"/>
                <a:gd name="T107" fmla="*/ 169 h 1059"/>
                <a:gd name="T108" fmla="*/ 171 w 1372"/>
                <a:gd name="T109" fmla="*/ 132 h 1059"/>
                <a:gd name="T110" fmla="*/ 211 w 1372"/>
                <a:gd name="T111" fmla="*/ 99 h 1059"/>
                <a:gd name="T112" fmla="*/ 255 w 1372"/>
                <a:gd name="T113" fmla="*/ 70 h 1059"/>
                <a:gd name="T114" fmla="*/ 303 w 1372"/>
                <a:gd name="T115" fmla="*/ 45 h 1059"/>
                <a:gd name="T116" fmla="*/ 352 w 1372"/>
                <a:gd name="T117" fmla="*/ 26 h 1059"/>
                <a:gd name="T118" fmla="*/ 405 w 1372"/>
                <a:gd name="T119" fmla="*/ 11 h 1059"/>
                <a:gd name="T120" fmla="*/ 459 w 1372"/>
                <a:gd name="T121" fmla="*/ 3 h 1059"/>
                <a:gd name="T122" fmla="*/ 515 w 1372"/>
                <a:gd name="T123"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2" h="1059">
                  <a:moveTo>
                    <a:pt x="515" y="0"/>
                  </a:moveTo>
                  <a:lnTo>
                    <a:pt x="857" y="0"/>
                  </a:lnTo>
                  <a:lnTo>
                    <a:pt x="913" y="3"/>
                  </a:lnTo>
                  <a:lnTo>
                    <a:pt x="967" y="11"/>
                  </a:lnTo>
                  <a:lnTo>
                    <a:pt x="1019" y="26"/>
                  </a:lnTo>
                  <a:lnTo>
                    <a:pt x="1069" y="45"/>
                  </a:lnTo>
                  <a:lnTo>
                    <a:pt x="1116" y="70"/>
                  </a:lnTo>
                  <a:lnTo>
                    <a:pt x="1161" y="99"/>
                  </a:lnTo>
                  <a:lnTo>
                    <a:pt x="1202" y="132"/>
                  </a:lnTo>
                  <a:lnTo>
                    <a:pt x="1239" y="169"/>
                  </a:lnTo>
                  <a:lnTo>
                    <a:pt x="1272" y="210"/>
                  </a:lnTo>
                  <a:lnTo>
                    <a:pt x="1301" y="255"/>
                  </a:lnTo>
                  <a:lnTo>
                    <a:pt x="1326" y="302"/>
                  </a:lnTo>
                  <a:lnTo>
                    <a:pt x="1346" y="352"/>
                  </a:lnTo>
                  <a:lnTo>
                    <a:pt x="1360" y="403"/>
                  </a:lnTo>
                  <a:lnTo>
                    <a:pt x="1369" y="458"/>
                  </a:lnTo>
                  <a:lnTo>
                    <a:pt x="1372" y="514"/>
                  </a:lnTo>
                  <a:lnTo>
                    <a:pt x="1372" y="930"/>
                  </a:lnTo>
                  <a:lnTo>
                    <a:pt x="1369" y="930"/>
                  </a:lnTo>
                  <a:lnTo>
                    <a:pt x="1342" y="944"/>
                  </a:lnTo>
                  <a:lnTo>
                    <a:pt x="1336" y="947"/>
                  </a:lnTo>
                  <a:lnTo>
                    <a:pt x="1326" y="952"/>
                  </a:lnTo>
                  <a:lnTo>
                    <a:pt x="1310" y="959"/>
                  </a:lnTo>
                  <a:lnTo>
                    <a:pt x="1288" y="967"/>
                  </a:lnTo>
                  <a:lnTo>
                    <a:pt x="1262" y="977"/>
                  </a:lnTo>
                  <a:lnTo>
                    <a:pt x="1230" y="987"/>
                  </a:lnTo>
                  <a:lnTo>
                    <a:pt x="1193" y="998"/>
                  </a:lnTo>
                  <a:lnTo>
                    <a:pt x="1151" y="1010"/>
                  </a:lnTo>
                  <a:lnTo>
                    <a:pt x="1105" y="1020"/>
                  </a:lnTo>
                  <a:lnTo>
                    <a:pt x="1054" y="1030"/>
                  </a:lnTo>
                  <a:lnTo>
                    <a:pt x="998" y="1039"/>
                  </a:lnTo>
                  <a:lnTo>
                    <a:pt x="939" y="1048"/>
                  </a:lnTo>
                  <a:lnTo>
                    <a:pt x="873" y="1053"/>
                  </a:lnTo>
                  <a:lnTo>
                    <a:pt x="804" y="1057"/>
                  </a:lnTo>
                  <a:lnTo>
                    <a:pt x="731" y="1059"/>
                  </a:lnTo>
                  <a:lnTo>
                    <a:pt x="665" y="1058"/>
                  </a:lnTo>
                  <a:lnTo>
                    <a:pt x="595" y="1054"/>
                  </a:lnTo>
                  <a:lnTo>
                    <a:pt x="523" y="1048"/>
                  </a:lnTo>
                  <a:lnTo>
                    <a:pt x="448" y="1039"/>
                  </a:lnTo>
                  <a:lnTo>
                    <a:pt x="370" y="1028"/>
                  </a:lnTo>
                  <a:lnTo>
                    <a:pt x="288" y="1013"/>
                  </a:lnTo>
                  <a:lnTo>
                    <a:pt x="206" y="994"/>
                  </a:lnTo>
                  <a:lnTo>
                    <a:pt x="119" y="972"/>
                  </a:lnTo>
                  <a:lnTo>
                    <a:pt x="30" y="946"/>
                  </a:lnTo>
                  <a:lnTo>
                    <a:pt x="1" y="936"/>
                  </a:lnTo>
                  <a:lnTo>
                    <a:pt x="0" y="930"/>
                  </a:lnTo>
                  <a:lnTo>
                    <a:pt x="0" y="514"/>
                  </a:lnTo>
                  <a:lnTo>
                    <a:pt x="3" y="458"/>
                  </a:lnTo>
                  <a:lnTo>
                    <a:pt x="12" y="403"/>
                  </a:lnTo>
                  <a:lnTo>
                    <a:pt x="27" y="352"/>
                  </a:lnTo>
                  <a:lnTo>
                    <a:pt x="46" y="302"/>
                  </a:lnTo>
                  <a:lnTo>
                    <a:pt x="70" y="255"/>
                  </a:lnTo>
                  <a:lnTo>
                    <a:pt x="99" y="210"/>
                  </a:lnTo>
                  <a:lnTo>
                    <a:pt x="133" y="169"/>
                  </a:lnTo>
                  <a:lnTo>
                    <a:pt x="171" y="132"/>
                  </a:lnTo>
                  <a:lnTo>
                    <a:pt x="211" y="99"/>
                  </a:lnTo>
                  <a:lnTo>
                    <a:pt x="255" y="70"/>
                  </a:lnTo>
                  <a:lnTo>
                    <a:pt x="303" y="45"/>
                  </a:lnTo>
                  <a:lnTo>
                    <a:pt x="352" y="26"/>
                  </a:lnTo>
                  <a:lnTo>
                    <a:pt x="405" y="11"/>
                  </a:lnTo>
                  <a:lnTo>
                    <a:pt x="459" y="3"/>
                  </a:lnTo>
                  <a:lnTo>
                    <a:pt x="515"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32" name="Freeform 287"/>
            <p:cNvSpPr>
              <a:spLocks/>
            </p:cNvSpPr>
            <p:nvPr/>
          </p:nvSpPr>
          <p:spPr bwMode="auto">
            <a:xfrm>
              <a:off x="2681302" y="5710462"/>
              <a:ext cx="102217" cy="103098"/>
            </a:xfrm>
            <a:custGeom>
              <a:avLst/>
              <a:gdLst>
                <a:gd name="T0" fmla="*/ 515 w 1047"/>
                <a:gd name="T1" fmla="*/ 0 h 1054"/>
                <a:gd name="T2" fmla="*/ 857 w 1047"/>
                <a:gd name="T3" fmla="*/ 0 h 1054"/>
                <a:gd name="T4" fmla="*/ 875 w 1047"/>
                <a:gd name="T5" fmla="*/ 1 h 1054"/>
                <a:gd name="T6" fmla="*/ 894 w 1047"/>
                <a:gd name="T7" fmla="*/ 2 h 1054"/>
                <a:gd name="T8" fmla="*/ 898 w 1047"/>
                <a:gd name="T9" fmla="*/ 51 h 1054"/>
                <a:gd name="T10" fmla="*/ 908 w 1047"/>
                <a:gd name="T11" fmla="*/ 100 h 1054"/>
                <a:gd name="T12" fmla="*/ 921 w 1047"/>
                <a:gd name="T13" fmla="*/ 146 h 1054"/>
                <a:gd name="T14" fmla="*/ 939 w 1047"/>
                <a:gd name="T15" fmla="*/ 190 h 1054"/>
                <a:gd name="T16" fmla="*/ 960 w 1047"/>
                <a:gd name="T17" fmla="*/ 233 h 1054"/>
                <a:gd name="T18" fmla="*/ 986 w 1047"/>
                <a:gd name="T19" fmla="*/ 273 h 1054"/>
                <a:gd name="T20" fmla="*/ 1015 w 1047"/>
                <a:gd name="T21" fmla="*/ 310 h 1054"/>
                <a:gd name="T22" fmla="*/ 1047 w 1047"/>
                <a:gd name="T23" fmla="*/ 344 h 1054"/>
                <a:gd name="T24" fmla="*/ 990 w 1047"/>
                <a:gd name="T25" fmla="*/ 365 h 1054"/>
                <a:gd name="T26" fmla="*/ 936 w 1047"/>
                <a:gd name="T27" fmla="*/ 389 h 1054"/>
                <a:gd name="T28" fmla="*/ 885 w 1047"/>
                <a:gd name="T29" fmla="*/ 420 h 1054"/>
                <a:gd name="T30" fmla="*/ 837 w 1047"/>
                <a:gd name="T31" fmla="*/ 455 h 1054"/>
                <a:gd name="T32" fmla="*/ 793 w 1047"/>
                <a:gd name="T33" fmla="*/ 495 h 1054"/>
                <a:gd name="T34" fmla="*/ 752 w 1047"/>
                <a:gd name="T35" fmla="*/ 538 h 1054"/>
                <a:gd name="T36" fmla="*/ 716 w 1047"/>
                <a:gd name="T37" fmla="*/ 585 h 1054"/>
                <a:gd name="T38" fmla="*/ 685 w 1047"/>
                <a:gd name="T39" fmla="*/ 636 h 1054"/>
                <a:gd name="T40" fmla="*/ 659 w 1047"/>
                <a:gd name="T41" fmla="*/ 689 h 1054"/>
                <a:gd name="T42" fmla="*/ 638 w 1047"/>
                <a:gd name="T43" fmla="*/ 746 h 1054"/>
                <a:gd name="T44" fmla="*/ 623 w 1047"/>
                <a:gd name="T45" fmla="*/ 805 h 1054"/>
                <a:gd name="T46" fmla="*/ 613 w 1047"/>
                <a:gd name="T47" fmla="*/ 866 h 1054"/>
                <a:gd name="T48" fmla="*/ 610 w 1047"/>
                <a:gd name="T49" fmla="*/ 929 h 1054"/>
                <a:gd name="T50" fmla="*/ 610 w 1047"/>
                <a:gd name="T51" fmla="*/ 1054 h 1054"/>
                <a:gd name="T52" fmla="*/ 536 w 1047"/>
                <a:gd name="T53" fmla="*/ 1048 h 1054"/>
                <a:gd name="T54" fmla="*/ 459 w 1047"/>
                <a:gd name="T55" fmla="*/ 1040 h 1054"/>
                <a:gd name="T56" fmla="*/ 379 w 1047"/>
                <a:gd name="T57" fmla="*/ 1029 h 1054"/>
                <a:gd name="T58" fmla="*/ 297 w 1047"/>
                <a:gd name="T59" fmla="*/ 1013 h 1054"/>
                <a:gd name="T60" fmla="*/ 211 w 1047"/>
                <a:gd name="T61" fmla="*/ 995 h 1054"/>
                <a:gd name="T62" fmla="*/ 122 w 1047"/>
                <a:gd name="T63" fmla="*/ 972 h 1054"/>
                <a:gd name="T64" fmla="*/ 30 w 1047"/>
                <a:gd name="T65" fmla="*/ 945 h 1054"/>
                <a:gd name="T66" fmla="*/ 1 w 1047"/>
                <a:gd name="T67" fmla="*/ 937 h 1054"/>
                <a:gd name="T68" fmla="*/ 0 w 1047"/>
                <a:gd name="T69" fmla="*/ 930 h 1054"/>
                <a:gd name="T70" fmla="*/ 0 w 1047"/>
                <a:gd name="T71" fmla="*/ 513 h 1054"/>
                <a:gd name="T72" fmla="*/ 3 w 1047"/>
                <a:gd name="T73" fmla="*/ 457 h 1054"/>
                <a:gd name="T74" fmla="*/ 12 w 1047"/>
                <a:gd name="T75" fmla="*/ 404 h 1054"/>
                <a:gd name="T76" fmla="*/ 26 w 1047"/>
                <a:gd name="T77" fmla="*/ 351 h 1054"/>
                <a:gd name="T78" fmla="*/ 45 w 1047"/>
                <a:gd name="T79" fmla="*/ 302 h 1054"/>
                <a:gd name="T80" fmla="*/ 70 w 1047"/>
                <a:gd name="T81" fmla="*/ 254 h 1054"/>
                <a:gd name="T82" fmla="*/ 99 w 1047"/>
                <a:gd name="T83" fmla="*/ 210 h 1054"/>
                <a:gd name="T84" fmla="*/ 133 w 1047"/>
                <a:gd name="T85" fmla="*/ 170 h 1054"/>
                <a:gd name="T86" fmla="*/ 171 w 1047"/>
                <a:gd name="T87" fmla="*/ 132 h 1054"/>
                <a:gd name="T88" fmla="*/ 211 w 1047"/>
                <a:gd name="T89" fmla="*/ 99 h 1054"/>
                <a:gd name="T90" fmla="*/ 255 w 1047"/>
                <a:gd name="T91" fmla="*/ 70 h 1054"/>
                <a:gd name="T92" fmla="*/ 303 w 1047"/>
                <a:gd name="T93" fmla="*/ 45 h 1054"/>
                <a:gd name="T94" fmla="*/ 352 w 1047"/>
                <a:gd name="T95" fmla="*/ 25 h 1054"/>
                <a:gd name="T96" fmla="*/ 405 w 1047"/>
                <a:gd name="T97" fmla="*/ 11 h 1054"/>
                <a:gd name="T98" fmla="*/ 459 w 1047"/>
                <a:gd name="T99" fmla="*/ 3 h 1054"/>
                <a:gd name="T100" fmla="*/ 515 w 1047"/>
                <a:gd name="T101" fmla="*/ 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7" h="1054">
                  <a:moveTo>
                    <a:pt x="515" y="0"/>
                  </a:moveTo>
                  <a:lnTo>
                    <a:pt x="857" y="0"/>
                  </a:lnTo>
                  <a:lnTo>
                    <a:pt x="875" y="1"/>
                  </a:lnTo>
                  <a:lnTo>
                    <a:pt x="894" y="2"/>
                  </a:lnTo>
                  <a:lnTo>
                    <a:pt x="898" y="51"/>
                  </a:lnTo>
                  <a:lnTo>
                    <a:pt x="908" y="100"/>
                  </a:lnTo>
                  <a:lnTo>
                    <a:pt x="921" y="146"/>
                  </a:lnTo>
                  <a:lnTo>
                    <a:pt x="939" y="190"/>
                  </a:lnTo>
                  <a:lnTo>
                    <a:pt x="960" y="233"/>
                  </a:lnTo>
                  <a:lnTo>
                    <a:pt x="986" y="273"/>
                  </a:lnTo>
                  <a:lnTo>
                    <a:pt x="1015" y="310"/>
                  </a:lnTo>
                  <a:lnTo>
                    <a:pt x="1047" y="344"/>
                  </a:lnTo>
                  <a:lnTo>
                    <a:pt x="990" y="365"/>
                  </a:lnTo>
                  <a:lnTo>
                    <a:pt x="936" y="389"/>
                  </a:lnTo>
                  <a:lnTo>
                    <a:pt x="885" y="420"/>
                  </a:lnTo>
                  <a:lnTo>
                    <a:pt x="837" y="455"/>
                  </a:lnTo>
                  <a:lnTo>
                    <a:pt x="793" y="495"/>
                  </a:lnTo>
                  <a:lnTo>
                    <a:pt x="752" y="538"/>
                  </a:lnTo>
                  <a:lnTo>
                    <a:pt x="716" y="585"/>
                  </a:lnTo>
                  <a:lnTo>
                    <a:pt x="685" y="636"/>
                  </a:lnTo>
                  <a:lnTo>
                    <a:pt x="659" y="689"/>
                  </a:lnTo>
                  <a:lnTo>
                    <a:pt x="638" y="746"/>
                  </a:lnTo>
                  <a:lnTo>
                    <a:pt x="623" y="805"/>
                  </a:lnTo>
                  <a:lnTo>
                    <a:pt x="613" y="866"/>
                  </a:lnTo>
                  <a:lnTo>
                    <a:pt x="610" y="929"/>
                  </a:lnTo>
                  <a:lnTo>
                    <a:pt x="610" y="1054"/>
                  </a:lnTo>
                  <a:lnTo>
                    <a:pt x="536" y="1048"/>
                  </a:lnTo>
                  <a:lnTo>
                    <a:pt x="459" y="1040"/>
                  </a:lnTo>
                  <a:lnTo>
                    <a:pt x="379" y="1029"/>
                  </a:lnTo>
                  <a:lnTo>
                    <a:pt x="297" y="1013"/>
                  </a:lnTo>
                  <a:lnTo>
                    <a:pt x="211" y="995"/>
                  </a:lnTo>
                  <a:lnTo>
                    <a:pt x="122" y="972"/>
                  </a:lnTo>
                  <a:lnTo>
                    <a:pt x="30" y="945"/>
                  </a:lnTo>
                  <a:lnTo>
                    <a:pt x="1" y="937"/>
                  </a:lnTo>
                  <a:lnTo>
                    <a:pt x="0" y="930"/>
                  </a:lnTo>
                  <a:lnTo>
                    <a:pt x="0" y="513"/>
                  </a:lnTo>
                  <a:lnTo>
                    <a:pt x="3" y="457"/>
                  </a:lnTo>
                  <a:lnTo>
                    <a:pt x="12" y="404"/>
                  </a:lnTo>
                  <a:lnTo>
                    <a:pt x="26" y="351"/>
                  </a:lnTo>
                  <a:lnTo>
                    <a:pt x="45" y="302"/>
                  </a:lnTo>
                  <a:lnTo>
                    <a:pt x="70" y="254"/>
                  </a:lnTo>
                  <a:lnTo>
                    <a:pt x="99" y="210"/>
                  </a:lnTo>
                  <a:lnTo>
                    <a:pt x="133" y="170"/>
                  </a:lnTo>
                  <a:lnTo>
                    <a:pt x="171" y="132"/>
                  </a:lnTo>
                  <a:lnTo>
                    <a:pt x="211" y="99"/>
                  </a:lnTo>
                  <a:lnTo>
                    <a:pt x="255" y="70"/>
                  </a:lnTo>
                  <a:lnTo>
                    <a:pt x="303" y="45"/>
                  </a:lnTo>
                  <a:lnTo>
                    <a:pt x="352" y="25"/>
                  </a:lnTo>
                  <a:lnTo>
                    <a:pt x="405" y="11"/>
                  </a:lnTo>
                  <a:lnTo>
                    <a:pt x="459" y="3"/>
                  </a:lnTo>
                  <a:lnTo>
                    <a:pt x="515"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33" name="Freeform 288"/>
            <p:cNvSpPr>
              <a:spLocks/>
            </p:cNvSpPr>
            <p:nvPr/>
          </p:nvSpPr>
          <p:spPr bwMode="auto">
            <a:xfrm>
              <a:off x="2851370" y="5710462"/>
              <a:ext cx="98692" cy="103979"/>
            </a:xfrm>
            <a:custGeom>
              <a:avLst/>
              <a:gdLst>
                <a:gd name="T0" fmla="*/ 152 w 1006"/>
                <a:gd name="T1" fmla="*/ 0 h 1056"/>
                <a:gd name="T2" fmla="*/ 492 w 1006"/>
                <a:gd name="T3" fmla="*/ 0 h 1056"/>
                <a:gd name="T4" fmla="*/ 547 w 1006"/>
                <a:gd name="T5" fmla="*/ 3 h 1056"/>
                <a:gd name="T6" fmla="*/ 602 w 1006"/>
                <a:gd name="T7" fmla="*/ 11 h 1056"/>
                <a:gd name="T8" fmla="*/ 654 w 1006"/>
                <a:gd name="T9" fmla="*/ 25 h 1056"/>
                <a:gd name="T10" fmla="*/ 704 w 1006"/>
                <a:gd name="T11" fmla="*/ 45 h 1056"/>
                <a:gd name="T12" fmla="*/ 751 w 1006"/>
                <a:gd name="T13" fmla="*/ 70 h 1056"/>
                <a:gd name="T14" fmla="*/ 795 w 1006"/>
                <a:gd name="T15" fmla="*/ 99 h 1056"/>
                <a:gd name="T16" fmla="*/ 837 w 1006"/>
                <a:gd name="T17" fmla="*/ 132 h 1056"/>
                <a:gd name="T18" fmla="*/ 874 w 1006"/>
                <a:gd name="T19" fmla="*/ 170 h 1056"/>
                <a:gd name="T20" fmla="*/ 907 w 1006"/>
                <a:gd name="T21" fmla="*/ 210 h 1056"/>
                <a:gd name="T22" fmla="*/ 936 w 1006"/>
                <a:gd name="T23" fmla="*/ 254 h 1056"/>
                <a:gd name="T24" fmla="*/ 961 w 1006"/>
                <a:gd name="T25" fmla="*/ 302 h 1056"/>
                <a:gd name="T26" fmla="*/ 980 w 1006"/>
                <a:gd name="T27" fmla="*/ 351 h 1056"/>
                <a:gd name="T28" fmla="*/ 995 w 1006"/>
                <a:gd name="T29" fmla="*/ 403 h 1056"/>
                <a:gd name="T30" fmla="*/ 1003 w 1006"/>
                <a:gd name="T31" fmla="*/ 457 h 1056"/>
                <a:gd name="T32" fmla="*/ 1006 w 1006"/>
                <a:gd name="T33" fmla="*/ 513 h 1056"/>
                <a:gd name="T34" fmla="*/ 1006 w 1006"/>
                <a:gd name="T35" fmla="*/ 930 h 1056"/>
                <a:gd name="T36" fmla="*/ 1004 w 1006"/>
                <a:gd name="T37" fmla="*/ 930 h 1056"/>
                <a:gd name="T38" fmla="*/ 976 w 1006"/>
                <a:gd name="T39" fmla="*/ 944 h 1056"/>
                <a:gd name="T40" fmla="*/ 971 w 1006"/>
                <a:gd name="T41" fmla="*/ 946 h 1056"/>
                <a:gd name="T42" fmla="*/ 961 w 1006"/>
                <a:gd name="T43" fmla="*/ 951 h 1056"/>
                <a:gd name="T44" fmla="*/ 944 w 1006"/>
                <a:gd name="T45" fmla="*/ 959 h 1056"/>
                <a:gd name="T46" fmla="*/ 923 w 1006"/>
                <a:gd name="T47" fmla="*/ 967 h 1056"/>
                <a:gd name="T48" fmla="*/ 896 w 1006"/>
                <a:gd name="T49" fmla="*/ 976 h 1056"/>
                <a:gd name="T50" fmla="*/ 865 w 1006"/>
                <a:gd name="T51" fmla="*/ 987 h 1056"/>
                <a:gd name="T52" fmla="*/ 827 w 1006"/>
                <a:gd name="T53" fmla="*/ 998 h 1056"/>
                <a:gd name="T54" fmla="*/ 786 w 1006"/>
                <a:gd name="T55" fmla="*/ 1009 h 1056"/>
                <a:gd name="T56" fmla="*/ 740 w 1006"/>
                <a:gd name="T57" fmla="*/ 1020 h 1056"/>
                <a:gd name="T58" fmla="*/ 688 w 1006"/>
                <a:gd name="T59" fmla="*/ 1030 h 1056"/>
                <a:gd name="T60" fmla="*/ 632 w 1006"/>
                <a:gd name="T61" fmla="*/ 1039 h 1056"/>
                <a:gd name="T62" fmla="*/ 571 w 1006"/>
                <a:gd name="T63" fmla="*/ 1047 h 1056"/>
                <a:gd name="T64" fmla="*/ 506 w 1006"/>
                <a:gd name="T65" fmla="*/ 1053 h 1056"/>
                <a:gd name="T66" fmla="*/ 437 w 1006"/>
                <a:gd name="T67" fmla="*/ 1056 h 1056"/>
                <a:gd name="T68" fmla="*/ 437 w 1006"/>
                <a:gd name="T69" fmla="*/ 929 h 1056"/>
                <a:gd name="T70" fmla="*/ 434 w 1006"/>
                <a:gd name="T71" fmla="*/ 866 h 1056"/>
                <a:gd name="T72" fmla="*/ 424 w 1006"/>
                <a:gd name="T73" fmla="*/ 805 h 1056"/>
                <a:gd name="T74" fmla="*/ 409 w 1006"/>
                <a:gd name="T75" fmla="*/ 746 h 1056"/>
                <a:gd name="T76" fmla="*/ 388 w 1006"/>
                <a:gd name="T77" fmla="*/ 689 h 1056"/>
                <a:gd name="T78" fmla="*/ 361 w 1006"/>
                <a:gd name="T79" fmla="*/ 636 h 1056"/>
                <a:gd name="T80" fmla="*/ 330 w 1006"/>
                <a:gd name="T81" fmla="*/ 585 h 1056"/>
                <a:gd name="T82" fmla="*/ 294 w 1006"/>
                <a:gd name="T83" fmla="*/ 538 h 1056"/>
                <a:gd name="T84" fmla="*/ 254 w 1006"/>
                <a:gd name="T85" fmla="*/ 495 h 1056"/>
                <a:gd name="T86" fmla="*/ 210 w 1006"/>
                <a:gd name="T87" fmla="*/ 455 h 1056"/>
                <a:gd name="T88" fmla="*/ 162 w 1006"/>
                <a:gd name="T89" fmla="*/ 420 h 1056"/>
                <a:gd name="T90" fmla="*/ 111 w 1006"/>
                <a:gd name="T91" fmla="*/ 389 h 1056"/>
                <a:gd name="T92" fmla="*/ 56 w 1006"/>
                <a:gd name="T93" fmla="*/ 365 h 1056"/>
                <a:gd name="T94" fmla="*/ 0 w 1006"/>
                <a:gd name="T95" fmla="*/ 344 h 1056"/>
                <a:gd name="T96" fmla="*/ 33 w 1006"/>
                <a:gd name="T97" fmla="*/ 310 h 1056"/>
                <a:gd name="T98" fmla="*/ 62 w 1006"/>
                <a:gd name="T99" fmla="*/ 273 h 1056"/>
                <a:gd name="T100" fmla="*/ 87 w 1006"/>
                <a:gd name="T101" fmla="*/ 233 h 1056"/>
                <a:gd name="T102" fmla="*/ 109 w 1006"/>
                <a:gd name="T103" fmla="*/ 189 h 1056"/>
                <a:gd name="T104" fmla="*/ 127 w 1006"/>
                <a:gd name="T105" fmla="*/ 145 h 1056"/>
                <a:gd name="T106" fmla="*/ 140 w 1006"/>
                <a:gd name="T107" fmla="*/ 99 h 1056"/>
                <a:gd name="T108" fmla="*/ 148 w 1006"/>
                <a:gd name="T109" fmla="*/ 50 h 1056"/>
                <a:gd name="T110" fmla="*/ 152 w 1006"/>
                <a:gd name="T111"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6" h="1056">
                  <a:moveTo>
                    <a:pt x="152" y="0"/>
                  </a:moveTo>
                  <a:lnTo>
                    <a:pt x="492" y="0"/>
                  </a:lnTo>
                  <a:lnTo>
                    <a:pt x="547" y="3"/>
                  </a:lnTo>
                  <a:lnTo>
                    <a:pt x="602" y="11"/>
                  </a:lnTo>
                  <a:lnTo>
                    <a:pt x="654" y="25"/>
                  </a:lnTo>
                  <a:lnTo>
                    <a:pt x="704" y="45"/>
                  </a:lnTo>
                  <a:lnTo>
                    <a:pt x="751" y="70"/>
                  </a:lnTo>
                  <a:lnTo>
                    <a:pt x="795" y="99"/>
                  </a:lnTo>
                  <a:lnTo>
                    <a:pt x="837" y="132"/>
                  </a:lnTo>
                  <a:lnTo>
                    <a:pt x="874" y="170"/>
                  </a:lnTo>
                  <a:lnTo>
                    <a:pt x="907" y="210"/>
                  </a:lnTo>
                  <a:lnTo>
                    <a:pt x="936" y="254"/>
                  </a:lnTo>
                  <a:lnTo>
                    <a:pt x="961" y="302"/>
                  </a:lnTo>
                  <a:lnTo>
                    <a:pt x="980" y="351"/>
                  </a:lnTo>
                  <a:lnTo>
                    <a:pt x="995" y="403"/>
                  </a:lnTo>
                  <a:lnTo>
                    <a:pt x="1003" y="457"/>
                  </a:lnTo>
                  <a:lnTo>
                    <a:pt x="1006" y="513"/>
                  </a:lnTo>
                  <a:lnTo>
                    <a:pt x="1006" y="930"/>
                  </a:lnTo>
                  <a:lnTo>
                    <a:pt x="1004" y="930"/>
                  </a:lnTo>
                  <a:lnTo>
                    <a:pt x="976" y="944"/>
                  </a:lnTo>
                  <a:lnTo>
                    <a:pt x="971" y="946"/>
                  </a:lnTo>
                  <a:lnTo>
                    <a:pt x="961" y="951"/>
                  </a:lnTo>
                  <a:lnTo>
                    <a:pt x="944" y="959"/>
                  </a:lnTo>
                  <a:lnTo>
                    <a:pt x="923" y="967"/>
                  </a:lnTo>
                  <a:lnTo>
                    <a:pt x="896" y="976"/>
                  </a:lnTo>
                  <a:lnTo>
                    <a:pt x="865" y="987"/>
                  </a:lnTo>
                  <a:lnTo>
                    <a:pt x="827" y="998"/>
                  </a:lnTo>
                  <a:lnTo>
                    <a:pt x="786" y="1009"/>
                  </a:lnTo>
                  <a:lnTo>
                    <a:pt x="740" y="1020"/>
                  </a:lnTo>
                  <a:lnTo>
                    <a:pt x="688" y="1030"/>
                  </a:lnTo>
                  <a:lnTo>
                    <a:pt x="632" y="1039"/>
                  </a:lnTo>
                  <a:lnTo>
                    <a:pt x="571" y="1047"/>
                  </a:lnTo>
                  <a:lnTo>
                    <a:pt x="506" y="1053"/>
                  </a:lnTo>
                  <a:lnTo>
                    <a:pt x="437" y="1056"/>
                  </a:lnTo>
                  <a:lnTo>
                    <a:pt x="437" y="929"/>
                  </a:lnTo>
                  <a:lnTo>
                    <a:pt x="434" y="866"/>
                  </a:lnTo>
                  <a:lnTo>
                    <a:pt x="424" y="805"/>
                  </a:lnTo>
                  <a:lnTo>
                    <a:pt x="409" y="746"/>
                  </a:lnTo>
                  <a:lnTo>
                    <a:pt x="388" y="689"/>
                  </a:lnTo>
                  <a:lnTo>
                    <a:pt x="361" y="636"/>
                  </a:lnTo>
                  <a:lnTo>
                    <a:pt x="330" y="585"/>
                  </a:lnTo>
                  <a:lnTo>
                    <a:pt x="294" y="538"/>
                  </a:lnTo>
                  <a:lnTo>
                    <a:pt x="254" y="495"/>
                  </a:lnTo>
                  <a:lnTo>
                    <a:pt x="210" y="455"/>
                  </a:lnTo>
                  <a:lnTo>
                    <a:pt x="162" y="420"/>
                  </a:lnTo>
                  <a:lnTo>
                    <a:pt x="111" y="389"/>
                  </a:lnTo>
                  <a:lnTo>
                    <a:pt x="56" y="365"/>
                  </a:lnTo>
                  <a:lnTo>
                    <a:pt x="0" y="344"/>
                  </a:lnTo>
                  <a:lnTo>
                    <a:pt x="33" y="310"/>
                  </a:lnTo>
                  <a:lnTo>
                    <a:pt x="62" y="273"/>
                  </a:lnTo>
                  <a:lnTo>
                    <a:pt x="87" y="233"/>
                  </a:lnTo>
                  <a:lnTo>
                    <a:pt x="109" y="189"/>
                  </a:lnTo>
                  <a:lnTo>
                    <a:pt x="127" y="145"/>
                  </a:lnTo>
                  <a:lnTo>
                    <a:pt x="140" y="99"/>
                  </a:lnTo>
                  <a:lnTo>
                    <a:pt x="148" y="50"/>
                  </a:lnTo>
                  <a:lnTo>
                    <a:pt x="152"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34" name="Freeform 289"/>
            <p:cNvSpPr>
              <a:spLocks/>
            </p:cNvSpPr>
            <p:nvPr/>
          </p:nvSpPr>
          <p:spPr bwMode="auto">
            <a:xfrm>
              <a:off x="2916578" y="5670809"/>
              <a:ext cx="98692" cy="103979"/>
            </a:xfrm>
            <a:custGeom>
              <a:avLst/>
              <a:gdLst>
                <a:gd name="T0" fmla="*/ 153 w 1007"/>
                <a:gd name="T1" fmla="*/ 0 h 1058"/>
                <a:gd name="T2" fmla="*/ 492 w 1007"/>
                <a:gd name="T3" fmla="*/ 0 h 1058"/>
                <a:gd name="T4" fmla="*/ 548 w 1007"/>
                <a:gd name="T5" fmla="*/ 4 h 1058"/>
                <a:gd name="T6" fmla="*/ 602 w 1007"/>
                <a:gd name="T7" fmla="*/ 13 h 1058"/>
                <a:gd name="T8" fmla="*/ 654 w 1007"/>
                <a:gd name="T9" fmla="*/ 27 h 1058"/>
                <a:gd name="T10" fmla="*/ 704 w 1007"/>
                <a:gd name="T11" fmla="*/ 47 h 1058"/>
                <a:gd name="T12" fmla="*/ 752 w 1007"/>
                <a:gd name="T13" fmla="*/ 71 h 1058"/>
                <a:gd name="T14" fmla="*/ 796 w 1007"/>
                <a:gd name="T15" fmla="*/ 99 h 1058"/>
                <a:gd name="T16" fmla="*/ 836 w 1007"/>
                <a:gd name="T17" fmla="*/ 133 h 1058"/>
                <a:gd name="T18" fmla="*/ 875 w 1007"/>
                <a:gd name="T19" fmla="*/ 171 h 1058"/>
                <a:gd name="T20" fmla="*/ 908 w 1007"/>
                <a:gd name="T21" fmla="*/ 211 h 1058"/>
                <a:gd name="T22" fmla="*/ 937 w 1007"/>
                <a:gd name="T23" fmla="*/ 255 h 1058"/>
                <a:gd name="T24" fmla="*/ 961 w 1007"/>
                <a:gd name="T25" fmla="*/ 303 h 1058"/>
                <a:gd name="T26" fmla="*/ 981 w 1007"/>
                <a:gd name="T27" fmla="*/ 352 h 1058"/>
                <a:gd name="T28" fmla="*/ 995 w 1007"/>
                <a:gd name="T29" fmla="*/ 405 h 1058"/>
                <a:gd name="T30" fmla="*/ 1004 w 1007"/>
                <a:gd name="T31" fmla="*/ 458 h 1058"/>
                <a:gd name="T32" fmla="*/ 1007 w 1007"/>
                <a:gd name="T33" fmla="*/ 515 h 1058"/>
                <a:gd name="T34" fmla="*/ 1007 w 1007"/>
                <a:gd name="T35" fmla="*/ 932 h 1058"/>
                <a:gd name="T36" fmla="*/ 1004 w 1007"/>
                <a:gd name="T37" fmla="*/ 932 h 1058"/>
                <a:gd name="T38" fmla="*/ 977 w 1007"/>
                <a:gd name="T39" fmla="*/ 945 h 1058"/>
                <a:gd name="T40" fmla="*/ 972 w 1007"/>
                <a:gd name="T41" fmla="*/ 947 h 1058"/>
                <a:gd name="T42" fmla="*/ 960 w 1007"/>
                <a:gd name="T43" fmla="*/ 952 h 1058"/>
                <a:gd name="T44" fmla="*/ 945 w 1007"/>
                <a:gd name="T45" fmla="*/ 959 h 1058"/>
                <a:gd name="T46" fmla="*/ 923 w 1007"/>
                <a:gd name="T47" fmla="*/ 968 h 1058"/>
                <a:gd name="T48" fmla="*/ 896 w 1007"/>
                <a:gd name="T49" fmla="*/ 978 h 1058"/>
                <a:gd name="T50" fmla="*/ 864 w 1007"/>
                <a:gd name="T51" fmla="*/ 988 h 1058"/>
                <a:gd name="T52" fmla="*/ 828 w 1007"/>
                <a:gd name="T53" fmla="*/ 1000 h 1058"/>
                <a:gd name="T54" fmla="*/ 786 w 1007"/>
                <a:gd name="T55" fmla="*/ 1010 h 1058"/>
                <a:gd name="T56" fmla="*/ 739 w 1007"/>
                <a:gd name="T57" fmla="*/ 1021 h 1058"/>
                <a:gd name="T58" fmla="*/ 689 w 1007"/>
                <a:gd name="T59" fmla="*/ 1032 h 1058"/>
                <a:gd name="T60" fmla="*/ 633 w 1007"/>
                <a:gd name="T61" fmla="*/ 1041 h 1058"/>
                <a:gd name="T62" fmla="*/ 572 w 1007"/>
                <a:gd name="T63" fmla="*/ 1048 h 1058"/>
                <a:gd name="T64" fmla="*/ 507 w 1007"/>
                <a:gd name="T65" fmla="*/ 1054 h 1058"/>
                <a:gd name="T66" fmla="*/ 437 w 1007"/>
                <a:gd name="T67" fmla="*/ 1058 h 1058"/>
                <a:gd name="T68" fmla="*/ 437 w 1007"/>
                <a:gd name="T69" fmla="*/ 929 h 1058"/>
                <a:gd name="T70" fmla="*/ 434 w 1007"/>
                <a:gd name="T71" fmla="*/ 867 h 1058"/>
                <a:gd name="T72" fmla="*/ 425 w 1007"/>
                <a:gd name="T73" fmla="*/ 806 h 1058"/>
                <a:gd name="T74" fmla="*/ 409 w 1007"/>
                <a:gd name="T75" fmla="*/ 747 h 1058"/>
                <a:gd name="T76" fmla="*/ 388 w 1007"/>
                <a:gd name="T77" fmla="*/ 690 h 1058"/>
                <a:gd name="T78" fmla="*/ 362 w 1007"/>
                <a:gd name="T79" fmla="*/ 637 h 1058"/>
                <a:gd name="T80" fmla="*/ 331 w 1007"/>
                <a:gd name="T81" fmla="*/ 586 h 1058"/>
                <a:gd name="T82" fmla="*/ 295 w 1007"/>
                <a:gd name="T83" fmla="*/ 539 h 1058"/>
                <a:gd name="T84" fmla="*/ 254 w 1007"/>
                <a:gd name="T85" fmla="*/ 495 h 1058"/>
                <a:gd name="T86" fmla="*/ 210 w 1007"/>
                <a:gd name="T87" fmla="*/ 456 h 1058"/>
                <a:gd name="T88" fmla="*/ 162 w 1007"/>
                <a:gd name="T89" fmla="*/ 421 h 1058"/>
                <a:gd name="T90" fmla="*/ 112 w 1007"/>
                <a:gd name="T91" fmla="*/ 390 h 1058"/>
                <a:gd name="T92" fmla="*/ 57 w 1007"/>
                <a:gd name="T93" fmla="*/ 365 h 1058"/>
                <a:gd name="T94" fmla="*/ 0 w 1007"/>
                <a:gd name="T95" fmla="*/ 345 h 1058"/>
                <a:gd name="T96" fmla="*/ 33 w 1007"/>
                <a:gd name="T97" fmla="*/ 311 h 1058"/>
                <a:gd name="T98" fmla="*/ 62 w 1007"/>
                <a:gd name="T99" fmla="*/ 274 h 1058"/>
                <a:gd name="T100" fmla="*/ 88 w 1007"/>
                <a:gd name="T101" fmla="*/ 234 h 1058"/>
                <a:gd name="T102" fmla="*/ 110 w 1007"/>
                <a:gd name="T103" fmla="*/ 191 h 1058"/>
                <a:gd name="T104" fmla="*/ 127 w 1007"/>
                <a:gd name="T105" fmla="*/ 146 h 1058"/>
                <a:gd name="T106" fmla="*/ 141 w 1007"/>
                <a:gd name="T107" fmla="*/ 99 h 1058"/>
                <a:gd name="T108" fmla="*/ 149 w 1007"/>
                <a:gd name="T109" fmla="*/ 51 h 1058"/>
                <a:gd name="T110" fmla="*/ 153 w 1007"/>
                <a:gd name="T111"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7" h="1058">
                  <a:moveTo>
                    <a:pt x="153" y="0"/>
                  </a:moveTo>
                  <a:lnTo>
                    <a:pt x="492" y="0"/>
                  </a:lnTo>
                  <a:lnTo>
                    <a:pt x="548" y="4"/>
                  </a:lnTo>
                  <a:lnTo>
                    <a:pt x="602" y="13"/>
                  </a:lnTo>
                  <a:lnTo>
                    <a:pt x="654" y="27"/>
                  </a:lnTo>
                  <a:lnTo>
                    <a:pt x="704" y="47"/>
                  </a:lnTo>
                  <a:lnTo>
                    <a:pt x="752" y="71"/>
                  </a:lnTo>
                  <a:lnTo>
                    <a:pt x="796" y="99"/>
                  </a:lnTo>
                  <a:lnTo>
                    <a:pt x="836" y="133"/>
                  </a:lnTo>
                  <a:lnTo>
                    <a:pt x="875" y="171"/>
                  </a:lnTo>
                  <a:lnTo>
                    <a:pt x="908" y="211"/>
                  </a:lnTo>
                  <a:lnTo>
                    <a:pt x="937" y="255"/>
                  </a:lnTo>
                  <a:lnTo>
                    <a:pt x="961" y="303"/>
                  </a:lnTo>
                  <a:lnTo>
                    <a:pt x="981" y="352"/>
                  </a:lnTo>
                  <a:lnTo>
                    <a:pt x="995" y="405"/>
                  </a:lnTo>
                  <a:lnTo>
                    <a:pt x="1004" y="458"/>
                  </a:lnTo>
                  <a:lnTo>
                    <a:pt x="1007" y="515"/>
                  </a:lnTo>
                  <a:lnTo>
                    <a:pt x="1007" y="932"/>
                  </a:lnTo>
                  <a:lnTo>
                    <a:pt x="1004" y="932"/>
                  </a:lnTo>
                  <a:lnTo>
                    <a:pt x="977" y="945"/>
                  </a:lnTo>
                  <a:lnTo>
                    <a:pt x="972" y="947"/>
                  </a:lnTo>
                  <a:lnTo>
                    <a:pt x="960" y="952"/>
                  </a:lnTo>
                  <a:lnTo>
                    <a:pt x="945" y="959"/>
                  </a:lnTo>
                  <a:lnTo>
                    <a:pt x="923" y="968"/>
                  </a:lnTo>
                  <a:lnTo>
                    <a:pt x="896" y="978"/>
                  </a:lnTo>
                  <a:lnTo>
                    <a:pt x="864" y="988"/>
                  </a:lnTo>
                  <a:lnTo>
                    <a:pt x="828" y="1000"/>
                  </a:lnTo>
                  <a:lnTo>
                    <a:pt x="786" y="1010"/>
                  </a:lnTo>
                  <a:lnTo>
                    <a:pt x="739" y="1021"/>
                  </a:lnTo>
                  <a:lnTo>
                    <a:pt x="689" y="1032"/>
                  </a:lnTo>
                  <a:lnTo>
                    <a:pt x="633" y="1041"/>
                  </a:lnTo>
                  <a:lnTo>
                    <a:pt x="572" y="1048"/>
                  </a:lnTo>
                  <a:lnTo>
                    <a:pt x="507" y="1054"/>
                  </a:lnTo>
                  <a:lnTo>
                    <a:pt x="437" y="1058"/>
                  </a:lnTo>
                  <a:lnTo>
                    <a:pt x="437" y="929"/>
                  </a:lnTo>
                  <a:lnTo>
                    <a:pt x="434" y="867"/>
                  </a:lnTo>
                  <a:lnTo>
                    <a:pt x="425" y="806"/>
                  </a:lnTo>
                  <a:lnTo>
                    <a:pt x="409" y="747"/>
                  </a:lnTo>
                  <a:lnTo>
                    <a:pt x="388" y="690"/>
                  </a:lnTo>
                  <a:lnTo>
                    <a:pt x="362" y="637"/>
                  </a:lnTo>
                  <a:lnTo>
                    <a:pt x="331" y="586"/>
                  </a:lnTo>
                  <a:lnTo>
                    <a:pt x="295" y="539"/>
                  </a:lnTo>
                  <a:lnTo>
                    <a:pt x="254" y="495"/>
                  </a:lnTo>
                  <a:lnTo>
                    <a:pt x="210" y="456"/>
                  </a:lnTo>
                  <a:lnTo>
                    <a:pt x="162" y="421"/>
                  </a:lnTo>
                  <a:lnTo>
                    <a:pt x="112" y="390"/>
                  </a:lnTo>
                  <a:lnTo>
                    <a:pt x="57" y="365"/>
                  </a:lnTo>
                  <a:lnTo>
                    <a:pt x="0" y="345"/>
                  </a:lnTo>
                  <a:lnTo>
                    <a:pt x="33" y="311"/>
                  </a:lnTo>
                  <a:lnTo>
                    <a:pt x="62" y="274"/>
                  </a:lnTo>
                  <a:lnTo>
                    <a:pt x="88" y="234"/>
                  </a:lnTo>
                  <a:lnTo>
                    <a:pt x="110" y="191"/>
                  </a:lnTo>
                  <a:lnTo>
                    <a:pt x="127" y="146"/>
                  </a:lnTo>
                  <a:lnTo>
                    <a:pt x="141" y="99"/>
                  </a:lnTo>
                  <a:lnTo>
                    <a:pt x="149" y="51"/>
                  </a:lnTo>
                  <a:lnTo>
                    <a:pt x="153"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35" name="Freeform 290"/>
            <p:cNvSpPr>
              <a:spLocks/>
            </p:cNvSpPr>
            <p:nvPr/>
          </p:nvSpPr>
          <p:spPr bwMode="auto">
            <a:xfrm>
              <a:off x="2778232" y="5669928"/>
              <a:ext cx="78425" cy="78425"/>
            </a:xfrm>
            <a:custGeom>
              <a:avLst/>
              <a:gdLst>
                <a:gd name="T0" fmla="*/ 403 w 805"/>
                <a:gd name="T1" fmla="*/ 0 h 802"/>
                <a:gd name="T2" fmla="*/ 454 w 805"/>
                <a:gd name="T3" fmla="*/ 3 h 802"/>
                <a:gd name="T4" fmla="*/ 503 w 805"/>
                <a:gd name="T5" fmla="*/ 13 h 802"/>
                <a:gd name="T6" fmla="*/ 548 w 805"/>
                <a:gd name="T7" fmla="*/ 27 h 802"/>
                <a:gd name="T8" fmla="*/ 592 w 805"/>
                <a:gd name="T9" fmla="*/ 47 h 802"/>
                <a:gd name="T10" fmla="*/ 633 w 805"/>
                <a:gd name="T11" fmla="*/ 71 h 802"/>
                <a:gd name="T12" fmla="*/ 670 w 805"/>
                <a:gd name="T13" fmla="*/ 101 h 802"/>
                <a:gd name="T14" fmla="*/ 704 w 805"/>
                <a:gd name="T15" fmla="*/ 134 h 802"/>
                <a:gd name="T16" fmla="*/ 733 w 805"/>
                <a:gd name="T17" fmla="*/ 172 h 802"/>
                <a:gd name="T18" fmla="*/ 758 w 805"/>
                <a:gd name="T19" fmla="*/ 213 h 802"/>
                <a:gd name="T20" fmla="*/ 779 w 805"/>
                <a:gd name="T21" fmla="*/ 256 h 802"/>
                <a:gd name="T22" fmla="*/ 793 w 805"/>
                <a:gd name="T23" fmla="*/ 302 h 802"/>
                <a:gd name="T24" fmla="*/ 802 w 805"/>
                <a:gd name="T25" fmla="*/ 351 h 802"/>
                <a:gd name="T26" fmla="*/ 805 w 805"/>
                <a:gd name="T27" fmla="*/ 401 h 802"/>
                <a:gd name="T28" fmla="*/ 802 w 805"/>
                <a:gd name="T29" fmla="*/ 452 h 802"/>
                <a:gd name="T30" fmla="*/ 793 w 805"/>
                <a:gd name="T31" fmla="*/ 500 h 802"/>
                <a:gd name="T32" fmla="*/ 779 w 805"/>
                <a:gd name="T33" fmla="*/ 547 h 802"/>
                <a:gd name="T34" fmla="*/ 758 w 805"/>
                <a:gd name="T35" fmla="*/ 590 h 802"/>
                <a:gd name="T36" fmla="*/ 733 w 805"/>
                <a:gd name="T37" fmla="*/ 630 h 802"/>
                <a:gd name="T38" fmla="*/ 704 w 805"/>
                <a:gd name="T39" fmla="*/ 668 h 802"/>
                <a:gd name="T40" fmla="*/ 670 w 805"/>
                <a:gd name="T41" fmla="*/ 701 h 802"/>
                <a:gd name="T42" fmla="*/ 633 w 805"/>
                <a:gd name="T43" fmla="*/ 730 h 802"/>
                <a:gd name="T44" fmla="*/ 592 w 805"/>
                <a:gd name="T45" fmla="*/ 756 h 802"/>
                <a:gd name="T46" fmla="*/ 548 w 805"/>
                <a:gd name="T47" fmla="*/ 775 h 802"/>
                <a:gd name="T48" fmla="*/ 503 w 805"/>
                <a:gd name="T49" fmla="*/ 790 h 802"/>
                <a:gd name="T50" fmla="*/ 454 w 805"/>
                <a:gd name="T51" fmla="*/ 799 h 802"/>
                <a:gd name="T52" fmla="*/ 403 w 805"/>
                <a:gd name="T53" fmla="*/ 802 h 802"/>
                <a:gd name="T54" fmla="*/ 353 w 805"/>
                <a:gd name="T55" fmla="*/ 799 h 802"/>
                <a:gd name="T56" fmla="*/ 304 w 805"/>
                <a:gd name="T57" fmla="*/ 790 h 802"/>
                <a:gd name="T58" fmla="*/ 258 w 805"/>
                <a:gd name="T59" fmla="*/ 775 h 802"/>
                <a:gd name="T60" fmla="*/ 214 w 805"/>
                <a:gd name="T61" fmla="*/ 756 h 802"/>
                <a:gd name="T62" fmla="*/ 173 w 805"/>
                <a:gd name="T63" fmla="*/ 730 h 802"/>
                <a:gd name="T64" fmla="*/ 136 w 805"/>
                <a:gd name="T65" fmla="*/ 701 h 802"/>
                <a:gd name="T66" fmla="*/ 103 w 805"/>
                <a:gd name="T67" fmla="*/ 668 h 802"/>
                <a:gd name="T68" fmla="*/ 73 w 805"/>
                <a:gd name="T69" fmla="*/ 630 h 802"/>
                <a:gd name="T70" fmla="*/ 48 w 805"/>
                <a:gd name="T71" fmla="*/ 590 h 802"/>
                <a:gd name="T72" fmla="*/ 27 w 805"/>
                <a:gd name="T73" fmla="*/ 547 h 802"/>
                <a:gd name="T74" fmla="*/ 13 w 805"/>
                <a:gd name="T75" fmla="*/ 500 h 802"/>
                <a:gd name="T76" fmla="*/ 3 w 805"/>
                <a:gd name="T77" fmla="*/ 452 h 802"/>
                <a:gd name="T78" fmla="*/ 0 w 805"/>
                <a:gd name="T79" fmla="*/ 401 h 802"/>
                <a:gd name="T80" fmla="*/ 3 w 805"/>
                <a:gd name="T81" fmla="*/ 351 h 802"/>
                <a:gd name="T82" fmla="*/ 13 w 805"/>
                <a:gd name="T83" fmla="*/ 302 h 802"/>
                <a:gd name="T84" fmla="*/ 27 w 805"/>
                <a:gd name="T85" fmla="*/ 256 h 802"/>
                <a:gd name="T86" fmla="*/ 48 w 805"/>
                <a:gd name="T87" fmla="*/ 213 h 802"/>
                <a:gd name="T88" fmla="*/ 73 w 805"/>
                <a:gd name="T89" fmla="*/ 172 h 802"/>
                <a:gd name="T90" fmla="*/ 103 w 805"/>
                <a:gd name="T91" fmla="*/ 134 h 802"/>
                <a:gd name="T92" fmla="*/ 136 w 805"/>
                <a:gd name="T93" fmla="*/ 101 h 802"/>
                <a:gd name="T94" fmla="*/ 173 w 805"/>
                <a:gd name="T95" fmla="*/ 71 h 802"/>
                <a:gd name="T96" fmla="*/ 214 w 805"/>
                <a:gd name="T97" fmla="*/ 47 h 802"/>
                <a:gd name="T98" fmla="*/ 258 w 805"/>
                <a:gd name="T99" fmla="*/ 27 h 802"/>
                <a:gd name="T100" fmla="*/ 304 w 805"/>
                <a:gd name="T101" fmla="*/ 13 h 802"/>
                <a:gd name="T102" fmla="*/ 353 w 805"/>
                <a:gd name="T103" fmla="*/ 3 h 802"/>
                <a:gd name="T104" fmla="*/ 403 w 805"/>
                <a:gd name="T105"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5" h="802">
                  <a:moveTo>
                    <a:pt x="403" y="0"/>
                  </a:moveTo>
                  <a:lnTo>
                    <a:pt x="454" y="3"/>
                  </a:lnTo>
                  <a:lnTo>
                    <a:pt x="503" y="13"/>
                  </a:lnTo>
                  <a:lnTo>
                    <a:pt x="548" y="27"/>
                  </a:lnTo>
                  <a:lnTo>
                    <a:pt x="592" y="47"/>
                  </a:lnTo>
                  <a:lnTo>
                    <a:pt x="633" y="71"/>
                  </a:lnTo>
                  <a:lnTo>
                    <a:pt x="670" y="101"/>
                  </a:lnTo>
                  <a:lnTo>
                    <a:pt x="704" y="134"/>
                  </a:lnTo>
                  <a:lnTo>
                    <a:pt x="733" y="172"/>
                  </a:lnTo>
                  <a:lnTo>
                    <a:pt x="758" y="213"/>
                  </a:lnTo>
                  <a:lnTo>
                    <a:pt x="779" y="256"/>
                  </a:lnTo>
                  <a:lnTo>
                    <a:pt x="793" y="302"/>
                  </a:lnTo>
                  <a:lnTo>
                    <a:pt x="802" y="351"/>
                  </a:lnTo>
                  <a:lnTo>
                    <a:pt x="805" y="401"/>
                  </a:lnTo>
                  <a:lnTo>
                    <a:pt x="802" y="452"/>
                  </a:lnTo>
                  <a:lnTo>
                    <a:pt x="793" y="500"/>
                  </a:lnTo>
                  <a:lnTo>
                    <a:pt x="779" y="547"/>
                  </a:lnTo>
                  <a:lnTo>
                    <a:pt x="758" y="590"/>
                  </a:lnTo>
                  <a:lnTo>
                    <a:pt x="733" y="630"/>
                  </a:lnTo>
                  <a:lnTo>
                    <a:pt x="704" y="668"/>
                  </a:lnTo>
                  <a:lnTo>
                    <a:pt x="670" y="701"/>
                  </a:lnTo>
                  <a:lnTo>
                    <a:pt x="633" y="730"/>
                  </a:lnTo>
                  <a:lnTo>
                    <a:pt x="592" y="756"/>
                  </a:lnTo>
                  <a:lnTo>
                    <a:pt x="548" y="775"/>
                  </a:lnTo>
                  <a:lnTo>
                    <a:pt x="503" y="790"/>
                  </a:lnTo>
                  <a:lnTo>
                    <a:pt x="454" y="799"/>
                  </a:lnTo>
                  <a:lnTo>
                    <a:pt x="403" y="802"/>
                  </a:lnTo>
                  <a:lnTo>
                    <a:pt x="353" y="799"/>
                  </a:lnTo>
                  <a:lnTo>
                    <a:pt x="304" y="790"/>
                  </a:lnTo>
                  <a:lnTo>
                    <a:pt x="258" y="775"/>
                  </a:lnTo>
                  <a:lnTo>
                    <a:pt x="214" y="756"/>
                  </a:lnTo>
                  <a:lnTo>
                    <a:pt x="173" y="730"/>
                  </a:lnTo>
                  <a:lnTo>
                    <a:pt x="136" y="701"/>
                  </a:lnTo>
                  <a:lnTo>
                    <a:pt x="103" y="668"/>
                  </a:lnTo>
                  <a:lnTo>
                    <a:pt x="73" y="630"/>
                  </a:lnTo>
                  <a:lnTo>
                    <a:pt x="48" y="590"/>
                  </a:lnTo>
                  <a:lnTo>
                    <a:pt x="27" y="547"/>
                  </a:lnTo>
                  <a:lnTo>
                    <a:pt x="13" y="500"/>
                  </a:lnTo>
                  <a:lnTo>
                    <a:pt x="3" y="452"/>
                  </a:lnTo>
                  <a:lnTo>
                    <a:pt x="0" y="401"/>
                  </a:lnTo>
                  <a:lnTo>
                    <a:pt x="3" y="351"/>
                  </a:lnTo>
                  <a:lnTo>
                    <a:pt x="13" y="302"/>
                  </a:lnTo>
                  <a:lnTo>
                    <a:pt x="27" y="256"/>
                  </a:lnTo>
                  <a:lnTo>
                    <a:pt x="48" y="213"/>
                  </a:lnTo>
                  <a:lnTo>
                    <a:pt x="73" y="172"/>
                  </a:lnTo>
                  <a:lnTo>
                    <a:pt x="103" y="134"/>
                  </a:lnTo>
                  <a:lnTo>
                    <a:pt x="136" y="101"/>
                  </a:lnTo>
                  <a:lnTo>
                    <a:pt x="173" y="71"/>
                  </a:lnTo>
                  <a:lnTo>
                    <a:pt x="214" y="47"/>
                  </a:lnTo>
                  <a:lnTo>
                    <a:pt x="258" y="27"/>
                  </a:lnTo>
                  <a:lnTo>
                    <a:pt x="304" y="13"/>
                  </a:lnTo>
                  <a:lnTo>
                    <a:pt x="353" y="3"/>
                  </a:lnTo>
                  <a:lnTo>
                    <a:pt x="403"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36" name="Freeform 291"/>
            <p:cNvSpPr>
              <a:spLocks/>
            </p:cNvSpPr>
            <p:nvPr/>
          </p:nvSpPr>
          <p:spPr bwMode="auto">
            <a:xfrm>
              <a:off x="2843439" y="5629393"/>
              <a:ext cx="78425" cy="78425"/>
            </a:xfrm>
            <a:custGeom>
              <a:avLst/>
              <a:gdLst>
                <a:gd name="T0" fmla="*/ 402 w 804"/>
                <a:gd name="T1" fmla="*/ 0 h 802"/>
                <a:gd name="T2" fmla="*/ 452 w 804"/>
                <a:gd name="T3" fmla="*/ 3 h 802"/>
                <a:gd name="T4" fmla="*/ 501 w 804"/>
                <a:gd name="T5" fmla="*/ 12 h 802"/>
                <a:gd name="T6" fmla="*/ 547 w 804"/>
                <a:gd name="T7" fmla="*/ 26 h 802"/>
                <a:gd name="T8" fmla="*/ 591 w 804"/>
                <a:gd name="T9" fmla="*/ 46 h 802"/>
                <a:gd name="T10" fmla="*/ 631 w 804"/>
                <a:gd name="T11" fmla="*/ 72 h 802"/>
                <a:gd name="T12" fmla="*/ 669 w 804"/>
                <a:gd name="T13" fmla="*/ 101 h 802"/>
                <a:gd name="T14" fmla="*/ 703 w 804"/>
                <a:gd name="T15" fmla="*/ 134 h 802"/>
                <a:gd name="T16" fmla="*/ 732 w 804"/>
                <a:gd name="T17" fmla="*/ 172 h 802"/>
                <a:gd name="T18" fmla="*/ 757 w 804"/>
                <a:gd name="T19" fmla="*/ 212 h 802"/>
                <a:gd name="T20" fmla="*/ 777 w 804"/>
                <a:gd name="T21" fmla="*/ 255 h 802"/>
                <a:gd name="T22" fmla="*/ 792 w 804"/>
                <a:gd name="T23" fmla="*/ 302 h 802"/>
                <a:gd name="T24" fmla="*/ 801 w 804"/>
                <a:gd name="T25" fmla="*/ 350 h 802"/>
                <a:gd name="T26" fmla="*/ 804 w 804"/>
                <a:gd name="T27" fmla="*/ 401 h 802"/>
                <a:gd name="T28" fmla="*/ 801 w 804"/>
                <a:gd name="T29" fmla="*/ 451 h 802"/>
                <a:gd name="T30" fmla="*/ 792 w 804"/>
                <a:gd name="T31" fmla="*/ 500 h 802"/>
                <a:gd name="T32" fmla="*/ 777 w 804"/>
                <a:gd name="T33" fmla="*/ 546 h 802"/>
                <a:gd name="T34" fmla="*/ 757 w 804"/>
                <a:gd name="T35" fmla="*/ 589 h 802"/>
                <a:gd name="T36" fmla="*/ 732 w 804"/>
                <a:gd name="T37" fmla="*/ 630 h 802"/>
                <a:gd name="T38" fmla="*/ 703 w 804"/>
                <a:gd name="T39" fmla="*/ 668 h 802"/>
                <a:gd name="T40" fmla="*/ 669 w 804"/>
                <a:gd name="T41" fmla="*/ 701 h 802"/>
                <a:gd name="T42" fmla="*/ 631 w 804"/>
                <a:gd name="T43" fmla="*/ 731 h 802"/>
                <a:gd name="T44" fmla="*/ 591 w 804"/>
                <a:gd name="T45" fmla="*/ 755 h 802"/>
                <a:gd name="T46" fmla="*/ 547 w 804"/>
                <a:gd name="T47" fmla="*/ 775 h 802"/>
                <a:gd name="T48" fmla="*/ 501 w 804"/>
                <a:gd name="T49" fmla="*/ 790 h 802"/>
                <a:gd name="T50" fmla="*/ 452 w 804"/>
                <a:gd name="T51" fmla="*/ 799 h 802"/>
                <a:gd name="T52" fmla="*/ 402 w 804"/>
                <a:gd name="T53" fmla="*/ 802 h 802"/>
                <a:gd name="T54" fmla="*/ 356 w 804"/>
                <a:gd name="T55" fmla="*/ 800 h 802"/>
                <a:gd name="T56" fmla="*/ 313 w 804"/>
                <a:gd name="T57" fmla="*/ 793 h 802"/>
                <a:gd name="T58" fmla="*/ 272 w 804"/>
                <a:gd name="T59" fmla="*/ 780 h 802"/>
                <a:gd name="T60" fmla="*/ 231 w 804"/>
                <a:gd name="T61" fmla="*/ 765 h 802"/>
                <a:gd name="T62" fmla="*/ 223 w 804"/>
                <a:gd name="T63" fmla="*/ 713 h 802"/>
                <a:gd name="T64" fmla="*/ 211 w 804"/>
                <a:gd name="T65" fmla="*/ 664 h 802"/>
                <a:gd name="T66" fmla="*/ 192 w 804"/>
                <a:gd name="T67" fmla="*/ 617 h 802"/>
                <a:gd name="T68" fmla="*/ 170 w 804"/>
                <a:gd name="T69" fmla="*/ 572 h 802"/>
                <a:gd name="T70" fmla="*/ 144 w 804"/>
                <a:gd name="T71" fmla="*/ 531 h 802"/>
                <a:gd name="T72" fmla="*/ 113 w 804"/>
                <a:gd name="T73" fmla="*/ 491 h 802"/>
                <a:gd name="T74" fmla="*/ 78 w 804"/>
                <a:gd name="T75" fmla="*/ 455 h 802"/>
                <a:gd name="T76" fmla="*/ 40 w 804"/>
                <a:gd name="T77" fmla="*/ 423 h 802"/>
                <a:gd name="T78" fmla="*/ 0 w 804"/>
                <a:gd name="T79" fmla="*/ 395 h 802"/>
                <a:gd name="T80" fmla="*/ 3 w 804"/>
                <a:gd name="T81" fmla="*/ 345 h 802"/>
                <a:gd name="T82" fmla="*/ 13 w 804"/>
                <a:gd name="T83" fmla="*/ 298 h 802"/>
                <a:gd name="T84" fmla="*/ 28 w 804"/>
                <a:gd name="T85" fmla="*/ 251 h 802"/>
                <a:gd name="T86" fmla="*/ 48 w 804"/>
                <a:gd name="T87" fmla="*/ 209 h 802"/>
                <a:gd name="T88" fmla="*/ 73 w 804"/>
                <a:gd name="T89" fmla="*/ 169 h 802"/>
                <a:gd name="T90" fmla="*/ 103 w 804"/>
                <a:gd name="T91" fmla="*/ 132 h 802"/>
                <a:gd name="T92" fmla="*/ 136 w 804"/>
                <a:gd name="T93" fmla="*/ 99 h 802"/>
                <a:gd name="T94" fmla="*/ 174 w 804"/>
                <a:gd name="T95" fmla="*/ 70 h 802"/>
                <a:gd name="T96" fmla="*/ 214 w 804"/>
                <a:gd name="T97" fmla="*/ 46 h 802"/>
                <a:gd name="T98" fmla="*/ 257 w 804"/>
                <a:gd name="T99" fmla="*/ 26 h 802"/>
                <a:gd name="T100" fmla="*/ 304 w 804"/>
                <a:gd name="T101" fmla="*/ 11 h 802"/>
                <a:gd name="T102" fmla="*/ 351 w 804"/>
                <a:gd name="T103" fmla="*/ 3 h 802"/>
                <a:gd name="T104" fmla="*/ 402 w 804"/>
                <a:gd name="T105"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4" h="802">
                  <a:moveTo>
                    <a:pt x="402" y="0"/>
                  </a:moveTo>
                  <a:lnTo>
                    <a:pt x="452" y="3"/>
                  </a:lnTo>
                  <a:lnTo>
                    <a:pt x="501" y="12"/>
                  </a:lnTo>
                  <a:lnTo>
                    <a:pt x="547" y="26"/>
                  </a:lnTo>
                  <a:lnTo>
                    <a:pt x="591" y="46"/>
                  </a:lnTo>
                  <a:lnTo>
                    <a:pt x="631" y="72"/>
                  </a:lnTo>
                  <a:lnTo>
                    <a:pt x="669" y="101"/>
                  </a:lnTo>
                  <a:lnTo>
                    <a:pt x="703" y="134"/>
                  </a:lnTo>
                  <a:lnTo>
                    <a:pt x="732" y="172"/>
                  </a:lnTo>
                  <a:lnTo>
                    <a:pt x="757" y="212"/>
                  </a:lnTo>
                  <a:lnTo>
                    <a:pt x="777" y="255"/>
                  </a:lnTo>
                  <a:lnTo>
                    <a:pt x="792" y="302"/>
                  </a:lnTo>
                  <a:lnTo>
                    <a:pt x="801" y="350"/>
                  </a:lnTo>
                  <a:lnTo>
                    <a:pt x="804" y="401"/>
                  </a:lnTo>
                  <a:lnTo>
                    <a:pt x="801" y="451"/>
                  </a:lnTo>
                  <a:lnTo>
                    <a:pt x="792" y="500"/>
                  </a:lnTo>
                  <a:lnTo>
                    <a:pt x="777" y="546"/>
                  </a:lnTo>
                  <a:lnTo>
                    <a:pt x="757" y="589"/>
                  </a:lnTo>
                  <a:lnTo>
                    <a:pt x="732" y="630"/>
                  </a:lnTo>
                  <a:lnTo>
                    <a:pt x="703" y="668"/>
                  </a:lnTo>
                  <a:lnTo>
                    <a:pt x="669" y="701"/>
                  </a:lnTo>
                  <a:lnTo>
                    <a:pt x="631" y="731"/>
                  </a:lnTo>
                  <a:lnTo>
                    <a:pt x="591" y="755"/>
                  </a:lnTo>
                  <a:lnTo>
                    <a:pt x="547" y="775"/>
                  </a:lnTo>
                  <a:lnTo>
                    <a:pt x="501" y="790"/>
                  </a:lnTo>
                  <a:lnTo>
                    <a:pt x="452" y="799"/>
                  </a:lnTo>
                  <a:lnTo>
                    <a:pt x="402" y="802"/>
                  </a:lnTo>
                  <a:lnTo>
                    <a:pt x="356" y="800"/>
                  </a:lnTo>
                  <a:lnTo>
                    <a:pt x="313" y="793"/>
                  </a:lnTo>
                  <a:lnTo>
                    <a:pt x="272" y="780"/>
                  </a:lnTo>
                  <a:lnTo>
                    <a:pt x="231" y="765"/>
                  </a:lnTo>
                  <a:lnTo>
                    <a:pt x="223" y="713"/>
                  </a:lnTo>
                  <a:lnTo>
                    <a:pt x="211" y="664"/>
                  </a:lnTo>
                  <a:lnTo>
                    <a:pt x="192" y="617"/>
                  </a:lnTo>
                  <a:lnTo>
                    <a:pt x="170" y="572"/>
                  </a:lnTo>
                  <a:lnTo>
                    <a:pt x="144" y="531"/>
                  </a:lnTo>
                  <a:lnTo>
                    <a:pt x="113" y="491"/>
                  </a:lnTo>
                  <a:lnTo>
                    <a:pt x="78" y="455"/>
                  </a:lnTo>
                  <a:lnTo>
                    <a:pt x="40" y="423"/>
                  </a:lnTo>
                  <a:lnTo>
                    <a:pt x="0" y="395"/>
                  </a:lnTo>
                  <a:lnTo>
                    <a:pt x="3" y="345"/>
                  </a:lnTo>
                  <a:lnTo>
                    <a:pt x="13" y="298"/>
                  </a:lnTo>
                  <a:lnTo>
                    <a:pt x="28" y="251"/>
                  </a:lnTo>
                  <a:lnTo>
                    <a:pt x="48" y="209"/>
                  </a:lnTo>
                  <a:lnTo>
                    <a:pt x="73" y="169"/>
                  </a:lnTo>
                  <a:lnTo>
                    <a:pt x="103" y="132"/>
                  </a:lnTo>
                  <a:lnTo>
                    <a:pt x="136" y="99"/>
                  </a:lnTo>
                  <a:lnTo>
                    <a:pt x="174" y="70"/>
                  </a:lnTo>
                  <a:lnTo>
                    <a:pt x="214" y="46"/>
                  </a:lnTo>
                  <a:lnTo>
                    <a:pt x="257" y="26"/>
                  </a:lnTo>
                  <a:lnTo>
                    <a:pt x="304" y="11"/>
                  </a:lnTo>
                  <a:lnTo>
                    <a:pt x="351" y="3"/>
                  </a:lnTo>
                  <a:lnTo>
                    <a:pt x="402"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37" name="Freeform 292"/>
            <p:cNvSpPr>
              <a:spLocks/>
            </p:cNvSpPr>
            <p:nvPr/>
          </p:nvSpPr>
          <p:spPr bwMode="auto">
            <a:xfrm>
              <a:off x="2708619" y="5629393"/>
              <a:ext cx="79306" cy="78425"/>
            </a:xfrm>
            <a:custGeom>
              <a:avLst/>
              <a:gdLst>
                <a:gd name="T0" fmla="*/ 403 w 805"/>
                <a:gd name="T1" fmla="*/ 0 h 802"/>
                <a:gd name="T2" fmla="*/ 453 w 805"/>
                <a:gd name="T3" fmla="*/ 3 h 802"/>
                <a:gd name="T4" fmla="*/ 502 w 805"/>
                <a:gd name="T5" fmla="*/ 12 h 802"/>
                <a:gd name="T6" fmla="*/ 548 w 805"/>
                <a:gd name="T7" fmla="*/ 26 h 802"/>
                <a:gd name="T8" fmla="*/ 592 w 805"/>
                <a:gd name="T9" fmla="*/ 46 h 802"/>
                <a:gd name="T10" fmla="*/ 633 w 805"/>
                <a:gd name="T11" fmla="*/ 72 h 802"/>
                <a:gd name="T12" fmla="*/ 670 w 805"/>
                <a:gd name="T13" fmla="*/ 101 h 802"/>
                <a:gd name="T14" fmla="*/ 704 w 805"/>
                <a:gd name="T15" fmla="*/ 134 h 802"/>
                <a:gd name="T16" fmla="*/ 733 w 805"/>
                <a:gd name="T17" fmla="*/ 172 h 802"/>
                <a:gd name="T18" fmla="*/ 758 w 805"/>
                <a:gd name="T19" fmla="*/ 212 h 802"/>
                <a:gd name="T20" fmla="*/ 779 w 805"/>
                <a:gd name="T21" fmla="*/ 255 h 802"/>
                <a:gd name="T22" fmla="*/ 793 w 805"/>
                <a:gd name="T23" fmla="*/ 302 h 802"/>
                <a:gd name="T24" fmla="*/ 802 w 805"/>
                <a:gd name="T25" fmla="*/ 350 h 802"/>
                <a:gd name="T26" fmla="*/ 805 w 805"/>
                <a:gd name="T27" fmla="*/ 401 h 802"/>
                <a:gd name="T28" fmla="*/ 804 w 805"/>
                <a:gd name="T29" fmla="*/ 423 h 802"/>
                <a:gd name="T30" fmla="*/ 764 w 805"/>
                <a:gd name="T31" fmla="*/ 458 h 802"/>
                <a:gd name="T32" fmla="*/ 728 w 805"/>
                <a:gd name="T33" fmla="*/ 497 h 802"/>
                <a:gd name="T34" fmla="*/ 696 w 805"/>
                <a:gd name="T35" fmla="*/ 540 h 802"/>
                <a:gd name="T36" fmla="*/ 668 w 805"/>
                <a:gd name="T37" fmla="*/ 585 h 802"/>
                <a:gd name="T38" fmla="*/ 645 w 805"/>
                <a:gd name="T39" fmla="*/ 635 h 802"/>
                <a:gd name="T40" fmla="*/ 629 w 805"/>
                <a:gd name="T41" fmla="*/ 686 h 802"/>
                <a:gd name="T42" fmla="*/ 617 w 805"/>
                <a:gd name="T43" fmla="*/ 740 h 802"/>
                <a:gd name="T44" fmla="*/ 578 w 805"/>
                <a:gd name="T45" fmla="*/ 762 h 802"/>
                <a:gd name="T46" fmla="*/ 538 w 805"/>
                <a:gd name="T47" fmla="*/ 779 h 802"/>
                <a:gd name="T48" fmla="*/ 494 w 805"/>
                <a:gd name="T49" fmla="*/ 792 h 802"/>
                <a:gd name="T50" fmla="*/ 450 w 805"/>
                <a:gd name="T51" fmla="*/ 800 h 802"/>
                <a:gd name="T52" fmla="*/ 403 w 805"/>
                <a:gd name="T53" fmla="*/ 802 h 802"/>
                <a:gd name="T54" fmla="*/ 353 w 805"/>
                <a:gd name="T55" fmla="*/ 799 h 802"/>
                <a:gd name="T56" fmla="*/ 304 w 805"/>
                <a:gd name="T57" fmla="*/ 790 h 802"/>
                <a:gd name="T58" fmla="*/ 258 w 805"/>
                <a:gd name="T59" fmla="*/ 775 h 802"/>
                <a:gd name="T60" fmla="*/ 214 w 805"/>
                <a:gd name="T61" fmla="*/ 755 h 802"/>
                <a:gd name="T62" fmla="*/ 173 w 805"/>
                <a:gd name="T63" fmla="*/ 731 h 802"/>
                <a:gd name="T64" fmla="*/ 136 w 805"/>
                <a:gd name="T65" fmla="*/ 701 h 802"/>
                <a:gd name="T66" fmla="*/ 103 w 805"/>
                <a:gd name="T67" fmla="*/ 668 h 802"/>
                <a:gd name="T68" fmla="*/ 73 w 805"/>
                <a:gd name="T69" fmla="*/ 631 h 802"/>
                <a:gd name="T70" fmla="*/ 48 w 805"/>
                <a:gd name="T71" fmla="*/ 589 h 802"/>
                <a:gd name="T72" fmla="*/ 28 w 805"/>
                <a:gd name="T73" fmla="*/ 546 h 802"/>
                <a:gd name="T74" fmla="*/ 13 w 805"/>
                <a:gd name="T75" fmla="*/ 500 h 802"/>
                <a:gd name="T76" fmla="*/ 3 w 805"/>
                <a:gd name="T77" fmla="*/ 451 h 802"/>
                <a:gd name="T78" fmla="*/ 0 w 805"/>
                <a:gd name="T79" fmla="*/ 401 h 802"/>
                <a:gd name="T80" fmla="*/ 3 w 805"/>
                <a:gd name="T81" fmla="*/ 350 h 802"/>
                <a:gd name="T82" fmla="*/ 13 w 805"/>
                <a:gd name="T83" fmla="*/ 302 h 802"/>
                <a:gd name="T84" fmla="*/ 28 w 805"/>
                <a:gd name="T85" fmla="*/ 255 h 802"/>
                <a:gd name="T86" fmla="*/ 48 w 805"/>
                <a:gd name="T87" fmla="*/ 212 h 802"/>
                <a:gd name="T88" fmla="*/ 73 w 805"/>
                <a:gd name="T89" fmla="*/ 172 h 802"/>
                <a:gd name="T90" fmla="*/ 103 w 805"/>
                <a:gd name="T91" fmla="*/ 134 h 802"/>
                <a:gd name="T92" fmla="*/ 136 w 805"/>
                <a:gd name="T93" fmla="*/ 101 h 802"/>
                <a:gd name="T94" fmla="*/ 173 w 805"/>
                <a:gd name="T95" fmla="*/ 72 h 802"/>
                <a:gd name="T96" fmla="*/ 214 w 805"/>
                <a:gd name="T97" fmla="*/ 46 h 802"/>
                <a:gd name="T98" fmla="*/ 258 w 805"/>
                <a:gd name="T99" fmla="*/ 26 h 802"/>
                <a:gd name="T100" fmla="*/ 304 w 805"/>
                <a:gd name="T101" fmla="*/ 12 h 802"/>
                <a:gd name="T102" fmla="*/ 353 w 805"/>
                <a:gd name="T103" fmla="*/ 3 h 802"/>
                <a:gd name="T104" fmla="*/ 403 w 805"/>
                <a:gd name="T105"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5" h="802">
                  <a:moveTo>
                    <a:pt x="403" y="0"/>
                  </a:moveTo>
                  <a:lnTo>
                    <a:pt x="453" y="3"/>
                  </a:lnTo>
                  <a:lnTo>
                    <a:pt x="502" y="12"/>
                  </a:lnTo>
                  <a:lnTo>
                    <a:pt x="548" y="26"/>
                  </a:lnTo>
                  <a:lnTo>
                    <a:pt x="592" y="46"/>
                  </a:lnTo>
                  <a:lnTo>
                    <a:pt x="633" y="72"/>
                  </a:lnTo>
                  <a:lnTo>
                    <a:pt x="670" y="101"/>
                  </a:lnTo>
                  <a:lnTo>
                    <a:pt x="704" y="134"/>
                  </a:lnTo>
                  <a:lnTo>
                    <a:pt x="733" y="172"/>
                  </a:lnTo>
                  <a:lnTo>
                    <a:pt x="758" y="212"/>
                  </a:lnTo>
                  <a:lnTo>
                    <a:pt x="779" y="255"/>
                  </a:lnTo>
                  <a:lnTo>
                    <a:pt x="793" y="302"/>
                  </a:lnTo>
                  <a:lnTo>
                    <a:pt x="802" y="350"/>
                  </a:lnTo>
                  <a:lnTo>
                    <a:pt x="805" y="401"/>
                  </a:lnTo>
                  <a:lnTo>
                    <a:pt x="804" y="423"/>
                  </a:lnTo>
                  <a:lnTo>
                    <a:pt x="764" y="458"/>
                  </a:lnTo>
                  <a:lnTo>
                    <a:pt x="728" y="497"/>
                  </a:lnTo>
                  <a:lnTo>
                    <a:pt x="696" y="540"/>
                  </a:lnTo>
                  <a:lnTo>
                    <a:pt x="668" y="585"/>
                  </a:lnTo>
                  <a:lnTo>
                    <a:pt x="645" y="635"/>
                  </a:lnTo>
                  <a:lnTo>
                    <a:pt x="629" y="686"/>
                  </a:lnTo>
                  <a:lnTo>
                    <a:pt x="617" y="740"/>
                  </a:lnTo>
                  <a:lnTo>
                    <a:pt x="578" y="762"/>
                  </a:lnTo>
                  <a:lnTo>
                    <a:pt x="538" y="779"/>
                  </a:lnTo>
                  <a:lnTo>
                    <a:pt x="494" y="792"/>
                  </a:lnTo>
                  <a:lnTo>
                    <a:pt x="450" y="800"/>
                  </a:lnTo>
                  <a:lnTo>
                    <a:pt x="403" y="802"/>
                  </a:lnTo>
                  <a:lnTo>
                    <a:pt x="353" y="799"/>
                  </a:lnTo>
                  <a:lnTo>
                    <a:pt x="304" y="790"/>
                  </a:lnTo>
                  <a:lnTo>
                    <a:pt x="258" y="775"/>
                  </a:lnTo>
                  <a:lnTo>
                    <a:pt x="214" y="755"/>
                  </a:lnTo>
                  <a:lnTo>
                    <a:pt x="173" y="731"/>
                  </a:lnTo>
                  <a:lnTo>
                    <a:pt x="136" y="701"/>
                  </a:lnTo>
                  <a:lnTo>
                    <a:pt x="103" y="668"/>
                  </a:lnTo>
                  <a:lnTo>
                    <a:pt x="73" y="631"/>
                  </a:lnTo>
                  <a:lnTo>
                    <a:pt x="48" y="589"/>
                  </a:lnTo>
                  <a:lnTo>
                    <a:pt x="28" y="546"/>
                  </a:lnTo>
                  <a:lnTo>
                    <a:pt x="13" y="500"/>
                  </a:lnTo>
                  <a:lnTo>
                    <a:pt x="3" y="451"/>
                  </a:lnTo>
                  <a:lnTo>
                    <a:pt x="0" y="401"/>
                  </a:lnTo>
                  <a:lnTo>
                    <a:pt x="3" y="350"/>
                  </a:lnTo>
                  <a:lnTo>
                    <a:pt x="13" y="302"/>
                  </a:lnTo>
                  <a:lnTo>
                    <a:pt x="28" y="255"/>
                  </a:lnTo>
                  <a:lnTo>
                    <a:pt x="48" y="212"/>
                  </a:lnTo>
                  <a:lnTo>
                    <a:pt x="73" y="172"/>
                  </a:lnTo>
                  <a:lnTo>
                    <a:pt x="103" y="134"/>
                  </a:lnTo>
                  <a:lnTo>
                    <a:pt x="136" y="101"/>
                  </a:lnTo>
                  <a:lnTo>
                    <a:pt x="173" y="72"/>
                  </a:lnTo>
                  <a:lnTo>
                    <a:pt x="214" y="46"/>
                  </a:lnTo>
                  <a:lnTo>
                    <a:pt x="258" y="26"/>
                  </a:lnTo>
                  <a:lnTo>
                    <a:pt x="304" y="12"/>
                  </a:lnTo>
                  <a:lnTo>
                    <a:pt x="353" y="3"/>
                  </a:lnTo>
                  <a:lnTo>
                    <a:pt x="403"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38" name="Freeform 293"/>
            <p:cNvSpPr>
              <a:spLocks/>
            </p:cNvSpPr>
            <p:nvPr/>
          </p:nvSpPr>
          <p:spPr bwMode="auto">
            <a:xfrm>
              <a:off x="2908647" y="5589740"/>
              <a:ext cx="78425" cy="78425"/>
            </a:xfrm>
            <a:custGeom>
              <a:avLst/>
              <a:gdLst>
                <a:gd name="T0" fmla="*/ 402 w 805"/>
                <a:gd name="T1" fmla="*/ 0 h 803"/>
                <a:gd name="T2" fmla="*/ 452 w 805"/>
                <a:gd name="T3" fmla="*/ 3 h 803"/>
                <a:gd name="T4" fmla="*/ 501 w 805"/>
                <a:gd name="T5" fmla="*/ 12 h 803"/>
                <a:gd name="T6" fmla="*/ 547 w 805"/>
                <a:gd name="T7" fmla="*/ 26 h 803"/>
                <a:gd name="T8" fmla="*/ 591 w 805"/>
                <a:gd name="T9" fmla="*/ 47 h 803"/>
                <a:gd name="T10" fmla="*/ 632 w 805"/>
                <a:gd name="T11" fmla="*/ 72 h 803"/>
                <a:gd name="T12" fmla="*/ 669 w 805"/>
                <a:gd name="T13" fmla="*/ 101 h 803"/>
                <a:gd name="T14" fmla="*/ 702 w 805"/>
                <a:gd name="T15" fmla="*/ 135 h 803"/>
                <a:gd name="T16" fmla="*/ 732 w 805"/>
                <a:gd name="T17" fmla="*/ 172 h 803"/>
                <a:gd name="T18" fmla="*/ 757 w 805"/>
                <a:gd name="T19" fmla="*/ 212 h 803"/>
                <a:gd name="T20" fmla="*/ 778 w 805"/>
                <a:gd name="T21" fmla="*/ 256 h 803"/>
                <a:gd name="T22" fmla="*/ 792 w 805"/>
                <a:gd name="T23" fmla="*/ 303 h 803"/>
                <a:gd name="T24" fmla="*/ 802 w 805"/>
                <a:gd name="T25" fmla="*/ 351 h 803"/>
                <a:gd name="T26" fmla="*/ 805 w 805"/>
                <a:gd name="T27" fmla="*/ 401 h 803"/>
                <a:gd name="T28" fmla="*/ 802 w 805"/>
                <a:gd name="T29" fmla="*/ 451 h 803"/>
                <a:gd name="T30" fmla="*/ 792 w 805"/>
                <a:gd name="T31" fmla="*/ 500 h 803"/>
                <a:gd name="T32" fmla="*/ 778 w 805"/>
                <a:gd name="T33" fmla="*/ 546 h 803"/>
                <a:gd name="T34" fmla="*/ 757 w 805"/>
                <a:gd name="T35" fmla="*/ 589 h 803"/>
                <a:gd name="T36" fmla="*/ 732 w 805"/>
                <a:gd name="T37" fmla="*/ 630 h 803"/>
                <a:gd name="T38" fmla="*/ 702 w 805"/>
                <a:gd name="T39" fmla="*/ 668 h 803"/>
                <a:gd name="T40" fmla="*/ 669 w 805"/>
                <a:gd name="T41" fmla="*/ 701 h 803"/>
                <a:gd name="T42" fmla="*/ 632 w 805"/>
                <a:gd name="T43" fmla="*/ 731 h 803"/>
                <a:gd name="T44" fmla="*/ 591 w 805"/>
                <a:gd name="T45" fmla="*/ 755 h 803"/>
                <a:gd name="T46" fmla="*/ 547 w 805"/>
                <a:gd name="T47" fmla="*/ 775 h 803"/>
                <a:gd name="T48" fmla="*/ 501 w 805"/>
                <a:gd name="T49" fmla="*/ 790 h 803"/>
                <a:gd name="T50" fmla="*/ 452 w 805"/>
                <a:gd name="T51" fmla="*/ 800 h 803"/>
                <a:gd name="T52" fmla="*/ 402 w 805"/>
                <a:gd name="T53" fmla="*/ 803 h 803"/>
                <a:gd name="T54" fmla="*/ 357 w 805"/>
                <a:gd name="T55" fmla="*/ 800 h 803"/>
                <a:gd name="T56" fmla="*/ 314 w 805"/>
                <a:gd name="T57" fmla="*/ 792 h 803"/>
                <a:gd name="T58" fmla="*/ 272 w 805"/>
                <a:gd name="T59" fmla="*/ 780 h 803"/>
                <a:gd name="T60" fmla="*/ 232 w 805"/>
                <a:gd name="T61" fmla="*/ 765 h 803"/>
                <a:gd name="T62" fmla="*/ 224 w 805"/>
                <a:gd name="T63" fmla="*/ 713 h 803"/>
                <a:gd name="T64" fmla="*/ 211 w 805"/>
                <a:gd name="T65" fmla="*/ 663 h 803"/>
                <a:gd name="T66" fmla="*/ 193 w 805"/>
                <a:gd name="T67" fmla="*/ 617 h 803"/>
                <a:gd name="T68" fmla="*/ 170 w 805"/>
                <a:gd name="T69" fmla="*/ 572 h 803"/>
                <a:gd name="T70" fmla="*/ 144 w 805"/>
                <a:gd name="T71" fmla="*/ 530 h 803"/>
                <a:gd name="T72" fmla="*/ 113 w 805"/>
                <a:gd name="T73" fmla="*/ 491 h 803"/>
                <a:gd name="T74" fmla="*/ 79 w 805"/>
                <a:gd name="T75" fmla="*/ 455 h 803"/>
                <a:gd name="T76" fmla="*/ 41 w 805"/>
                <a:gd name="T77" fmla="*/ 423 h 803"/>
                <a:gd name="T78" fmla="*/ 0 w 805"/>
                <a:gd name="T79" fmla="*/ 394 h 803"/>
                <a:gd name="T80" fmla="*/ 4 w 805"/>
                <a:gd name="T81" fmla="*/ 345 h 803"/>
                <a:gd name="T82" fmla="*/ 14 w 805"/>
                <a:gd name="T83" fmla="*/ 297 h 803"/>
                <a:gd name="T84" fmla="*/ 28 w 805"/>
                <a:gd name="T85" fmla="*/ 252 h 803"/>
                <a:gd name="T86" fmla="*/ 49 w 805"/>
                <a:gd name="T87" fmla="*/ 209 h 803"/>
                <a:gd name="T88" fmla="*/ 74 w 805"/>
                <a:gd name="T89" fmla="*/ 169 h 803"/>
                <a:gd name="T90" fmla="*/ 104 w 805"/>
                <a:gd name="T91" fmla="*/ 133 h 803"/>
                <a:gd name="T92" fmla="*/ 137 w 805"/>
                <a:gd name="T93" fmla="*/ 100 h 803"/>
                <a:gd name="T94" fmla="*/ 174 w 805"/>
                <a:gd name="T95" fmla="*/ 71 h 803"/>
                <a:gd name="T96" fmla="*/ 214 w 805"/>
                <a:gd name="T97" fmla="*/ 46 h 803"/>
                <a:gd name="T98" fmla="*/ 258 w 805"/>
                <a:gd name="T99" fmla="*/ 26 h 803"/>
                <a:gd name="T100" fmla="*/ 304 w 805"/>
                <a:gd name="T101" fmla="*/ 12 h 803"/>
                <a:gd name="T102" fmla="*/ 352 w 805"/>
                <a:gd name="T103" fmla="*/ 3 h 803"/>
                <a:gd name="T104" fmla="*/ 402 w 805"/>
                <a:gd name="T105"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5" h="803">
                  <a:moveTo>
                    <a:pt x="402" y="0"/>
                  </a:moveTo>
                  <a:lnTo>
                    <a:pt x="452" y="3"/>
                  </a:lnTo>
                  <a:lnTo>
                    <a:pt x="501" y="12"/>
                  </a:lnTo>
                  <a:lnTo>
                    <a:pt x="547" y="26"/>
                  </a:lnTo>
                  <a:lnTo>
                    <a:pt x="591" y="47"/>
                  </a:lnTo>
                  <a:lnTo>
                    <a:pt x="632" y="72"/>
                  </a:lnTo>
                  <a:lnTo>
                    <a:pt x="669" y="101"/>
                  </a:lnTo>
                  <a:lnTo>
                    <a:pt x="702" y="135"/>
                  </a:lnTo>
                  <a:lnTo>
                    <a:pt x="732" y="172"/>
                  </a:lnTo>
                  <a:lnTo>
                    <a:pt x="757" y="212"/>
                  </a:lnTo>
                  <a:lnTo>
                    <a:pt x="778" y="256"/>
                  </a:lnTo>
                  <a:lnTo>
                    <a:pt x="792" y="303"/>
                  </a:lnTo>
                  <a:lnTo>
                    <a:pt x="802" y="351"/>
                  </a:lnTo>
                  <a:lnTo>
                    <a:pt x="805" y="401"/>
                  </a:lnTo>
                  <a:lnTo>
                    <a:pt x="802" y="451"/>
                  </a:lnTo>
                  <a:lnTo>
                    <a:pt x="792" y="500"/>
                  </a:lnTo>
                  <a:lnTo>
                    <a:pt x="778" y="546"/>
                  </a:lnTo>
                  <a:lnTo>
                    <a:pt x="757" y="589"/>
                  </a:lnTo>
                  <a:lnTo>
                    <a:pt x="732" y="630"/>
                  </a:lnTo>
                  <a:lnTo>
                    <a:pt x="702" y="668"/>
                  </a:lnTo>
                  <a:lnTo>
                    <a:pt x="669" y="701"/>
                  </a:lnTo>
                  <a:lnTo>
                    <a:pt x="632" y="731"/>
                  </a:lnTo>
                  <a:lnTo>
                    <a:pt x="591" y="755"/>
                  </a:lnTo>
                  <a:lnTo>
                    <a:pt x="547" y="775"/>
                  </a:lnTo>
                  <a:lnTo>
                    <a:pt x="501" y="790"/>
                  </a:lnTo>
                  <a:lnTo>
                    <a:pt x="452" y="800"/>
                  </a:lnTo>
                  <a:lnTo>
                    <a:pt x="402" y="803"/>
                  </a:lnTo>
                  <a:lnTo>
                    <a:pt x="357" y="800"/>
                  </a:lnTo>
                  <a:lnTo>
                    <a:pt x="314" y="792"/>
                  </a:lnTo>
                  <a:lnTo>
                    <a:pt x="272" y="780"/>
                  </a:lnTo>
                  <a:lnTo>
                    <a:pt x="232" y="765"/>
                  </a:lnTo>
                  <a:lnTo>
                    <a:pt x="224" y="713"/>
                  </a:lnTo>
                  <a:lnTo>
                    <a:pt x="211" y="663"/>
                  </a:lnTo>
                  <a:lnTo>
                    <a:pt x="193" y="617"/>
                  </a:lnTo>
                  <a:lnTo>
                    <a:pt x="170" y="572"/>
                  </a:lnTo>
                  <a:lnTo>
                    <a:pt x="144" y="530"/>
                  </a:lnTo>
                  <a:lnTo>
                    <a:pt x="113" y="491"/>
                  </a:lnTo>
                  <a:lnTo>
                    <a:pt x="79" y="455"/>
                  </a:lnTo>
                  <a:lnTo>
                    <a:pt x="41" y="423"/>
                  </a:lnTo>
                  <a:lnTo>
                    <a:pt x="0" y="394"/>
                  </a:lnTo>
                  <a:lnTo>
                    <a:pt x="4" y="345"/>
                  </a:lnTo>
                  <a:lnTo>
                    <a:pt x="14" y="297"/>
                  </a:lnTo>
                  <a:lnTo>
                    <a:pt x="28" y="252"/>
                  </a:lnTo>
                  <a:lnTo>
                    <a:pt x="49" y="209"/>
                  </a:lnTo>
                  <a:lnTo>
                    <a:pt x="74" y="169"/>
                  </a:lnTo>
                  <a:lnTo>
                    <a:pt x="104" y="133"/>
                  </a:lnTo>
                  <a:lnTo>
                    <a:pt x="137" y="100"/>
                  </a:lnTo>
                  <a:lnTo>
                    <a:pt x="174" y="71"/>
                  </a:lnTo>
                  <a:lnTo>
                    <a:pt x="214" y="46"/>
                  </a:lnTo>
                  <a:lnTo>
                    <a:pt x="258" y="26"/>
                  </a:lnTo>
                  <a:lnTo>
                    <a:pt x="304" y="12"/>
                  </a:lnTo>
                  <a:lnTo>
                    <a:pt x="352" y="3"/>
                  </a:lnTo>
                  <a:lnTo>
                    <a:pt x="402"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39" name="Freeform 294"/>
            <p:cNvSpPr>
              <a:spLocks/>
            </p:cNvSpPr>
            <p:nvPr/>
          </p:nvSpPr>
          <p:spPr bwMode="auto">
            <a:xfrm>
              <a:off x="2786163" y="5638205"/>
              <a:ext cx="59039" cy="28198"/>
            </a:xfrm>
            <a:custGeom>
              <a:avLst/>
              <a:gdLst>
                <a:gd name="T0" fmla="*/ 114 w 598"/>
                <a:gd name="T1" fmla="*/ 0 h 287"/>
                <a:gd name="T2" fmla="*/ 484 w 598"/>
                <a:gd name="T3" fmla="*/ 0 h 287"/>
                <a:gd name="T4" fmla="*/ 543 w 598"/>
                <a:gd name="T5" fmla="*/ 3 h 287"/>
                <a:gd name="T6" fmla="*/ 598 w 598"/>
                <a:gd name="T7" fmla="*/ 13 h 287"/>
                <a:gd name="T8" fmla="*/ 574 w 598"/>
                <a:gd name="T9" fmla="*/ 50 h 287"/>
                <a:gd name="T10" fmla="*/ 553 w 598"/>
                <a:gd name="T11" fmla="*/ 90 h 287"/>
                <a:gd name="T12" fmla="*/ 535 w 598"/>
                <a:gd name="T13" fmla="*/ 131 h 287"/>
                <a:gd name="T14" fmla="*/ 522 w 598"/>
                <a:gd name="T15" fmla="*/ 176 h 287"/>
                <a:gd name="T16" fmla="*/ 514 w 598"/>
                <a:gd name="T17" fmla="*/ 221 h 287"/>
                <a:gd name="T18" fmla="*/ 508 w 598"/>
                <a:gd name="T19" fmla="*/ 267 h 287"/>
                <a:gd name="T20" fmla="*/ 464 w 598"/>
                <a:gd name="T21" fmla="*/ 251 h 287"/>
                <a:gd name="T22" fmla="*/ 418 w 598"/>
                <a:gd name="T23" fmla="*/ 239 h 287"/>
                <a:gd name="T24" fmla="*/ 369 w 598"/>
                <a:gd name="T25" fmla="*/ 231 h 287"/>
                <a:gd name="T26" fmla="*/ 319 w 598"/>
                <a:gd name="T27" fmla="*/ 228 h 287"/>
                <a:gd name="T28" fmla="*/ 270 w 598"/>
                <a:gd name="T29" fmla="*/ 231 h 287"/>
                <a:gd name="T30" fmla="*/ 222 w 598"/>
                <a:gd name="T31" fmla="*/ 239 h 287"/>
                <a:gd name="T32" fmla="*/ 176 w 598"/>
                <a:gd name="T33" fmla="*/ 250 h 287"/>
                <a:gd name="T34" fmla="*/ 132 w 598"/>
                <a:gd name="T35" fmla="*/ 266 h 287"/>
                <a:gd name="T36" fmla="*/ 90 w 598"/>
                <a:gd name="T37" fmla="*/ 287 h 287"/>
                <a:gd name="T38" fmla="*/ 87 w 598"/>
                <a:gd name="T39" fmla="*/ 236 h 287"/>
                <a:gd name="T40" fmla="*/ 78 w 598"/>
                <a:gd name="T41" fmla="*/ 188 h 287"/>
                <a:gd name="T42" fmla="*/ 65 w 598"/>
                <a:gd name="T43" fmla="*/ 141 h 287"/>
                <a:gd name="T44" fmla="*/ 47 w 598"/>
                <a:gd name="T45" fmla="*/ 95 h 287"/>
                <a:gd name="T46" fmla="*/ 26 w 598"/>
                <a:gd name="T47" fmla="*/ 53 h 287"/>
                <a:gd name="T48" fmla="*/ 0 w 598"/>
                <a:gd name="T49" fmla="*/ 13 h 287"/>
                <a:gd name="T50" fmla="*/ 56 w 598"/>
                <a:gd name="T51" fmla="*/ 3 h 287"/>
                <a:gd name="T52" fmla="*/ 114 w 598"/>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8" h="287">
                  <a:moveTo>
                    <a:pt x="114" y="0"/>
                  </a:moveTo>
                  <a:lnTo>
                    <a:pt x="484" y="0"/>
                  </a:lnTo>
                  <a:lnTo>
                    <a:pt x="543" y="3"/>
                  </a:lnTo>
                  <a:lnTo>
                    <a:pt x="598" y="13"/>
                  </a:lnTo>
                  <a:lnTo>
                    <a:pt x="574" y="50"/>
                  </a:lnTo>
                  <a:lnTo>
                    <a:pt x="553" y="90"/>
                  </a:lnTo>
                  <a:lnTo>
                    <a:pt x="535" y="131"/>
                  </a:lnTo>
                  <a:lnTo>
                    <a:pt x="522" y="176"/>
                  </a:lnTo>
                  <a:lnTo>
                    <a:pt x="514" y="221"/>
                  </a:lnTo>
                  <a:lnTo>
                    <a:pt x="508" y="267"/>
                  </a:lnTo>
                  <a:lnTo>
                    <a:pt x="464" y="251"/>
                  </a:lnTo>
                  <a:lnTo>
                    <a:pt x="418" y="239"/>
                  </a:lnTo>
                  <a:lnTo>
                    <a:pt x="369" y="231"/>
                  </a:lnTo>
                  <a:lnTo>
                    <a:pt x="319" y="228"/>
                  </a:lnTo>
                  <a:lnTo>
                    <a:pt x="270" y="231"/>
                  </a:lnTo>
                  <a:lnTo>
                    <a:pt x="222" y="239"/>
                  </a:lnTo>
                  <a:lnTo>
                    <a:pt x="176" y="250"/>
                  </a:lnTo>
                  <a:lnTo>
                    <a:pt x="132" y="266"/>
                  </a:lnTo>
                  <a:lnTo>
                    <a:pt x="90" y="287"/>
                  </a:lnTo>
                  <a:lnTo>
                    <a:pt x="87" y="236"/>
                  </a:lnTo>
                  <a:lnTo>
                    <a:pt x="78" y="188"/>
                  </a:lnTo>
                  <a:lnTo>
                    <a:pt x="65" y="141"/>
                  </a:lnTo>
                  <a:lnTo>
                    <a:pt x="47" y="95"/>
                  </a:lnTo>
                  <a:lnTo>
                    <a:pt x="26" y="53"/>
                  </a:lnTo>
                  <a:lnTo>
                    <a:pt x="0" y="13"/>
                  </a:lnTo>
                  <a:lnTo>
                    <a:pt x="56" y="3"/>
                  </a:lnTo>
                  <a:lnTo>
                    <a:pt x="114"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640" name="TextBox 639"/>
          <p:cNvSpPr txBox="1"/>
          <p:nvPr/>
        </p:nvSpPr>
        <p:spPr>
          <a:xfrm>
            <a:off x="3705467" y="5885389"/>
            <a:ext cx="1292078" cy="720197"/>
          </a:xfrm>
          <a:prstGeom prst="rect">
            <a:avLst/>
          </a:prstGeom>
          <a:noFill/>
          <a:ln w="9525">
            <a:noFill/>
          </a:ln>
        </p:spPr>
        <p:txBody>
          <a:bodyPr vert="horz" wrap="square" lIns="0" tIns="0" rIns="0" bIns="0" rtlCol="0">
            <a:spAutoFit/>
          </a:bodyPr>
          <a:lstStyle/>
          <a:p>
            <a:pPr algn="ctr">
              <a:lnSpc>
                <a:spcPct val="90000"/>
              </a:lnSpc>
              <a:spcBef>
                <a:spcPts val="400"/>
              </a:spcBef>
              <a:buSzPct val="100000"/>
            </a:pPr>
            <a:r>
              <a:rPr lang="en-US" dirty="0" err="1" smtClean="0">
                <a:latin typeface="+mn-lt"/>
              </a:rPr>
              <a:t>Открытые</a:t>
            </a:r>
            <a:r>
              <a:rPr lang="en-US" dirty="0" smtClean="0">
                <a:latin typeface="+mn-lt"/>
              </a:rPr>
              <a:t> </a:t>
            </a:r>
            <a:r>
              <a:rPr lang="en-US" dirty="0" err="1" smtClean="0">
                <a:latin typeface="+mn-lt"/>
              </a:rPr>
              <a:t>лаборатории</a:t>
            </a:r>
            <a:r>
              <a:rPr lang="en-US" dirty="0" smtClean="0">
                <a:latin typeface="+mn-lt"/>
              </a:rPr>
              <a:t>: </a:t>
            </a:r>
            <a:r>
              <a:rPr lang="en-US" b="0" dirty="0" err="1" smtClean="0">
                <a:latin typeface="+mn-lt"/>
              </a:rPr>
              <a:t>накопители</a:t>
            </a:r>
            <a:r>
              <a:rPr lang="en-US" b="0" dirty="0" smtClean="0">
                <a:latin typeface="+mn-lt"/>
              </a:rPr>
              <a:t>, 3D-</a:t>
            </a:r>
            <a:r>
              <a:rPr lang="en-US" b="0" dirty="0" err="1" smtClean="0">
                <a:latin typeface="+mn-lt"/>
              </a:rPr>
              <a:t>печать</a:t>
            </a:r>
            <a:endParaRPr lang="en-US" b="0" dirty="0">
              <a:latin typeface="+mn-lt"/>
            </a:endParaRPr>
          </a:p>
        </p:txBody>
      </p:sp>
      <p:sp>
        <p:nvSpPr>
          <p:cNvPr id="641" name="Freeform 9"/>
          <p:cNvSpPr>
            <a:spLocks noChangeAspect="1" noEditPoints="1"/>
          </p:cNvSpPr>
          <p:nvPr/>
        </p:nvSpPr>
        <p:spPr bwMode="auto">
          <a:xfrm>
            <a:off x="4151721" y="5550086"/>
            <a:ext cx="233047" cy="304889"/>
          </a:xfrm>
          <a:custGeom>
            <a:avLst/>
            <a:gdLst>
              <a:gd name="T0" fmla="*/ 200 w 1520"/>
              <a:gd name="T1" fmla="*/ 1280 h 2080"/>
              <a:gd name="T2" fmla="*/ 760 w 1520"/>
              <a:gd name="T3" fmla="*/ 1280 h 2080"/>
              <a:gd name="T4" fmla="*/ 760 w 1520"/>
              <a:gd name="T5" fmla="*/ 1360 h 2080"/>
              <a:gd name="T6" fmla="*/ 200 w 1520"/>
              <a:gd name="T7" fmla="*/ 1360 h 2080"/>
              <a:gd name="T8" fmla="*/ 200 w 1520"/>
              <a:gd name="T9" fmla="*/ 1280 h 2080"/>
              <a:gd name="T10" fmla="*/ 1046 w 1520"/>
              <a:gd name="T11" fmla="*/ 946 h 2080"/>
              <a:gd name="T12" fmla="*/ 1240 w 1520"/>
              <a:gd name="T13" fmla="*/ 680 h 2080"/>
              <a:gd name="T14" fmla="*/ 1221 w 1520"/>
              <a:gd name="T15" fmla="*/ 578 h 2080"/>
              <a:gd name="T16" fmla="*/ 1520 w 1520"/>
              <a:gd name="T17" fmla="*/ 1120 h 2080"/>
              <a:gd name="T18" fmla="*/ 1200 w 1520"/>
              <a:gd name="T19" fmla="*/ 1674 h 2080"/>
              <a:gd name="T20" fmla="*/ 1200 w 1520"/>
              <a:gd name="T21" fmla="*/ 1760 h 2080"/>
              <a:gd name="T22" fmla="*/ 1240 w 1520"/>
              <a:gd name="T23" fmla="*/ 1760 h 2080"/>
              <a:gd name="T24" fmla="*/ 1440 w 1520"/>
              <a:gd name="T25" fmla="*/ 1960 h 2080"/>
              <a:gd name="T26" fmla="*/ 1440 w 1520"/>
              <a:gd name="T27" fmla="*/ 2080 h 2080"/>
              <a:gd name="T28" fmla="*/ 0 w 1520"/>
              <a:gd name="T29" fmla="*/ 2080 h 2080"/>
              <a:gd name="T30" fmla="*/ 0 w 1520"/>
              <a:gd name="T31" fmla="*/ 1960 h 2080"/>
              <a:gd name="T32" fmla="*/ 200 w 1520"/>
              <a:gd name="T33" fmla="*/ 1760 h 2080"/>
              <a:gd name="T34" fmla="*/ 640 w 1520"/>
              <a:gd name="T35" fmla="*/ 1760 h 2080"/>
              <a:gd name="T36" fmla="*/ 640 w 1520"/>
              <a:gd name="T37" fmla="*/ 1480 h 2080"/>
              <a:gd name="T38" fmla="*/ 800 w 1520"/>
              <a:gd name="T39" fmla="*/ 1480 h 2080"/>
              <a:gd name="T40" fmla="*/ 840 w 1520"/>
              <a:gd name="T41" fmla="*/ 1440 h 2080"/>
              <a:gd name="T42" fmla="*/ 840 w 1520"/>
              <a:gd name="T43" fmla="*/ 1360 h 2080"/>
              <a:gd name="T44" fmla="*/ 880 w 1520"/>
              <a:gd name="T45" fmla="*/ 1360 h 2080"/>
              <a:gd name="T46" fmla="*/ 1120 w 1520"/>
              <a:gd name="T47" fmla="*/ 1120 h 2080"/>
              <a:gd name="T48" fmla="*/ 1046 w 1520"/>
              <a:gd name="T49" fmla="*/ 946 h 2080"/>
              <a:gd name="T50" fmla="*/ 960 w 1520"/>
              <a:gd name="T51" fmla="*/ 480 h 2080"/>
              <a:gd name="T52" fmla="*/ 1160 w 1520"/>
              <a:gd name="T53" fmla="*/ 680 h 2080"/>
              <a:gd name="T54" fmla="*/ 960 w 1520"/>
              <a:gd name="T55" fmla="*/ 880 h 2080"/>
              <a:gd name="T56" fmla="*/ 760 w 1520"/>
              <a:gd name="T57" fmla="*/ 680 h 2080"/>
              <a:gd name="T58" fmla="*/ 960 w 1520"/>
              <a:gd name="T59" fmla="*/ 480 h 2080"/>
              <a:gd name="T60" fmla="*/ 720 w 1520"/>
              <a:gd name="T61" fmla="*/ 80 h 2080"/>
              <a:gd name="T62" fmla="*/ 720 w 1520"/>
              <a:gd name="T63" fmla="*/ 200 h 2080"/>
              <a:gd name="T64" fmla="*/ 640 w 1520"/>
              <a:gd name="T65" fmla="*/ 200 h 2080"/>
              <a:gd name="T66" fmla="*/ 640 w 1520"/>
              <a:gd name="T67" fmla="*/ 304 h 2080"/>
              <a:gd name="T68" fmla="*/ 720 w 1520"/>
              <a:gd name="T69" fmla="*/ 384 h 2080"/>
              <a:gd name="T70" fmla="*/ 720 w 1520"/>
              <a:gd name="T71" fmla="*/ 816 h 2080"/>
              <a:gd name="T72" fmla="*/ 640 w 1520"/>
              <a:gd name="T73" fmla="*/ 896 h 2080"/>
              <a:gd name="T74" fmla="*/ 640 w 1520"/>
              <a:gd name="T75" fmla="*/ 1096 h 2080"/>
              <a:gd name="T76" fmla="*/ 576 w 1520"/>
              <a:gd name="T77" fmla="*/ 1160 h 2080"/>
              <a:gd name="T78" fmla="*/ 464 w 1520"/>
              <a:gd name="T79" fmla="*/ 1160 h 2080"/>
              <a:gd name="T80" fmla="*/ 400 w 1520"/>
              <a:gd name="T81" fmla="*/ 1096 h 2080"/>
              <a:gd name="T82" fmla="*/ 400 w 1520"/>
              <a:gd name="T83" fmla="*/ 896 h 2080"/>
              <a:gd name="T84" fmla="*/ 320 w 1520"/>
              <a:gd name="T85" fmla="*/ 816 h 2080"/>
              <a:gd name="T86" fmla="*/ 320 w 1520"/>
              <a:gd name="T87" fmla="*/ 384 h 2080"/>
              <a:gd name="T88" fmla="*/ 400 w 1520"/>
              <a:gd name="T89" fmla="*/ 304 h 2080"/>
              <a:gd name="T90" fmla="*/ 400 w 1520"/>
              <a:gd name="T91" fmla="*/ 200 h 2080"/>
              <a:gd name="T92" fmla="*/ 320 w 1520"/>
              <a:gd name="T93" fmla="*/ 200 h 2080"/>
              <a:gd name="T94" fmla="*/ 320 w 1520"/>
              <a:gd name="T95" fmla="*/ 80 h 2080"/>
              <a:gd name="T96" fmla="*/ 400 w 1520"/>
              <a:gd name="T97" fmla="*/ 0 h 2080"/>
              <a:gd name="T98" fmla="*/ 640 w 1520"/>
              <a:gd name="T99" fmla="*/ 0 h 2080"/>
              <a:gd name="T100" fmla="*/ 720 w 1520"/>
              <a:gd name="T101" fmla="*/ 8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20" h="2080">
                <a:moveTo>
                  <a:pt x="200" y="1280"/>
                </a:moveTo>
                <a:cubicBezTo>
                  <a:pt x="760" y="1280"/>
                  <a:pt x="760" y="1280"/>
                  <a:pt x="760" y="1280"/>
                </a:cubicBezTo>
                <a:cubicBezTo>
                  <a:pt x="760" y="1360"/>
                  <a:pt x="760" y="1360"/>
                  <a:pt x="760" y="1360"/>
                </a:cubicBezTo>
                <a:cubicBezTo>
                  <a:pt x="200" y="1360"/>
                  <a:pt x="200" y="1360"/>
                  <a:pt x="200" y="1360"/>
                </a:cubicBezTo>
                <a:lnTo>
                  <a:pt x="200" y="1280"/>
                </a:lnTo>
                <a:close/>
                <a:moveTo>
                  <a:pt x="1046" y="946"/>
                </a:moveTo>
                <a:cubicBezTo>
                  <a:pt x="1158" y="910"/>
                  <a:pt x="1240" y="805"/>
                  <a:pt x="1240" y="680"/>
                </a:cubicBezTo>
                <a:cubicBezTo>
                  <a:pt x="1240" y="644"/>
                  <a:pt x="1233" y="610"/>
                  <a:pt x="1221" y="578"/>
                </a:cubicBezTo>
                <a:cubicBezTo>
                  <a:pt x="1407" y="696"/>
                  <a:pt x="1520" y="899"/>
                  <a:pt x="1520" y="1120"/>
                </a:cubicBezTo>
                <a:cubicBezTo>
                  <a:pt x="1520" y="1349"/>
                  <a:pt x="1398" y="1560"/>
                  <a:pt x="1200" y="1674"/>
                </a:cubicBezTo>
                <a:cubicBezTo>
                  <a:pt x="1200" y="1760"/>
                  <a:pt x="1200" y="1760"/>
                  <a:pt x="1200" y="1760"/>
                </a:cubicBezTo>
                <a:cubicBezTo>
                  <a:pt x="1240" y="1760"/>
                  <a:pt x="1240" y="1760"/>
                  <a:pt x="1240" y="1760"/>
                </a:cubicBezTo>
                <a:cubicBezTo>
                  <a:pt x="1350" y="1760"/>
                  <a:pt x="1440" y="1850"/>
                  <a:pt x="1440" y="1960"/>
                </a:cubicBezTo>
                <a:cubicBezTo>
                  <a:pt x="1440" y="2080"/>
                  <a:pt x="1440" y="2080"/>
                  <a:pt x="1440" y="2080"/>
                </a:cubicBezTo>
                <a:cubicBezTo>
                  <a:pt x="0" y="2080"/>
                  <a:pt x="0" y="2080"/>
                  <a:pt x="0" y="2080"/>
                </a:cubicBezTo>
                <a:cubicBezTo>
                  <a:pt x="0" y="1960"/>
                  <a:pt x="0" y="1960"/>
                  <a:pt x="0" y="1960"/>
                </a:cubicBezTo>
                <a:cubicBezTo>
                  <a:pt x="0" y="1850"/>
                  <a:pt x="90" y="1760"/>
                  <a:pt x="200" y="1760"/>
                </a:cubicBezTo>
                <a:cubicBezTo>
                  <a:pt x="640" y="1760"/>
                  <a:pt x="640" y="1760"/>
                  <a:pt x="640" y="1760"/>
                </a:cubicBezTo>
                <a:cubicBezTo>
                  <a:pt x="640" y="1480"/>
                  <a:pt x="640" y="1480"/>
                  <a:pt x="640" y="1480"/>
                </a:cubicBezTo>
                <a:cubicBezTo>
                  <a:pt x="800" y="1480"/>
                  <a:pt x="800" y="1480"/>
                  <a:pt x="800" y="1480"/>
                </a:cubicBezTo>
                <a:cubicBezTo>
                  <a:pt x="822" y="1480"/>
                  <a:pt x="840" y="1462"/>
                  <a:pt x="840" y="1440"/>
                </a:cubicBezTo>
                <a:cubicBezTo>
                  <a:pt x="840" y="1360"/>
                  <a:pt x="840" y="1360"/>
                  <a:pt x="840" y="1360"/>
                </a:cubicBezTo>
                <a:cubicBezTo>
                  <a:pt x="880" y="1360"/>
                  <a:pt x="880" y="1360"/>
                  <a:pt x="880" y="1360"/>
                </a:cubicBezTo>
                <a:cubicBezTo>
                  <a:pt x="1012" y="1360"/>
                  <a:pt x="1120" y="1252"/>
                  <a:pt x="1120" y="1120"/>
                </a:cubicBezTo>
                <a:cubicBezTo>
                  <a:pt x="1120" y="1054"/>
                  <a:pt x="1093" y="992"/>
                  <a:pt x="1046" y="946"/>
                </a:cubicBezTo>
                <a:close/>
                <a:moveTo>
                  <a:pt x="960" y="480"/>
                </a:moveTo>
                <a:cubicBezTo>
                  <a:pt x="1070" y="480"/>
                  <a:pt x="1160" y="570"/>
                  <a:pt x="1160" y="680"/>
                </a:cubicBezTo>
                <a:cubicBezTo>
                  <a:pt x="1160" y="790"/>
                  <a:pt x="1070" y="880"/>
                  <a:pt x="960" y="880"/>
                </a:cubicBezTo>
                <a:cubicBezTo>
                  <a:pt x="850" y="880"/>
                  <a:pt x="760" y="790"/>
                  <a:pt x="760" y="680"/>
                </a:cubicBezTo>
                <a:cubicBezTo>
                  <a:pt x="760" y="570"/>
                  <a:pt x="850" y="480"/>
                  <a:pt x="960" y="480"/>
                </a:cubicBezTo>
                <a:close/>
                <a:moveTo>
                  <a:pt x="720" y="80"/>
                </a:moveTo>
                <a:cubicBezTo>
                  <a:pt x="720" y="200"/>
                  <a:pt x="720" y="200"/>
                  <a:pt x="720" y="200"/>
                </a:cubicBezTo>
                <a:cubicBezTo>
                  <a:pt x="640" y="200"/>
                  <a:pt x="640" y="200"/>
                  <a:pt x="640" y="200"/>
                </a:cubicBezTo>
                <a:cubicBezTo>
                  <a:pt x="640" y="304"/>
                  <a:pt x="640" y="304"/>
                  <a:pt x="640" y="304"/>
                </a:cubicBezTo>
                <a:cubicBezTo>
                  <a:pt x="720" y="384"/>
                  <a:pt x="720" y="384"/>
                  <a:pt x="720" y="384"/>
                </a:cubicBezTo>
                <a:cubicBezTo>
                  <a:pt x="720" y="816"/>
                  <a:pt x="720" y="816"/>
                  <a:pt x="720" y="816"/>
                </a:cubicBezTo>
                <a:cubicBezTo>
                  <a:pt x="640" y="896"/>
                  <a:pt x="640" y="896"/>
                  <a:pt x="640" y="896"/>
                </a:cubicBezTo>
                <a:cubicBezTo>
                  <a:pt x="640" y="1096"/>
                  <a:pt x="640" y="1096"/>
                  <a:pt x="640" y="1096"/>
                </a:cubicBezTo>
                <a:cubicBezTo>
                  <a:pt x="576" y="1160"/>
                  <a:pt x="576" y="1160"/>
                  <a:pt x="576" y="1160"/>
                </a:cubicBezTo>
                <a:cubicBezTo>
                  <a:pt x="464" y="1160"/>
                  <a:pt x="464" y="1160"/>
                  <a:pt x="464" y="1160"/>
                </a:cubicBezTo>
                <a:cubicBezTo>
                  <a:pt x="400" y="1096"/>
                  <a:pt x="400" y="1096"/>
                  <a:pt x="400" y="1096"/>
                </a:cubicBezTo>
                <a:cubicBezTo>
                  <a:pt x="400" y="896"/>
                  <a:pt x="400" y="896"/>
                  <a:pt x="400" y="896"/>
                </a:cubicBezTo>
                <a:cubicBezTo>
                  <a:pt x="320" y="816"/>
                  <a:pt x="320" y="816"/>
                  <a:pt x="320" y="816"/>
                </a:cubicBezTo>
                <a:cubicBezTo>
                  <a:pt x="320" y="384"/>
                  <a:pt x="320" y="384"/>
                  <a:pt x="320" y="384"/>
                </a:cubicBezTo>
                <a:cubicBezTo>
                  <a:pt x="400" y="304"/>
                  <a:pt x="400" y="304"/>
                  <a:pt x="400" y="304"/>
                </a:cubicBezTo>
                <a:cubicBezTo>
                  <a:pt x="400" y="200"/>
                  <a:pt x="400" y="200"/>
                  <a:pt x="400" y="200"/>
                </a:cubicBezTo>
                <a:cubicBezTo>
                  <a:pt x="320" y="200"/>
                  <a:pt x="320" y="200"/>
                  <a:pt x="320" y="200"/>
                </a:cubicBezTo>
                <a:cubicBezTo>
                  <a:pt x="320" y="80"/>
                  <a:pt x="320" y="80"/>
                  <a:pt x="320" y="80"/>
                </a:cubicBezTo>
                <a:cubicBezTo>
                  <a:pt x="320" y="36"/>
                  <a:pt x="356" y="0"/>
                  <a:pt x="400" y="0"/>
                </a:cubicBezTo>
                <a:cubicBezTo>
                  <a:pt x="640" y="0"/>
                  <a:pt x="640" y="0"/>
                  <a:pt x="640" y="0"/>
                </a:cubicBezTo>
                <a:cubicBezTo>
                  <a:pt x="684" y="0"/>
                  <a:pt x="720" y="36"/>
                  <a:pt x="720" y="8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sp>
        <p:nvSpPr>
          <p:cNvPr id="642" name="TextBox 641"/>
          <p:cNvSpPr txBox="1"/>
          <p:nvPr/>
        </p:nvSpPr>
        <p:spPr>
          <a:xfrm>
            <a:off x="4942552" y="5435053"/>
            <a:ext cx="1652596" cy="387798"/>
          </a:xfrm>
          <a:prstGeom prst="rect">
            <a:avLst/>
          </a:prstGeom>
          <a:noFill/>
          <a:ln w="9525">
            <a:noFill/>
          </a:ln>
        </p:spPr>
        <p:txBody>
          <a:bodyPr vert="horz" wrap="none" lIns="0" tIns="0" rIns="0" bIns="0" rtlCol="0">
            <a:spAutoFit/>
          </a:bodyPr>
          <a:lstStyle/>
          <a:p>
            <a:pPr algn="r">
              <a:lnSpc>
                <a:spcPct val="90000"/>
              </a:lnSpc>
              <a:spcBef>
                <a:spcPts val="400"/>
              </a:spcBef>
              <a:buSzPct val="100000"/>
            </a:pPr>
            <a:r>
              <a:rPr lang="en-US" sz="1400" dirty="0" err="1" smtClean="0">
                <a:solidFill>
                  <a:schemeClr val="accent6"/>
                </a:solidFill>
                <a:latin typeface="+mn-lt"/>
              </a:rPr>
              <a:t>Экосистемы</a:t>
            </a:r>
            <a:r>
              <a:rPr lang="en-US" sz="1400" dirty="0" smtClean="0">
                <a:solidFill>
                  <a:schemeClr val="accent6"/>
                </a:solidFill>
                <a:latin typeface="+mn-lt"/>
              </a:rPr>
              <a:t> </a:t>
            </a:r>
            <a:r>
              <a:rPr lang="en-US" sz="1400" dirty="0" err="1" smtClean="0">
                <a:solidFill>
                  <a:schemeClr val="accent6"/>
                </a:solidFill>
                <a:latin typeface="+mn-lt"/>
              </a:rPr>
              <a:t>для</a:t>
            </a:r>
            <a:r>
              <a:rPr lang="en-US" dirty="0" smtClean="0"/>
              <a:t/>
            </a:r>
            <a:br>
              <a:rPr lang="en-US" dirty="0" smtClean="0"/>
            </a:br>
            <a:r>
              <a:rPr lang="en-US" sz="1400" dirty="0" err="1" smtClean="0">
                <a:solidFill>
                  <a:schemeClr val="accent6"/>
                </a:solidFill>
                <a:latin typeface="+mn-lt"/>
              </a:rPr>
              <a:t>открытых</a:t>
            </a:r>
            <a:r>
              <a:rPr lang="en-US" sz="1400" dirty="0" smtClean="0">
                <a:solidFill>
                  <a:schemeClr val="accent6"/>
                </a:solidFill>
                <a:latin typeface="+mn-lt"/>
              </a:rPr>
              <a:t> </a:t>
            </a:r>
            <a:r>
              <a:rPr lang="en-US" sz="1400" dirty="0" err="1" smtClean="0">
                <a:solidFill>
                  <a:schemeClr val="accent6"/>
                </a:solidFill>
                <a:latin typeface="+mn-lt"/>
              </a:rPr>
              <a:t>инноваций</a:t>
            </a:r>
            <a:endParaRPr lang="en-US" sz="1400" b="0" dirty="0">
              <a:solidFill>
                <a:schemeClr val="accent6"/>
              </a:solidFill>
              <a:latin typeface="+mn-lt"/>
              <a:cs typeface="Arial Narrow" pitchFamily="34" charset="0"/>
            </a:endParaRPr>
          </a:p>
        </p:txBody>
      </p:sp>
      <p:sp>
        <p:nvSpPr>
          <p:cNvPr id="643" name="Rectangle 642"/>
          <p:cNvSpPr/>
          <p:nvPr/>
        </p:nvSpPr>
        <p:spPr>
          <a:xfrm>
            <a:off x="4878467" y="2832675"/>
            <a:ext cx="1610029" cy="2360552"/>
          </a:xfrm>
          <a:prstGeom prst="rect">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algn="ctr">
              <a:lnSpc>
                <a:spcPct val="90000"/>
              </a:lnSpc>
              <a:spcBef>
                <a:spcPts val="0"/>
              </a:spcBef>
              <a:buSzPct val="100000"/>
            </a:pPr>
            <a:endParaRPr lang="en-US" sz="1200" dirty="0" smtClean="0"/>
          </a:p>
          <a:p>
            <a:pPr algn="ctr">
              <a:lnSpc>
                <a:spcPct val="90000"/>
              </a:lnSpc>
              <a:spcBef>
                <a:spcPts val="0"/>
              </a:spcBef>
              <a:buSzPct val="100000"/>
            </a:pPr>
            <a:endParaRPr lang="en-US" sz="1200" dirty="0" smtClean="0"/>
          </a:p>
          <a:p>
            <a:pPr algn="ctr">
              <a:lnSpc>
                <a:spcPct val="90000"/>
              </a:lnSpc>
              <a:spcBef>
                <a:spcPts val="0"/>
              </a:spcBef>
              <a:buSzPct val="100000"/>
            </a:pPr>
            <a:endParaRPr lang="en-US" sz="1200" dirty="0" smtClean="0"/>
          </a:p>
          <a:p>
            <a:pPr algn="ctr">
              <a:lnSpc>
                <a:spcPct val="90000"/>
              </a:lnSpc>
              <a:spcBef>
                <a:spcPts val="0"/>
              </a:spcBef>
              <a:buSzPct val="100000"/>
            </a:pPr>
            <a:endParaRPr lang="en-US" sz="1200" dirty="0" smtClean="0"/>
          </a:p>
          <a:p>
            <a:pPr algn="ctr">
              <a:lnSpc>
                <a:spcPts val="1300"/>
              </a:lnSpc>
              <a:spcBef>
                <a:spcPts val="0"/>
              </a:spcBef>
              <a:buSzPct val="100000"/>
            </a:pPr>
            <a:r>
              <a:rPr lang="en-US" sz="1200" dirty="0" err="1" smtClean="0"/>
              <a:t>Аналитика</a:t>
            </a:r>
            <a:endParaRPr lang="en-US" sz="1200" dirty="0" smtClean="0"/>
          </a:p>
          <a:p>
            <a:pPr algn="ctr">
              <a:lnSpc>
                <a:spcPts val="1300"/>
              </a:lnSpc>
              <a:spcBef>
                <a:spcPts val="0"/>
              </a:spcBef>
              <a:buSzPct val="100000"/>
            </a:pPr>
            <a:r>
              <a:rPr lang="en-US" sz="1200" dirty="0" smtClean="0"/>
              <a:t>-</a:t>
            </a:r>
          </a:p>
          <a:p>
            <a:pPr algn="ctr">
              <a:lnSpc>
                <a:spcPts val="1300"/>
              </a:lnSpc>
              <a:spcBef>
                <a:spcPts val="0"/>
              </a:spcBef>
              <a:buSzPct val="100000"/>
            </a:pPr>
            <a:r>
              <a:rPr lang="en-US" sz="1200" dirty="0" err="1" smtClean="0"/>
              <a:t>Моб.приложения</a:t>
            </a:r>
            <a:endParaRPr lang="en-US" sz="1200" dirty="0" smtClean="0"/>
          </a:p>
          <a:p>
            <a:pPr algn="ctr">
              <a:lnSpc>
                <a:spcPts val="1300"/>
              </a:lnSpc>
              <a:spcBef>
                <a:spcPts val="0"/>
              </a:spcBef>
              <a:buSzPct val="100000"/>
            </a:pPr>
            <a:r>
              <a:rPr lang="en-US" sz="1200" dirty="0" smtClean="0"/>
              <a:t>-</a:t>
            </a:r>
          </a:p>
          <a:p>
            <a:pPr algn="ctr">
              <a:lnSpc>
                <a:spcPts val="1300"/>
              </a:lnSpc>
              <a:spcBef>
                <a:spcPts val="0"/>
              </a:spcBef>
              <a:buSzPct val="100000"/>
            </a:pPr>
            <a:r>
              <a:rPr lang="en-US" sz="1200" dirty="0" err="1" smtClean="0"/>
              <a:t>Интернет</a:t>
            </a:r>
            <a:r>
              <a:rPr lang="en-US" sz="1200" dirty="0" smtClean="0"/>
              <a:t> </a:t>
            </a:r>
            <a:r>
              <a:rPr lang="en-US" sz="1200" dirty="0" err="1" smtClean="0"/>
              <a:t>вещей</a:t>
            </a:r>
            <a:endParaRPr lang="en-US" sz="1200" dirty="0" smtClean="0"/>
          </a:p>
          <a:p>
            <a:pPr algn="ctr">
              <a:lnSpc>
                <a:spcPts val="1300"/>
              </a:lnSpc>
              <a:spcBef>
                <a:spcPts val="0"/>
              </a:spcBef>
              <a:buSzPct val="100000"/>
            </a:pPr>
            <a:r>
              <a:rPr lang="en-US" sz="1200" dirty="0" smtClean="0"/>
              <a:t>-</a:t>
            </a:r>
          </a:p>
          <a:p>
            <a:pPr algn="ctr">
              <a:lnSpc>
                <a:spcPts val="1300"/>
              </a:lnSpc>
              <a:spcBef>
                <a:spcPts val="0"/>
              </a:spcBef>
              <a:buSzPct val="100000"/>
            </a:pPr>
            <a:r>
              <a:rPr lang="en-US" sz="1200" dirty="0" err="1" smtClean="0"/>
              <a:t>Управление</a:t>
            </a:r>
            <a:r>
              <a:rPr lang="en-US" sz="1200" dirty="0" smtClean="0"/>
              <a:t> </a:t>
            </a:r>
            <a:r>
              <a:rPr lang="en-US" sz="1200" dirty="0" err="1" smtClean="0"/>
              <a:t>по</a:t>
            </a:r>
            <a:r>
              <a:rPr lang="en-US" sz="1200" dirty="0" smtClean="0"/>
              <a:t> API</a:t>
            </a:r>
          </a:p>
          <a:p>
            <a:pPr algn="ctr">
              <a:lnSpc>
                <a:spcPts val="1300"/>
              </a:lnSpc>
              <a:spcBef>
                <a:spcPts val="0"/>
              </a:spcBef>
              <a:buSzPct val="100000"/>
            </a:pPr>
            <a:r>
              <a:rPr lang="en-US" sz="1200" dirty="0" smtClean="0"/>
              <a:t>-</a:t>
            </a:r>
          </a:p>
          <a:p>
            <a:pPr algn="ctr">
              <a:lnSpc>
                <a:spcPts val="1300"/>
              </a:lnSpc>
              <a:spcBef>
                <a:spcPts val="0"/>
              </a:spcBef>
              <a:buSzPct val="100000"/>
            </a:pPr>
            <a:r>
              <a:rPr lang="en-US" sz="1200" dirty="0" err="1" smtClean="0"/>
              <a:t>Кибербезопасность</a:t>
            </a:r>
            <a:endParaRPr lang="en-US" sz="1200" dirty="0" smtClean="0"/>
          </a:p>
        </p:txBody>
      </p:sp>
      <p:sp>
        <p:nvSpPr>
          <p:cNvPr id="644" name="Rectangle 643"/>
          <p:cNvSpPr/>
          <p:nvPr/>
        </p:nvSpPr>
        <p:spPr>
          <a:xfrm>
            <a:off x="5069813" y="2996952"/>
            <a:ext cx="1238829" cy="415680"/>
          </a:xfrm>
          <a:prstGeom prst="rect">
            <a:avLst/>
          </a:prstGeom>
          <a:solidFill>
            <a:schemeClr val="accent5">
              <a:lumMod val="20000"/>
              <a:lumOff val="80000"/>
            </a:schemeClr>
          </a:solidFill>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0" tIns="0" rIns="108000" bIns="0" rtlCol="0" anchor="ctr" anchorCtr="0">
            <a:noAutofit/>
          </a:bodyPr>
          <a:lstStyle/>
          <a:p>
            <a:pPr algn="r">
              <a:lnSpc>
                <a:spcPct val="90000"/>
              </a:lnSpc>
              <a:spcBef>
                <a:spcPts val="400"/>
              </a:spcBef>
              <a:buSzPct val="100000"/>
            </a:pPr>
            <a:r>
              <a:rPr lang="en-US" sz="1500" dirty="0" smtClean="0">
                <a:solidFill>
                  <a:schemeClr val="accent6"/>
                </a:solidFill>
              </a:rPr>
              <a:t>Digital</a:t>
            </a:r>
            <a:endParaRPr lang="en-US" sz="1500" dirty="0">
              <a:solidFill>
                <a:schemeClr val="accent6"/>
              </a:solidFill>
            </a:endParaRPr>
          </a:p>
        </p:txBody>
      </p:sp>
      <p:pic>
        <p:nvPicPr>
          <p:cNvPr id="645" name="Picture 6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43155" y="3117849"/>
            <a:ext cx="473695" cy="153351"/>
          </a:xfrm>
          <a:prstGeom prst="rect">
            <a:avLst/>
          </a:prstGeom>
        </p:spPr>
      </p:pic>
      <p:sp>
        <p:nvSpPr>
          <p:cNvPr id="646" name="TextBox 645"/>
          <p:cNvSpPr txBox="1"/>
          <p:nvPr/>
        </p:nvSpPr>
        <p:spPr>
          <a:xfrm>
            <a:off x="2411094" y="4146111"/>
            <a:ext cx="830536" cy="304699"/>
          </a:xfrm>
          <a:prstGeom prst="rect">
            <a:avLst/>
          </a:prstGeom>
          <a:noFill/>
          <a:ln w="9525">
            <a:noFill/>
          </a:ln>
        </p:spPr>
        <p:txBody>
          <a:bodyPr vert="horz" wrap="square" lIns="0" tIns="0" rIns="0" bIns="0" rtlCol="0">
            <a:spAutoFit/>
          </a:bodyPr>
          <a:lstStyle/>
          <a:p>
            <a:pPr algn="ctr">
              <a:lnSpc>
                <a:spcPct val="90000"/>
              </a:lnSpc>
              <a:spcBef>
                <a:spcPts val="400"/>
              </a:spcBef>
              <a:buSzPct val="100000"/>
            </a:pPr>
            <a:r>
              <a:rPr lang="en-US" sz="1100" dirty="0" smtClean="0">
                <a:latin typeface="+mn-lt"/>
              </a:rPr>
              <a:t>580 </a:t>
            </a:r>
            <a:r>
              <a:rPr lang="en-US" sz="1100" b="0" i="1" dirty="0" err="1" smtClean="0"/>
              <a:t>проектов</a:t>
            </a:r>
            <a:r>
              <a:rPr lang="en-US" dirty="0" smtClean="0"/>
              <a:t/>
            </a:r>
            <a:br>
              <a:rPr lang="en-US" dirty="0" smtClean="0"/>
            </a:br>
            <a:r>
              <a:rPr lang="en-US" sz="1100" b="0" i="1" dirty="0" err="1" smtClean="0"/>
              <a:t>innov@ENGIE</a:t>
            </a:r>
            <a:endParaRPr lang="en-US" sz="1100" b="0" dirty="0">
              <a:latin typeface="+mn-lt"/>
              <a:cs typeface="Arial Narrow" pitchFamily="34" charset="0"/>
            </a:endParaRPr>
          </a:p>
        </p:txBody>
      </p:sp>
      <p:sp>
        <p:nvSpPr>
          <p:cNvPr id="647" name="TextBox 646"/>
          <p:cNvSpPr txBox="1"/>
          <p:nvPr/>
        </p:nvSpPr>
        <p:spPr>
          <a:xfrm>
            <a:off x="3945059" y="4146111"/>
            <a:ext cx="933407" cy="457048"/>
          </a:xfrm>
          <a:prstGeom prst="rect">
            <a:avLst/>
          </a:prstGeom>
          <a:noFill/>
          <a:ln w="9525">
            <a:noFill/>
          </a:ln>
        </p:spPr>
        <p:txBody>
          <a:bodyPr vert="horz" wrap="square" lIns="0" tIns="0" rIns="0" bIns="0" rtlCol="0">
            <a:spAutoFit/>
          </a:bodyPr>
          <a:lstStyle/>
          <a:p>
            <a:pPr algn="ctr">
              <a:lnSpc>
                <a:spcPct val="90000"/>
              </a:lnSpc>
              <a:spcBef>
                <a:spcPts val="400"/>
              </a:spcBef>
              <a:buSzPct val="100000"/>
            </a:pPr>
            <a:r>
              <a:rPr lang="en-US" sz="1100" dirty="0" smtClean="0">
                <a:latin typeface="+mn-lt"/>
              </a:rPr>
              <a:t>800 </a:t>
            </a:r>
            <a:r>
              <a:rPr lang="en-US" sz="1100" b="0" dirty="0" err="1" smtClean="0">
                <a:latin typeface="+mn-lt"/>
              </a:rPr>
              <a:t>исследователей</a:t>
            </a:r>
            <a:r>
              <a:rPr lang="en-US" dirty="0" smtClean="0"/>
              <a:t/>
            </a:r>
            <a:br>
              <a:rPr lang="en-US" dirty="0" smtClean="0"/>
            </a:br>
            <a:r>
              <a:rPr lang="en-US" sz="1100" b="0" dirty="0" smtClean="0">
                <a:latin typeface="+mn-lt"/>
              </a:rPr>
              <a:t>в </a:t>
            </a:r>
            <a:r>
              <a:rPr lang="en-US" sz="1100" dirty="0" smtClean="0">
                <a:latin typeface="+mn-lt"/>
              </a:rPr>
              <a:t>9 </a:t>
            </a:r>
            <a:r>
              <a:rPr lang="en-US" sz="1100" b="0" dirty="0" err="1" smtClean="0">
                <a:latin typeface="+mn-lt"/>
              </a:rPr>
              <a:t>центрах</a:t>
            </a:r>
            <a:endParaRPr lang="en-US" sz="1100" b="0" dirty="0">
              <a:latin typeface="+mn-lt"/>
            </a:endParaRPr>
          </a:p>
        </p:txBody>
      </p:sp>
      <p:sp>
        <p:nvSpPr>
          <p:cNvPr id="648" name="TextBox 647"/>
          <p:cNvSpPr txBox="1"/>
          <p:nvPr/>
        </p:nvSpPr>
        <p:spPr>
          <a:xfrm>
            <a:off x="3260358" y="4146111"/>
            <a:ext cx="646369" cy="457048"/>
          </a:xfrm>
          <a:prstGeom prst="rect">
            <a:avLst/>
          </a:prstGeom>
          <a:noFill/>
          <a:ln w="9525">
            <a:noFill/>
          </a:ln>
        </p:spPr>
        <p:txBody>
          <a:bodyPr vert="horz" wrap="square" lIns="0" tIns="0" rIns="0" bIns="0" rtlCol="0">
            <a:spAutoFit/>
          </a:bodyPr>
          <a:lstStyle/>
          <a:p>
            <a:pPr algn="ctr">
              <a:lnSpc>
                <a:spcPct val="90000"/>
              </a:lnSpc>
              <a:spcBef>
                <a:spcPts val="400"/>
              </a:spcBef>
              <a:buSzPct val="100000"/>
            </a:pPr>
            <a:r>
              <a:rPr lang="en-US" sz="1100" dirty="0" smtClean="0">
                <a:latin typeface="+mn-lt"/>
              </a:rPr>
              <a:t>€115 </a:t>
            </a:r>
            <a:r>
              <a:rPr lang="en-US" sz="1100" dirty="0" err="1" smtClean="0">
                <a:latin typeface="+mn-lt"/>
              </a:rPr>
              <a:t>млн</a:t>
            </a:r>
            <a:r>
              <a:rPr lang="en-US" sz="1100" dirty="0" smtClean="0">
                <a:latin typeface="+mn-lt"/>
              </a:rPr>
              <a:t> </a:t>
            </a:r>
            <a:r>
              <a:rPr lang="en-US" sz="1100" b="0" dirty="0" smtClean="0">
                <a:latin typeface="+mn-lt"/>
              </a:rPr>
              <a:t>в </a:t>
            </a:r>
            <a:r>
              <a:rPr lang="en-US" sz="1100" b="0" dirty="0" err="1" smtClean="0">
                <a:latin typeface="+mn-lt"/>
              </a:rPr>
              <a:t>венчурном</a:t>
            </a:r>
            <a:r>
              <a:rPr lang="en-US" sz="1100" b="0" dirty="0" smtClean="0">
                <a:latin typeface="+mn-lt"/>
              </a:rPr>
              <a:t> </a:t>
            </a:r>
            <a:r>
              <a:rPr lang="en-US" sz="1100" b="0" dirty="0" err="1" smtClean="0">
                <a:latin typeface="+mn-lt"/>
              </a:rPr>
              <a:t>фонде</a:t>
            </a:r>
            <a:endParaRPr lang="en-US" sz="1100" b="0" dirty="0">
              <a:latin typeface="+mn-lt"/>
            </a:endParaRPr>
          </a:p>
        </p:txBody>
      </p:sp>
      <p:cxnSp>
        <p:nvCxnSpPr>
          <p:cNvPr id="649" name="Straight Connector 648"/>
          <p:cNvCxnSpPr/>
          <p:nvPr/>
        </p:nvCxnSpPr>
        <p:spPr>
          <a:xfrm>
            <a:off x="4717869" y="2524125"/>
            <a:ext cx="0" cy="433046"/>
          </a:xfrm>
          <a:prstGeom prst="line">
            <a:avLst/>
          </a:prstGeom>
          <a:ln w="22225" cmpd="sng">
            <a:solidFill>
              <a:schemeClr val="bg2"/>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a:off x="2568688" y="2524125"/>
            <a:ext cx="0" cy="433046"/>
          </a:xfrm>
          <a:prstGeom prst="line">
            <a:avLst/>
          </a:prstGeom>
          <a:ln w="22225" cmpd="sng">
            <a:solidFill>
              <a:schemeClr val="bg2"/>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2944464" y="5233357"/>
            <a:ext cx="0" cy="283875"/>
          </a:xfrm>
          <a:prstGeom prst="line">
            <a:avLst/>
          </a:prstGeom>
          <a:ln w="22225" cmpd="sng">
            <a:solidFill>
              <a:schemeClr val="bg2"/>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4268244" y="5233357"/>
            <a:ext cx="0" cy="283875"/>
          </a:xfrm>
          <a:prstGeom prst="line">
            <a:avLst/>
          </a:prstGeom>
          <a:ln w="22225" cmpd="sng">
            <a:solidFill>
              <a:schemeClr val="bg2"/>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653" name="Straight Connector 652"/>
          <p:cNvCxnSpPr>
            <a:cxnSpLocks/>
          </p:cNvCxnSpPr>
          <p:nvPr/>
        </p:nvCxnSpPr>
        <p:spPr>
          <a:xfrm flipH="1">
            <a:off x="2037860" y="3818202"/>
            <a:ext cx="373234" cy="0"/>
          </a:xfrm>
          <a:prstGeom prst="line">
            <a:avLst/>
          </a:prstGeom>
          <a:ln w="22225" cmpd="sng">
            <a:solidFill>
              <a:schemeClr val="bg2"/>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54" name="Straight Connector 653"/>
          <p:cNvCxnSpPr>
            <a:cxnSpLocks/>
          </p:cNvCxnSpPr>
          <p:nvPr/>
        </p:nvCxnSpPr>
        <p:spPr>
          <a:xfrm flipH="1" flipV="1">
            <a:off x="2037860" y="4923394"/>
            <a:ext cx="373234" cy="1"/>
          </a:xfrm>
          <a:prstGeom prst="line">
            <a:avLst/>
          </a:prstGeom>
          <a:ln w="22225" cmpd="sng">
            <a:solidFill>
              <a:schemeClr val="bg2"/>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55" name="RbLeanShape Right Angle 501993"/>
          <p:cNvSpPr/>
          <p:nvPr/>
        </p:nvSpPr>
        <p:spPr>
          <a:xfrm rot="10800000">
            <a:off x="6308642" y="4412080"/>
            <a:ext cx="681770" cy="310378"/>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22225" cmpd="sng">
            <a:solidFill>
              <a:schemeClr val="bg2"/>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nSpc>
                <a:spcPct val="90000"/>
              </a:lnSpc>
              <a:spcBef>
                <a:spcPts val="0"/>
              </a:spcBef>
            </a:pPr>
            <a:endParaRPr lang="en-US" dirty="0"/>
          </a:p>
        </p:txBody>
      </p:sp>
      <p:grpSp>
        <p:nvGrpSpPr>
          <p:cNvPr id="9" name="Group 8"/>
          <p:cNvGrpSpPr/>
          <p:nvPr/>
        </p:nvGrpSpPr>
        <p:grpSpPr>
          <a:xfrm>
            <a:off x="7447608" y="2160672"/>
            <a:ext cx="155575" cy="4444914"/>
            <a:chOff x="7269808" y="2160672"/>
            <a:chExt cx="155575" cy="4444914"/>
          </a:xfrm>
        </p:grpSpPr>
        <p:cxnSp>
          <p:nvCxnSpPr>
            <p:cNvPr id="656" name="VLine2"/>
            <p:cNvCxnSpPr/>
            <p:nvPr/>
          </p:nvCxnSpPr>
          <p:spPr>
            <a:xfrm>
              <a:off x="7329200" y="2160672"/>
              <a:ext cx="0" cy="4444914"/>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657" name="IsoscelesTriangle4"/>
            <p:cNvSpPr/>
            <p:nvPr/>
          </p:nvSpPr>
          <p:spPr>
            <a:xfrm rot="5400000">
              <a:off x="7166621" y="4305342"/>
              <a:ext cx="361950" cy="155575"/>
            </a:xfrm>
            <a:prstGeom prst="triangle">
              <a:avLst/>
            </a:prstGeom>
            <a:solidFill>
              <a:schemeClr val="accent3"/>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grpSp>
      <p:pic>
        <p:nvPicPr>
          <p:cNvPr id="658" name="Picture 65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60356" y="1746795"/>
            <a:ext cx="691564" cy="234752"/>
          </a:xfrm>
          <a:prstGeom prst="rect">
            <a:avLst/>
          </a:prstGeom>
          <a:noFill/>
          <a:ln>
            <a:noFill/>
          </a:ln>
        </p:spPr>
      </p:pic>
      <p:sp>
        <p:nvSpPr>
          <p:cNvPr id="329" name="RbSticker"/>
          <p:cNvSpPr txBox="1"/>
          <p:nvPr/>
        </p:nvSpPr>
        <p:spPr>
          <a:xfrm>
            <a:off x="738000" y="260349"/>
            <a:ext cx="751809" cy="180049"/>
          </a:xfrm>
          <a:prstGeom prst="rect">
            <a:avLst/>
          </a:prstGeom>
          <a:solidFill>
            <a:srgbClr val="BBE0E3">
              <a:lumMod val="100000"/>
              <a:alpha val="0"/>
            </a:srgbClr>
          </a:solidFill>
          <a:ln w="9525">
            <a:noFill/>
          </a:ln>
        </p:spPr>
        <p:txBody>
          <a:bodyPr vert="horz" wrap="none" lIns="0" tIns="0" rIns="0" bIns="0" rtlCol="0" anchor="ctr">
            <a:spAutoFit/>
          </a:bodyPr>
          <a:lstStyle/>
          <a:p>
            <a:pPr>
              <a:lnSpc>
                <a:spcPct val="90000"/>
              </a:lnSpc>
              <a:spcBef>
                <a:spcPts val="400"/>
              </a:spcBef>
              <a:buClr>
                <a:srgbClr val="000000"/>
              </a:buClr>
              <a:buSzPct val="100000"/>
            </a:pPr>
            <a:r>
              <a:rPr lang="ru-RU" noProof="0" dirty="0" smtClean="0">
                <a:solidFill>
                  <a:schemeClr val="accent3"/>
                </a:solidFill>
                <a:latin typeface="+mn-lt"/>
                <a:cs typeface="Arial Narrow" pitchFamily="34" charset="0"/>
              </a:rPr>
              <a:t>Справочно</a:t>
            </a:r>
          </a:p>
        </p:txBody>
      </p:sp>
    </p:spTree>
    <p:extLst>
      <p:ext uri="{BB962C8B-B14F-4D97-AF65-F5344CB8AC3E}">
        <p14:creationId xmlns:p14="http://schemas.microsoft.com/office/powerpoint/2010/main" val="351050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0018" name="Rectangle 2" hidden="1"/>
          <p:cNvGraphicFramePr>
            <a:graphicFrameLocks/>
          </p:cNvGraphicFramePr>
          <p:nvPr>
            <p:custDataLst>
              <p:tags r:id="rId2"/>
            </p:custDataLst>
            <p:extLst>
              <p:ext uri="{D42A27DB-BD31-4B8C-83A1-F6EECF244321}">
                <p14:modId xmlns:p14="http://schemas.microsoft.com/office/powerpoint/2010/main" val="1332010145"/>
              </p:ext>
            </p:extLst>
          </p:nvPr>
        </p:nvGraphicFramePr>
        <p:xfrm>
          <a:off x="0" y="0"/>
          <a:ext cx="195359" cy="158750"/>
        </p:xfrm>
        <a:graphic>
          <a:graphicData uri="http://schemas.openxmlformats.org/presentationml/2006/ole">
            <mc:AlternateContent xmlns:mc="http://schemas.openxmlformats.org/markup-compatibility/2006">
              <mc:Choice xmlns:v="urn:schemas-microsoft-com:vml" Requires="v">
                <p:oleObj spid="_x0000_s138313" name="think-cell Slide" r:id="rId5" imgW="0" imgH="0" progId="TCLayout.ActiveDocument.1">
                  <p:embed/>
                </p:oleObj>
              </mc:Choice>
              <mc:Fallback>
                <p:oleObj name="think-cell Slide" r:id="rId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59"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38000" y="666000"/>
            <a:ext cx="10792808" cy="860400"/>
          </a:xfrm>
        </p:spPr>
        <p:txBody>
          <a:bodyPr/>
          <a:lstStyle/>
          <a:p>
            <a:r>
              <a:rPr lang="ru-RU" smtClean="0"/>
              <a:t>Спасибо</a:t>
            </a:r>
            <a:r>
              <a:rPr lang="en-US" smtClean="0"/>
              <a:t>!</a:t>
            </a:r>
            <a:endParaRPr lang="ru-RU" dirty="0"/>
          </a:p>
        </p:txBody>
      </p:sp>
      <p:sp>
        <p:nvSpPr>
          <p:cNvPr id="37" name="ListLeanHorizontalTextTopic1"/>
          <p:cNvSpPr txBox="1">
            <a:spLocks/>
          </p:cNvSpPr>
          <p:nvPr/>
        </p:nvSpPr>
        <p:spPr>
          <a:xfrm>
            <a:off x="2623316" y="2325943"/>
            <a:ext cx="3544336" cy="346249"/>
          </a:xfrm>
          <a:prstGeom prst="rect">
            <a:avLst/>
          </a:prstGeom>
          <a:noFill/>
          <a:ln w="9525">
            <a:noFill/>
          </a:ln>
        </p:spPr>
        <p:txBody>
          <a:bodyPr vert="horz" wrap="square" lIns="0" tIns="0" rIns="0" bIns="0" rtlCol="0" anchor="t" anchorCtr="0">
            <a:spAutoFit/>
          </a:bodyPr>
          <a:lstStyle/>
          <a:p>
            <a:pPr>
              <a:lnSpc>
                <a:spcPct val="90000"/>
              </a:lnSpc>
              <a:spcBef>
                <a:spcPts val="0"/>
              </a:spcBef>
              <a:buClr>
                <a:schemeClr val="tx1"/>
              </a:buClr>
              <a:buSzPct val="100000"/>
            </a:pPr>
            <a:r>
              <a:rPr lang="ru-RU" sz="2500" dirty="0" smtClean="0">
                <a:solidFill>
                  <a:schemeClr val="accent6"/>
                </a:solidFill>
                <a:latin typeface="Arial Narrow" pitchFamily="34" charset="0"/>
                <a:cs typeface="Arial" pitchFamily="34" charset="0"/>
              </a:rPr>
              <a:t>Денис Борисов</a:t>
            </a:r>
          </a:p>
        </p:txBody>
      </p:sp>
      <p:sp>
        <p:nvSpPr>
          <p:cNvPr id="47" name="Text 15"/>
          <p:cNvSpPr>
            <a:spLocks noChangeArrowheads="1"/>
          </p:cNvSpPr>
          <p:nvPr/>
        </p:nvSpPr>
        <p:spPr bwMode="auto">
          <a:xfrm>
            <a:off x="2623316" y="2780130"/>
            <a:ext cx="4812879" cy="2062103"/>
          </a:xfrm>
          <a:prstGeom prst="rect">
            <a:avLst/>
          </a:prstGeom>
          <a:noFill/>
          <a:ln w="6350">
            <a:noFill/>
            <a:miter lim="800000"/>
            <a:headEnd/>
            <a:tailEnd/>
          </a:ln>
        </p:spPr>
        <p:txBody>
          <a:bodyPr wrap="square" lIns="0" tIns="0" rIns="0" bIns="0">
            <a:spAutoFit/>
          </a:bodyPr>
          <a:lstStyle/>
          <a:p>
            <a:pPr defTabSz="330200">
              <a:spcAft>
                <a:spcPts val="600"/>
              </a:spcAft>
              <a:buFont typeface="Arial" charset="0"/>
              <a:buNone/>
            </a:pPr>
            <a:r>
              <a:rPr lang="ru-RU" altLang="de-DE" sz="1700" dirty="0" smtClean="0">
                <a:latin typeface="Arial Narrow" pitchFamily="34" charset="0"/>
              </a:rPr>
              <a:t>Старший руководитель проектов</a:t>
            </a:r>
          </a:p>
          <a:p>
            <a:pPr defTabSz="330200">
              <a:buFont typeface="Arial" charset="0"/>
              <a:buNone/>
            </a:pPr>
            <a:r>
              <a:rPr lang="ru-RU" altLang="de-DE" sz="1700" b="0" dirty="0" smtClean="0">
                <a:latin typeface="Arial Narrow" pitchFamily="34" charset="0"/>
              </a:rPr>
              <a:t>Центры компетенций</a:t>
            </a:r>
            <a:endParaRPr lang="en-US" altLang="de-DE" sz="1700" b="0" dirty="0" smtClean="0">
              <a:latin typeface="Arial Narrow" pitchFamily="34" charset="0"/>
            </a:endParaRPr>
          </a:p>
          <a:p>
            <a:pPr defTabSz="330200">
              <a:buFont typeface="Arial" charset="0"/>
              <a:buNone/>
            </a:pPr>
            <a:r>
              <a:rPr lang="ru-RU" altLang="de-DE" sz="1700" b="0" dirty="0" smtClean="0">
                <a:solidFill>
                  <a:schemeClr val="accent6"/>
                </a:solidFill>
                <a:latin typeface="Arial Narrow" pitchFamily="34" charset="0"/>
              </a:rPr>
              <a:t>"Топливно-энергетический комплекс", "Инфраструктура"</a:t>
            </a:r>
            <a:endParaRPr lang="en-US" altLang="de-DE" sz="1700" b="0" dirty="0" smtClean="0">
              <a:solidFill>
                <a:schemeClr val="accent6"/>
              </a:solidFill>
              <a:latin typeface="Arial Narrow" pitchFamily="34" charset="0"/>
            </a:endParaRPr>
          </a:p>
          <a:p>
            <a:pPr defTabSz="187325">
              <a:spcBef>
                <a:spcPts val="1200"/>
              </a:spcBef>
              <a:spcAft>
                <a:spcPts val="0"/>
              </a:spcAft>
              <a:buFont typeface="Arial" charset="0"/>
              <a:buNone/>
              <a:tabLst>
                <a:tab pos="447675" algn="l"/>
              </a:tabLst>
            </a:pPr>
            <a:r>
              <a:rPr lang="ru-RU" altLang="de-DE" sz="1700" b="0" dirty="0" smtClean="0">
                <a:latin typeface="Arial Narrow" pitchFamily="34" charset="0"/>
              </a:rPr>
              <a:t>Тел.</a:t>
            </a:r>
            <a:r>
              <a:rPr lang="en-US" altLang="de-DE" sz="1700" b="0" dirty="0">
                <a:latin typeface="Arial Narrow" pitchFamily="34" charset="0"/>
              </a:rPr>
              <a:t>	</a:t>
            </a:r>
            <a:r>
              <a:rPr lang="ru-RU" altLang="de-DE" sz="1700" b="0" dirty="0">
                <a:latin typeface="Arial Narrow" pitchFamily="34" charset="0"/>
              </a:rPr>
              <a:t>+7 495 225 76 45</a:t>
            </a:r>
            <a:endParaRPr lang="en-US" altLang="de-DE" sz="1700" b="0" dirty="0">
              <a:latin typeface="Arial Narrow" pitchFamily="34" charset="0"/>
            </a:endParaRPr>
          </a:p>
          <a:p>
            <a:pPr defTabSz="330200">
              <a:spcBef>
                <a:spcPts val="0"/>
              </a:spcBef>
              <a:spcAft>
                <a:spcPts val="0"/>
              </a:spcAft>
              <a:buFont typeface="Arial" charset="0"/>
              <a:buNone/>
              <a:tabLst>
                <a:tab pos="447675" algn="l"/>
              </a:tabLst>
            </a:pPr>
            <a:r>
              <a:rPr lang="ru-RU" altLang="de-DE" sz="1700" b="0" dirty="0" smtClean="0">
                <a:latin typeface="Arial Narrow" pitchFamily="34" charset="0"/>
              </a:rPr>
              <a:t>Моб.</a:t>
            </a:r>
            <a:r>
              <a:rPr lang="en-US" altLang="de-DE" sz="1700" b="0" dirty="0">
                <a:latin typeface="Arial Narrow" pitchFamily="34" charset="0"/>
              </a:rPr>
              <a:t>	</a:t>
            </a:r>
            <a:r>
              <a:rPr lang="ru-RU" altLang="de-DE" sz="1700" b="0" dirty="0">
                <a:latin typeface="Arial Narrow" pitchFamily="34" charset="0"/>
              </a:rPr>
              <a:t>+7 967 268 10 92</a:t>
            </a:r>
          </a:p>
          <a:p>
            <a:pPr defTabSz="360363">
              <a:spcBef>
                <a:spcPts val="0"/>
              </a:spcBef>
              <a:spcAft>
                <a:spcPts val="0"/>
              </a:spcAft>
              <a:buFont typeface="Arial" charset="0"/>
              <a:buNone/>
              <a:tabLst>
                <a:tab pos="360363" algn="l"/>
                <a:tab pos="896938" algn="l"/>
              </a:tabLst>
            </a:pPr>
            <a:r>
              <a:rPr lang="en-US" altLang="de-DE" sz="1700" b="0" dirty="0">
                <a:latin typeface="Arial Narrow" pitchFamily="34" charset="0"/>
                <a:hlinkClick r:id="rId6"/>
              </a:rPr>
              <a:t>Denis.Borisov@rolandberger.com</a:t>
            </a:r>
          </a:p>
          <a:p>
            <a:pPr defTabSz="360363">
              <a:spcBef>
                <a:spcPts val="0"/>
              </a:spcBef>
              <a:spcAft>
                <a:spcPts val="0"/>
              </a:spcAft>
              <a:tabLst>
                <a:tab pos="360363" algn="l"/>
                <a:tab pos="896938" algn="l"/>
              </a:tabLst>
            </a:pPr>
            <a:r>
              <a:rPr lang="ru-RU" altLang="de-DE" sz="1700" b="0" dirty="0" smtClean="0">
                <a:latin typeface="Arial Narrow" pitchFamily="34" charset="0"/>
              </a:rPr>
              <a:t>101000, Москва</a:t>
            </a:r>
            <a:r>
              <a:rPr lang="ru-RU" altLang="de-DE" sz="1700" b="0" dirty="0">
                <a:latin typeface="Arial Narrow" pitchFamily="34" charset="0"/>
              </a:rPr>
              <a:t>, Чистопрудный </a:t>
            </a:r>
            <a:r>
              <a:rPr lang="ru-RU" altLang="de-DE" sz="1700" b="0" dirty="0" smtClean="0">
                <a:latin typeface="Arial Narrow" pitchFamily="34" charset="0"/>
              </a:rPr>
              <a:t>б-р, </a:t>
            </a:r>
            <a:r>
              <a:rPr lang="ru-RU" altLang="de-DE" sz="1700" b="0" dirty="0" err="1" smtClean="0">
                <a:latin typeface="Arial Narrow" pitchFamily="34" charset="0"/>
              </a:rPr>
              <a:t>д.17</a:t>
            </a:r>
            <a:r>
              <a:rPr lang="ru-RU" altLang="de-DE" sz="1700" b="0" dirty="0" smtClean="0">
                <a:latin typeface="Arial Narrow" pitchFamily="34" charset="0"/>
              </a:rPr>
              <a:t> </a:t>
            </a:r>
            <a:r>
              <a:rPr lang="ru-RU" altLang="de-DE" sz="1700" b="0" dirty="0" err="1" smtClean="0">
                <a:latin typeface="Arial Narrow" pitchFamily="34" charset="0"/>
              </a:rPr>
              <a:t>стр.1</a:t>
            </a:r>
            <a:endParaRPr lang="en-US" altLang="de-DE" sz="1700" b="0" dirty="0">
              <a:latin typeface="Arial Narrow" pitchFamily="34" charset="0"/>
            </a:endParaRPr>
          </a:p>
        </p:txBody>
      </p:sp>
      <p:sp>
        <p:nvSpPr>
          <p:cNvPr id="3" name="Rectangle 2"/>
          <p:cNvSpPr/>
          <p:nvPr/>
        </p:nvSpPr>
        <p:spPr>
          <a:xfrm>
            <a:off x="738000" y="2210283"/>
            <a:ext cx="6795574" cy="2972692"/>
          </a:xfrm>
          <a:prstGeom prst="rect">
            <a:avLst/>
          </a:prstGeom>
          <a:ln w="2222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smtClean="0"/>
          </a:p>
        </p:txBody>
      </p:sp>
      <p:pic>
        <p:nvPicPr>
          <p:cNvPr id="10" name="Picture 37" descr="R:\MOW\Public\Photo_Archive\Presentations\Borisov Deni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522" y="2325943"/>
            <a:ext cx="1405073" cy="187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578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326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639752321"/>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09850" name="think-cell Slide" r:id="rId86" imgW="270" imgH="270" progId="TCLayout.ActiveDocument.1">
                  <p:embed/>
                </p:oleObj>
              </mc:Choice>
              <mc:Fallback>
                <p:oleObj name="think-cell Slide" r:id="rId86" imgW="270" imgH="270" progId="TCLayout.ActiveDocument.1">
                  <p:embed/>
                  <p:pic>
                    <p:nvPicPr>
                      <p:cNvPr id="0" name=""/>
                      <p:cNvPicPr/>
                      <p:nvPr/>
                    </p:nvPicPr>
                    <p:blipFill>
                      <a:blip r:embed="rId87"/>
                      <a:stretch>
                        <a:fillRect/>
                      </a:stretch>
                    </p:blipFill>
                    <p:spPr>
                      <a:xfrm>
                        <a:off x="1955" y="1589"/>
                        <a:ext cx="1953"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95359"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pPr>
              <a:lnSpc>
                <a:spcPct val="90000"/>
              </a:lnSpc>
            </a:pPr>
            <a:endParaRPr lang="ru-RU" b="0" dirty="0">
              <a:latin typeface="Arial Narrow"/>
              <a:sym typeface="Arial Narrow"/>
            </a:endParaRPr>
          </a:p>
        </p:txBody>
      </p:sp>
      <p:sp>
        <p:nvSpPr>
          <p:cNvPr id="3" name="Title 2"/>
          <p:cNvSpPr>
            <a:spLocks noGrp="1"/>
          </p:cNvSpPr>
          <p:nvPr>
            <p:ph type="title"/>
          </p:nvPr>
        </p:nvSpPr>
        <p:spPr/>
        <p:txBody>
          <a:bodyPr/>
          <a:lstStyle/>
          <a:p>
            <a:r>
              <a:rPr lang="ru-RU" smtClean="0"/>
              <a:t>Прирост спроса на э/э на 60% к 2040 г. будет в основном удовле-творен за счет дешевеющих ВИЭ – новые вводы составят ~4,8 ТВт</a:t>
            </a:r>
            <a:endParaRPr lang="nl-NL" dirty="0"/>
          </a:p>
        </p:txBody>
      </p:sp>
      <p:cxnSp>
        <p:nvCxnSpPr>
          <p:cNvPr id="386" name="Straight Connector 385"/>
          <p:cNvCxnSpPr/>
          <p:nvPr>
            <p:custDataLst>
              <p:tags r:id="rId4"/>
            </p:custDataLst>
          </p:nvPr>
        </p:nvCxnSpPr>
        <p:spPr bwMode="auto">
          <a:xfrm>
            <a:off x="9944100" y="3100388"/>
            <a:ext cx="190500" cy="0"/>
          </a:xfrm>
          <a:prstGeom prst="line">
            <a:avLst/>
          </a:prstGeom>
          <a:ln w="952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custDataLst>
              <p:tags r:id="rId5"/>
            </p:custDataLst>
          </p:nvPr>
        </p:nvCxnSpPr>
        <p:spPr bwMode="auto">
          <a:xfrm>
            <a:off x="9264650" y="4692650"/>
            <a:ext cx="190500" cy="0"/>
          </a:xfrm>
          <a:prstGeom prst="line">
            <a:avLst/>
          </a:prstGeom>
          <a:ln w="952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387" name="Object 386"/>
          <p:cNvGraphicFramePr>
            <a:graphicFrameLocks/>
          </p:cNvGraphicFramePr>
          <p:nvPr>
            <p:custDataLst>
              <p:tags r:id="rId6"/>
            </p:custDataLst>
            <p:extLst>
              <p:ext uri="{D42A27DB-BD31-4B8C-83A1-F6EECF244321}">
                <p14:modId xmlns:p14="http://schemas.microsoft.com/office/powerpoint/2010/main" val="2054635079"/>
              </p:ext>
            </p:extLst>
          </p:nvPr>
        </p:nvGraphicFramePr>
        <p:xfrm>
          <a:off x="8572500" y="2971799"/>
          <a:ext cx="2240375" cy="3032856"/>
        </p:xfrm>
        <a:graphic>
          <a:graphicData uri="http://schemas.openxmlformats.org/presentationml/2006/ole">
            <mc:AlternateContent xmlns:mc="http://schemas.openxmlformats.org/markup-compatibility/2006">
              <mc:Choice xmlns:v="urn:schemas-microsoft-com:vml" Requires="v">
                <p:oleObj spid="_x0000_s109851" name="Chart" r:id="rId88" imgW="2240375" imgH="3032856" progId="MSGraph.Chart.8">
                  <p:embed followColorScheme="full"/>
                </p:oleObj>
              </mc:Choice>
              <mc:Fallback>
                <p:oleObj name="Chart" r:id="rId88" imgW="2240375" imgH="3032856" progId="MSGraph.Chart.8">
                  <p:embed followColorScheme="full"/>
                  <p:pic>
                    <p:nvPicPr>
                      <p:cNvPr id="0" name=""/>
                      <p:cNvPicPr/>
                      <p:nvPr/>
                    </p:nvPicPr>
                    <p:blipFill>
                      <a:blip r:embed="rId89"/>
                      <a:stretch>
                        <a:fillRect/>
                      </a:stretch>
                    </p:blipFill>
                    <p:spPr>
                      <a:xfrm>
                        <a:off x="8572500" y="2971799"/>
                        <a:ext cx="2240375" cy="3032856"/>
                      </a:xfrm>
                      <a:prstGeom prst="rect">
                        <a:avLst/>
                      </a:prstGeom>
                    </p:spPr>
                  </p:pic>
                </p:oleObj>
              </mc:Fallback>
            </mc:AlternateContent>
          </a:graphicData>
        </a:graphic>
      </p:graphicFrame>
      <p:sp useBgFill="1">
        <p:nvSpPr>
          <p:cNvPr id="5" name="Freeform 4"/>
          <p:cNvSpPr/>
          <p:nvPr>
            <p:custDataLst>
              <p:tags r:id="rId7"/>
            </p:custDataLst>
          </p:nvPr>
        </p:nvSpPr>
        <p:spPr bwMode="auto">
          <a:xfrm>
            <a:off x="9407525" y="4454525"/>
            <a:ext cx="588964" cy="215901"/>
          </a:xfrm>
          <a:custGeom>
            <a:avLst/>
            <a:gdLst/>
            <a:ahLst/>
            <a:cxnLst/>
            <a:rect l="0" t="0" r="0" b="0"/>
            <a:pathLst>
              <a:path w="588964" h="215901">
                <a:moveTo>
                  <a:pt x="0" y="158750"/>
                </a:moveTo>
                <a:lnTo>
                  <a:pt x="588963" y="0"/>
                </a:lnTo>
                <a:lnTo>
                  <a:pt x="588963" y="57150"/>
                </a:lnTo>
                <a:lnTo>
                  <a:pt x="0" y="215900"/>
                </a:lnTo>
                <a:close/>
              </a:path>
            </a:pathLst>
          </a:custGeom>
          <a:ln w="9525" cap="flat" cmpd="sng" algn="ctr">
            <a:noFill/>
            <a:prstDash val="solid"/>
          </a:ln>
          <a:effectLst/>
          <a:extLst>
            <a:ext uri="{91240B29-F687-4F45-9708-019B960494DF}">
              <a14:hiddenLine xmlns:a14="http://schemas.microsoft.com/office/drawing/2010/main" w="9525" cap="flat" cmpd="sng" algn="ctr">
                <a:solidFill>
                  <a:schemeClr val="accent3"/>
                </a:solidFill>
                <a:prstDash val="solid"/>
              </a14:hiddenLine>
            </a:ext>
          </a:ex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ru-RU" sz="1500" b="0" dirty="0" smtClean="0"/>
          </a:p>
        </p:txBody>
      </p:sp>
      <p:sp useBgFill="1">
        <p:nvSpPr>
          <p:cNvPr id="13" name="Freeform 12"/>
          <p:cNvSpPr/>
          <p:nvPr>
            <p:custDataLst>
              <p:tags r:id="rId8"/>
            </p:custDataLst>
          </p:nvPr>
        </p:nvSpPr>
        <p:spPr bwMode="auto">
          <a:xfrm>
            <a:off x="10080625" y="4454525"/>
            <a:ext cx="590551" cy="215901"/>
          </a:xfrm>
          <a:custGeom>
            <a:avLst/>
            <a:gdLst/>
            <a:ahLst/>
            <a:cxnLst/>
            <a:rect l="0" t="0" r="0" b="0"/>
            <a:pathLst>
              <a:path w="590551" h="215901">
                <a:moveTo>
                  <a:pt x="0" y="158750"/>
                </a:moveTo>
                <a:lnTo>
                  <a:pt x="590550" y="0"/>
                </a:lnTo>
                <a:lnTo>
                  <a:pt x="590550" y="57150"/>
                </a:lnTo>
                <a:lnTo>
                  <a:pt x="0" y="215900"/>
                </a:lnTo>
                <a:close/>
              </a:path>
            </a:pathLst>
          </a:custGeom>
          <a:ln w="9525" cap="flat" cmpd="sng" algn="ctr">
            <a:noFill/>
            <a:prstDash val="solid"/>
          </a:ln>
          <a:effectLst/>
          <a:extLst>
            <a:ext uri="{91240B29-F687-4F45-9708-019B960494DF}">
              <a14:hiddenLine xmlns:a14="http://schemas.microsoft.com/office/drawing/2010/main" w="9525" cap="flat" cmpd="sng" algn="ctr">
                <a:solidFill>
                  <a:schemeClr val="accent3"/>
                </a:solidFill>
                <a:prstDash val="solid"/>
              </a14:hiddenLine>
            </a:ext>
          </a:ex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ru-RU" sz="1500" b="0" dirty="0" smtClean="0"/>
          </a:p>
        </p:txBody>
      </p:sp>
      <p:sp>
        <p:nvSpPr>
          <p:cNvPr id="2" name="Freeform 1"/>
          <p:cNvSpPr/>
          <p:nvPr>
            <p:custDataLst>
              <p:tags r:id="rId9"/>
            </p:custDataLst>
          </p:nvPr>
        </p:nvSpPr>
        <p:spPr bwMode="auto">
          <a:xfrm>
            <a:off x="9407525" y="4454525"/>
            <a:ext cx="588964" cy="158751"/>
          </a:xfrm>
          <a:custGeom>
            <a:avLst/>
            <a:gdLst/>
            <a:ahLst/>
            <a:cxnLst/>
            <a:rect l="0" t="0" r="0" b="0"/>
            <a:pathLst>
              <a:path w="588964" h="158751">
                <a:moveTo>
                  <a:pt x="0" y="158750"/>
                </a:moveTo>
                <a:lnTo>
                  <a:pt x="588963" y="0"/>
                </a:lnTo>
              </a:path>
            </a:pathLst>
          </a:cu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Freeform 3"/>
          <p:cNvSpPr/>
          <p:nvPr>
            <p:custDataLst>
              <p:tags r:id="rId10"/>
            </p:custDataLst>
          </p:nvPr>
        </p:nvSpPr>
        <p:spPr bwMode="auto">
          <a:xfrm>
            <a:off x="9407525" y="4511675"/>
            <a:ext cx="588964" cy="158751"/>
          </a:xfrm>
          <a:custGeom>
            <a:avLst/>
            <a:gdLst/>
            <a:ahLst/>
            <a:cxnLst/>
            <a:rect l="0" t="0" r="0" b="0"/>
            <a:pathLst>
              <a:path w="588964" h="158751">
                <a:moveTo>
                  <a:pt x="0" y="158750"/>
                </a:moveTo>
                <a:lnTo>
                  <a:pt x="588963" y="0"/>
                </a:lnTo>
              </a:path>
            </a:pathLst>
          </a:cu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Freeform 10"/>
          <p:cNvSpPr/>
          <p:nvPr>
            <p:custDataLst>
              <p:tags r:id="rId11"/>
            </p:custDataLst>
          </p:nvPr>
        </p:nvSpPr>
        <p:spPr bwMode="auto">
          <a:xfrm>
            <a:off x="10080625" y="4454525"/>
            <a:ext cx="590551" cy="158751"/>
          </a:xfrm>
          <a:custGeom>
            <a:avLst/>
            <a:gdLst/>
            <a:ahLst/>
            <a:cxnLst/>
            <a:rect l="0" t="0" r="0" b="0"/>
            <a:pathLst>
              <a:path w="590551" h="158751">
                <a:moveTo>
                  <a:pt x="0" y="158750"/>
                </a:moveTo>
                <a:lnTo>
                  <a:pt x="590550" y="0"/>
                </a:lnTo>
              </a:path>
            </a:pathLst>
          </a:cu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Freeform 11"/>
          <p:cNvSpPr/>
          <p:nvPr>
            <p:custDataLst>
              <p:tags r:id="rId12"/>
            </p:custDataLst>
          </p:nvPr>
        </p:nvSpPr>
        <p:spPr bwMode="auto">
          <a:xfrm>
            <a:off x="10080625" y="4511675"/>
            <a:ext cx="590551" cy="158751"/>
          </a:xfrm>
          <a:custGeom>
            <a:avLst/>
            <a:gdLst/>
            <a:ahLst/>
            <a:cxnLst/>
            <a:rect l="0" t="0" r="0" b="0"/>
            <a:pathLst>
              <a:path w="590551" h="158751">
                <a:moveTo>
                  <a:pt x="0" y="158750"/>
                </a:moveTo>
                <a:lnTo>
                  <a:pt x="590550" y="0"/>
                </a:lnTo>
              </a:path>
            </a:pathLst>
          </a:cu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7" name="Text Placeholder"/>
          <p:cNvSpPr>
            <a:spLocks noGrp="1"/>
          </p:cNvSpPr>
          <p:nvPr>
            <p:custDataLst>
              <p:tags r:id="rId13"/>
            </p:custDataLst>
          </p:nvPr>
        </p:nvSpPr>
        <p:spPr bwMode="auto">
          <a:xfrm>
            <a:off x="10753725" y="5076825"/>
            <a:ext cx="284163"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r>
              <a:rPr lang="ru-RU" altLang="en-US" sz="1300" dirty="0" err="1" smtClean="0"/>
              <a:t>ВИЭ</a:t>
            </a:r>
            <a:endParaRPr lang="en-US" sz="1300" dirty="0"/>
          </a:p>
        </p:txBody>
      </p:sp>
      <p:sp>
        <p:nvSpPr>
          <p:cNvPr id="136" name="Text Placeholder"/>
          <p:cNvSpPr>
            <a:spLocks noGrp="1"/>
          </p:cNvSpPr>
          <p:nvPr>
            <p:custDataLst>
              <p:tags r:id="rId14"/>
            </p:custDataLst>
          </p:nvPr>
        </p:nvSpPr>
        <p:spPr bwMode="auto">
          <a:xfrm>
            <a:off x="10753725" y="3646488"/>
            <a:ext cx="763588" cy="3556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r>
              <a:rPr lang="ru-RU" altLang="en-US" sz="1300" dirty="0" smtClean="0"/>
              <a:t>Ископаемое</a:t>
            </a:r>
            <a:br>
              <a:rPr lang="ru-RU" altLang="en-US" sz="1300" dirty="0" smtClean="0"/>
            </a:br>
            <a:r>
              <a:rPr lang="ru-RU" altLang="en-US" sz="1300" dirty="0" smtClean="0"/>
              <a:t>топливо</a:t>
            </a:r>
            <a:endParaRPr lang="ru-RU" altLang="en-US" sz="1300" dirty="0"/>
          </a:p>
        </p:txBody>
      </p:sp>
      <p:sp>
        <p:nvSpPr>
          <p:cNvPr id="135" name="Text Placeholder"/>
          <p:cNvSpPr>
            <a:spLocks noGrp="1"/>
          </p:cNvSpPr>
          <p:nvPr>
            <p:custDataLst>
              <p:tags r:id="rId15"/>
            </p:custDataLst>
          </p:nvPr>
        </p:nvSpPr>
        <p:spPr bwMode="auto">
          <a:xfrm>
            <a:off x="10753725" y="3100388"/>
            <a:ext cx="285750"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r>
              <a:rPr lang="ru-RU" altLang="en-US" sz="1300" dirty="0"/>
              <a:t>АЭС</a:t>
            </a:r>
          </a:p>
        </p:txBody>
      </p:sp>
      <p:sp>
        <p:nvSpPr>
          <p:cNvPr id="688" name="Text Placeholder"/>
          <p:cNvSpPr>
            <a:spLocks noGrp="1"/>
          </p:cNvSpPr>
          <p:nvPr>
            <p:custDataLst>
              <p:tags r:id="rId16"/>
            </p:custDataLst>
          </p:nvPr>
        </p:nvSpPr>
        <p:spPr bwMode="auto">
          <a:xfrm>
            <a:off x="10179050" y="6002338"/>
            <a:ext cx="398463" cy="3556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r>
              <a:rPr lang="en-US" altLang="en-US" sz="1300" b="1" dirty="0" err="1" smtClean="0"/>
              <a:t>Итого</a:t>
            </a:r>
            <a:endParaRPr lang="en-US" sz="1300" b="1" dirty="0" smtClean="0"/>
          </a:p>
          <a:p>
            <a:pPr algn="ctr">
              <a:spcBef>
                <a:spcPct val="0"/>
              </a:spcBef>
            </a:pPr>
            <a:endParaRPr lang="en-US" sz="1300" b="1" dirty="0"/>
          </a:p>
        </p:txBody>
      </p:sp>
      <p:sp>
        <p:nvSpPr>
          <p:cNvPr id="394" name="Text Placeholder"/>
          <p:cNvSpPr>
            <a:spLocks noGrp="1"/>
          </p:cNvSpPr>
          <p:nvPr>
            <p:custDataLst>
              <p:tags r:id="rId17"/>
            </p:custDataLst>
          </p:nvPr>
        </p:nvSpPr>
        <p:spPr bwMode="gray">
          <a:xfrm>
            <a:off x="10209213" y="2894013"/>
            <a:ext cx="336550"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06F24200-38C8-4169-91EE-04627A50B576}" type="datetime'''''7'''''''''''''',6''''''''''''9''''2'''''''''''">
              <a:rPr lang="en-US" altLang="en-US" sz="1300" b="1"/>
              <a:pPr algn="ctr">
                <a:buSzPct val="100000"/>
              </a:pPr>
              <a:t>7,692</a:t>
            </a:fld>
            <a:endParaRPr lang="en-US" sz="1300" b="1" dirty="0"/>
          </a:p>
        </p:txBody>
      </p:sp>
      <p:sp>
        <p:nvSpPr>
          <p:cNvPr id="512" name="Text Placeholder"/>
          <p:cNvSpPr>
            <a:spLocks noGrp="1"/>
          </p:cNvSpPr>
          <p:nvPr>
            <p:custDataLst>
              <p:tags r:id="rId18"/>
            </p:custDataLst>
          </p:nvPr>
        </p:nvSpPr>
        <p:spPr bwMode="gray">
          <a:xfrm>
            <a:off x="10183813" y="5076825"/>
            <a:ext cx="387350" cy="177800"/>
          </a:xfrm>
          <a:prstGeom prst="rect">
            <a:avLst/>
          </a:prstGeom>
          <a:noFill/>
          <a:extLst>
            <a:ext uri="{909E8E84-426E-40DD-AFC4-6F175D3DCCD1}">
              <a14:hiddenFill xmlns:a14="http://schemas.microsoft.com/office/drawing/2010/main">
                <a:solidFill>
                  <a:schemeClr val="accent4"/>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A91B38F8-4B36-435A-88D0-4D279B6A6195}" type="datetime'''''''''''''''4'''''''''''''''',''''''''''''''7''''77'''''''''">
              <a:rPr lang="en-US" altLang="en-US" sz="1300">
                <a:solidFill>
                  <a:schemeClr val="bg1"/>
                </a:solidFill>
              </a:rPr>
              <a:pPr algn="ctr">
                <a:buSzPct val="100000"/>
              </a:pPr>
              <a:t>4,777</a:t>
            </a:fld>
            <a:endParaRPr lang="en-US" sz="1300" dirty="0">
              <a:solidFill>
                <a:schemeClr val="bg1"/>
              </a:solidFill>
            </a:endParaRPr>
          </a:p>
        </p:txBody>
      </p:sp>
      <p:sp>
        <p:nvSpPr>
          <p:cNvPr id="687" name="Text Placeholder"/>
          <p:cNvSpPr>
            <a:spLocks noGrp="1"/>
          </p:cNvSpPr>
          <p:nvPr>
            <p:custDataLst>
              <p:tags r:id="rId19"/>
            </p:custDataLst>
          </p:nvPr>
        </p:nvSpPr>
        <p:spPr bwMode="auto">
          <a:xfrm>
            <a:off x="9447213" y="6002338"/>
            <a:ext cx="504825" cy="177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46E921B8-54C7-40DC-8756-86660990D47A}" type="datetime'2''''02''6''''-40'''''''''''''''''''''">
              <a:rPr lang="en-US" altLang="en-US" sz="1300" b="1"/>
              <a:pPr algn="ctr">
                <a:buSzPct val="100000"/>
              </a:pPr>
              <a:t>2026-40</a:t>
            </a:fld>
            <a:endParaRPr lang="en-US" sz="1300" b="1" dirty="0"/>
          </a:p>
        </p:txBody>
      </p:sp>
      <p:sp>
        <p:nvSpPr>
          <p:cNvPr id="393" name="Text Placeholder"/>
          <p:cNvSpPr>
            <a:spLocks noGrp="1"/>
          </p:cNvSpPr>
          <p:nvPr>
            <p:custDataLst>
              <p:tags r:id="rId20"/>
            </p:custDataLst>
          </p:nvPr>
        </p:nvSpPr>
        <p:spPr bwMode="gray">
          <a:xfrm>
            <a:off x="9531350" y="2894013"/>
            <a:ext cx="336550"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60DB61F5-BFF7-41D4-BABA-724AB810B98F}" type="datetime'''''''''5'''''''''',''''''''''032'''''''''''''''''''''''''''">
              <a:rPr lang="en-US" altLang="en-US" sz="1300" b="1"/>
              <a:pPr algn="ctr">
                <a:buSzPct val="100000"/>
              </a:pPr>
              <a:t>5,032</a:t>
            </a:fld>
            <a:endParaRPr lang="en-US" sz="1300" b="1" dirty="0"/>
          </a:p>
        </p:txBody>
      </p:sp>
      <p:sp>
        <p:nvSpPr>
          <p:cNvPr id="103" name="Text Placeholder"/>
          <p:cNvSpPr>
            <a:spLocks noGrp="1"/>
          </p:cNvSpPr>
          <p:nvPr>
            <p:custDataLst>
              <p:tags r:id="rId21"/>
            </p:custDataLst>
          </p:nvPr>
        </p:nvSpPr>
        <p:spPr bwMode="gray">
          <a:xfrm>
            <a:off x="9505950" y="4203700"/>
            <a:ext cx="387350"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B4728E1D-57F7-4D12-B507-E478DEABE353}" type="datetime'''3'''''''''''''''''''''',2''''''''''''''95'''''''">
              <a:rPr lang="en-US" altLang="en-US" sz="1300" smtClean="0">
                <a:solidFill>
                  <a:schemeClr val="bg1"/>
                </a:solidFill>
              </a:rPr>
              <a:pPr algn="ctr">
                <a:buSzPct val="100000"/>
              </a:pPr>
              <a:t>3,295</a:t>
            </a:fld>
            <a:endParaRPr lang="en-US" sz="1300" dirty="0">
              <a:solidFill>
                <a:schemeClr val="bg1"/>
              </a:solidFill>
            </a:endParaRPr>
          </a:p>
        </p:txBody>
      </p:sp>
      <p:sp>
        <p:nvSpPr>
          <p:cNvPr id="686" name="Text Placeholder"/>
          <p:cNvSpPr>
            <a:spLocks noGrp="1"/>
          </p:cNvSpPr>
          <p:nvPr>
            <p:custDataLst>
              <p:tags r:id="rId22"/>
            </p:custDataLst>
          </p:nvPr>
        </p:nvSpPr>
        <p:spPr bwMode="auto">
          <a:xfrm>
            <a:off x="8767763" y="6002338"/>
            <a:ext cx="504825" cy="177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ADBDDC95-3938-4A5E-9B37-2FCC75B93DAE}" type="datetime'''''''''''''''2''''''''''''''''''0''''1''7-''2''5'''">
              <a:rPr lang="en-US" altLang="en-US" sz="1300" b="1"/>
              <a:pPr algn="ctr">
                <a:buSzPct val="100000"/>
              </a:pPr>
              <a:t>2017-25</a:t>
            </a:fld>
            <a:endParaRPr lang="en-US" sz="1300" b="1" dirty="0"/>
          </a:p>
        </p:txBody>
      </p:sp>
      <p:sp>
        <p:nvSpPr>
          <p:cNvPr id="391" name="Text Placeholder"/>
          <p:cNvSpPr>
            <a:spLocks noGrp="1"/>
          </p:cNvSpPr>
          <p:nvPr>
            <p:custDataLst>
              <p:tags r:id="rId23"/>
            </p:custDataLst>
          </p:nvPr>
        </p:nvSpPr>
        <p:spPr bwMode="gray">
          <a:xfrm>
            <a:off x="8851900" y="4448175"/>
            <a:ext cx="336550"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37492624-1489-4C8F-A3E2-700BAB29D017}" type="datetime'''''''2'''''''''''''''''''',''''''6''''''''''''''60'''''''">
              <a:rPr lang="en-US" altLang="en-US" sz="1300" b="1"/>
              <a:pPr algn="ctr">
                <a:buSzPct val="100000"/>
              </a:pPr>
              <a:t>2,660</a:t>
            </a:fld>
            <a:endParaRPr lang="en-US" sz="1300" b="1" dirty="0"/>
          </a:p>
        </p:txBody>
      </p:sp>
      <p:sp>
        <p:nvSpPr>
          <p:cNvPr id="116" name="Text Placeholder"/>
          <p:cNvSpPr>
            <a:spLocks noGrp="1"/>
          </p:cNvSpPr>
          <p:nvPr>
            <p:custDataLst>
              <p:tags r:id="rId24"/>
            </p:custDataLst>
          </p:nvPr>
        </p:nvSpPr>
        <p:spPr bwMode="gray">
          <a:xfrm>
            <a:off x="8826500" y="5476875"/>
            <a:ext cx="387350"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643F7F43-DAB5-4BD7-BC10-742111F00BF2}" type="datetime'1'''',''4''''''''''''''''82'''">
              <a:rPr lang="ru-RU" altLang="en-US" sz="1300">
                <a:solidFill>
                  <a:schemeClr val="bg1"/>
                </a:solidFill>
              </a:rPr>
              <a:pPr algn="ctr">
                <a:spcBef>
                  <a:spcPct val="0"/>
                </a:spcBef>
              </a:pPr>
              <a:t>1,482</a:t>
            </a:fld>
            <a:endParaRPr lang="ru-RU" sz="1300" dirty="0">
              <a:solidFill>
                <a:schemeClr val="bg1"/>
              </a:solidFill>
            </a:endParaRPr>
          </a:p>
        </p:txBody>
      </p:sp>
      <p:sp>
        <p:nvSpPr>
          <p:cNvPr id="120" name="Text Placeholder"/>
          <p:cNvSpPr>
            <a:spLocks noGrp="1"/>
          </p:cNvSpPr>
          <p:nvPr>
            <p:custDataLst>
              <p:tags r:id="rId25"/>
            </p:custDataLst>
          </p:nvPr>
        </p:nvSpPr>
        <p:spPr bwMode="gray">
          <a:xfrm>
            <a:off x="8883650" y="4625975"/>
            <a:ext cx="274638" cy="177800"/>
          </a:xfrm>
          <a:prstGeom prst="rect">
            <a:avLst/>
          </a:prstGeom>
          <a:solidFill>
            <a:schemeClr val="accent2"/>
          </a:solidFill>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1495824E-04F1-442D-8F88-5E12CE64B884}" type="datetime'''1''''''''''''''0''''4'''''''''''''''''''''''''''''">
              <a:rPr lang="ru-RU" altLang="en-US" sz="1300"/>
              <a:pPr algn="ctr">
                <a:spcBef>
                  <a:spcPct val="0"/>
                </a:spcBef>
              </a:pPr>
              <a:t>104</a:t>
            </a:fld>
            <a:endParaRPr lang="ru-RU" sz="1300" dirty="0"/>
          </a:p>
        </p:txBody>
      </p:sp>
      <p:sp>
        <p:nvSpPr>
          <p:cNvPr id="125" name="Text Placeholder"/>
          <p:cNvSpPr>
            <a:spLocks noGrp="1"/>
          </p:cNvSpPr>
          <p:nvPr>
            <p:custDataLst>
              <p:tags r:id="rId26"/>
            </p:custDataLst>
          </p:nvPr>
        </p:nvSpPr>
        <p:spPr bwMode="gray">
          <a:xfrm>
            <a:off x="10240963" y="3071813"/>
            <a:ext cx="274638" cy="177800"/>
          </a:xfrm>
          <a:prstGeom prst="rect">
            <a:avLst/>
          </a:prstGeom>
          <a:solidFill>
            <a:schemeClr val="accent2"/>
          </a:solidFill>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6DF7E6B2-06DD-4FC2-AEA2-E3754A3DE632}" type="datetime'''''''''''''''''''''''''''''''2''''''''72'''''''">
              <a:rPr lang="ru-RU" altLang="en-US" sz="1300"/>
              <a:pPr algn="ctr">
                <a:spcBef>
                  <a:spcPct val="0"/>
                </a:spcBef>
              </a:pPr>
              <a:t>272</a:t>
            </a:fld>
            <a:endParaRPr lang="ru-RU" sz="1300" dirty="0"/>
          </a:p>
        </p:txBody>
      </p:sp>
      <p:sp>
        <p:nvSpPr>
          <p:cNvPr id="126" name="Text Placeholder"/>
          <p:cNvSpPr>
            <a:spLocks noGrp="1"/>
          </p:cNvSpPr>
          <p:nvPr>
            <p:custDataLst>
              <p:tags r:id="rId27"/>
            </p:custDataLst>
          </p:nvPr>
        </p:nvSpPr>
        <p:spPr bwMode="gray">
          <a:xfrm>
            <a:off x="9563100" y="3049588"/>
            <a:ext cx="274638" cy="177800"/>
          </a:xfrm>
          <a:prstGeom prst="rect">
            <a:avLst/>
          </a:prstGeom>
          <a:solidFill>
            <a:schemeClr val="accent2"/>
          </a:solidFill>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2B46A6AB-8E29-46A2-A488-DAD41EAA11CB}" type="datetime'''''''''''''''''''''''1''''''''6''8'''''''''''">
              <a:rPr lang="ru-RU" altLang="en-US" sz="1300"/>
              <a:pPr algn="ctr">
                <a:spcBef>
                  <a:spcPct val="0"/>
                </a:spcBef>
              </a:pPr>
              <a:t>168</a:t>
            </a:fld>
            <a:endParaRPr lang="ru-RU" sz="1300" dirty="0"/>
          </a:p>
        </p:txBody>
      </p:sp>
      <p:graphicFrame>
        <p:nvGraphicFramePr>
          <p:cNvPr id="182" name="Object 181"/>
          <p:cNvGraphicFramePr>
            <a:graphicFrameLocks/>
          </p:cNvGraphicFramePr>
          <p:nvPr>
            <p:custDataLst>
              <p:tags r:id="rId28"/>
            </p:custDataLst>
            <p:extLst>
              <p:ext uri="{D42A27DB-BD31-4B8C-83A1-F6EECF244321}">
                <p14:modId xmlns:p14="http://schemas.microsoft.com/office/powerpoint/2010/main" val="376595086"/>
              </p:ext>
            </p:extLst>
          </p:nvPr>
        </p:nvGraphicFramePr>
        <p:xfrm>
          <a:off x="685800" y="3238500"/>
          <a:ext cx="1714500" cy="2771775"/>
        </p:xfrm>
        <a:graphic>
          <a:graphicData uri="http://schemas.openxmlformats.org/presentationml/2006/ole">
            <mc:AlternateContent xmlns:mc="http://schemas.openxmlformats.org/markup-compatibility/2006">
              <mc:Choice xmlns:v="urn:schemas-microsoft-com:vml" Requires="v">
                <p:oleObj spid="_x0000_s109852" name="Chart" r:id="rId90" imgW="1714500" imgH="2771775" progId="MSGraph.Chart.8">
                  <p:embed followColorScheme="full"/>
                </p:oleObj>
              </mc:Choice>
              <mc:Fallback>
                <p:oleObj name="Chart" r:id="rId90" imgW="1714500" imgH="2771775" progId="MSGraph.Chart.8">
                  <p:embed followColorScheme="full"/>
                  <p:pic>
                    <p:nvPicPr>
                      <p:cNvPr id="0" name=""/>
                      <p:cNvPicPr/>
                      <p:nvPr/>
                    </p:nvPicPr>
                    <p:blipFill>
                      <a:blip r:embed="rId91"/>
                      <a:stretch>
                        <a:fillRect/>
                      </a:stretch>
                    </p:blipFill>
                    <p:spPr>
                      <a:xfrm>
                        <a:off x="685800" y="3238500"/>
                        <a:ext cx="1714500" cy="2771775"/>
                      </a:xfrm>
                      <a:prstGeom prst="rect">
                        <a:avLst/>
                      </a:prstGeom>
                    </p:spPr>
                  </p:pic>
                </p:oleObj>
              </mc:Fallback>
            </mc:AlternateContent>
          </a:graphicData>
        </a:graphic>
      </p:graphicFrame>
      <p:cxnSp>
        <p:nvCxnSpPr>
          <p:cNvPr id="185" name="Straight Connector 184"/>
          <p:cNvCxnSpPr/>
          <p:nvPr>
            <p:custDataLst>
              <p:tags r:id="rId29"/>
            </p:custDataLst>
          </p:nvPr>
        </p:nvCxnSpPr>
        <p:spPr bwMode="gray">
          <a:xfrm>
            <a:off x="1928813" y="2927350"/>
            <a:ext cx="0" cy="203200"/>
          </a:xfrm>
          <a:prstGeom prst="line">
            <a:avLst/>
          </a:prstGeom>
          <a:ln w="9525">
            <a:solidFill>
              <a:schemeClr val="tx2"/>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custDataLst>
              <p:tags r:id="rId30"/>
            </p:custDataLst>
          </p:nvPr>
        </p:nvCxnSpPr>
        <p:spPr bwMode="gray">
          <a:xfrm>
            <a:off x="1190625" y="2927350"/>
            <a:ext cx="738188" cy="0"/>
          </a:xfrm>
          <a:prstGeom prst="line">
            <a:avLst/>
          </a:prstGeom>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custDataLst>
              <p:tags r:id="rId31"/>
            </p:custDataLst>
          </p:nvPr>
        </p:nvCxnSpPr>
        <p:spPr bwMode="gray">
          <a:xfrm flipV="1">
            <a:off x="1190625" y="2927350"/>
            <a:ext cx="0" cy="1165225"/>
          </a:xfrm>
          <a:prstGeom prst="line">
            <a:avLst/>
          </a:prstGeom>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32"/>
            </p:custDataLst>
          </p:nvPr>
        </p:nvCxnSpPr>
        <p:spPr bwMode="auto">
          <a:xfrm flipH="1" flipV="1">
            <a:off x="2168525" y="3895725"/>
            <a:ext cx="80963" cy="155575"/>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33"/>
            </p:custDataLst>
          </p:nvPr>
        </p:nvCxnSpPr>
        <p:spPr bwMode="auto">
          <a:xfrm flipH="1" flipV="1">
            <a:off x="2168525" y="3562350"/>
            <a:ext cx="80963" cy="85725"/>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custDataLst>
              <p:tags r:id="rId34"/>
            </p:custDataLst>
          </p:nvPr>
        </p:nvCxnSpPr>
        <p:spPr bwMode="auto">
          <a:xfrm flipH="1" flipV="1">
            <a:off x="2168525" y="3695700"/>
            <a:ext cx="80963" cy="153988"/>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91" name="Text Placeholder"/>
          <p:cNvSpPr>
            <a:spLocks noGrp="1"/>
          </p:cNvSpPr>
          <p:nvPr>
            <p:custDataLst>
              <p:tags r:id="rId35"/>
            </p:custDataLst>
          </p:nvPr>
        </p:nvSpPr>
        <p:spPr bwMode="auto">
          <a:xfrm>
            <a:off x="1330325" y="2801938"/>
            <a:ext cx="458788" cy="252413"/>
          </a:xfrm>
          <a:prstGeom prst="roundRect">
            <a:avLst>
              <a:gd name="adj" fmla="val 49686"/>
            </a:avLst>
          </a:prstGeom>
          <a:solidFill>
            <a:schemeClr val="bg1"/>
          </a:solidFill>
          <a:ln w="9525">
            <a:solidFill>
              <a:schemeClr val="tx2"/>
            </a:solidFill>
          </a:ln>
        </p:spPr>
        <p:txBody>
          <a:bodyPr vert="horz" wrap="none" lIns="17463" tIns="0" rIns="17463"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52BF18C1-D16B-4327-A7C2-AF5F4BB0DD81}" type="datetime'''''+''''''''''6''''''''''''''''''''''''''1%'''''''">
              <a:rPr lang="en-US" altLang="en-US" sz="1300" smtClean="0"/>
              <a:pPr algn="ctr">
                <a:buSzPct val="100000"/>
              </a:pPr>
              <a:t>+61%</a:t>
            </a:fld>
            <a:endParaRPr lang="en-US" sz="1300" dirty="0"/>
          </a:p>
        </p:txBody>
      </p:sp>
      <p:sp>
        <p:nvSpPr>
          <p:cNvPr id="241" name="Text Placeholder"/>
          <p:cNvSpPr>
            <a:spLocks noGrp="1"/>
          </p:cNvSpPr>
          <p:nvPr>
            <p:custDataLst>
              <p:tags r:id="rId36"/>
            </p:custDataLst>
          </p:nvPr>
        </p:nvSpPr>
        <p:spPr bwMode="auto">
          <a:xfrm>
            <a:off x="2274888" y="4178300"/>
            <a:ext cx="850900" cy="15081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buSzPct val="100000"/>
            </a:pPr>
            <a:r>
              <a:rPr lang="en-US" altLang="en-US" sz="1100" dirty="0" err="1" smtClean="0"/>
              <a:t>АТР</a:t>
            </a:r>
            <a:r>
              <a:rPr lang="en-US" altLang="en-US" sz="1100" dirty="0" smtClean="0"/>
              <a:t> (</a:t>
            </a:r>
            <a:r>
              <a:rPr lang="en-US" altLang="en-US" sz="1100" dirty="0" err="1" smtClean="0"/>
              <a:t>без</a:t>
            </a:r>
            <a:r>
              <a:rPr lang="en-US" altLang="en-US" sz="1100" dirty="0" smtClean="0"/>
              <a:t> </a:t>
            </a:r>
            <a:r>
              <a:rPr lang="en-US" altLang="en-US" sz="1100" dirty="0" err="1" smtClean="0"/>
              <a:t>Китая</a:t>
            </a:r>
            <a:r>
              <a:rPr lang="en-US" altLang="en-US" sz="1100" dirty="0" smtClean="0"/>
              <a:t>)</a:t>
            </a:r>
            <a:endParaRPr lang="en-US" sz="1100" dirty="0"/>
          </a:p>
        </p:txBody>
      </p:sp>
      <p:sp>
        <p:nvSpPr>
          <p:cNvPr id="189" name="Text Placeholder"/>
          <p:cNvSpPr>
            <a:spLocks noGrp="1"/>
          </p:cNvSpPr>
          <p:nvPr>
            <p:custDataLst>
              <p:tags r:id="rId37"/>
            </p:custDataLst>
          </p:nvPr>
        </p:nvSpPr>
        <p:spPr bwMode="auto">
          <a:xfrm>
            <a:off x="2274888" y="3976688"/>
            <a:ext cx="338138" cy="15081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buSzPct val="100000"/>
            </a:pPr>
            <a:r>
              <a:rPr lang="en-US" altLang="en-US" sz="1100" dirty="0" err="1" smtClean="0"/>
              <a:t>Индия</a:t>
            </a:r>
            <a:endParaRPr lang="en-US" sz="1100" dirty="0"/>
          </a:p>
        </p:txBody>
      </p:sp>
      <p:sp>
        <p:nvSpPr>
          <p:cNvPr id="190" name="Text Placeholder"/>
          <p:cNvSpPr>
            <a:spLocks noGrp="1"/>
          </p:cNvSpPr>
          <p:nvPr>
            <p:custDataLst>
              <p:tags r:id="rId38"/>
            </p:custDataLst>
          </p:nvPr>
        </p:nvSpPr>
        <p:spPr bwMode="auto">
          <a:xfrm>
            <a:off x="2274888" y="5483225"/>
            <a:ext cx="309563" cy="15081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buSzPct val="100000"/>
            </a:pPr>
            <a:r>
              <a:rPr lang="en-US" altLang="en-US" sz="1100" dirty="0" err="1" smtClean="0"/>
              <a:t>Китай</a:t>
            </a:r>
            <a:endParaRPr lang="en-US" sz="1100" dirty="0"/>
          </a:p>
        </p:txBody>
      </p:sp>
      <p:sp>
        <p:nvSpPr>
          <p:cNvPr id="192" name="Text Placeholder"/>
          <p:cNvSpPr>
            <a:spLocks noGrp="1"/>
          </p:cNvSpPr>
          <p:nvPr>
            <p:custDataLst>
              <p:tags r:id="rId39"/>
            </p:custDataLst>
          </p:nvPr>
        </p:nvSpPr>
        <p:spPr bwMode="auto">
          <a:xfrm>
            <a:off x="2274888" y="3573463"/>
            <a:ext cx="866775" cy="15081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buSzPct val="100000"/>
            </a:pPr>
            <a:r>
              <a:rPr lang="en-US" sz="1100" dirty="0" err="1" smtClean="0"/>
              <a:t>Ближний</a:t>
            </a:r>
            <a:r>
              <a:rPr lang="en-US" sz="1100" dirty="0" smtClean="0"/>
              <a:t> </a:t>
            </a:r>
            <a:r>
              <a:rPr lang="en-US" sz="1100" dirty="0" err="1" smtClean="0"/>
              <a:t>Восток</a:t>
            </a:r>
            <a:endParaRPr lang="en-US" sz="1100" dirty="0"/>
          </a:p>
        </p:txBody>
      </p:sp>
      <p:sp>
        <p:nvSpPr>
          <p:cNvPr id="254" name="Text Placeholder"/>
          <p:cNvSpPr>
            <a:spLocks noGrp="1"/>
          </p:cNvSpPr>
          <p:nvPr>
            <p:custDataLst>
              <p:tags r:id="rId40"/>
            </p:custDataLst>
          </p:nvPr>
        </p:nvSpPr>
        <p:spPr bwMode="gray">
          <a:xfrm>
            <a:off x="1071563" y="5245100"/>
            <a:ext cx="238125"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FBE8041A-FF88-44F9-B141-90AEF339FC73}" type="datetime'''''''''''''''''''''''''''''''''''''''4''''.''''''''''7'''''">
              <a:rPr lang="en-US" altLang="en-US" sz="1300"/>
              <a:pPr algn="ctr">
                <a:buSzPct val="100000"/>
              </a:pPr>
              <a:t>4.7</a:t>
            </a:fld>
            <a:endParaRPr lang="en-US" sz="1300" dirty="0"/>
          </a:p>
        </p:txBody>
      </p:sp>
      <p:sp>
        <p:nvSpPr>
          <p:cNvPr id="193" name="Text Placeholder"/>
          <p:cNvSpPr>
            <a:spLocks noGrp="1"/>
          </p:cNvSpPr>
          <p:nvPr>
            <p:custDataLst>
              <p:tags r:id="rId41"/>
            </p:custDataLst>
          </p:nvPr>
        </p:nvSpPr>
        <p:spPr bwMode="auto">
          <a:xfrm>
            <a:off x="2274888" y="3371850"/>
            <a:ext cx="411163" cy="15081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buSzPct val="100000"/>
            </a:pPr>
            <a:r>
              <a:rPr lang="en-US" altLang="en-US" sz="1100" dirty="0" err="1" smtClean="0"/>
              <a:t>Африка</a:t>
            </a:r>
            <a:endParaRPr lang="en-US" sz="1100" dirty="0"/>
          </a:p>
        </p:txBody>
      </p:sp>
      <p:sp>
        <p:nvSpPr>
          <p:cNvPr id="194" name="Text Placeholder"/>
          <p:cNvSpPr>
            <a:spLocks noGrp="1"/>
          </p:cNvSpPr>
          <p:nvPr>
            <p:custDataLst>
              <p:tags r:id="rId42"/>
            </p:custDataLst>
          </p:nvPr>
        </p:nvSpPr>
        <p:spPr bwMode="auto">
          <a:xfrm>
            <a:off x="2274888" y="4525963"/>
            <a:ext cx="457200" cy="15081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buSzPct val="100000"/>
            </a:pPr>
            <a:r>
              <a:rPr lang="en-US" altLang="en-US" sz="1100" dirty="0" err="1" smtClean="0"/>
              <a:t>Европа</a:t>
            </a:r>
            <a:r>
              <a:rPr lang="en-US" altLang="en-US" sz="1100" baseline="30000" dirty="0" err="1" smtClean="0"/>
              <a:t>2</a:t>
            </a:r>
            <a:r>
              <a:rPr lang="en-US" altLang="en-US" sz="1100" baseline="30000" dirty="0" smtClean="0"/>
              <a:t>)</a:t>
            </a:r>
            <a:endParaRPr lang="en-US" sz="1100" baseline="30000" dirty="0"/>
          </a:p>
        </p:txBody>
      </p:sp>
      <p:sp>
        <p:nvSpPr>
          <p:cNvPr id="195" name="Text Placeholder"/>
          <p:cNvSpPr>
            <a:spLocks noGrp="1"/>
          </p:cNvSpPr>
          <p:nvPr>
            <p:custDataLst>
              <p:tags r:id="rId43"/>
            </p:custDataLst>
          </p:nvPr>
        </p:nvSpPr>
        <p:spPr bwMode="auto">
          <a:xfrm>
            <a:off x="2274888" y="3775075"/>
            <a:ext cx="714375" cy="15081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buSzPct val="100000"/>
            </a:pPr>
            <a:r>
              <a:rPr lang="en-US" altLang="en-US" sz="1100" dirty="0" err="1" smtClean="0"/>
              <a:t>Лат</a:t>
            </a:r>
            <a:r>
              <a:rPr lang="en-US" altLang="en-US" sz="1100" dirty="0" smtClean="0"/>
              <a:t>. </a:t>
            </a:r>
            <a:r>
              <a:rPr lang="en-US" altLang="en-US" sz="1100" dirty="0" err="1" smtClean="0"/>
              <a:t>Америка</a:t>
            </a:r>
            <a:endParaRPr lang="en-US" sz="1100" dirty="0"/>
          </a:p>
        </p:txBody>
      </p:sp>
      <p:sp>
        <p:nvSpPr>
          <p:cNvPr id="196" name="Text Placeholder"/>
          <p:cNvSpPr>
            <a:spLocks noGrp="1"/>
          </p:cNvSpPr>
          <p:nvPr>
            <p:custDataLst>
              <p:tags r:id="rId44"/>
            </p:custDataLst>
          </p:nvPr>
        </p:nvSpPr>
        <p:spPr bwMode="auto">
          <a:xfrm>
            <a:off x="2274888" y="4864100"/>
            <a:ext cx="554038" cy="3016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buSzPct val="100000"/>
            </a:pPr>
            <a:r>
              <a:rPr lang="en-US" altLang="en-US" sz="1100" dirty="0" err="1" smtClean="0"/>
              <a:t>Северная</a:t>
            </a:r>
            <a:r>
              <a:rPr lang="en-US" altLang="en-US" sz="1100" dirty="0" smtClean="0"/>
              <a:t> </a:t>
            </a:r>
          </a:p>
          <a:p>
            <a:pPr>
              <a:buSzPct val="100000"/>
            </a:pPr>
            <a:r>
              <a:rPr lang="en-US" altLang="en-US" sz="1100" dirty="0" err="1" smtClean="0"/>
              <a:t>Америка</a:t>
            </a:r>
            <a:endParaRPr lang="en-US" sz="1100" dirty="0"/>
          </a:p>
        </p:txBody>
      </p:sp>
      <p:sp>
        <p:nvSpPr>
          <p:cNvPr id="197" name="Text Placeholder"/>
          <p:cNvSpPr>
            <a:spLocks noGrp="1"/>
          </p:cNvSpPr>
          <p:nvPr>
            <p:custDataLst>
              <p:tags r:id="rId45"/>
            </p:custDataLst>
          </p:nvPr>
        </p:nvSpPr>
        <p:spPr bwMode="auto">
          <a:xfrm>
            <a:off x="1773238" y="5992813"/>
            <a:ext cx="311150" cy="177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478211C2-5913-48BD-9485-B2DC6C0C705D}" type="datetime'''''''''''''''2''''''''''''''''''''0''4''''0'''''''''">
              <a:rPr lang="en-US" altLang="en-US" sz="1300" b="1"/>
              <a:pPr algn="ctr">
                <a:buSzPct val="100000"/>
              </a:pPr>
              <a:t>2040</a:t>
            </a:fld>
            <a:endParaRPr lang="en-US" sz="1300" b="1" dirty="0"/>
          </a:p>
        </p:txBody>
      </p:sp>
      <p:sp>
        <p:nvSpPr>
          <p:cNvPr id="198" name="Text Placeholder"/>
          <p:cNvSpPr>
            <a:spLocks noGrp="1"/>
          </p:cNvSpPr>
          <p:nvPr>
            <p:custDataLst>
              <p:tags r:id="rId46"/>
            </p:custDataLst>
          </p:nvPr>
        </p:nvSpPr>
        <p:spPr bwMode="gray">
          <a:xfrm>
            <a:off x="1798638" y="3168650"/>
            <a:ext cx="261938"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5587B30B-4BA9-48E8-9774-3D170FED92D9}" type="datetime'''''''''''''''''3''4''''''''''''.''5'''''''''''''''''''">
              <a:rPr lang="en-US" altLang="en-US" sz="1300" b="1"/>
              <a:pPr algn="ctr">
                <a:buSzPct val="100000"/>
              </a:pPr>
              <a:t>34.5</a:t>
            </a:fld>
            <a:endParaRPr lang="en-US" sz="1300" b="1" dirty="0"/>
          </a:p>
        </p:txBody>
      </p:sp>
      <p:sp>
        <p:nvSpPr>
          <p:cNvPr id="199" name="Text Placeholder"/>
          <p:cNvSpPr>
            <a:spLocks noGrp="1"/>
          </p:cNvSpPr>
          <p:nvPr>
            <p:custDataLst>
              <p:tags r:id="rId47"/>
            </p:custDataLst>
          </p:nvPr>
        </p:nvSpPr>
        <p:spPr bwMode="gray">
          <a:xfrm>
            <a:off x="1827213" y="4135438"/>
            <a:ext cx="203200" cy="15081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93A31DDE-701B-4331-95EA-0D4FD3DDFBFA}" type="datetime'''''''''''''''''''''''''''''5''''''''''''''.0'''''''''''''''">
              <a:rPr lang="en-US" altLang="en-US" sz="1100"/>
              <a:pPr algn="ctr">
                <a:buSzPct val="100000"/>
              </a:pPr>
              <a:t>5.0</a:t>
            </a:fld>
            <a:endParaRPr lang="en-US" sz="1100" dirty="0"/>
          </a:p>
        </p:txBody>
      </p:sp>
      <p:sp>
        <p:nvSpPr>
          <p:cNvPr id="200" name="Text Placeholder"/>
          <p:cNvSpPr>
            <a:spLocks noGrp="1"/>
          </p:cNvSpPr>
          <p:nvPr>
            <p:custDataLst>
              <p:tags r:id="rId48"/>
            </p:custDataLst>
          </p:nvPr>
        </p:nvSpPr>
        <p:spPr bwMode="gray">
          <a:xfrm>
            <a:off x="1827213" y="3821113"/>
            <a:ext cx="203200" cy="15081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7785D8EC-9A96-4C95-AB52-C4370950CC17}" type="datetime'''''''''''''3''.''''''''''''''''''''''''6'''''''''''''">
              <a:rPr lang="en-US" altLang="en-US" sz="1100"/>
              <a:pPr algn="ctr">
                <a:buSzPct val="100000"/>
              </a:pPr>
              <a:t>3.6</a:t>
            </a:fld>
            <a:endParaRPr lang="en-US" sz="1100" dirty="0"/>
          </a:p>
        </p:txBody>
      </p:sp>
      <p:sp>
        <p:nvSpPr>
          <p:cNvPr id="204" name="Text Placeholder"/>
          <p:cNvSpPr>
            <a:spLocks noGrp="1"/>
          </p:cNvSpPr>
          <p:nvPr>
            <p:custDataLst>
              <p:tags r:id="rId49"/>
            </p:custDataLst>
          </p:nvPr>
        </p:nvSpPr>
        <p:spPr bwMode="gray">
          <a:xfrm>
            <a:off x="1827213" y="5483225"/>
            <a:ext cx="203200" cy="15081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32950F31-EC32-488F-9672-AACE16A8161F}" type="datetime'''''''''''9''''''''''''''''''.2'''''''''''''''''''''''">
              <a:rPr lang="en-US" altLang="en-US" sz="1100"/>
              <a:pPr algn="ctr">
                <a:buSzPct val="100000"/>
              </a:pPr>
              <a:t>9.2</a:t>
            </a:fld>
            <a:endParaRPr lang="en-US" sz="1100" dirty="0"/>
          </a:p>
        </p:txBody>
      </p:sp>
      <p:sp>
        <p:nvSpPr>
          <p:cNvPr id="206" name="Text Placeholder"/>
          <p:cNvSpPr>
            <a:spLocks noGrp="1"/>
          </p:cNvSpPr>
          <p:nvPr>
            <p:custDataLst>
              <p:tags r:id="rId50"/>
            </p:custDataLst>
          </p:nvPr>
        </p:nvSpPr>
        <p:spPr bwMode="gray">
          <a:xfrm>
            <a:off x="1720850" y="3487738"/>
            <a:ext cx="203200" cy="150813"/>
          </a:xfrm>
          <a:prstGeom prst="rect">
            <a:avLst/>
          </a:prstGeom>
          <a:noFill/>
          <a:extLst>
            <a:ext uri="{909E8E84-426E-40DD-AFC4-6F175D3DCCD1}">
              <a14:hiddenFill xmlns:a14="http://schemas.microsoft.com/office/drawing/2010/main">
                <a:solidFill>
                  <a:schemeClr val="accent2"/>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EA01CA13-2EE9-4185-B94F-3D34A4D9EEE4}" type="datetime'''''''''1''''''.''''''''''''''''''''''''''''''8'''''''''''''">
              <a:rPr lang="en-US" altLang="en-US" sz="1100"/>
              <a:pPr algn="ctr">
                <a:buSzPct val="100000"/>
              </a:pPr>
              <a:t>1.8</a:t>
            </a:fld>
            <a:endParaRPr lang="en-US" sz="1100" dirty="0"/>
          </a:p>
        </p:txBody>
      </p:sp>
      <p:sp>
        <p:nvSpPr>
          <p:cNvPr id="214" name="Text Placeholder"/>
          <p:cNvSpPr>
            <a:spLocks noGrp="1"/>
          </p:cNvSpPr>
          <p:nvPr>
            <p:custDataLst>
              <p:tags r:id="rId51"/>
            </p:custDataLst>
          </p:nvPr>
        </p:nvSpPr>
        <p:spPr bwMode="gray">
          <a:xfrm>
            <a:off x="1935163" y="3359150"/>
            <a:ext cx="203200" cy="150813"/>
          </a:xfrm>
          <a:prstGeom prst="rect">
            <a:avLst/>
          </a:prstGeom>
          <a:solidFill>
            <a:schemeClr val="accent2"/>
          </a:solidFill>
          <a:extLst/>
        </p:spPr>
        <p:txBody>
          <a:bodyPr vert="horz" wrap="none" lIns="22225" tIns="0" rIns="2222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C230F48B-2120-42C0-9897-50EDE8D177BE}" type="datetime'''''''1''''''''''''''''''''''.''''''''''''''''''7'''''''''">
              <a:rPr lang="en-US" altLang="en-US" sz="1100"/>
              <a:pPr algn="ctr">
                <a:buSzPct val="100000"/>
              </a:pPr>
              <a:t>1.7</a:t>
            </a:fld>
            <a:endParaRPr lang="en-US" sz="1100" dirty="0"/>
          </a:p>
        </p:txBody>
      </p:sp>
      <p:sp>
        <p:nvSpPr>
          <p:cNvPr id="215" name="Text Placeholder"/>
          <p:cNvSpPr>
            <a:spLocks noGrp="1"/>
          </p:cNvSpPr>
          <p:nvPr>
            <p:custDataLst>
              <p:tags r:id="rId52"/>
            </p:custDataLst>
          </p:nvPr>
        </p:nvSpPr>
        <p:spPr bwMode="gray">
          <a:xfrm>
            <a:off x="1827213" y="4525963"/>
            <a:ext cx="203200" cy="15081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4584DF66-E35D-4DA3-AA17-861111E58726}" type="datetime'''''''''''''''''''''''''''''''5''''''''''''''''''.''''''''6'">
              <a:rPr lang="en-US" altLang="en-US" sz="1100"/>
              <a:pPr algn="ctr">
                <a:buSzPct val="100000"/>
              </a:pPr>
              <a:t>5.6</a:t>
            </a:fld>
            <a:endParaRPr lang="en-US" sz="1100" dirty="0"/>
          </a:p>
        </p:txBody>
      </p:sp>
      <p:sp>
        <p:nvSpPr>
          <p:cNvPr id="216" name="Text Placeholder"/>
          <p:cNvSpPr>
            <a:spLocks noGrp="1"/>
          </p:cNvSpPr>
          <p:nvPr>
            <p:custDataLst>
              <p:tags r:id="rId53"/>
            </p:custDataLst>
          </p:nvPr>
        </p:nvSpPr>
        <p:spPr bwMode="gray">
          <a:xfrm>
            <a:off x="1827213" y="3621088"/>
            <a:ext cx="203200" cy="15081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89529A3F-5E78-49A9-BCE1-C4D9B0158894}" type="datetime'''''''''1''''''''''''''''''''''''''''''''''.''''''9'''">
              <a:rPr lang="en-US" altLang="en-US" sz="1100"/>
              <a:pPr algn="ctr">
                <a:buSzPct val="100000"/>
              </a:pPr>
              <a:t>1.9</a:t>
            </a:fld>
            <a:endParaRPr lang="en-US" sz="1100" dirty="0"/>
          </a:p>
        </p:txBody>
      </p:sp>
      <p:sp>
        <p:nvSpPr>
          <p:cNvPr id="217" name="Text Placeholder"/>
          <p:cNvSpPr>
            <a:spLocks noGrp="1"/>
          </p:cNvSpPr>
          <p:nvPr>
            <p:custDataLst>
              <p:tags r:id="rId54"/>
            </p:custDataLst>
          </p:nvPr>
        </p:nvSpPr>
        <p:spPr bwMode="gray">
          <a:xfrm>
            <a:off x="1827213" y="4940300"/>
            <a:ext cx="203200" cy="15081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FA705BC1-CA3F-41E4-81A3-1569FB8AB013}" type="datetime'''''5''''''''''''''''''''''''''''''''''.7'">
              <a:rPr lang="en-US" altLang="en-US" sz="1100"/>
              <a:pPr algn="ctr">
                <a:buSzPct val="100000"/>
              </a:pPr>
              <a:t>5.7</a:t>
            </a:fld>
            <a:endParaRPr lang="en-US" sz="1100" dirty="0"/>
          </a:p>
        </p:txBody>
      </p:sp>
      <p:sp>
        <p:nvSpPr>
          <p:cNvPr id="249" name="Text Placeholder"/>
          <p:cNvSpPr>
            <a:spLocks noGrp="1"/>
          </p:cNvSpPr>
          <p:nvPr>
            <p:custDataLst>
              <p:tags r:id="rId55"/>
            </p:custDataLst>
          </p:nvPr>
        </p:nvSpPr>
        <p:spPr bwMode="auto">
          <a:xfrm>
            <a:off x="1035050" y="5992813"/>
            <a:ext cx="311150" cy="177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950A8287-3E5C-45A7-A7FF-3B3C0F420BCE}" type="datetime'''''''''''''''''2''''''''''0''''''''''1''''6'''''">
              <a:rPr lang="en-US" altLang="en-US" sz="1300" b="1"/>
              <a:pPr algn="ctr">
                <a:buSzPct val="100000"/>
              </a:pPr>
              <a:t>2016</a:t>
            </a:fld>
            <a:endParaRPr lang="en-US" sz="1300" b="1" dirty="0"/>
          </a:p>
        </p:txBody>
      </p:sp>
      <p:sp>
        <p:nvSpPr>
          <p:cNvPr id="250" name="Text Placeholder"/>
          <p:cNvSpPr>
            <a:spLocks noGrp="1"/>
          </p:cNvSpPr>
          <p:nvPr>
            <p:custDataLst>
              <p:tags r:id="rId56"/>
            </p:custDataLst>
          </p:nvPr>
        </p:nvSpPr>
        <p:spPr bwMode="gray">
          <a:xfrm>
            <a:off x="1060450" y="4130675"/>
            <a:ext cx="261938"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8B296265-A020-4218-B4F2-F9DA9A826B8B}" type="datetime'''''21''.''''''''''''''''4'''''''''''''''''''">
              <a:rPr lang="en-US" altLang="en-US" sz="1300" b="1"/>
              <a:pPr algn="ctr">
                <a:buSzPct val="100000"/>
              </a:pPr>
              <a:t>21.4</a:t>
            </a:fld>
            <a:endParaRPr lang="en-US" sz="1300" b="1" dirty="0"/>
          </a:p>
        </p:txBody>
      </p:sp>
      <p:sp>
        <p:nvSpPr>
          <p:cNvPr id="251" name="Text Placeholder"/>
          <p:cNvSpPr>
            <a:spLocks noGrp="1"/>
          </p:cNvSpPr>
          <p:nvPr>
            <p:custDataLst>
              <p:tags r:id="rId57"/>
            </p:custDataLst>
          </p:nvPr>
        </p:nvSpPr>
        <p:spPr bwMode="gray">
          <a:xfrm>
            <a:off x="1071563" y="4621213"/>
            <a:ext cx="238125"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B4E64D42-18B4-4661-800B-0B327F553286}" type="datetime'''''''3''''''''''''''''''''''''''''''''''.''0'">
              <a:rPr lang="en-US" altLang="en-US" sz="1300"/>
              <a:pPr algn="ctr">
                <a:buSzPct val="100000"/>
              </a:pPr>
              <a:t>3.0</a:t>
            </a:fld>
            <a:endParaRPr lang="en-US" sz="1300" dirty="0"/>
          </a:p>
        </p:txBody>
      </p:sp>
      <p:sp>
        <p:nvSpPr>
          <p:cNvPr id="252" name="Text Placeholder"/>
          <p:cNvSpPr>
            <a:spLocks noGrp="1"/>
          </p:cNvSpPr>
          <p:nvPr>
            <p:custDataLst>
              <p:tags r:id="rId58"/>
            </p:custDataLst>
          </p:nvPr>
        </p:nvSpPr>
        <p:spPr bwMode="gray">
          <a:xfrm>
            <a:off x="1071563" y="5611813"/>
            <a:ext cx="238125"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5FF42E22-AF25-4D05-ABB0-6A1BEE5F200B}" type="datetime'''''''''''''5.''''''''''''''''''''''''''''''''''3'''''''''''">
              <a:rPr lang="en-US" altLang="en-US" sz="1300"/>
              <a:pPr algn="ctr">
                <a:buSzPct val="100000"/>
              </a:pPr>
              <a:t>5.3</a:t>
            </a:fld>
            <a:endParaRPr lang="en-US" sz="1300" dirty="0"/>
          </a:p>
        </p:txBody>
      </p:sp>
      <p:sp>
        <p:nvSpPr>
          <p:cNvPr id="253" name="Text Placeholder"/>
          <p:cNvSpPr>
            <a:spLocks noGrp="1"/>
          </p:cNvSpPr>
          <p:nvPr>
            <p:custDataLst>
              <p:tags r:id="rId59"/>
            </p:custDataLst>
          </p:nvPr>
        </p:nvSpPr>
        <p:spPr bwMode="gray">
          <a:xfrm>
            <a:off x="1071563" y="4902200"/>
            <a:ext cx="238125"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B28D8BA4-C3EA-41F9-9BBB-AD4ADEFCA534}" type="datetime'4''''''''''''''''.''''''''''''''''''''''''''''''''''''6'''">
              <a:rPr lang="en-US" altLang="en-US" sz="1300"/>
              <a:pPr algn="ctr">
                <a:buSzPct val="100000"/>
              </a:pPr>
              <a:t>4.6</a:t>
            </a:fld>
            <a:endParaRPr lang="en-US" sz="1300" dirty="0"/>
          </a:p>
        </p:txBody>
      </p:sp>
      <p:sp>
        <p:nvSpPr>
          <p:cNvPr id="28" name="Title2828"/>
          <p:cNvSpPr txBox="1">
            <a:spLocks/>
          </p:cNvSpPr>
          <p:nvPr/>
        </p:nvSpPr>
        <p:spPr>
          <a:xfrm>
            <a:off x="8691562" y="2178050"/>
            <a:ext cx="2824163" cy="487141"/>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ru-RU" sz="1500" dirty="0" smtClean="0">
                <a:solidFill>
                  <a:schemeClr val="accent6"/>
                </a:solidFill>
                <a:latin typeface="+mn-lt"/>
                <a:cs typeface="Arial Narrow" pitchFamily="34" charset="0"/>
              </a:rPr>
              <a:t>Совокупный объем вводов,</a:t>
            </a:r>
            <a:r>
              <a:rPr lang="ru-RU" sz="1500" b="0" dirty="0" smtClean="0">
                <a:solidFill>
                  <a:schemeClr val="accent6"/>
                </a:solidFill>
                <a:latin typeface="+mn-lt"/>
                <a:cs typeface="Arial Narrow" pitchFamily="34" charset="0"/>
              </a:rPr>
              <a:t> </a:t>
            </a:r>
            <a:br>
              <a:rPr lang="ru-RU" sz="1500" b="0" dirty="0" smtClean="0">
                <a:solidFill>
                  <a:schemeClr val="accent6"/>
                </a:solidFill>
                <a:latin typeface="+mn-lt"/>
                <a:cs typeface="Arial Narrow" pitchFamily="34" charset="0"/>
              </a:rPr>
            </a:br>
            <a:r>
              <a:rPr lang="ru-RU" sz="1500" b="0" dirty="0" smtClean="0">
                <a:solidFill>
                  <a:schemeClr val="accent6"/>
                </a:solidFill>
                <a:latin typeface="+mn-lt"/>
                <a:cs typeface="Arial Narrow" pitchFamily="34" charset="0"/>
              </a:rPr>
              <a:t>2017-2040 гг. </a:t>
            </a:r>
            <a:r>
              <a:rPr lang="en-US" sz="1500" b="0" dirty="0" smtClean="0">
                <a:solidFill>
                  <a:schemeClr val="accent6"/>
                </a:solidFill>
                <a:latin typeface="+mn-lt"/>
                <a:cs typeface="Arial Narrow" pitchFamily="34" charset="0"/>
              </a:rPr>
              <a:t>[</a:t>
            </a:r>
            <a:r>
              <a:rPr lang="ru-RU" sz="1500" b="0" dirty="0" smtClean="0">
                <a:solidFill>
                  <a:schemeClr val="accent6"/>
                </a:solidFill>
                <a:latin typeface="+mn-lt"/>
                <a:cs typeface="Arial Narrow" pitchFamily="34" charset="0"/>
              </a:rPr>
              <a:t>ГВт</a:t>
            </a:r>
            <a:r>
              <a:rPr lang="en-US" sz="1500" b="0" dirty="0" smtClean="0">
                <a:solidFill>
                  <a:schemeClr val="accent6"/>
                </a:solidFill>
                <a:latin typeface="+mn-lt"/>
                <a:cs typeface="Arial Narrow" pitchFamily="34" charset="0"/>
              </a:rPr>
              <a:t>]</a:t>
            </a:r>
            <a:endParaRPr lang="en-US" sz="1500" b="0" dirty="0">
              <a:solidFill>
                <a:schemeClr val="accent6"/>
              </a:solidFill>
              <a:latin typeface="+mn-lt"/>
              <a:cs typeface="Arial Narrow" pitchFamily="34" charset="0"/>
            </a:endParaRPr>
          </a:p>
        </p:txBody>
      </p:sp>
      <p:cxnSp>
        <p:nvCxnSpPr>
          <p:cNvPr id="29" name="HorizontalLine29"/>
          <p:cNvCxnSpPr>
            <a:cxnSpLocks/>
          </p:cNvCxnSpPr>
          <p:nvPr/>
        </p:nvCxnSpPr>
        <p:spPr>
          <a:xfrm>
            <a:off x="8691563" y="2663825"/>
            <a:ext cx="2824163"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736600" y="2386013"/>
            <a:ext cx="2482850" cy="279392"/>
            <a:chOff x="906467" y="2188957"/>
            <a:chExt cx="2683664" cy="279392"/>
          </a:xfrm>
        </p:grpSpPr>
        <p:sp>
          <p:nvSpPr>
            <p:cNvPr id="17" name="Title1717"/>
            <p:cNvSpPr txBox="1">
              <a:spLocks/>
            </p:cNvSpPr>
            <p:nvPr/>
          </p:nvSpPr>
          <p:spPr>
            <a:xfrm>
              <a:off x="906467" y="2188957"/>
              <a:ext cx="2683664" cy="279392"/>
            </a:xfrm>
            <a:prstGeom prst="rect">
              <a:avLst/>
            </a:prstGeom>
            <a:noFill/>
            <a:ln w="9525">
              <a:noFill/>
            </a:ln>
          </p:spPr>
          <p:txBody>
            <a:bodyPr vert="horz" wrap="square" lIns="0" tIns="0" rIns="0" bIns="70950" rtlCol="0" anchor="b">
              <a:spAutoFit/>
            </a:bodyPr>
            <a:lstStyle/>
            <a:p>
              <a:pPr>
                <a:lnSpc>
                  <a:spcPct val="90000"/>
                </a:lnSpc>
                <a:spcBef>
                  <a:spcPts val="400"/>
                </a:spcBef>
                <a:buSzPct val="100000"/>
              </a:pPr>
              <a:r>
                <a:rPr lang="en-US" sz="1500" dirty="0" err="1" smtClean="0">
                  <a:solidFill>
                    <a:schemeClr val="accent6"/>
                  </a:solidFill>
                  <a:latin typeface="+mn-lt"/>
                  <a:cs typeface="Arial Narrow" pitchFamily="34" charset="0"/>
                </a:rPr>
                <a:t>Спрос</a:t>
              </a:r>
              <a:r>
                <a:rPr lang="en-US" sz="1500" dirty="0" smtClean="0">
                  <a:solidFill>
                    <a:schemeClr val="accent6"/>
                  </a:solidFill>
                  <a:latin typeface="+mn-lt"/>
                  <a:cs typeface="Arial Narrow" pitchFamily="34" charset="0"/>
                </a:rPr>
                <a:t> </a:t>
              </a:r>
              <a:r>
                <a:rPr lang="en-US" sz="1500" dirty="0" err="1" smtClean="0">
                  <a:solidFill>
                    <a:schemeClr val="accent6"/>
                  </a:solidFill>
                  <a:latin typeface="+mn-lt"/>
                  <a:cs typeface="Arial Narrow" pitchFamily="34" charset="0"/>
                </a:rPr>
                <a:t>на</a:t>
              </a:r>
              <a:r>
                <a:rPr lang="en-US" sz="1500" dirty="0" smtClean="0">
                  <a:solidFill>
                    <a:schemeClr val="accent6"/>
                  </a:solidFill>
                  <a:latin typeface="+mn-lt"/>
                  <a:cs typeface="Arial Narrow" pitchFamily="34" charset="0"/>
                </a:rPr>
                <a:t> э/э </a:t>
              </a:r>
              <a:r>
                <a:rPr lang="en-US" sz="1500" b="0" dirty="0" smtClean="0">
                  <a:solidFill>
                    <a:schemeClr val="accent6"/>
                  </a:solidFill>
                  <a:latin typeface="+mn-lt"/>
                  <a:cs typeface="Arial Narrow" pitchFamily="34" charset="0"/>
                </a:rPr>
                <a:t>[</a:t>
              </a:r>
              <a:r>
                <a:rPr lang="en-US" sz="1500" b="0" dirty="0" err="1" smtClean="0">
                  <a:solidFill>
                    <a:schemeClr val="accent6"/>
                  </a:solidFill>
                  <a:latin typeface="+mn-lt"/>
                  <a:cs typeface="Arial Narrow" pitchFamily="34" charset="0"/>
                </a:rPr>
                <a:t>ПВт</a:t>
              </a:r>
              <a:r>
                <a:rPr lang="en-US" sz="1500" b="0" dirty="0" smtClean="0">
                  <a:solidFill>
                    <a:schemeClr val="accent6"/>
                  </a:solidFill>
                  <a:latin typeface="+mn-lt"/>
                  <a:cs typeface="Arial Narrow" pitchFamily="34" charset="0"/>
                </a:rPr>
                <a:t>-ч] </a:t>
              </a:r>
              <a:endParaRPr lang="en-US" sz="1500" b="0" noProof="0" dirty="0">
                <a:solidFill>
                  <a:schemeClr val="accent6"/>
                </a:solidFill>
                <a:latin typeface="+mn-lt"/>
                <a:cs typeface="Arial Narrow" pitchFamily="34" charset="0"/>
              </a:endParaRPr>
            </a:p>
          </p:txBody>
        </p:sp>
        <p:cxnSp>
          <p:nvCxnSpPr>
            <p:cNvPr id="225" name="HorizontalLine29"/>
            <p:cNvCxnSpPr>
              <a:cxnSpLocks/>
            </p:cNvCxnSpPr>
            <p:nvPr/>
          </p:nvCxnSpPr>
          <p:spPr>
            <a:xfrm>
              <a:off x="906467" y="2467455"/>
              <a:ext cx="2683664"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433344" y="2386013"/>
            <a:ext cx="5044323" cy="279392"/>
            <a:chOff x="3704522" y="2188957"/>
            <a:chExt cx="5044323" cy="279392"/>
          </a:xfrm>
        </p:grpSpPr>
        <p:sp>
          <p:nvSpPr>
            <p:cNvPr id="83" name="Title1717"/>
            <p:cNvSpPr txBox="1">
              <a:spLocks/>
            </p:cNvSpPr>
            <p:nvPr/>
          </p:nvSpPr>
          <p:spPr>
            <a:xfrm>
              <a:off x="3704522" y="2188957"/>
              <a:ext cx="5044323" cy="279392"/>
            </a:xfrm>
            <a:prstGeom prst="rect">
              <a:avLst/>
            </a:prstGeom>
            <a:noFill/>
            <a:ln w="9525">
              <a:noFill/>
            </a:ln>
          </p:spPr>
          <p:txBody>
            <a:bodyPr vert="horz" wrap="square" lIns="0" tIns="0" rIns="0" bIns="70950" rtlCol="0" anchor="b">
              <a:spAutoFit/>
            </a:bodyPr>
            <a:lstStyle/>
            <a:p>
              <a:pPr>
                <a:lnSpc>
                  <a:spcPct val="90000"/>
                </a:lnSpc>
                <a:spcBef>
                  <a:spcPts val="400"/>
                </a:spcBef>
                <a:buSzPct val="100000"/>
              </a:pPr>
              <a:r>
                <a:rPr lang="en-US" sz="1500" dirty="0" err="1" smtClean="0">
                  <a:solidFill>
                    <a:schemeClr val="accent6"/>
                  </a:solidFill>
                  <a:latin typeface="+mn-lt"/>
                  <a:cs typeface="Arial Narrow" pitchFamily="34" charset="0"/>
                </a:rPr>
                <a:t>Диапазон</a:t>
              </a:r>
              <a:r>
                <a:rPr lang="en-US" sz="1500" dirty="0" smtClean="0">
                  <a:solidFill>
                    <a:schemeClr val="accent6"/>
                  </a:solidFill>
                  <a:latin typeface="+mn-lt"/>
                  <a:cs typeface="Arial Narrow" pitchFamily="34" charset="0"/>
                </a:rPr>
                <a:t> </a:t>
              </a:r>
              <a:r>
                <a:rPr lang="en-US" sz="1500" dirty="0" err="1" smtClean="0">
                  <a:solidFill>
                    <a:schemeClr val="accent6"/>
                  </a:solidFill>
                  <a:latin typeface="+mn-lt"/>
                  <a:cs typeface="Arial Narrow" pitchFamily="34" charset="0"/>
                </a:rPr>
                <a:t>LCoE</a:t>
              </a:r>
              <a:r>
                <a:rPr lang="en-US" sz="1500" dirty="0" smtClean="0">
                  <a:solidFill>
                    <a:schemeClr val="accent6"/>
                  </a:solidFill>
                  <a:latin typeface="+mn-lt"/>
                  <a:cs typeface="Arial Narrow" pitchFamily="34" charset="0"/>
                </a:rPr>
                <a:t>, 2017 г.</a:t>
              </a:r>
              <a:r>
                <a:rPr lang="en-US" sz="1500" b="0" dirty="0" smtClean="0">
                  <a:solidFill>
                    <a:schemeClr val="accent6"/>
                  </a:solidFill>
                  <a:latin typeface="+mn-lt"/>
                  <a:cs typeface="Arial Narrow" pitchFamily="34" charset="0"/>
                </a:rPr>
                <a:t> [</a:t>
              </a:r>
              <a:r>
                <a:rPr lang="en-US" sz="1500" b="0" dirty="0" err="1" smtClean="0">
                  <a:solidFill>
                    <a:schemeClr val="accent6"/>
                  </a:solidFill>
                  <a:latin typeface="+mn-lt"/>
                  <a:cs typeface="Arial Narrow" pitchFamily="34" charset="0"/>
                </a:rPr>
                <a:t>долл</a:t>
              </a:r>
              <a:r>
                <a:rPr lang="en-US" sz="1500" b="0" dirty="0" smtClean="0">
                  <a:solidFill>
                    <a:schemeClr val="accent6"/>
                  </a:solidFill>
                  <a:latin typeface="+mn-lt"/>
                  <a:cs typeface="Arial Narrow" pitchFamily="34" charset="0"/>
                </a:rPr>
                <a:t>. / </a:t>
              </a:r>
              <a:r>
                <a:rPr lang="en-US" sz="1500" b="0" dirty="0" err="1" smtClean="0">
                  <a:solidFill>
                    <a:schemeClr val="accent6"/>
                  </a:solidFill>
                  <a:latin typeface="+mn-lt"/>
                  <a:cs typeface="Arial Narrow" pitchFamily="34" charset="0"/>
                </a:rPr>
                <a:t>МВт</a:t>
              </a:r>
              <a:r>
                <a:rPr lang="en-US" sz="1500" b="0" dirty="0" smtClean="0">
                  <a:solidFill>
                    <a:schemeClr val="accent6"/>
                  </a:solidFill>
                  <a:latin typeface="+mn-lt"/>
                  <a:cs typeface="Arial Narrow" pitchFamily="34" charset="0"/>
                </a:rPr>
                <a:t>-ч]</a:t>
              </a:r>
              <a:endParaRPr lang="en-US" sz="1500" b="0" dirty="0">
                <a:solidFill>
                  <a:schemeClr val="accent6"/>
                </a:solidFill>
                <a:latin typeface="+mn-lt"/>
                <a:cs typeface="Arial Narrow" pitchFamily="34" charset="0"/>
              </a:endParaRPr>
            </a:p>
          </p:txBody>
        </p:sp>
        <p:cxnSp>
          <p:nvCxnSpPr>
            <p:cNvPr id="84" name="HorizontalLine29"/>
            <p:cNvCxnSpPr>
              <a:cxnSpLocks/>
            </p:cNvCxnSpPr>
            <p:nvPr/>
          </p:nvCxnSpPr>
          <p:spPr>
            <a:xfrm>
              <a:off x="3704522" y="2467455"/>
              <a:ext cx="5044323"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grpSp>
      <p:graphicFrame>
        <p:nvGraphicFramePr>
          <p:cNvPr id="85" name="Object 84"/>
          <p:cNvGraphicFramePr>
            <a:graphicFrameLocks/>
          </p:cNvGraphicFramePr>
          <p:nvPr>
            <p:custDataLst>
              <p:tags r:id="rId60"/>
            </p:custDataLst>
            <p:extLst>
              <p:ext uri="{D42A27DB-BD31-4B8C-83A1-F6EECF244321}">
                <p14:modId xmlns:p14="http://schemas.microsoft.com/office/powerpoint/2010/main" val="2999496315"/>
              </p:ext>
            </p:extLst>
          </p:nvPr>
        </p:nvGraphicFramePr>
        <p:xfrm>
          <a:off x="3276600" y="2514600"/>
          <a:ext cx="5191057" cy="3686175"/>
        </p:xfrm>
        <a:graphic>
          <a:graphicData uri="http://schemas.openxmlformats.org/presentationml/2006/ole">
            <mc:AlternateContent xmlns:mc="http://schemas.openxmlformats.org/markup-compatibility/2006">
              <mc:Choice xmlns:v="urn:schemas-microsoft-com:vml" Requires="v">
                <p:oleObj spid="_x0000_s109853" name="Chart" r:id="rId92" imgW="5191057" imgH="3686175" progId="MSGraph.Chart.8">
                  <p:embed followColorScheme="full"/>
                </p:oleObj>
              </mc:Choice>
              <mc:Fallback>
                <p:oleObj name="Chart" r:id="rId92" imgW="5191057" imgH="3686175" progId="MSGraph.Chart.8">
                  <p:embed followColorScheme="full"/>
                  <p:pic>
                    <p:nvPicPr>
                      <p:cNvPr id="0" name=""/>
                      <p:cNvPicPr/>
                      <p:nvPr/>
                    </p:nvPicPr>
                    <p:blipFill>
                      <a:blip r:embed="rId93"/>
                      <a:stretch>
                        <a:fillRect/>
                      </a:stretch>
                    </p:blipFill>
                    <p:spPr>
                      <a:xfrm>
                        <a:off x="3276600" y="2514600"/>
                        <a:ext cx="5191057" cy="3686175"/>
                      </a:xfrm>
                      <a:prstGeom prst="rect">
                        <a:avLst/>
                      </a:prstGeom>
                    </p:spPr>
                  </p:pic>
                </p:oleObj>
              </mc:Fallback>
            </mc:AlternateContent>
          </a:graphicData>
        </a:graphic>
      </p:graphicFrame>
      <p:sp>
        <p:nvSpPr>
          <p:cNvPr id="88" name="Text Placeholder"/>
          <p:cNvSpPr>
            <a:spLocks noGrp="1"/>
          </p:cNvSpPr>
          <p:nvPr>
            <p:custDataLst>
              <p:tags r:id="rId61"/>
            </p:custDataLst>
          </p:nvPr>
        </p:nvSpPr>
        <p:spPr bwMode="auto">
          <a:xfrm>
            <a:off x="7935913" y="5986463"/>
            <a:ext cx="254000" cy="15081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r>
              <a:rPr lang="en-US" altLang="en-US" sz="1100" dirty="0" err="1" smtClean="0"/>
              <a:t>АЭС</a:t>
            </a:r>
            <a:endParaRPr lang="en-US" sz="1100" dirty="0"/>
          </a:p>
        </p:txBody>
      </p:sp>
      <p:sp>
        <p:nvSpPr>
          <p:cNvPr id="87" name="Text Placeholder"/>
          <p:cNvSpPr>
            <a:spLocks noGrp="1"/>
          </p:cNvSpPr>
          <p:nvPr>
            <p:custDataLst>
              <p:tags r:id="rId62"/>
            </p:custDataLst>
          </p:nvPr>
        </p:nvSpPr>
        <p:spPr bwMode="gray">
          <a:xfrm>
            <a:off x="7951788" y="2882900"/>
            <a:ext cx="223838"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A157519C-EDEC-44AE-94B8-76FB3407D333}" type="datetime'''''''''''''''''''''''1''8''''''''''''''''''''''3'''''''">
              <a:rPr lang="en-US" altLang="en-US" sz="1300"/>
              <a:pPr algn="ctr">
                <a:buSzPct val="100000"/>
              </a:pPr>
              <a:t>183</a:t>
            </a:fld>
            <a:endParaRPr lang="en-US" sz="1300" dirty="0"/>
          </a:p>
        </p:txBody>
      </p:sp>
      <p:sp>
        <p:nvSpPr>
          <p:cNvPr id="86" name="Text Placeholder"/>
          <p:cNvSpPr>
            <a:spLocks noGrp="1"/>
          </p:cNvSpPr>
          <p:nvPr>
            <p:custDataLst>
              <p:tags r:id="rId63"/>
            </p:custDataLst>
          </p:nvPr>
        </p:nvSpPr>
        <p:spPr bwMode="auto">
          <a:xfrm>
            <a:off x="7332663" y="5986463"/>
            <a:ext cx="317500" cy="15081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r>
              <a:rPr lang="en-US" altLang="en-US" sz="1100" dirty="0" err="1" smtClean="0"/>
              <a:t>Уголь</a:t>
            </a:r>
            <a:endParaRPr lang="en-US" sz="1100" dirty="0"/>
          </a:p>
        </p:txBody>
      </p:sp>
      <p:sp>
        <p:nvSpPr>
          <p:cNvPr id="97" name="Text Placeholder"/>
          <p:cNvSpPr>
            <a:spLocks noGrp="1"/>
          </p:cNvSpPr>
          <p:nvPr>
            <p:custDataLst>
              <p:tags r:id="rId64"/>
            </p:custDataLst>
          </p:nvPr>
        </p:nvSpPr>
        <p:spPr bwMode="gray">
          <a:xfrm>
            <a:off x="7380288" y="3492500"/>
            <a:ext cx="223838"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290744E6-A006-4AB1-8042-3BDC0141793C}" type="datetime'''''''1''''''''''''4''''''''''''''''''''''''''''3'">
              <a:rPr lang="en-US" altLang="en-US" sz="1300"/>
              <a:pPr algn="ctr">
                <a:buSzPct val="100000"/>
              </a:pPr>
              <a:t>143</a:t>
            </a:fld>
            <a:endParaRPr lang="en-US" sz="1300" dirty="0"/>
          </a:p>
        </p:txBody>
      </p:sp>
      <p:sp>
        <p:nvSpPr>
          <p:cNvPr id="96" name="Text Placeholder"/>
          <p:cNvSpPr>
            <a:spLocks noGrp="1"/>
          </p:cNvSpPr>
          <p:nvPr>
            <p:custDataLst>
              <p:tags r:id="rId65"/>
            </p:custDataLst>
          </p:nvPr>
        </p:nvSpPr>
        <p:spPr bwMode="auto">
          <a:xfrm>
            <a:off x="6819900" y="5986463"/>
            <a:ext cx="190500" cy="15081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r>
              <a:rPr lang="en-US" altLang="en-US" sz="1100" dirty="0" err="1" smtClean="0"/>
              <a:t>Газ</a:t>
            </a:r>
            <a:endParaRPr lang="en-US" sz="1100" dirty="0"/>
          </a:p>
        </p:txBody>
      </p:sp>
      <p:sp>
        <p:nvSpPr>
          <p:cNvPr id="95" name="Text Placeholder"/>
          <p:cNvSpPr>
            <a:spLocks noGrp="1"/>
          </p:cNvSpPr>
          <p:nvPr>
            <p:custDataLst>
              <p:tags r:id="rId66"/>
            </p:custDataLst>
          </p:nvPr>
        </p:nvSpPr>
        <p:spPr bwMode="gray">
          <a:xfrm>
            <a:off x="6840538" y="4502150"/>
            <a:ext cx="149225"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B09294CD-B5BB-4F61-A786-2CE5C9143A65}" type="datetime'''''''''''''''7''''''''''''''8'''''''''''''''''''">
              <a:rPr lang="en-US" altLang="en-US" sz="1300"/>
              <a:pPr algn="ctr">
                <a:buSzPct val="100000"/>
              </a:pPr>
              <a:t>78</a:t>
            </a:fld>
            <a:endParaRPr lang="en-US" sz="1300" dirty="0"/>
          </a:p>
        </p:txBody>
      </p:sp>
      <p:sp>
        <p:nvSpPr>
          <p:cNvPr id="89" name="Text Placeholder"/>
          <p:cNvSpPr>
            <a:spLocks noGrp="1"/>
          </p:cNvSpPr>
          <p:nvPr>
            <p:custDataLst>
              <p:tags r:id="rId67"/>
            </p:custDataLst>
          </p:nvPr>
        </p:nvSpPr>
        <p:spPr bwMode="auto">
          <a:xfrm>
            <a:off x="6100763" y="5986463"/>
            <a:ext cx="477838" cy="15081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r>
              <a:rPr lang="en-US" altLang="en-US" sz="1100" b="1" dirty="0" err="1" smtClean="0"/>
              <a:t>ФВ-СЭС</a:t>
            </a:r>
            <a:endParaRPr lang="en-US" sz="1100" b="1" dirty="0"/>
          </a:p>
        </p:txBody>
      </p:sp>
      <p:sp>
        <p:nvSpPr>
          <p:cNvPr id="92" name="Text Placeholder"/>
          <p:cNvSpPr>
            <a:spLocks noGrp="1"/>
          </p:cNvSpPr>
          <p:nvPr>
            <p:custDataLst>
              <p:tags r:id="rId68"/>
            </p:custDataLst>
          </p:nvPr>
        </p:nvSpPr>
        <p:spPr bwMode="gray">
          <a:xfrm>
            <a:off x="6264275" y="4883150"/>
            <a:ext cx="149225"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F94DC5C8-0509-48BE-9DFD-30BA59B0D194}" type="datetime'''''''''''''''5''''''''''''''''''''''''''''''''''''''''3'''''">
              <a:rPr lang="en-US" altLang="en-US" sz="1300"/>
              <a:pPr algn="ctr">
                <a:buSzPct val="100000"/>
              </a:pPr>
              <a:t>53</a:t>
            </a:fld>
            <a:endParaRPr lang="en-US" sz="1300" dirty="0"/>
          </a:p>
        </p:txBody>
      </p:sp>
      <p:sp>
        <p:nvSpPr>
          <p:cNvPr id="90" name="Text Placeholder"/>
          <p:cNvSpPr>
            <a:spLocks noGrp="1"/>
          </p:cNvSpPr>
          <p:nvPr>
            <p:custDataLst>
              <p:tags r:id="rId69"/>
            </p:custDataLst>
          </p:nvPr>
        </p:nvSpPr>
        <p:spPr bwMode="auto">
          <a:xfrm>
            <a:off x="5570538" y="5986463"/>
            <a:ext cx="395288" cy="3016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r>
              <a:rPr lang="en-US" altLang="en-US" sz="1100" b="1" dirty="0" err="1" smtClean="0"/>
              <a:t>Назем</a:t>
            </a:r>
            <a:r>
              <a:rPr lang="en-US" altLang="en-US" sz="1100" b="1" dirty="0" smtClean="0"/>
              <a:t>. </a:t>
            </a:r>
            <a:r>
              <a:rPr lang="en-US" altLang="en-US" sz="1100" b="1" dirty="0" err="1" smtClean="0"/>
              <a:t>ВЭС</a:t>
            </a:r>
            <a:endParaRPr lang="en-US" sz="1100" b="1" dirty="0"/>
          </a:p>
        </p:txBody>
      </p:sp>
      <p:sp>
        <p:nvSpPr>
          <p:cNvPr id="91" name="Text Placeholder"/>
          <p:cNvSpPr>
            <a:spLocks noGrp="1"/>
          </p:cNvSpPr>
          <p:nvPr>
            <p:custDataLst>
              <p:tags r:id="rId70"/>
            </p:custDataLst>
          </p:nvPr>
        </p:nvSpPr>
        <p:spPr bwMode="gray">
          <a:xfrm>
            <a:off x="5692775" y="4778375"/>
            <a:ext cx="149225"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F2E549AE-5455-4A8A-B505-2D0AC28D77D4}" type="datetime'''''''6''''''''''0'">
              <a:rPr lang="en-US" altLang="en-US" sz="1300"/>
              <a:pPr algn="ctr">
                <a:buSzPct val="100000"/>
              </a:pPr>
              <a:t>60</a:t>
            </a:fld>
            <a:endParaRPr lang="en-US" sz="1300" dirty="0"/>
          </a:p>
        </p:txBody>
      </p:sp>
      <p:sp>
        <p:nvSpPr>
          <p:cNvPr id="93" name="Text Placeholder"/>
          <p:cNvSpPr>
            <a:spLocks noGrp="1"/>
          </p:cNvSpPr>
          <p:nvPr>
            <p:custDataLst>
              <p:tags r:id="rId71"/>
            </p:custDataLst>
          </p:nvPr>
        </p:nvSpPr>
        <p:spPr bwMode="auto">
          <a:xfrm>
            <a:off x="4918075" y="5986463"/>
            <a:ext cx="557213" cy="3016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r>
              <a:rPr lang="en-US" altLang="en-US" sz="1100" b="1" dirty="0" err="1" smtClean="0"/>
              <a:t>Мор</a:t>
            </a:r>
            <a:r>
              <a:rPr lang="en-US" altLang="en-US" sz="1100" b="1" dirty="0" smtClean="0"/>
              <a:t>. </a:t>
            </a:r>
            <a:r>
              <a:rPr lang="en-US" altLang="en-US" sz="1100" b="1" dirty="0" err="1" smtClean="0"/>
              <a:t>ВЭС</a:t>
            </a:r>
            <a:endParaRPr lang="en-US" sz="1100" b="1" dirty="0" smtClean="0"/>
          </a:p>
          <a:p>
            <a:pPr algn="ctr">
              <a:spcBef>
                <a:spcPct val="0"/>
              </a:spcBef>
            </a:pPr>
            <a:endParaRPr lang="en-US" sz="1100" dirty="0"/>
          </a:p>
        </p:txBody>
      </p:sp>
      <p:sp>
        <p:nvSpPr>
          <p:cNvPr id="94" name="Text Placeholder"/>
          <p:cNvSpPr>
            <a:spLocks noGrp="1"/>
          </p:cNvSpPr>
          <p:nvPr>
            <p:custDataLst>
              <p:tags r:id="rId72"/>
            </p:custDataLst>
          </p:nvPr>
        </p:nvSpPr>
        <p:spPr bwMode="gray">
          <a:xfrm>
            <a:off x="5084763" y="3311525"/>
            <a:ext cx="223838"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144C09DD-7002-4F86-B01E-84A875061B41}" type="datetime'''''''''''''''''''''''''''''''''1''5''''''''''''''''''''''''5'">
              <a:rPr lang="en-US" altLang="en-US" sz="1300"/>
              <a:pPr algn="ctr">
                <a:buSzPct val="100000"/>
              </a:pPr>
              <a:t>155</a:t>
            </a:fld>
            <a:endParaRPr lang="en-US" sz="1300" dirty="0"/>
          </a:p>
        </p:txBody>
      </p:sp>
      <p:sp>
        <p:nvSpPr>
          <p:cNvPr id="98" name="Text Placeholder"/>
          <p:cNvSpPr>
            <a:spLocks noGrp="1"/>
          </p:cNvSpPr>
          <p:nvPr>
            <p:custDataLst>
              <p:tags r:id="rId73"/>
            </p:custDataLst>
          </p:nvPr>
        </p:nvSpPr>
        <p:spPr bwMode="auto">
          <a:xfrm>
            <a:off x="4419600" y="5986463"/>
            <a:ext cx="400050" cy="15081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r>
              <a:rPr lang="en-US" altLang="en-US" sz="1100" dirty="0" err="1" smtClean="0"/>
              <a:t>Гидро</a:t>
            </a:r>
            <a:r>
              <a:rPr lang="en-US" altLang="en-US" sz="1100" baseline="30000" dirty="0" err="1" smtClean="0"/>
              <a:t>4</a:t>
            </a:r>
            <a:r>
              <a:rPr lang="en-US" altLang="en-US" sz="1100" baseline="30000" dirty="0" smtClean="0"/>
              <a:t>)</a:t>
            </a:r>
            <a:endParaRPr lang="en-US" sz="1100" baseline="30000" dirty="0"/>
          </a:p>
        </p:txBody>
      </p:sp>
      <p:sp>
        <p:nvSpPr>
          <p:cNvPr id="99" name="Text Placeholder"/>
          <p:cNvSpPr>
            <a:spLocks noGrp="1"/>
          </p:cNvSpPr>
          <p:nvPr>
            <p:custDataLst>
              <p:tags r:id="rId74"/>
            </p:custDataLst>
          </p:nvPr>
        </p:nvSpPr>
        <p:spPr bwMode="gray">
          <a:xfrm>
            <a:off x="4508500" y="3683000"/>
            <a:ext cx="223838"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4981188B-44BD-4980-B1BF-5E7E48CD9E2E}" type="datetime'''1''''''''''''''''''''''''''''''''''3''1'''''''''">
              <a:rPr lang="en-US" altLang="en-US" sz="1300"/>
              <a:pPr algn="ctr">
                <a:buSzPct val="100000"/>
              </a:pPr>
              <a:t>131</a:t>
            </a:fld>
            <a:endParaRPr lang="en-US" sz="1300" dirty="0"/>
          </a:p>
        </p:txBody>
      </p:sp>
      <p:sp>
        <p:nvSpPr>
          <p:cNvPr id="100" name="Text Placeholder"/>
          <p:cNvSpPr>
            <a:spLocks noGrp="1"/>
          </p:cNvSpPr>
          <p:nvPr>
            <p:custDataLst>
              <p:tags r:id="rId75"/>
            </p:custDataLst>
          </p:nvPr>
        </p:nvSpPr>
        <p:spPr bwMode="auto">
          <a:xfrm>
            <a:off x="3876675" y="5986463"/>
            <a:ext cx="333375" cy="33655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buSzPct val="100000"/>
            </a:pPr>
            <a:r>
              <a:rPr lang="en-US" altLang="en-US" sz="1100" dirty="0" err="1" smtClean="0">
                <a:solidFill>
                  <a:srgbClr val="000000"/>
                </a:solidFill>
                <a:latin typeface="Arial Narrow" charset="0"/>
              </a:rPr>
              <a:t>Био-масса</a:t>
            </a:r>
            <a:endParaRPr lang="en-US" sz="1100" dirty="0">
              <a:solidFill>
                <a:srgbClr val="000000"/>
              </a:solidFill>
              <a:latin typeface="Arial Narrow" charset="0"/>
            </a:endParaRPr>
          </a:p>
        </p:txBody>
      </p:sp>
      <p:sp>
        <p:nvSpPr>
          <p:cNvPr id="101" name="Text Placeholder"/>
          <p:cNvSpPr>
            <a:spLocks noGrp="1"/>
          </p:cNvSpPr>
          <p:nvPr>
            <p:custDataLst>
              <p:tags r:id="rId76"/>
            </p:custDataLst>
          </p:nvPr>
        </p:nvSpPr>
        <p:spPr bwMode="gray">
          <a:xfrm>
            <a:off x="3937000" y="3940175"/>
            <a:ext cx="214313"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SzPct val="100000"/>
            </a:pPr>
            <a:fld id="{DCE3BC4D-089A-4A28-A77C-DCEF5213736E}" type="datetime'''''''''''1''''''''''1''''''''''''''''''''''''''''''''''''4'''">
              <a:rPr lang="en-US" altLang="en-US" sz="1300"/>
              <a:pPr algn="ctr">
                <a:buSzPct val="100000"/>
              </a:pPr>
              <a:t>114</a:t>
            </a:fld>
            <a:endParaRPr lang="en-US" sz="1300" dirty="0"/>
          </a:p>
        </p:txBody>
      </p:sp>
      <p:grpSp>
        <p:nvGrpSpPr>
          <p:cNvPr id="15" name="Group 14"/>
          <p:cNvGrpSpPr/>
          <p:nvPr/>
        </p:nvGrpSpPr>
        <p:grpSpPr>
          <a:xfrm>
            <a:off x="3875355" y="2960688"/>
            <a:ext cx="4454850" cy="3396726"/>
            <a:chOff x="4293996" y="2716737"/>
            <a:chExt cx="4454850" cy="3396726"/>
          </a:xfrm>
        </p:grpSpPr>
        <p:sp>
          <p:nvSpPr>
            <p:cNvPr id="228" name="Notes"/>
            <p:cNvSpPr txBox="1"/>
            <p:nvPr/>
          </p:nvSpPr>
          <p:spPr>
            <a:xfrm>
              <a:off x="7036275" y="5147761"/>
              <a:ext cx="1712571" cy="457048"/>
            </a:xfrm>
            <a:prstGeom prst="rect">
              <a:avLst/>
            </a:prstGeom>
            <a:solidFill>
              <a:schemeClr val="bg1"/>
            </a:solidFill>
            <a:ln w="9525">
              <a:noFill/>
            </a:ln>
          </p:spPr>
          <p:txBody>
            <a:bodyPr vert="horz" wrap="square" lIns="0" tIns="0" rIns="0" bIns="0" rtlCol="0" anchor="ctr" anchorCtr="0">
              <a:spAutoFit/>
            </a:bodyPr>
            <a:lstStyle/>
            <a:p>
              <a:pPr algn="r">
                <a:lnSpc>
                  <a:spcPct val="90000"/>
                </a:lnSpc>
                <a:spcBef>
                  <a:spcPts val="0"/>
                </a:spcBef>
                <a:buSzPct val="100000"/>
              </a:pPr>
              <a:r>
                <a:rPr lang="en-US" sz="1100" b="0" dirty="0" err="1" smtClean="0">
                  <a:solidFill>
                    <a:schemeClr val="accent6"/>
                  </a:solidFill>
                  <a:sym typeface="+mn-lt"/>
                </a:rPr>
                <a:t>Рекордный</a:t>
              </a:r>
              <a:r>
                <a:rPr lang="en-US" sz="1100" b="0" dirty="0" smtClean="0">
                  <a:solidFill>
                    <a:schemeClr val="accent6"/>
                  </a:solidFill>
                  <a:sym typeface="+mn-lt"/>
                </a:rPr>
                <a:t> </a:t>
              </a:r>
            </a:p>
            <a:p>
              <a:pPr algn="r">
                <a:lnSpc>
                  <a:spcPct val="90000"/>
                </a:lnSpc>
                <a:spcBef>
                  <a:spcPts val="0"/>
                </a:spcBef>
                <a:buSzPct val="100000"/>
              </a:pPr>
              <a:r>
                <a:rPr lang="en-US" sz="1100" b="0" dirty="0" err="1" smtClean="0">
                  <a:solidFill>
                    <a:schemeClr val="accent6"/>
                  </a:solidFill>
                  <a:sym typeface="+mn-lt"/>
                </a:rPr>
                <a:t>минимум</a:t>
              </a:r>
              <a:r>
                <a:rPr lang="en-US" sz="1100" b="0" dirty="0" smtClean="0">
                  <a:solidFill>
                    <a:schemeClr val="accent6"/>
                  </a:solidFill>
                  <a:sym typeface="+mn-lt"/>
                </a:rPr>
                <a:t> 2017 г. </a:t>
              </a:r>
            </a:p>
            <a:p>
              <a:pPr algn="r">
                <a:lnSpc>
                  <a:spcPct val="90000"/>
                </a:lnSpc>
                <a:spcBef>
                  <a:spcPts val="0"/>
                </a:spcBef>
                <a:buSzPct val="100000"/>
              </a:pPr>
              <a:r>
                <a:rPr lang="en-US" sz="1100" b="0" dirty="0" smtClean="0">
                  <a:solidFill>
                    <a:schemeClr val="accent6"/>
                  </a:solidFill>
                  <a:sym typeface="+mn-lt"/>
                </a:rPr>
                <a:t>в </a:t>
              </a:r>
              <a:r>
                <a:rPr lang="en-US" sz="1100" b="0" dirty="0" err="1" smtClean="0">
                  <a:solidFill>
                    <a:schemeClr val="accent6"/>
                  </a:solidFill>
                  <a:sym typeface="+mn-lt"/>
                </a:rPr>
                <a:t>ФВ</a:t>
              </a:r>
              <a:r>
                <a:rPr lang="en-US" sz="1100" b="0" dirty="0" smtClean="0">
                  <a:solidFill>
                    <a:schemeClr val="accent6"/>
                  </a:solidFill>
                  <a:sym typeface="+mn-lt"/>
                </a:rPr>
                <a:t> и </a:t>
              </a:r>
              <a:r>
                <a:rPr lang="en-US" sz="1100" b="0" dirty="0" err="1" smtClean="0">
                  <a:solidFill>
                    <a:schemeClr val="accent6"/>
                  </a:solidFill>
                  <a:sym typeface="+mn-lt"/>
                </a:rPr>
                <a:t>ВЭС</a:t>
              </a:r>
              <a:r>
                <a:rPr lang="en-US" sz="1100" b="0" dirty="0" smtClean="0">
                  <a:solidFill>
                    <a:schemeClr val="accent6"/>
                  </a:solidFill>
                  <a:sym typeface="+mn-lt"/>
                </a:rPr>
                <a:t>: 18-20</a:t>
              </a:r>
              <a:r>
                <a:rPr lang="en-US" sz="1100" b="0" baseline="30000" dirty="0" smtClean="0">
                  <a:solidFill>
                    <a:schemeClr val="accent6"/>
                  </a:solidFill>
                  <a:sym typeface="+mn-lt"/>
                </a:rPr>
                <a:t>3)</a:t>
              </a:r>
              <a:endParaRPr lang="en-US" sz="1100" b="0" baseline="30000" dirty="0">
                <a:solidFill>
                  <a:schemeClr val="accent6"/>
                </a:solidFill>
                <a:sym typeface="+mn-lt"/>
              </a:endParaRPr>
            </a:p>
          </p:txBody>
        </p:sp>
        <p:grpSp>
          <p:nvGrpSpPr>
            <p:cNvPr id="230" name="Group 229"/>
            <p:cNvGrpSpPr/>
            <p:nvPr/>
          </p:nvGrpSpPr>
          <p:grpSpPr>
            <a:xfrm>
              <a:off x="5245055" y="5348150"/>
              <a:ext cx="1815613" cy="309298"/>
              <a:chOff x="6422213" y="3438525"/>
              <a:chExt cx="1475378" cy="2517775"/>
            </a:xfrm>
          </p:grpSpPr>
          <p:sp>
            <p:nvSpPr>
              <p:cNvPr id="231" name="Rectangle 230"/>
              <p:cNvSpPr>
                <a:spLocks/>
              </p:cNvSpPr>
              <p:nvPr/>
            </p:nvSpPr>
            <p:spPr>
              <a:xfrm>
                <a:off x="6422213" y="3438525"/>
                <a:ext cx="72000" cy="2517775"/>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32" name="Rectangle 231"/>
              <p:cNvSpPr>
                <a:spLocks/>
              </p:cNvSpPr>
              <p:nvPr/>
            </p:nvSpPr>
            <p:spPr>
              <a:xfrm>
                <a:off x="7825591" y="3438525"/>
                <a:ext cx="72000" cy="2517775"/>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grpSp>
        <p:sp>
          <p:nvSpPr>
            <p:cNvPr id="233" name="Rectangle 232"/>
            <p:cNvSpPr/>
            <p:nvPr/>
          </p:nvSpPr>
          <p:spPr>
            <a:xfrm>
              <a:off x="5290500" y="2716737"/>
              <a:ext cx="1727775" cy="3396726"/>
            </a:xfrm>
            <a:prstGeom prst="rect">
              <a:avLst/>
            </a:prstGeom>
            <a:ln w="9525">
              <a:solidFill>
                <a:schemeClr val="accent6"/>
              </a:solid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nSpc>
                  <a:spcPct val="90000"/>
                </a:lnSpc>
                <a:spcBef>
                  <a:spcPts val="400"/>
                </a:spcBef>
                <a:buSzPct val="100000"/>
              </a:pPr>
              <a:r>
                <a:rPr lang="en-US" dirty="0" err="1" smtClean="0">
                  <a:solidFill>
                    <a:schemeClr val="accent6"/>
                  </a:solidFill>
                </a:rPr>
                <a:t>ВЭС</a:t>
              </a:r>
              <a:r>
                <a:rPr lang="en-US" dirty="0" smtClean="0">
                  <a:solidFill>
                    <a:schemeClr val="accent6"/>
                  </a:solidFill>
                </a:rPr>
                <a:t> и </a:t>
              </a:r>
              <a:r>
                <a:rPr lang="en-US" dirty="0" err="1" smtClean="0">
                  <a:solidFill>
                    <a:schemeClr val="accent6"/>
                  </a:solidFill>
                </a:rPr>
                <a:t>СЭС</a:t>
              </a:r>
              <a:endParaRPr lang="en-US" dirty="0">
                <a:solidFill>
                  <a:schemeClr val="accent6"/>
                </a:solidFill>
              </a:endParaRPr>
            </a:p>
          </p:txBody>
        </p:sp>
        <p:sp>
          <p:nvSpPr>
            <p:cNvPr id="234" name="SplitText213"/>
            <p:cNvSpPr txBox="1">
              <a:spLocks/>
            </p:cNvSpPr>
            <p:nvPr/>
          </p:nvSpPr>
          <p:spPr>
            <a:xfrm>
              <a:off x="4293996" y="4851925"/>
              <a:ext cx="305420" cy="180049"/>
            </a:xfrm>
            <a:prstGeom prst="rect">
              <a:avLst/>
            </a:prstGeom>
            <a:noFill/>
            <a:ln w="9525">
              <a:noFill/>
            </a:ln>
          </p:spPr>
          <p:txBody>
            <a:bodyPr vert="horz" wrap="square" lIns="0" tIns="0" rIns="0" bIns="0" rtlCol="0">
              <a:spAutoFit/>
            </a:bodyPr>
            <a:lstStyle/>
            <a:p>
              <a:pPr algn="ctr">
                <a:lnSpc>
                  <a:spcPct val="90000"/>
                </a:lnSpc>
                <a:spcBef>
                  <a:spcPts val="300"/>
                </a:spcBef>
                <a:buSzPct val="100000"/>
              </a:pPr>
              <a:r>
                <a:rPr lang="en-US" b="0" dirty="0">
                  <a:latin typeface="+mn-lt"/>
                  <a:cs typeface="+mn-cs"/>
                  <a:sym typeface="+mn-lt"/>
                </a:rPr>
                <a:t>55</a:t>
              </a:r>
            </a:p>
          </p:txBody>
        </p:sp>
        <p:sp>
          <p:nvSpPr>
            <p:cNvPr id="235" name="SplitText213"/>
            <p:cNvSpPr txBox="1">
              <a:spLocks/>
            </p:cNvSpPr>
            <p:nvPr/>
          </p:nvSpPr>
          <p:spPr>
            <a:xfrm>
              <a:off x="5416982" y="4616975"/>
              <a:ext cx="305420" cy="180049"/>
            </a:xfrm>
            <a:prstGeom prst="rect">
              <a:avLst/>
            </a:prstGeom>
            <a:noFill/>
            <a:ln w="9525">
              <a:noFill/>
            </a:ln>
          </p:spPr>
          <p:txBody>
            <a:bodyPr vert="horz" wrap="square" lIns="0" tIns="0" rIns="0" bIns="0" rtlCol="0">
              <a:spAutoFit/>
            </a:bodyPr>
            <a:lstStyle/>
            <a:p>
              <a:pPr algn="ctr">
                <a:lnSpc>
                  <a:spcPct val="90000"/>
                </a:lnSpc>
                <a:spcBef>
                  <a:spcPts val="300"/>
                </a:spcBef>
                <a:buSzPct val="100000"/>
              </a:pPr>
              <a:r>
                <a:rPr lang="en-US" b="0" dirty="0">
                  <a:latin typeface="+mn-lt"/>
                  <a:cs typeface="+mn-cs"/>
                  <a:sym typeface="+mn-lt"/>
                </a:rPr>
                <a:t>71</a:t>
              </a:r>
            </a:p>
          </p:txBody>
        </p:sp>
        <p:sp>
          <p:nvSpPr>
            <p:cNvPr id="236" name="SplitText213"/>
            <p:cNvSpPr txBox="1">
              <a:spLocks/>
            </p:cNvSpPr>
            <p:nvPr/>
          </p:nvSpPr>
          <p:spPr>
            <a:xfrm>
              <a:off x="6026503" y="5207525"/>
              <a:ext cx="305420" cy="180049"/>
            </a:xfrm>
            <a:prstGeom prst="rect">
              <a:avLst/>
            </a:prstGeom>
            <a:solidFill>
              <a:schemeClr val="bg1"/>
            </a:solidFill>
            <a:ln w="9525">
              <a:noFill/>
            </a:ln>
          </p:spPr>
          <p:txBody>
            <a:bodyPr vert="horz" wrap="square" lIns="0" tIns="0" rIns="0" bIns="0" rtlCol="0">
              <a:spAutoFit/>
            </a:bodyPr>
            <a:lstStyle/>
            <a:p>
              <a:pPr algn="ctr">
                <a:lnSpc>
                  <a:spcPct val="90000"/>
                </a:lnSpc>
                <a:spcBef>
                  <a:spcPts val="300"/>
                </a:spcBef>
                <a:buSzPct val="100000"/>
              </a:pPr>
              <a:r>
                <a:rPr lang="en-US" b="0" dirty="0">
                  <a:latin typeface="+mn-lt"/>
                  <a:cs typeface="+mn-cs"/>
                  <a:sym typeface="+mn-lt"/>
                </a:rPr>
                <a:t>30</a:t>
              </a:r>
            </a:p>
          </p:txBody>
        </p:sp>
        <p:sp>
          <p:nvSpPr>
            <p:cNvPr id="237" name="SplitText213"/>
            <p:cNvSpPr txBox="1">
              <a:spLocks/>
            </p:cNvSpPr>
            <p:nvPr/>
          </p:nvSpPr>
          <p:spPr>
            <a:xfrm>
              <a:off x="6583934" y="4975750"/>
              <a:ext cx="305420" cy="180049"/>
            </a:xfrm>
            <a:prstGeom prst="rect">
              <a:avLst/>
            </a:prstGeom>
            <a:noFill/>
            <a:ln w="9525">
              <a:noFill/>
            </a:ln>
          </p:spPr>
          <p:txBody>
            <a:bodyPr vert="horz" wrap="square" lIns="0" tIns="0" rIns="0" bIns="0" rtlCol="0">
              <a:spAutoFit/>
            </a:bodyPr>
            <a:lstStyle/>
            <a:p>
              <a:pPr algn="ctr">
                <a:lnSpc>
                  <a:spcPct val="90000"/>
                </a:lnSpc>
                <a:spcBef>
                  <a:spcPts val="300"/>
                </a:spcBef>
                <a:buSzPct val="100000"/>
              </a:pPr>
              <a:r>
                <a:rPr lang="en-US" b="0" dirty="0">
                  <a:latin typeface="+mn-lt"/>
                  <a:sym typeface="+mn-lt"/>
                </a:rPr>
                <a:t>46</a:t>
              </a:r>
            </a:p>
          </p:txBody>
        </p:sp>
        <p:sp>
          <p:nvSpPr>
            <p:cNvPr id="238" name="SplitText213"/>
            <p:cNvSpPr txBox="1">
              <a:spLocks/>
            </p:cNvSpPr>
            <p:nvPr/>
          </p:nvSpPr>
          <p:spPr>
            <a:xfrm>
              <a:off x="4867705" y="5256409"/>
              <a:ext cx="305420" cy="180049"/>
            </a:xfrm>
            <a:prstGeom prst="rect">
              <a:avLst/>
            </a:prstGeom>
            <a:solidFill>
              <a:schemeClr val="bg1"/>
            </a:solidFill>
            <a:ln w="9525">
              <a:noFill/>
            </a:ln>
          </p:spPr>
          <p:txBody>
            <a:bodyPr vert="horz" wrap="square" lIns="0" tIns="0" rIns="0" bIns="0" rtlCol="0">
              <a:spAutoFit/>
            </a:bodyPr>
            <a:lstStyle/>
            <a:p>
              <a:pPr algn="ctr">
                <a:lnSpc>
                  <a:spcPct val="90000"/>
                </a:lnSpc>
                <a:spcBef>
                  <a:spcPts val="300"/>
                </a:spcBef>
                <a:buSzPct val="100000"/>
              </a:pPr>
              <a:r>
                <a:rPr lang="en-US" b="0" dirty="0">
                  <a:latin typeface="+mn-lt"/>
                  <a:sym typeface="+mn-lt"/>
                </a:rPr>
                <a:t>26</a:t>
              </a:r>
            </a:p>
          </p:txBody>
        </p:sp>
        <p:sp>
          <p:nvSpPr>
            <p:cNvPr id="239" name="SplitText213"/>
            <p:cNvSpPr txBox="1">
              <a:spLocks/>
            </p:cNvSpPr>
            <p:nvPr/>
          </p:nvSpPr>
          <p:spPr>
            <a:xfrm>
              <a:off x="7139403" y="5086875"/>
              <a:ext cx="305420" cy="180049"/>
            </a:xfrm>
            <a:prstGeom prst="rect">
              <a:avLst/>
            </a:prstGeom>
            <a:noFill/>
            <a:ln w="9525">
              <a:noFill/>
            </a:ln>
          </p:spPr>
          <p:txBody>
            <a:bodyPr vert="horz" wrap="square" lIns="0" tIns="0" rIns="0" bIns="0" rtlCol="0">
              <a:spAutoFit/>
            </a:bodyPr>
            <a:lstStyle/>
            <a:p>
              <a:pPr algn="ctr">
                <a:lnSpc>
                  <a:spcPct val="90000"/>
                </a:lnSpc>
                <a:spcBef>
                  <a:spcPts val="300"/>
                </a:spcBef>
                <a:buSzPct val="100000"/>
              </a:pPr>
              <a:r>
                <a:rPr lang="en-US" b="0" dirty="0">
                  <a:latin typeface="+mn-lt"/>
                  <a:sym typeface="+mn-lt"/>
                </a:rPr>
                <a:t>36</a:t>
              </a:r>
            </a:p>
          </p:txBody>
        </p:sp>
        <p:sp>
          <p:nvSpPr>
            <p:cNvPr id="240" name="SplitText213"/>
            <p:cNvSpPr txBox="1">
              <a:spLocks/>
            </p:cNvSpPr>
            <p:nvPr/>
          </p:nvSpPr>
          <p:spPr>
            <a:xfrm>
              <a:off x="7717666" y="5039250"/>
              <a:ext cx="305420" cy="180049"/>
            </a:xfrm>
            <a:prstGeom prst="rect">
              <a:avLst/>
            </a:prstGeom>
            <a:noFill/>
            <a:ln w="9525">
              <a:noFill/>
            </a:ln>
          </p:spPr>
          <p:txBody>
            <a:bodyPr vert="horz" wrap="square" lIns="0" tIns="0" rIns="0" bIns="0" rtlCol="0">
              <a:spAutoFit/>
            </a:bodyPr>
            <a:lstStyle/>
            <a:p>
              <a:pPr algn="ctr">
                <a:lnSpc>
                  <a:spcPct val="90000"/>
                </a:lnSpc>
                <a:spcBef>
                  <a:spcPts val="300"/>
                </a:spcBef>
                <a:buSzPct val="100000"/>
              </a:pPr>
              <a:r>
                <a:rPr lang="en-US" b="0" dirty="0">
                  <a:latin typeface="+mn-lt"/>
                  <a:sym typeface="+mn-lt"/>
                </a:rPr>
                <a:t>42</a:t>
              </a:r>
            </a:p>
          </p:txBody>
        </p:sp>
        <p:sp>
          <p:nvSpPr>
            <p:cNvPr id="242" name="SplitText213"/>
            <p:cNvSpPr txBox="1">
              <a:spLocks/>
            </p:cNvSpPr>
            <p:nvPr/>
          </p:nvSpPr>
          <p:spPr>
            <a:xfrm>
              <a:off x="8303743" y="4769375"/>
              <a:ext cx="305420" cy="180049"/>
            </a:xfrm>
            <a:prstGeom prst="rect">
              <a:avLst/>
            </a:prstGeom>
            <a:noFill/>
            <a:ln w="9525">
              <a:noFill/>
            </a:ln>
          </p:spPr>
          <p:txBody>
            <a:bodyPr vert="horz" wrap="square" lIns="0" tIns="0" rIns="0" bIns="0" rtlCol="0">
              <a:spAutoFit/>
            </a:bodyPr>
            <a:lstStyle/>
            <a:p>
              <a:pPr algn="ctr">
                <a:lnSpc>
                  <a:spcPct val="90000"/>
                </a:lnSpc>
                <a:spcBef>
                  <a:spcPts val="300"/>
                </a:spcBef>
                <a:buSzPct val="100000"/>
              </a:pPr>
              <a:r>
                <a:rPr lang="en-US" b="0" dirty="0">
                  <a:latin typeface="+mn-lt"/>
                  <a:sym typeface="+mn-lt"/>
                </a:rPr>
                <a:t>60</a:t>
              </a:r>
            </a:p>
          </p:txBody>
        </p:sp>
      </p:grpSp>
      <p:sp>
        <p:nvSpPr>
          <p:cNvPr id="102" name="Oval 101"/>
          <p:cNvSpPr>
            <a:spLocks/>
          </p:cNvSpPr>
          <p:nvPr/>
        </p:nvSpPr>
        <p:spPr>
          <a:xfrm>
            <a:off x="5866606" y="5592763"/>
            <a:ext cx="90000" cy="88364"/>
          </a:xfrm>
          <a:prstGeom prst="ellipse">
            <a:avLst/>
          </a:prstGeom>
          <a:solidFill>
            <a:schemeClr val="accent6"/>
          </a:solidFill>
          <a:ln w="952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defPPr>
              <a:defRPr lang="de-DE"/>
            </a:defPPr>
            <a:lvl1pPr algn="l" rtl="0" fontAlgn="base">
              <a:spcBef>
                <a:spcPct val="0"/>
              </a:spcBef>
              <a:spcAft>
                <a:spcPct val="0"/>
              </a:spcAft>
              <a:defRPr sz="1300" b="1" kern="1200">
                <a:solidFill>
                  <a:schemeClr val="tx1"/>
                </a:solidFill>
                <a:latin typeface="+mn-lt"/>
                <a:ea typeface="+mn-ea"/>
                <a:cs typeface="+mn-cs"/>
              </a:defRPr>
            </a:lvl1pPr>
            <a:lvl2pPr marL="457200" algn="l" rtl="0" fontAlgn="base">
              <a:spcBef>
                <a:spcPct val="0"/>
              </a:spcBef>
              <a:spcAft>
                <a:spcPct val="0"/>
              </a:spcAft>
              <a:defRPr sz="1300" b="1" kern="1200">
                <a:solidFill>
                  <a:schemeClr val="tx1"/>
                </a:solidFill>
                <a:latin typeface="+mn-lt"/>
                <a:ea typeface="+mn-ea"/>
                <a:cs typeface="+mn-cs"/>
              </a:defRPr>
            </a:lvl2pPr>
            <a:lvl3pPr marL="914400" algn="l" rtl="0" fontAlgn="base">
              <a:spcBef>
                <a:spcPct val="0"/>
              </a:spcBef>
              <a:spcAft>
                <a:spcPct val="0"/>
              </a:spcAft>
              <a:defRPr sz="1300" b="1" kern="1200">
                <a:solidFill>
                  <a:schemeClr val="tx1"/>
                </a:solidFill>
                <a:latin typeface="+mn-lt"/>
                <a:ea typeface="+mn-ea"/>
                <a:cs typeface="+mn-cs"/>
              </a:defRPr>
            </a:lvl3pPr>
            <a:lvl4pPr marL="1371600" algn="l" rtl="0" fontAlgn="base">
              <a:spcBef>
                <a:spcPct val="0"/>
              </a:spcBef>
              <a:spcAft>
                <a:spcPct val="0"/>
              </a:spcAft>
              <a:defRPr sz="1300" b="1" kern="1200">
                <a:solidFill>
                  <a:schemeClr val="tx1"/>
                </a:solidFill>
                <a:latin typeface="+mn-lt"/>
                <a:ea typeface="+mn-ea"/>
                <a:cs typeface="+mn-cs"/>
              </a:defRPr>
            </a:lvl4pPr>
            <a:lvl5pPr marL="1828800" algn="l" rtl="0" fontAlgn="base">
              <a:spcBef>
                <a:spcPct val="0"/>
              </a:spcBef>
              <a:spcAft>
                <a:spcPct val="0"/>
              </a:spcAft>
              <a:defRPr sz="1300" b="1" kern="1200">
                <a:solidFill>
                  <a:schemeClr val="tx1"/>
                </a:solidFill>
                <a:latin typeface="+mn-lt"/>
                <a:ea typeface="+mn-ea"/>
                <a:cs typeface="+mn-cs"/>
              </a:defRPr>
            </a:lvl5pPr>
            <a:lvl6pPr marL="2286000" algn="l" defTabSz="914400" rtl="0" eaLnBrk="1" latinLnBrk="0" hangingPunct="1">
              <a:defRPr sz="1300" b="1" kern="1200">
                <a:solidFill>
                  <a:schemeClr val="tx1"/>
                </a:solidFill>
                <a:latin typeface="+mn-lt"/>
                <a:ea typeface="+mn-ea"/>
                <a:cs typeface="+mn-cs"/>
              </a:defRPr>
            </a:lvl6pPr>
            <a:lvl7pPr marL="2743200" algn="l" defTabSz="914400" rtl="0" eaLnBrk="1" latinLnBrk="0" hangingPunct="1">
              <a:defRPr sz="1300" b="1" kern="1200">
                <a:solidFill>
                  <a:schemeClr val="tx1"/>
                </a:solidFill>
                <a:latin typeface="+mn-lt"/>
                <a:ea typeface="+mn-ea"/>
                <a:cs typeface="+mn-cs"/>
              </a:defRPr>
            </a:lvl7pPr>
            <a:lvl8pPr marL="3200400" algn="l" defTabSz="914400" rtl="0" eaLnBrk="1" latinLnBrk="0" hangingPunct="1">
              <a:defRPr sz="1300" b="1" kern="1200">
                <a:solidFill>
                  <a:schemeClr val="tx1"/>
                </a:solidFill>
                <a:latin typeface="+mn-lt"/>
                <a:ea typeface="+mn-ea"/>
                <a:cs typeface="+mn-cs"/>
              </a:defRPr>
            </a:lvl8pPr>
            <a:lvl9pPr marL="3657600" algn="l" defTabSz="914400" rtl="0" eaLnBrk="1" latinLnBrk="0" hangingPunct="1">
              <a:defRPr sz="1300" b="1" kern="1200">
                <a:solidFill>
                  <a:schemeClr val="tx1"/>
                </a:solidFill>
                <a:latin typeface="+mn-lt"/>
                <a:ea typeface="+mn-ea"/>
                <a:cs typeface="+mn-cs"/>
              </a:defRPr>
            </a:lvl9pPr>
          </a:lstStyle>
          <a:p>
            <a:pPr algn="l">
              <a:lnSpc>
                <a:spcPct val="90000"/>
              </a:lnSpc>
              <a:spcBef>
                <a:spcPts val="400"/>
              </a:spcBef>
            </a:pPr>
            <a:endParaRPr lang="ru-RU" sz="1500" b="0" dirty="0"/>
          </a:p>
        </p:txBody>
      </p:sp>
      <p:grpSp>
        <p:nvGrpSpPr>
          <p:cNvPr id="16" name="Group 15"/>
          <p:cNvGrpSpPr/>
          <p:nvPr/>
        </p:nvGrpSpPr>
        <p:grpSpPr>
          <a:xfrm>
            <a:off x="5807075" y="5697538"/>
            <a:ext cx="227749" cy="92533"/>
            <a:chOff x="6167467" y="5453185"/>
            <a:chExt cx="227749" cy="92533"/>
          </a:xfrm>
        </p:grpSpPr>
        <p:grpSp>
          <p:nvGrpSpPr>
            <p:cNvPr id="105" name="Group 104"/>
            <p:cNvGrpSpPr/>
            <p:nvPr/>
          </p:nvGrpSpPr>
          <p:grpSpPr>
            <a:xfrm>
              <a:off x="6167467" y="5453185"/>
              <a:ext cx="227749" cy="92533"/>
              <a:chOff x="171449" y="1157573"/>
              <a:chExt cx="1440000" cy="720000"/>
            </a:xfrm>
          </p:grpSpPr>
          <p:pic>
            <p:nvPicPr>
              <p:cNvPr id="107" name="Picture 3" descr="d:\Documents and settings\Marc_Robisch\Desktop\Flaggen_gross\in-lgflag.gif"/>
              <p:cNvPicPr>
                <a:picLocks noChangeAspect="1" noChangeArrowheads="1"/>
              </p:cNvPicPr>
              <p:nvPr>
                <p:custDataLst>
                  <p:tags r:id="rId83"/>
                </p:custDataLst>
              </p:nvPr>
            </p:nvPicPr>
            <p:blipFill>
              <a:blip r:embed="rId94" cstate="print"/>
              <a:srcRect l="62350" r="2196"/>
              <a:stretch>
                <a:fillRect/>
              </a:stretch>
            </p:blipFill>
            <p:spPr bwMode="auto">
              <a:xfrm>
                <a:off x="171449" y="1157573"/>
                <a:ext cx="1440000" cy="720000"/>
              </a:xfrm>
              <a:prstGeom prst="rect">
                <a:avLst/>
              </a:prstGeom>
              <a:noFill/>
            </p:spPr>
          </p:pic>
          <p:pic>
            <p:nvPicPr>
              <p:cNvPr id="108" name="Picture 3" descr="d:\Documents and settings\Marc_Robisch\Desktop\Flaggen_gross\in-lgflag.gif"/>
              <p:cNvPicPr>
                <a:picLocks noChangeAspect="1" noChangeArrowheads="1"/>
              </p:cNvPicPr>
              <p:nvPr>
                <p:custDataLst>
                  <p:tags r:id="rId84"/>
                </p:custDataLst>
              </p:nvPr>
            </p:nvPicPr>
            <p:blipFill>
              <a:blip r:embed="rId94" cstate="print"/>
              <a:srcRect l="2444" r="1790"/>
              <a:stretch>
                <a:fillRect/>
              </a:stretch>
            </p:blipFill>
            <p:spPr bwMode="auto">
              <a:xfrm>
                <a:off x="338138" y="1157573"/>
                <a:ext cx="1119187" cy="720000"/>
              </a:xfrm>
              <a:prstGeom prst="rect">
                <a:avLst/>
              </a:prstGeom>
              <a:noFill/>
            </p:spPr>
          </p:pic>
        </p:grpSp>
        <p:sp>
          <p:nvSpPr>
            <p:cNvPr id="106" name="Rectangle 105"/>
            <p:cNvSpPr/>
            <p:nvPr>
              <p:custDataLst>
                <p:tags r:id="rId82"/>
              </p:custDataLst>
            </p:nvPr>
          </p:nvSpPr>
          <p:spPr>
            <a:xfrm>
              <a:off x="6167467" y="5453185"/>
              <a:ext cx="227749" cy="92533"/>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dirty="0">
                <a:solidFill>
                  <a:schemeClr val="tx1"/>
                </a:solidFill>
                <a:cs typeface="Arial" pitchFamily="34" charset="0"/>
              </a:endParaRPr>
            </a:p>
          </p:txBody>
        </p:sp>
      </p:grpSp>
      <p:grpSp>
        <p:nvGrpSpPr>
          <p:cNvPr id="18" name="Group 17"/>
          <p:cNvGrpSpPr/>
          <p:nvPr/>
        </p:nvGrpSpPr>
        <p:grpSpPr>
          <a:xfrm>
            <a:off x="5527675" y="5648325"/>
            <a:ext cx="227749" cy="92533"/>
            <a:chOff x="5887745" y="5403973"/>
            <a:chExt cx="227749" cy="92533"/>
          </a:xfrm>
        </p:grpSpPr>
        <p:pic>
          <p:nvPicPr>
            <p:cNvPr id="110" name="Picture 3" descr="d:\Documents and settings\Marc_Robisch\Desktop\Flaggen_gross\mo-lgflag.gif"/>
            <p:cNvPicPr>
              <a:picLocks noChangeAspect="1" noChangeArrowheads="1"/>
            </p:cNvPicPr>
            <p:nvPr/>
          </p:nvPicPr>
          <p:blipFill>
            <a:blip r:embed="rId95" cstate="print"/>
            <a:srcRect l="912" t="9668" r="912" b="9862"/>
            <a:stretch>
              <a:fillRect/>
            </a:stretch>
          </p:blipFill>
          <p:spPr bwMode="auto">
            <a:xfrm>
              <a:off x="5887745" y="5403973"/>
              <a:ext cx="227749" cy="92533"/>
            </a:xfrm>
            <a:prstGeom prst="rect">
              <a:avLst/>
            </a:prstGeom>
            <a:noFill/>
          </p:spPr>
        </p:pic>
        <p:sp>
          <p:nvSpPr>
            <p:cNvPr id="111" name="Rectangle 110"/>
            <p:cNvSpPr/>
            <p:nvPr/>
          </p:nvSpPr>
          <p:spPr>
            <a:xfrm>
              <a:off x="5887745" y="5403973"/>
              <a:ext cx="227749" cy="92533"/>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dirty="0">
                <a:solidFill>
                  <a:schemeClr val="tx1"/>
                </a:solidFill>
                <a:cs typeface="Arial" pitchFamily="34" charset="0"/>
              </a:endParaRPr>
            </a:p>
          </p:txBody>
        </p:sp>
      </p:grpSp>
      <p:grpSp>
        <p:nvGrpSpPr>
          <p:cNvPr id="19" name="Group 18"/>
          <p:cNvGrpSpPr/>
          <p:nvPr/>
        </p:nvGrpSpPr>
        <p:grpSpPr>
          <a:xfrm>
            <a:off x="6119813" y="5622925"/>
            <a:ext cx="227749" cy="92533"/>
            <a:chOff x="6479612" y="5378573"/>
            <a:chExt cx="227749" cy="92533"/>
          </a:xfrm>
        </p:grpSpPr>
        <p:grpSp>
          <p:nvGrpSpPr>
            <p:cNvPr id="113" name="Group 112"/>
            <p:cNvGrpSpPr/>
            <p:nvPr>
              <p:custDataLst>
                <p:tags r:id="rId78"/>
              </p:custDataLst>
            </p:nvPr>
          </p:nvGrpSpPr>
          <p:grpSpPr>
            <a:xfrm>
              <a:off x="6479612" y="5378573"/>
              <a:ext cx="227749" cy="92533"/>
              <a:chOff x="171449" y="1157572"/>
              <a:chExt cx="1440001" cy="719999"/>
            </a:xfrm>
          </p:grpSpPr>
          <p:pic>
            <p:nvPicPr>
              <p:cNvPr id="115" name="Picture 3" descr="d:\Documents and settings\Marc_Robisch\Desktop\Flaggen_gross\ci-lgflag.gif"/>
              <p:cNvPicPr>
                <a:picLocks noChangeAspect="1" noChangeArrowheads="1"/>
              </p:cNvPicPr>
              <p:nvPr>
                <p:custDataLst>
                  <p:tags r:id="rId80"/>
                </p:custDataLst>
              </p:nvPr>
            </p:nvPicPr>
            <p:blipFill>
              <a:blip r:embed="rId96" cstate="print"/>
              <a:srcRect l="64498" t="1380" r="813" b="828"/>
              <a:stretch>
                <a:fillRect/>
              </a:stretch>
            </p:blipFill>
            <p:spPr bwMode="auto">
              <a:xfrm>
                <a:off x="171449" y="1157572"/>
                <a:ext cx="1440001" cy="719999"/>
              </a:xfrm>
              <a:prstGeom prst="rect">
                <a:avLst/>
              </a:prstGeom>
              <a:noFill/>
            </p:spPr>
          </p:pic>
          <p:pic>
            <p:nvPicPr>
              <p:cNvPr id="117" name="Picture 3" descr="d:\Documents and settings\Marc_Robisch\Desktop\Flaggen_gross\ci-lgflag.gif"/>
              <p:cNvPicPr>
                <a:picLocks noChangeAspect="1" noChangeArrowheads="1"/>
              </p:cNvPicPr>
              <p:nvPr>
                <p:custDataLst>
                  <p:tags r:id="rId81"/>
                </p:custDataLst>
              </p:nvPr>
            </p:nvPicPr>
            <p:blipFill>
              <a:blip r:embed="rId96" cstate="print"/>
              <a:srcRect l="887" t="1380" r="813" b="828"/>
              <a:stretch>
                <a:fillRect/>
              </a:stretch>
            </p:blipFill>
            <p:spPr bwMode="auto">
              <a:xfrm>
                <a:off x="171449" y="1157572"/>
                <a:ext cx="1080812" cy="719999"/>
              </a:xfrm>
              <a:prstGeom prst="rect">
                <a:avLst/>
              </a:prstGeom>
              <a:noFill/>
            </p:spPr>
          </p:pic>
        </p:grpSp>
        <p:sp>
          <p:nvSpPr>
            <p:cNvPr id="114" name="Rectangle 113"/>
            <p:cNvSpPr/>
            <p:nvPr>
              <p:custDataLst>
                <p:tags r:id="rId79"/>
              </p:custDataLst>
            </p:nvPr>
          </p:nvSpPr>
          <p:spPr>
            <a:xfrm>
              <a:off x="6479612" y="5378573"/>
              <a:ext cx="227749" cy="92533"/>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dirty="0">
                <a:solidFill>
                  <a:schemeClr val="tx1"/>
                </a:solidFill>
                <a:cs typeface="Arial" pitchFamily="34" charset="0"/>
              </a:endParaRPr>
            </a:p>
          </p:txBody>
        </p:sp>
      </p:grpSp>
      <p:sp>
        <p:nvSpPr>
          <p:cNvPr id="118" name="Oval 117"/>
          <p:cNvSpPr>
            <a:spLocks/>
          </p:cNvSpPr>
          <p:nvPr/>
        </p:nvSpPr>
        <p:spPr>
          <a:xfrm>
            <a:off x="6185693" y="5522913"/>
            <a:ext cx="90000" cy="88364"/>
          </a:xfrm>
          <a:prstGeom prst="ellipse">
            <a:avLst/>
          </a:prstGeom>
          <a:solidFill>
            <a:schemeClr val="bg2"/>
          </a:solidFill>
          <a:ln w="952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defPPr>
              <a:defRPr lang="de-DE"/>
            </a:defPPr>
            <a:lvl1pPr algn="l" rtl="0" fontAlgn="base">
              <a:spcBef>
                <a:spcPct val="0"/>
              </a:spcBef>
              <a:spcAft>
                <a:spcPct val="0"/>
              </a:spcAft>
              <a:defRPr sz="1300" b="1" kern="1200">
                <a:solidFill>
                  <a:schemeClr val="tx1"/>
                </a:solidFill>
                <a:latin typeface="+mn-lt"/>
                <a:ea typeface="+mn-ea"/>
                <a:cs typeface="+mn-cs"/>
              </a:defRPr>
            </a:lvl1pPr>
            <a:lvl2pPr marL="457200" algn="l" rtl="0" fontAlgn="base">
              <a:spcBef>
                <a:spcPct val="0"/>
              </a:spcBef>
              <a:spcAft>
                <a:spcPct val="0"/>
              </a:spcAft>
              <a:defRPr sz="1300" b="1" kern="1200">
                <a:solidFill>
                  <a:schemeClr val="tx1"/>
                </a:solidFill>
                <a:latin typeface="+mn-lt"/>
                <a:ea typeface="+mn-ea"/>
                <a:cs typeface="+mn-cs"/>
              </a:defRPr>
            </a:lvl2pPr>
            <a:lvl3pPr marL="914400" algn="l" rtl="0" fontAlgn="base">
              <a:spcBef>
                <a:spcPct val="0"/>
              </a:spcBef>
              <a:spcAft>
                <a:spcPct val="0"/>
              </a:spcAft>
              <a:defRPr sz="1300" b="1" kern="1200">
                <a:solidFill>
                  <a:schemeClr val="tx1"/>
                </a:solidFill>
                <a:latin typeface="+mn-lt"/>
                <a:ea typeface="+mn-ea"/>
                <a:cs typeface="+mn-cs"/>
              </a:defRPr>
            </a:lvl3pPr>
            <a:lvl4pPr marL="1371600" algn="l" rtl="0" fontAlgn="base">
              <a:spcBef>
                <a:spcPct val="0"/>
              </a:spcBef>
              <a:spcAft>
                <a:spcPct val="0"/>
              </a:spcAft>
              <a:defRPr sz="1300" b="1" kern="1200">
                <a:solidFill>
                  <a:schemeClr val="tx1"/>
                </a:solidFill>
                <a:latin typeface="+mn-lt"/>
                <a:ea typeface="+mn-ea"/>
                <a:cs typeface="+mn-cs"/>
              </a:defRPr>
            </a:lvl4pPr>
            <a:lvl5pPr marL="1828800" algn="l" rtl="0" fontAlgn="base">
              <a:spcBef>
                <a:spcPct val="0"/>
              </a:spcBef>
              <a:spcAft>
                <a:spcPct val="0"/>
              </a:spcAft>
              <a:defRPr sz="1300" b="1" kern="1200">
                <a:solidFill>
                  <a:schemeClr val="tx1"/>
                </a:solidFill>
                <a:latin typeface="+mn-lt"/>
                <a:ea typeface="+mn-ea"/>
                <a:cs typeface="+mn-cs"/>
              </a:defRPr>
            </a:lvl5pPr>
            <a:lvl6pPr marL="2286000" algn="l" defTabSz="914400" rtl="0" eaLnBrk="1" latinLnBrk="0" hangingPunct="1">
              <a:defRPr sz="1300" b="1" kern="1200">
                <a:solidFill>
                  <a:schemeClr val="tx1"/>
                </a:solidFill>
                <a:latin typeface="+mn-lt"/>
                <a:ea typeface="+mn-ea"/>
                <a:cs typeface="+mn-cs"/>
              </a:defRPr>
            </a:lvl6pPr>
            <a:lvl7pPr marL="2743200" algn="l" defTabSz="914400" rtl="0" eaLnBrk="1" latinLnBrk="0" hangingPunct="1">
              <a:defRPr sz="1300" b="1" kern="1200">
                <a:solidFill>
                  <a:schemeClr val="tx1"/>
                </a:solidFill>
                <a:latin typeface="+mn-lt"/>
                <a:ea typeface="+mn-ea"/>
                <a:cs typeface="+mn-cs"/>
              </a:defRPr>
            </a:lvl7pPr>
            <a:lvl8pPr marL="3200400" algn="l" defTabSz="914400" rtl="0" eaLnBrk="1" latinLnBrk="0" hangingPunct="1">
              <a:defRPr sz="1300" b="1" kern="1200">
                <a:solidFill>
                  <a:schemeClr val="tx1"/>
                </a:solidFill>
                <a:latin typeface="+mn-lt"/>
                <a:ea typeface="+mn-ea"/>
                <a:cs typeface="+mn-cs"/>
              </a:defRPr>
            </a:lvl8pPr>
            <a:lvl9pPr marL="3657600" algn="l" defTabSz="914400" rtl="0" eaLnBrk="1" latinLnBrk="0" hangingPunct="1">
              <a:defRPr sz="1300" b="1" kern="1200">
                <a:solidFill>
                  <a:schemeClr val="tx1"/>
                </a:solidFill>
                <a:latin typeface="+mn-lt"/>
                <a:ea typeface="+mn-ea"/>
                <a:cs typeface="+mn-cs"/>
              </a:defRPr>
            </a:lvl9pPr>
          </a:lstStyle>
          <a:p>
            <a:pPr algn="l">
              <a:lnSpc>
                <a:spcPct val="90000"/>
              </a:lnSpc>
              <a:spcBef>
                <a:spcPts val="400"/>
              </a:spcBef>
            </a:pPr>
            <a:endParaRPr lang="ru-RU" sz="1500" b="0" dirty="0"/>
          </a:p>
        </p:txBody>
      </p:sp>
      <p:sp>
        <p:nvSpPr>
          <p:cNvPr id="119" name="Oval 118"/>
          <p:cNvSpPr>
            <a:spLocks/>
          </p:cNvSpPr>
          <p:nvPr/>
        </p:nvSpPr>
        <p:spPr>
          <a:xfrm>
            <a:off x="6433343" y="5653088"/>
            <a:ext cx="90000" cy="88364"/>
          </a:xfrm>
          <a:prstGeom prst="ellipse">
            <a:avLst/>
          </a:prstGeom>
          <a:solidFill>
            <a:schemeClr val="bg2"/>
          </a:solidFill>
          <a:ln w="952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defPPr>
              <a:defRPr lang="de-DE"/>
            </a:defPPr>
            <a:lvl1pPr algn="l" rtl="0" fontAlgn="base">
              <a:spcBef>
                <a:spcPct val="0"/>
              </a:spcBef>
              <a:spcAft>
                <a:spcPct val="0"/>
              </a:spcAft>
              <a:defRPr sz="1300" b="1" kern="1200">
                <a:solidFill>
                  <a:schemeClr val="tx1"/>
                </a:solidFill>
                <a:latin typeface="+mn-lt"/>
                <a:ea typeface="+mn-ea"/>
                <a:cs typeface="+mn-cs"/>
              </a:defRPr>
            </a:lvl1pPr>
            <a:lvl2pPr marL="457200" algn="l" rtl="0" fontAlgn="base">
              <a:spcBef>
                <a:spcPct val="0"/>
              </a:spcBef>
              <a:spcAft>
                <a:spcPct val="0"/>
              </a:spcAft>
              <a:defRPr sz="1300" b="1" kern="1200">
                <a:solidFill>
                  <a:schemeClr val="tx1"/>
                </a:solidFill>
                <a:latin typeface="+mn-lt"/>
                <a:ea typeface="+mn-ea"/>
                <a:cs typeface="+mn-cs"/>
              </a:defRPr>
            </a:lvl2pPr>
            <a:lvl3pPr marL="914400" algn="l" rtl="0" fontAlgn="base">
              <a:spcBef>
                <a:spcPct val="0"/>
              </a:spcBef>
              <a:spcAft>
                <a:spcPct val="0"/>
              </a:spcAft>
              <a:defRPr sz="1300" b="1" kern="1200">
                <a:solidFill>
                  <a:schemeClr val="tx1"/>
                </a:solidFill>
                <a:latin typeface="+mn-lt"/>
                <a:ea typeface="+mn-ea"/>
                <a:cs typeface="+mn-cs"/>
              </a:defRPr>
            </a:lvl3pPr>
            <a:lvl4pPr marL="1371600" algn="l" rtl="0" fontAlgn="base">
              <a:spcBef>
                <a:spcPct val="0"/>
              </a:spcBef>
              <a:spcAft>
                <a:spcPct val="0"/>
              </a:spcAft>
              <a:defRPr sz="1300" b="1" kern="1200">
                <a:solidFill>
                  <a:schemeClr val="tx1"/>
                </a:solidFill>
                <a:latin typeface="+mn-lt"/>
                <a:ea typeface="+mn-ea"/>
                <a:cs typeface="+mn-cs"/>
              </a:defRPr>
            </a:lvl4pPr>
            <a:lvl5pPr marL="1828800" algn="l" rtl="0" fontAlgn="base">
              <a:spcBef>
                <a:spcPct val="0"/>
              </a:spcBef>
              <a:spcAft>
                <a:spcPct val="0"/>
              </a:spcAft>
              <a:defRPr sz="1300" b="1" kern="1200">
                <a:solidFill>
                  <a:schemeClr val="tx1"/>
                </a:solidFill>
                <a:latin typeface="+mn-lt"/>
                <a:ea typeface="+mn-ea"/>
                <a:cs typeface="+mn-cs"/>
              </a:defRPr>
            </a:lvl5pPr>
            <a:lvl6pPr marL="2286000" algn="l" defTabSz="914400" rtl="0" eaLnBrk="1" latinLnBrk="0" hangingPunct="1">
              <a:defRPr sz="1300" b="1" kern="1200">
                <a:solidFill>
                  <a:schemeClr val="tx1"/>
                </a:solidFill>
                <a:latin typeface="+mn-lt"/>
                <a:ea typeface="+mn-ea"/>
                <a:cs typeface="+mn-cs"/>
              </a:defRPr>
            </a:lvl6pPr>
            <a:lvl7pPr marL="2743200" algn="l" defTabSz="914400" rtl="0" eaLnBrk="1" latinLnBrk="0" hangingPunct="1">
              <a:defRPr sz="1300" b="1" kern="1200">
                <a:solidFill>
                  <a:schemeClr val="tx1"/>
                </a:solidFill>
                <a:latin typeface="+mn-lt"/>
                <a:ea typeface="+mn-ea"/>
                <a:cs typeface="+mn-cs"/>
              </a:defRPr>
            </a:lvl7pPr>
            <a:lvl8pPr marL="3200400" algn="l" defTabSz="914400" rtl="0" eaLnBrk="1" latinLnBrk="0" hangingPunct="1">
              <a:defRPr sz="1300" b="1" kern="1200">
                <a:solidFill>
                  <a:schemeClr val="tx1"/>
                </a:solidFill>
                <a:latin typeface="+mn-lt"/>
                <a:ea typeface="+mn-ea"/>
                <a:cs typeface="+mn-cs"/>
              </a:defRPr>
            </a:lvl8pPr>
            <a:lvl9pPr marL="3657600" algn="l" defTabSz="914400" rtl="0" eaLnBrk="1" latinLnBrk="0" hangingPunct="1">
              <a:defRPr sz="1300" b="1" kern="1200">
                <a:solidFill>
                  <a:schemeClr val="tx1"/>
                </a:solidFill>
                <a:latin typeface="+mn-lt"/>
                <a:ea typeface="+mn-ea"/>
                <a:cs typeface="+mn-cs"/>
              </a:defRPr>
            </a:lvl9pPr>
          </a:lstStyle>
          <a:p>
            <a:pPr algn="l">
              <a:lnSpc>
                <a:spcPct val="90000"/>
              </a:lnSpc>
              <a:spcBef>
                <a:spcPts val="400"/>
              </a:spcBef>
            </a:pPr>
            <a:endParaRPr lang="ru-RU" sz="1500" b="0" dirty="0"/>
          </a:p>
        </p:txBody>
      </p:sp>
      <p:grpSp>
        <p:nvGrpSpPr>
          <p:cNvPr id="20" name="Group 19"/>
          <p:cNvGrpSpPr/>
          <p:nvPr/>
        </p:nvGrpSpPr>
        <p:grpSpPr>
          <a:xfrm>
            <a:off x="6365875" y="5768975"/>
            <a:ext cx="227749" cy="92533"/>
            <a:chOff x="6726504" y="5524623"/>
            <a:chExt cx="227749" cy="92533"/>
          </a:xfrm>
        </p:grpSpPr>
        <p:pic>
          <p:nvPicPr>
            <p:cNvPr id="121" name="Picture 120" descr="d:\Documents and settings\Marc_Robisch\Desktop\Flaggen_gross\sa-lgflag.gif"/>
            <p:cNvPicPr>
              <a:picLocks noChangeAspect="1" noChangeArrowheads="1"/>
            </p:cNvPicPr>
            <p:nvPr/>
          </p:nvPicPr>
          <p:blipFill>
            <a:blip r:embed="rId97" cstate="print"/>
            <a:srcRect l="272" t="8585" r="243" b="10587"/>
            <a:stretch>
              <a:fillRect/>
            </a:stretch>
          </p:blipFill>
          <p:spPr bwMode="auto">
            <a:xfrm>
              <a:off x="6726504" y="5524623"/>
              <a:ext cx="227749" cy="92533"/>
            </a:xfrm>
            <a:prstGeom prst="rect">
              <a:avLst/>
            </a:prstGeom>
            <a:noFill/>
          </p:spPr>
        </p:pic>
        <p:sp>
          <p:nvSpPr>
            <p:cNvPr id="122" name="Rectangle 121"/>
            <p:cNvSpPr/>
            <p:nvPr/>
          </p:nvSpPr>
          <p:spPr>
            <a:xfrm>
              <a:off x="6726504" y="5524623"/>
              <a:ext cx="227749" cy="92533"/>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dirty="0">
                <a:solidFill>
                  <a:schemeClr val="tx1"/>
                </a:solidFill>
                <a:cs typeface="Arial" pitchFamily="34" charset="0"/>
              </a:endParaRPr>
            </a:p>
          </p:txBody>
        </p:sp>
      </p:grpSp>
      <p:sp>
        <p:nvSpPr>
          <p:cNvPr id="123" name="Oval 122"/>
          <p:cNvSpPr>
            <a:spLocks/>
          </p:cNvSpPr>
          <p:nvPr/>
        </p:nvSpPr>
        <p:spPr>
          <a:xfrm>
            <a:off x="5582443" y="5541963"/>
            <a:ext cx="90000" cy="88364"/>
          </a:xfrm>
          <a:prstGeom prst="ellipse">
            <a:avLst/>
          </a:prstGeom>
          <a:solidFill>
            <a:schemeClr val="accent6"/>
          </a:solidFill>
          <a:ln w="952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defPPr>
              <a:defRPr lang="de-DE"/>
            </a:defPPr>
            <a:lvl1pPr algn="l" rtl="0" fontAlgn="base">
              <a:spcBef>
                <a:spcPct val="0"/>
              </a:spcBef>
              <a:spcAft>
                <a:spcPct val="0"/>
              </a:spcAft>
              <a:defRPr sz="1300" b="1" kern="1200">
                <a:solidFill>
                  <a:schemeClr val="tx1"/>
                </a:solidFill>
                <a:latin typeface="+mn-lt"/>
                <a:ea typeface="+mn-ea"/>
                <a:cs typeface="+mn-cs"/>
              </a:defRPr>
            </a:lvl1pPr>
            <a:lvl2pPr marL="457200" algn="l" rtl="0" fontAlgn="base">
              <a:spcBef>
                <a:spcPct val="0"/>
              </a:spcBef>
              <a:spcAft>
                <a:spcPct val="0"/>
              </a:spcAft>
              <a:defRPr sz="1300" b="1" kern="1200">
                <a:solidFill>
                  <a:schemeClr val="tx1"/>
                </a:solidFill>
                <a:latin typeface="+mn-lt"/>
                <a:ea typeface="+mn-ea"/>
                <a:cs typeface="+mn-cs"/>
              </a:defRPr>
            </a:lvl2pPr>
            <a:lvl3pPr marL="914400" algn="l" rtl="0" fontAlgn="base">
              <a:spcBef>
                <a:spcPct val="0"/>
              </a:spcBef>
              <a:spcAft>
                <a:spcPct val="0"/>
              </a:spcAft>
              <a:defRPr sz="1300" b="1" kern="1200">
                <a:solidFill>
                  <a:schemeClr val="tx1"/>
                </a:solidFill>
                <a:latin typeface="+mn-lt"/>
                <a:ea typeface="+mn-ea"/>
                <a:cs typeface="+mn-cs"/>
              </a:defRPr>
            </a:lvl3pPr>
            <a:lvl4pPr marL="1371600" algn="l" rtl="0" fontAlgn="base">
              <a:spcBef>
                <a:spcPct val="0"/>
              </a:spcBef>
              <a:spcAft>
                <a:spcPct val="0"/>
              </a:spcAft>
              <a:defRPr sz="1300" b="1" kern="1200">
                <a:solidFill>
                  <a:schemeClr val="tx1"/>
                </a:solidFill>
                <a:latin typeface="+mn-lt"/>
                <a:ea typeface="+mn-ea"/>
                <a:cs typeface="+mn-cs"/>
              </a:defRPr>
            </a:lvl4pPr>
            <a:lvl5pPr marL="1828800" algn="l" rtl="0" fontAlgn="base">
              <a:spcBef>
                <a:spcPct val="0"/>
              </a:spcBef>
              <a:spcAft>
                <a:spcPct val="0"/>
              </a:spcAft>
              <a:defRPr sz="1300" b="1" kern="1200">
                <a:solidFill>
                  <a:schemeClr val="tx1"/>
                </a:solidFill>
                <a:latin typeface="+mn-lt"/>
                <a:ea typeface="+mn-ea"/>
                <a:cs typeface="+mn-cs"/>
              </a:defRPr>
            </a:lvl5pPr>
            <a:lvl6pPr marL="2286000" algn="l" defTabSz="914400" rtl="0" eaLnBrk="1" latinLnBrk="0" hangingPunct="1">
              <a:defRPr sz="1300" b="1" kern="1200">
                <a:solidFill>
                  <a:schemeClr val="tx1"/>
                </a:solidFill>
                <a:latin typeface="+mn-lt"/>
                <a:ea typeface="+mn-ea"/>
                <a:cs typeface="+mn-cs"/>
              </a:defRPr>
            </a:lvl6pPr>
            <a:lvl7pPr marL="2743200" algn="l" defTabSz="914400" rtl="0" eaLnBrk="1" latinLnBrk="0" hangingPunct="1">
              <a:defRPr sz="1300" b="1" kern="1200">
                <a:solidFill>
                  <a:schemeClr val="tx1"/>
                </a:solidFill>
                <a:latin typeface="+mn-lt"/>
                <a:ea typeface="+mn-ea"/>
                <a:cs typeface="+mn-cs"/>
              </a:defRPr>
            </a:lvl7pPr>
            <a:lvl8pPr marL="3200400" algn="l" defTabSz="914400" rtl="0" eaLnBrk="1" latinLnBrk="0" hangingPunct="1">
              <a:defRPr sz="1300" b="1" kern="1200">
                <a:solidFill>
                  <a:schemeClr val="tx1"/>
                </a:solidFill>
                <a:latin typeface="+mn-lt"/>
                <a:ea typeface="+mn-ea"/>
                <a:cs typeface="+mn-cs"/>
              </a:defRPr>
            </a:lvl8pPr>
            <a:lvl9pPr marL="3657600" algn="l" defTabSz="914400" rtl="0" eaLnBrk="1" latinLnBrk="0" hangingPunct="1">
              <a:defRPr sz="1300" b="1" kern="1200">
                <a:solidFill>
                  <a:schemeClr val="tx1"/>
                </a:solidFill>
                <a:latin typeface="+mn-lt"/>
                <a:ea typeface="+mn-ea"/>
                <a:cs typeface="+mn-cs"/>
              </a:defRPr>
            </a:lvl9pPr>
          </a:lstStyle>
          <a:p>
            <a:pPr algn="l">
              <a:lnSpc>
                <a:spcPct val="90000"/>
              </a:lnSpc>
              <a:spcBef>
                <a:spcPts val="400"/>
              </a:spcBef>
            </a:pPr>
            <a:endParaRPr lang="ru-RU" sz="1500" b="0" dirty="0"/>
          </a:p>
        </p:txBody>
      </p:sp>
      <p:cxnSp>
        <p:nvCxnSpPr>
          <p:cNvPr id="124" name="Straight Connector 123"/>
          <p:cNvCxnSpPr>
            <a:cxnSpLocks/>
          </p:cNvCxnSpPr>
          <p:nvPr>
            <p:custDataLst>
              <p:tags r:id="rId77"/>
            </p:custDataLst>
          </p:nvPr>
        </p:nvCxnSpPr>
        <p:spPr bwMode="gray">
          <a:xfrm>
            <a:off x="3998913" y="5659438"/>
            <a:ext cx="3366946" cy="0"/>
          </a:xfrm>
          <a:prstGeom prst="line">
            <a:avLst/>
          </a:prstGeom>
          <a:ln w="952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31" name="Source"/>
          <p:cNvSpPr txBox="1"/>
          <p:nvPr/>
        </p:nvSpPr>
        <p:spPr>
          <a:xfrm>
            <a:off x="736600" y="6710121"/>
            <a:ext cx="1586973"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smtClean="0">
                <a:solidFill>
                  <a:schemeClr val="tx1"/>
                </a:solidFill>
                <a:latin typeface="+mn-lt"/>
                <a:cs typeface="+mn-cs"/>
                <a:sym typeface="+mn-lt"/>
              </a:rPr>
              <a:t>Источник: </a:t>
            </a:r>
            <a:r>
              <a:rPr lang="en-US" sz="900" b="0" smtClean="0">
                <a:solidFill>
                  <a:schemeClr val="tx1"/>
                </a:solidFill>
                <a:latin typeface="+mn-lt"/>
                <a:cs typeface="+mn-cs"/>
                <a:sym typeface="+mn-lt"/>
              </a:rPr>
              <a:t>WEO 2017; Roland Berger</a:t>
            </a:r>
            <a:endParaRPr lang="en-US" sz="900" b="0" dirty="0" smtClean="0">
              <a:solidFill>
                <a:schemeClr val="tx1"/>
              </a:solidFill>
              <a:latin typeface="+mn-lt"/>
              <a:cs typeface="+mn-cs"/>
              <a:sym typeface="+mn-lt"/>
            </a:endParaRPr>
          </a:p>
        </p:txBody>
      </p:sp>
      <p:sp>
        <p:nvSpPr>
          <p:cNvPr id="132" name="Notes"/>
          <p:cNvSpPr txBox="1"/>
          <p:nvPr/>
        </p:nvSpPr>
        <p:spPr>
          <a:xfrm>
            <a:off x="736599" y="6417475"/>
            <a:ext cx="5461431" cy="249299"/>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smtClean="0">
                <a:solidFill>
                  <a:schemeClr val="tx1"/>
                </a:solidFill>
                <a:latin typeface="+mn-lt"/>
                <a:cs typeface="+mn-cs"/>
                <a:sym typeface="+mn-lt"/>
              </a:rPr>
              <a:t>1) Согласно сценарию МЭА "Новые политики" (New Policies), без замещения выбывающих мощностей; 2) Включая Россию</a:t>
            </a:r>
          </a:p>
          <a:p>
            <a:pPr>
              <a:lnSpc>
                <a:spcPct val="90000"/>
              </a:lnSpc>
              <a:buSzPct val="100000"/>
            </a:pPr>
            <a:r>
              <a:rPr lang="ru-RU" sz="900" b="0" smtClean="0">
                <a:solidFill>
                  <a:schemeClr val="tx1"/>
                </a:solidFill>
                <a:latin typeface="+mn-lt"/>
                <a:cs typeface="+mn-cs"/>
                <a:sym typeface="+mn-lt"/>
              </a:rPr>
              <a:t>3) 18 долл./МВт-ч в Саудовской Аравии в 2017 г.; 20 долл./МВт-ч в Индии в 2017 г. 4) Данные за 2015 г.</a:t>
            </a:r>
            <a:endParaRPr lang="en-US" sz="900" b="0" dirty="0" smtClean="0">
              <a:solidFill>
                <a:schemeClr val="tx1"/>
              </a:solidFill>
              <a:latin typeface="+mn-lt"/>
              <a:cs typeface="+mn-cs"/>
              <a:sym typeface="+mn-lt"/>
            </a:endParaRPr>
          </a:p>
        </p:txBody>
      </p:sp>
      <p:sp>
        <p:nvSpPr>
          <p:cNvPr id="134" name="Subtitle"/>
          <p:cNvSpPr txBox="1">
            <a:spLocks/>
          </p:cNvSpPr>
          <p:nvPr/>
        </p:nvSpPr>
        <p:spPr>
          <a:xfrm>
            <a:off x="738000" y="1710001"/>
            <a:ext cx="1079280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sz="2100" b="0" dirty="0">
                <a:solidFill>
                  <a:schemeClr val="tx2"/>
                </a:solidFill>
                <a:latin typeface="+mn-lt"/>
                <a:sym typeface="+mn-lt"/>
              </a:rPr>
              <a:t>Спрос на э/э, совокупный объем вводов генерирующих мощностей, 2017-2040 гг.</a:t>
            </a:r>
          </a:p>
        </p:txBody>
      </p:sp>
    </p:spTree>
    <p:extLst>
      <p:ext uri="{BB962C8B-B14F-4D97-AF65-F5344CB8AC3E}">
        <p14:creationId xmlns:p14="http://schemas.microsoft.com/office/powerpoint/2010/main" val="3873501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718106763"/>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1483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955" y="1589"/>
                        <a:ext cx="1953"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95359"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pPr>
              <a:lnSpc>
                <a:spcPct val="90000"/>
              </a:lnSpc>
            </a:pPr>
            <a:endParaRPr lang="en-US" sz="1500" dirty="0">
              <a:latin typeface="Arial Narrow"/>
              <a:sym typeface="Arial Narrow"/>
            </a:endParaRPr>
          </a:p>
        </p:txBody>
      </p:sp>
      <p:sp>
        <p:nvSpPr>
          <p:cNvPr id="3" name="Title 2"/>
          <p:cNvSpPr>
            <a:spLocks noGrp="1"/>
          </p:cNvSpPr>
          <p:nvPr>
            <p:ph type="title"/>
          </p:nvPr>
        </p:nvSpPr>
        <p:spPr>
          <a:xfrm>
            <a:off x="738000" y="666000"/>
            <a:ext cx="10792808" cy="860400"/>
          </a:xfrm>
        </p:spPr>
        <p:txBody>
          <a:bodyPr/>
          <a:lstStyle/>
          <a:p>
            <a:r>
              <a:rPr lang="ru-RU" dirty="0" smtClean="0"/>
              <a:t>Подобный переход от традиционной генерации к </a:t>
            </a:r>
            <a:r>
              <a:rPr lang="ru-RU" dirty="0" err="1" smtClean="0"/>
              <a:t>ВИЭ</a:t>
            </a:r>
            <a:r>
              <a:rPr lang="ru-RU" dirty="0" smtClean="0"/>
              <a:t> болезнен для международных грандов традиционной генерации</a:t>
            </a:r>
            <a:endParaRPr lang="nl-NL" dirty="0"/>
          </a:p>
        </p:txBody>
      </p:sp>
      <p:cxnSp>
        <p:nvCxnSpPr>
          <p:cNvPr id="12" name="Straight Connector 11"/>
          <p:cNvCxnSpPr/>
          <p:nvPr>
            <p:custDataLst>
              <p:tags r:id="rId4"/>
            </p:custDataLst>
          </p:nvPr>
        </p:nvCxnSpPr>
        <p:spPr bwMode="gray">
          <a:xfrm>
            <a:off x="2595563" y="3282950"/>
            <a:ext cx="0" cy="784225"/>
          </a:xfrm>
          <a:prstGeom prst="line">
            <a:avLst/>
          </a:prstGeom>
          <a:ln w="9525">
            <a:solidFill>
              <a:schemeClr val="tx2"/>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bwMode="auto">
          <a:xfrm>
            <a:off x="1639888" y="3286125"/>
            <a:ext cx="1019175" cy="0"/>
          </a:xfrm>
          <a:prstGeom prst="line">
            <a:avLst/>
          </a:prstGeom>
          <a:ln w="6350">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34" name="Text Placeholder"/>
          <p:cNvSpPr>
            <a:spLocks noGrp="1"/>
          </p:cNvSpPr>
          <p:nvPr>
            <p:custDataLst>
              <p:tags r:id="rId6"/>
            </p:custDataLst>
          </p:nvPr>
        </p:nvSpPr>
        <p:spPr bwMode="auto">
          <a:xfrm>
            <a:off x="2284413" y="3465513"/>
            <a:ext cx="622300" cy="292100"/>
          </a:xfrm>
          <a:prstGeom prst="roundRect">
            <a:avLst>
              <a:gd name="adj" fmla="val 50000"/>
            </a:avLst>
          </a:prstGeom>
          <a:solidFill>
            <a:schemeClr val="bg1"/>
          </a:solidFill>
          <a:ln w="9525">
            <a:solidFill>
              <a:schemeClr val="tx2"/>
            </a:solidFill>
          </a:ln>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820B08DF-BE2B-4DB1-8ADF-A3AE69027142}" type="datetime'''''''''''-4''''''''''''''''2''.5''''''''''%'">
              <a:rPr lang="en-US" altLang="en-US" sz="1500" b="1"/>
              <a:pPr algn="ctr">
                <a:spcBef>
                  <a:spcPct val="0"/>
                </a:spcBef>
              </a:pPr>
              <a:t>-42.5%</a:t>
            </a:fld>
            <a:endParaRPr lang="en-US" sz="1500" b="1" dirty="0"/>
          </a:p>
        </p:txBody>
      </p:sp>
      <p:sp>
        <p:nvSpPr>
          <p:cNvPr id="21" name="Text Placeholder"/>
          <p:cNvSpPr>
            <a:spLocks noGrp="1"/>
          </p:cNvSpPr>
          <p:nvPr>
            <p:custDataLst>
              <p:tags r:id="rId7"/>
            </p:custDataLst>
          </p:nvPr>
        </p:nvSpPr>
        <p:spPr bwMode="auto">
          <a:xfrm>
            <a:off x="1171575" y="5768975"/>
            <a:ext cx="361950" cy="2063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2770AB18-B0E0-4115-884B-CFC1FF6E2ACF}" type="datetime'''''2''''''''''''''''''''''''''''''''01''''''3'">
              <a:rPr lang="en-US" altLang="en-US" sz="1500" b="1"/>
              <a:pPr/>
              <a:t>2013</a:t>
            </a:fld>
            <a:endParaRPr lang="en-US" sz="1500" b="1" dirty="0"/>
          </a:p>
        </p:txBody>
      </p:sp>
      <p:sp>
        <p:nvSpPr>
          <p:cNvPr id="22" name="Text Placeholder"/>
          <p:cNvSpPr>
            <a:spLocks noGrp="1"/>
          </p:cNvSpPr>
          <p:nvPr>
            <p:custDataLst>
              <p:tags r:id="rId8"/>
            </p:custDataLst>
          </p:nvPr>
        </p:nvSpPr>
        <p:spPr bwMode="auto">
          <a:xfrm>
            <a:off x="2414588" y="5768975"/>
            <a:ext cx="361950" cy="2063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4782524D-0F19-4F30-999C-83F221D0B857}" type="datetime'''''''''''''''''''''2''0''''1''''''''''''7'''''''''''">
              <a:rPr lang="en-US" altLang="en-US" sz="1500" b="1"/>
              <a:pPr/>
              <a:t>2017</a:t>
            </a:fld>
            <a:endParaRPr lang="en-US" sz="1500" b="1" dirty="0"/>
          </a:p>
        </p:txBody>
      </p:sp>
      <p:sp>
        <p:nvSpPr>
          <p:cNvPr id="32" name="RBContent32"/>
          <p:cNvSpPr txBox="1">
            <a:spLocks/>
          </p:cNvSpPr>
          <p:nvPr/>
        </p:nvSpPr>
        <p:spPr>
          <a:xfrm>
            <a:off x="738189" y="2333310"/>
            <a:ext cx="2551112" cy="415498"/>
          </a:xfrm>
          <a:prstGeom prst="rect">
            <a:avLst/>
          </a:prstGeom>
          <a:noFill/>
          <a:ln w="9525">
            <a:noFill/>
          </a:ln>
        </p:spPr>
        <p:txBody>
          <a:bodyPr vert="horz" wrap="square" lIns="0" tIns="0" rIns="0" bIns="0" rtlCol="0">
            <a:spAutoFit/>
          </a:bodyPr>
          <a:lstStyle/>
          <a:p>
            <a:pPr lvl="0">
              <a:lnSpc>
                <a:spcPct val="90000"/>
              </a:lnSpc>
              <a:spcBef>
                <a:spcPts val="0"/>
              </a:spcBef>
              <a:buSzPct val="100000"/>
            </a:pPr>
            <a:r>
              <a:rPr lang="ru-RU" sz="1500" dirty="0">
                <a:solidFill>
                  <a:srgbClr val="000000"/>
                </a:solidFill>
                <a:latin typeface="Arial Narrow" panose="020B0606020202030204" pitchFamily="34" charset="0"/>
                <a:sym typeface="+mn-lt"/>
              </a:rPr>
              <a:t>Заказы на </a:t>
            </a:r>
            <a:r>
              <a:rPr lang="ru-RU" sz="1500" dirty="0" smtClean="0">
                <a:solidFill>
                  <a:srgbClr val="000000"/>
                </a:solidFill>
                <a:latin typeface="Arial Narrow" panose="020B0606020202030204" pitchFamily="34" charset="0"/>
                <a:sym typeface="+mn-lt"/>
              </a:rPr>
              <a:t>крупные</a:t>
            </a:r>
            <a:r>
              <a:rPr lang="ru-RU" sz="1500" baseline="30000" dirty="0" smtClean="0">
                <a:solidFill>
                  <a:srgbClr val="000000"/>
                </a:solidFill>
                <a:latin typeface="Arial Narrow" panose="020B0606020202030204" pitchFamily="34" charset="0"/>
                <a:sym typeface="+mn-lt"/>
              </a:rPr>
              <a:t>1)</a:t>
            </a:r>
            <a:r>
              <a:rPr lang="ru-RU" sz="1500" dirty="0" smtClean="0">
                <a:solidFill>
                  <a:srgbClr val="000000"/>
                </a:solidFill>
                <a:latin typeface="Arial Narrow" panose="020B0606020202030204" pitchFamily="34" charset="0"/>
                <a:sym typeface="+mn-lt"/>
              </a:rPr>
              <a:t> </a:t>
            </a:r>
            <a:r>
              <a:rPr lang="ru-RU" sz="1500" dirty="0">
                <a:solidFill>
                  <a:srgbClr val="000000"/>
                </a:solidFill>
                <a:latin typeface="Arial Narrow" panose="020B0606020202030204" pitchFamily="34" charset="0"/>
                <a:sym typeface="+mn-lt"/>
              </a:rPr>
              <a:t>газовые </a:t>
            </a:r>
          </a:p>
          <a:p>
            <a:pPr lvl="0">
              <a:lnSpc>
                <a:spcPct val="90000"/>
              </a:lnSpc>
              <a:spcBef>
                <a:spcPts val="0"/>
              </a:spcBef>
              <a:buSzPct val="100000"/>
            </a:pPr>
            <a:r>
              <a:rPr lang="ru-RU" sz="1500" dirty="0">
                <a:solidFill>
                  <a:srgbClr val="000000"/>
                </a:solidFill>
                <a:latin typeface="Arial Narrow" panose="020B0606020202030204" pitchFamily="34" charset="0"/>
                <a:sym typeface="+mn-lt"/>
              </a:rPr>
              <a:t>турбины по всему миру [шт.]</a:t>
            </a:r>
          </a:p>
        </p:txBody>
      </p:sp>
      <p:grpSp>
        <p:nvGrpSpPr>
          <p:cNvPr id="18" name="Group 17"/>
          <p:cNvGrpSpPr>
            <a:grpSpLocks/>
          </p:cNvGrpSpPr>
          <p:nvPr/>
        </p:nvGrpSpPr>
        <p:grpSpPr>
          <a:xfrm>
            <a:off x="3625850" y="2178050"/>
            <a:ext cx="6481157" cy="572345"/>
            <a:chOff x="3125973" y="2551613"/>
            <a:chExt cx="5266626" cy="572345"/>
          </a:xfrm>
        </p:grpSpPr>
        <p:sp>
          <p:nvSpPr>
            <p:cNvPr id="59" name="Textframe 3"/>
            <p:cNvSpPr txBox="1">
              <a:spLocks/>
            </p:cNvSpPr>
            <p:nvPr/>
          </p:nvSpPr>
          <p:spPr>
            <a:xfrm>
              <a:off x="3125973" y="2551613"/>
              <a:ext cx="5266626" cy="415498"/>
            </a:xfrm>
            <a:prstGeom prst="rect">
              <a:avLst/>
            </a:prstGeom>
            <a:noFill/>
            <a:ln w="9525">
              <a:noFill/>
            </a:ln>
          </p:spPr>
          <p:txBody>
            <a:bodyPr vert="horz" wrap="square" lIns="0" tIns="0" rIns="0" bIns="0" rtlCol="0" anchor="b" anchorCtr="0">
              <a:spAutoFit/>
            </a:bodyPr>
            <a:lstStyle/>
            <a:p>
              <a:pPr marL="66492" indent="-66492">
                <a:lnSpc>
                  <a:spcPct val="90000"/>
                </a:lnSpc>
                <a:spcBef>
                  <a:spcPts val="349"/>
                </a:spcBef>
                <a:buSzPct val="100000"/>
              </a:pPr>
              <a:r>
                <a:rPr lang="en-US" sz="1500" b="0" i="1" dirty="0" smtClean="0">
                  <a:latin typeface="+mn-lt"/>
                  <a:cs typeface="Arial Narrow" pitchFamily="34" charset="0"/>
                </a:rPr>
                <a:t>"</a:t>
              </a:r>
              <a:r>
                <a:rPr lang="ru-RU" sz="1500" b="0" i="1" dirty="0" smtClean="0">
                  <a:latin typeface="+mn-lt"/>
                  <a:cs typeface="Arial Narrow" pitchFamily="34" charset="0"/>
                </a:rPr>
                <a:t>В испытывающих трудности подразделениях, например, </a:t>
              </a:r>
              <a:r>
                <a:rPr lang="en-US" sz="1500" b="0" i="1" dirty="0" smtClean="0">
                  <a:latin typeface="+mn-lt"/>
                  <a:cs typeface="Arial Narrow" pitchFamily="34" charset="0"/>
                </a:rPr>
                <a:t>GE Power</a:t>
              </a:r>
              <a:r>
                <a:rPr lang="ru-RU" sz="1500" b="0" i="1" dirty="0" smtClean="0">
                  <a:latin typeface="+mn-lt"/>
                  <a:cs typeface="Arial Narrow" pitchFamily="34" charset="0"/>
                </a:rPr>
                <a:t>, предстоят </a:t>
              </a:r>
              <a:r>
                <a:rPr lang="ru-RU" sz="1500" i="1" dirty="0" smtClean="0">
                  <a:latin typeface="+mn-lt"/>
                  <a:cs typeface="Arial Narrow" pitchFamily="34" charset="0"/>
                </a:rPr>
                <a:t>существенные сокращения штата</a:t>
              </a:r>
              <a:r>
                <a:rPr lang="en-US" sz="1500" b="0" i="1" dirty="0" smtClean="0">
                  <a:latin typeface="+mn-lt"/>
                  <a:cs typeface="Arial Narrow" pitchFamily="34" charset="0"/>
                </a:rPr>
                <a:t>…"</a:t>
              </a:r>
              <a:endParaRPr lang="en-US" sz="1500" b="0" i="1" dirty="0">
                <a:latin typeface="+mn-lt"/>
                <a:cs typeface="Arial Narrow" pitchFamily="34" charset="0"/>
              </a:endParaRPr>
            </a:p>
          </p:txBody>
        </p:sp>
        <p:sp>
          <p:nvSpPr>
            <p:cNvPr id="60" name="Textframe 3"/>
            <p:cNvSpPr txBox="1">
              <a:spLocks/>
            </p:cNvSpPr>
            <p:nvPr/>
          </p:nvSpPr>
          <p:spPr>
            <a:xfrm>
              <a:off x="3125973" y="2862554"/>
              <a:ext cx="5266626" cy="261404"/>
            </a:xfrm>
            <a:prstGeom prst="rect">
              <a:avLst/>
            </a:prstGeom>
            <a:noFill/>
            <a:ln w="9525">
              <a:noFill/>
            </a:ln>
          </p:spPr>
          <p:txBody>
            <a:bodyPr vert="horz" wrap="square" lIns="0" tIns="108000" rIns="0" bIns="0" rtlCol="0">
              <a:spAutoFit/>
            </a:bodyPr>
            <a:lstStyle/>
            <a:p>
              <a:pPr algn="r">
                <a:lnSpc>
                  <a:spcPct val="90000"/>
                </a:lnSpc>
                <a:spcBef>
                  <a:spcPts val="349"/>
                </a:spcBef>
                <a:buSzPct val="100000"/>
              </a:pPr>
              <a:r>
                <a:rPr lang="en-US" sz="1100" b="0" dirty="0">
                  <a:solidFill>
                    <a:schemeClr val="accent3"/>
                  </a:solidFill>
                  <a:latin typeface="+mn-lt"/>
                  <a:cs typeface="Arial Narrow" pitchFamily="34" charset="0"/>
                </a:rPr>
                <a:t>Reuters, </a:t>
              </a:r>
              <a:r>
                <a:rPr lang="ru-RU" sz="1100" b="0" dirty="0" smtClean="0">
                  <a:solidFill>
                    <a:schemeClr val="accent3"/>
                  </a:solidFill>
                  <a:latin typeface="+mn-lt"/>
                  <a:cs typeface="Arial Narrow" pitchFamily="34" charset="0"/>
                </a:rPr>
                <a:t>ноябрь</a:t>
              </a:r>
              <a:r>
                <a:rPr lang="en-US" sz="1100" b="0" dirty="0" smtClean="0">
                  <a:solidFill>
                    <a:schemeClr val="accent3"/>
                  </a:solidFill>
                  <a:latin typeface="+mn-lt"/>
                  <a:cs typeface="Arial Narrow" pitchFamily="34" charset="0"/>
                </a:rPr>
                <a:t> 2017</a:t>
              </a:r>
              <a:r>
                <a:rPr lang="ru-RU" sz="1100" b="0" dirty="0" smtClean="0">
                  <a:solidFill>
                    <a:schemeClr val="accent3"/>
                  </a:solidFill>
                  <a:latin typeface="+mn-lt"/>
                  <a:cs typeface="Arial Narrow" pitchFamily="34" charset="0"/>
                </a:rPr>
                <a:t> г.</a:t>
              </a:r>
              <a:endParaRPr lang="en-US" sz="1100" b="0" dirty="0">
                <a:solidFill>
                  <a:schemeClr val="accent3"/>
                </a:solidFill>
                <a:latin typeface="+mn-lt"/>
                <a:cs typeface="Arial Narrow" pitchFamily="34" charset="0"/>
              </a:endParaRPr>
            </a:p>
          </p:txBody>
        </p:sp>
      </p:grpSp>
      <p:grpSp>
        <p:nvGrpSpPr>
          <p:cNvPr id="20" name="Group 19"/>
          <p:cNvGrpSpPr/>
          <p:nvPr/>
        </p:nvGrpSpPr>
        <p:grpSpPr>
          <a:xfrm>
            <a:off x="3625850" y="3802063"/>
            <a:ext cx="6481157" cy="685558"/>
            <a:chOff x="3125973" y="4259087"/>
            <a:chExt cx="5266626" cy="685558"/>
          </a:xfrm>
        </p:grpSpPr>
        <p:sp>
          <p:nvSpPr>
            <p:cNvPr id="56" name="Textframe 3"/>
            <p:cNvSpPr txBox="1">
              <a:spLocks/>
            </p:cNvSpPr>
            <p:nvPr/>
          </p:nvSpPr>
          <p:spPr>
            <a:xfrm>
              <a:off x="3125973" y="4259087"/>
              <a:ext cx="5266626" cy="415498"/>
            </a:xfrm>
            <a:prstGeom prst="rect">
              <a:avLst/>
            </a:prstGeom>
            <a:noFill/>
            <a:ln w="9525">
              <a:noFill/>
            </a:ln>
          </p:spPr>
          <p:txBody>
            <a:bodyPr vert="horz" wrap="square" lIns="0" tIns="0" rIns="0" bIns="0" rtlCol="0" anchor="b" anchorCtr="0">
              <a:spAutoFit/>
            </a:bodyPr>
            <a:lstStyle/>
            <a:p>
              <a:pPr marL="66492" indent="-66492">
                <a:lnSpc>
                  <a:spcPct val="90000"/>
                </a:lnSpc>
                <a:spcBef>
                  <a:spcPts val="349"/>
                </a:spcBef>
                <a:buSzPct val="100000"/>
              </a:pPr>
              <a:r>
                <a:rPr lang="ru-RU" sz="1500" b="0" i="1" dirty="0" smtClean="0">
                  <a:cs typeface="Arial Narrow" pitchFamily="34" charset="0"/>
                </a:rPr>
                <a:t>"В </a:t>
              </a:r>
              <a:r>
                <a:rPr lang="ru-RU" sz="1500" b="0" i="1" dirty="0">
                  <a:cs typeface="Arial Narrow" pitchFamily="34" charset="0"/>
                </a:rPr>
                <a:t>связи с падением стоимости солнечной и ветряной энергии, … , </a:t>
              </a:r>
              <a:r>
                <a:rPr lang="ru-RU" sz="1500" i="1" dirty="0">
                  <a:cs typeface="Arial Narrow" pitchFamily="34" charset="0"/>
                </a:rPr>
                <a:t>изменилась традиционная модель </a:t>
              </a:r>
              <a:r>
                <a:rPr lang="ru-RU" sz="1500" i="1" dirty="0" smtClean="0">
                  <a:cs typeface="Arial Narrow" pitchFamily="34" charset="0"/>
                </a:rPr>
                <a:t>отрасли"</a:t>
              </a:r>
              <a:endParaRPr lang="ru-RU" sz="1500" b="0" i="1" dirty="0">
                <a:cs typeface="Arial Narrow" pitchFamily="34" charset="0"/>
              </a:endParaRPr>
            </a:p>
          </p:txBody>
        </p:sp>
        <p:sp>
          <p:nvSpPr>
            <p:cNvPr id="57" name="Textframe 3"/>
            <p:cNvSpPr txBox="1">
              <a:spLocks/>
            </p:cNvSpPr>
            <p:nvPr/>
          </p:nvSpPr>
          <p:spPr>
            <a:xfrm>
              <a:off x="3125973" y="4683241"/>
              <a:ext cx="5266626" cy="261404"/>
            </a:xfrm>
            <a:prstGeom prst="rect">
              <a:avLst/>
            </a:prstGeom>
            <a:noFill/>
            <a:ln w="9525">
              <a:noFill/>
            </a:ln>
          </p:spPr>
          <p:txBody>
            <a:bodyPr vert="horz" wrap="square" lIns="0" tIns="108000" rIns="0" bIns="0" rtlCol="0">
              <a:spAutoFit/>
            </a:bodyPr>
            <a:lstStyle/>
            <a:p>
              <a:pPr algn="r">
                <a:lnSpc>
                  <a:spcPct val="90000"/>
                </a:lnSpc>
                <a:spcBef>
                  <a:spcPts val="349"/>
                </a:spcBef>
                <a:buSzPct val="100000"/>
              </a:pPr>
              <a:r>
                <a:rPr lang="en-US" sz="1100" b="0" dirty="0">
                  <a:solidFill>
                    <a:schemeClr val="accent3"/>
                  </a:solidFill>
                  <a:latin typeface="+mn-lt"/>
                  <a:cs typeface="Arial Narrow" pitchFamily="34" charset="0"/>
                </a:rPr>
                <a:t>Financial Times, </a:t>
              </a:r>
              <a:r>
                <a:rPr lang="ru-RU" sz="1100" b="0" dirty="0" smtClean="0">
                  <a:solidFill>
                    <a:schemeClr val="accent3"/>
                  </a:solidFill>
                  <a:latin typeface="+mn-lt"/>
                  <a:cs typeface="Arial Narrow" pitchFamily="34" charset="0"/>
                </a:rPr>
                <a:t>ноябрь</a:t>
              </a:r>
              <a:r>
                <a:rPr lang="en-US" sz="1100" b="0" dirty="0" smtClean="0">
                  <a:solidFill>
                    <a:schemeClr val="accent3"/>
                  </a:solidFill>
                  <a:latin typeface="+mn-lt"/>
                  <a:cs typeface="Arial Narrow" pitchFamily="34" charset="0"/>
                </a:rPr>
                <a:t> 2017</a:t>
              </a:r>
              <a:r>
                <a:rPr lang="ru-RU" sz="1100" b="0" dirty="0" smtClean="0">
                  <a:solidFill>
                    <a:schemeClr val="accent3"/>
                  </a:solidFill>
                  <a:latin typeface="+mn-lt"/>
                  <a:cs typeface="Arial Narrow" pitchFamily="34" charset="0"/>
                </a:rPr>
                <a:t> г.</a:t>
              </a:r>
              <a:endParaRPr lang="en-US" sz="1100" b="0" dirty="0">
                <a:solidFill>
                  <a:schemeClr val="accent3"/>
                </a:solidFill>
                <a:latin typeface="+mn-lt"/>
                <a:cs typeface="Arial Narrow" pitchFamily="34" charset="0"/>
              </a:endParaRPr>
            </a:p>
          </p:txBody>
        </p:sp>
      </p:grpSp>
      <p:grpSp>
        <p:nvGrpSpPr>
          <p:cNvPr id="24" name="Group 23"/>
          <p:cNvGrpSpPr/>
          <p:nvPr/>
        </p:nvGrpSpPr>
        <p:grpSpPr>
          <a:xfrm>
            <a:off x="3625850" y="5486400"/>
            <a:ext cx="6481157" cy="824368"/>
            <a:chOff x="3125973" y="5651861"/>
            <a:chExt cx="5266626" cy="824368"/>
          </a:xfrm>
        </p:grpSpPr>
        <p:sp>
          <p:nvSpPr>
            <p:cNvPr id="53" name="Textframe 3"/>
            <p:cNvSpPr txBox="1">
              <a:spLocks/>
            </p:cNvSpPr>
            <p:nvPr/>
          </p:nvSpPr>
          <p:spPr>
            <a:xfrm>
              <a:off x="3125973" y="5651861"/>
              <a:ext cx="5266626" cy="623248"/>
            </a:xfrm>
            <a:prstGeom prst="rect">
              <a:avLst/>
            </a:prstGeom>
            <a:noFill/>
            <a:ln w="9525">
              <a:noFill/>
            </a:ln>
          </p:spPr>
          <p:txBody>
            <a:bodyPr vert="horz" wrap="square" lIns="0" tIns="0" rIns="0" bIns="0" rtlCol="0" anchor="b" anchorCtr="0">
              <a:spAutoFit/>
            </a:bodyPr>
            <a:lstStyle/>
            <a:p>
              <a:pPr marL="66492" indent="-66492">
                <a:lnSpc>
                  <a:spcPct val="90000"/>
                </a:lnSpc>
                <a:spcBef>
                  <a:spcPts val="349"/>
                </a:spcBef>
                <a:buSzPct val="100000"/>
              </a:pPr>
              <a:r>
                <a:rPr lang="en-US" sz="1500" b="0" i="1" dirty="0" smtClean="0">
                  <a:latin typeface="+mn-lt"/>
                  <a:cs typeface="Arial Narrow" pitchFamily="34" charset="0"/>
                </a:rPr>
                <a:t>"</a:t>
              </a:r>
              <a:r>
                <a:rPr lang="ru-RU" sz="1500" b="0" i="1" dirty="0" smtClean="0">
                  <a:latin typeface="+mn-lt"/>
                  <a:cs typeface="Arial Narrow" pitchFamily="34" charset="0"/>
                </a:rPr>
                <a:t>Компания </a:t>
              </a:r>
              <a:r>
                <a:rPr lang="en-US" sz="1500" b="0" i="1" dirty="0" smtClean="0">
                  <a:latin typeface="+mn-lt"/>
                  <a:cs typeface="Arial Narrow" pitchFamily="34" charset="0"/>
                </a:rPr>
                <a:t>Siemens </a:t>
              </a:r>
              <a:r>
                <a:rPr lang="ru-RU" sz="1500" b="0" i="1" dirty="0" smtClean="0">
                  <a:latin typeface="+mn-lt"/>
                  <a:cs typeface="Arial Narrow" pitchFamily="34" charset="0"/>
                </a:rPr>
                <a:t>заявила о </a:t>
              </a:r>
              <a:r>
                <a:rPr lang="ru-RU" sz="1500" i="1" dirty="0" smtClean="0">
                  <a:latin typeface="+mn-lt"/>
                  <a:cs typeface="Arial Narrow" pitchFamily="34" charset="0"/>
                </a:rPr>
                <a:t>сокращении </a:t>
              </a:r>
              <a:r>
                <a:rPr lang="en-US" sz="1500" i="1" dirty="0" smtClean="0">
                  <a:latin typeface="+mn-lt"/>
                  <a:cs typeface="Arial Narrow" pitchFamily="34" charset="0"/>
                </a:rPr>
                <a:t>6900 </a:t>
              </a:r>
              <a:r>
                <a:rPr lang="ru-RU" sz="1500" i="1" dirty="0" smtClean="0">
                  <a:latin typeface="+mn-lt"/>
                  <a:cs typeface="Arial Narrow" pitchFamily="34" charset="0"/>
                </a:rPr>
                <a:t>рабочих мест </a:t>
              </a:r>
              <a:r>
                <a:rPr lang="ru-RU" sz="1500" b="0" i="1" dirty="0" smtClean="0">
                  <a:latin typeface="+mn-lt"/>
                  <a:cs typeface="Arial Narrow" pitchFamily="34" charset="0"/>
                </a:rPr>
                <a:t>по всему миру </a:t>
              </a:r>
              <a:r>
                <a:rPr lang="en-US" sz="1500" b="0" i="1" dirty="0" smtClean="0">
                  <a:latin typeface="+mn-lt"/>
                  <a:cs typeface="Arial Narrow" pitchFamily="34" charset="0"/>
                </a:rPr>
                <a:t>— </a:t>
              </a:r>
              <a:r>
                <a:rPr lang="ru-RU" sz="1500" b="0" i="1" dirty="0" smtClean="0">
                  <a:latin typeface="+mn-lt"/>
                  <a:cs typeface="Arial Narrow" pitchFamily="34" charset="0"/>
                </a:rPr>
                <a:t>половина из них в Германии</a:t>
              </a:r>
              <a:r>
                <a:rPr lang="en-US" sz="1500" b="0" i="1" dirty="0" smtClean="0">
                  <a:latin typeface="+mn-lt"/>
                  <a:cs typeface="Arial Narrow" pitchFamily="34" charset="0"/>
                </a:rPr>
                <a:t> — </a:t>
              </a:r>
              <a:r>
                <a:rPr lang="ru-RU" sz="1500" b="0" i="1" dirty="0" smtClean="0">
                  <a:latin typeface="+mn-lt"/>
                  <a:cs typeface="Arial Narrow" pitchFamily="34" charset="0"/>
                </a:rPr>
                <a:t>для поддержки конкурентоспособности энергетического направления</a:t>
              </a:r>
              <a:r>
                <a:rPr lang="en-US" sz="1500" b="0" i="1" dirty="0" smtClean="0">
                  <a:latin typeface="+mn-lt"/>
                  <a:cs typeface="Arial Narrow" pitchFamily="34" charset="0"/>
                </a:rPr>
                <a:t>"</a:t>
              </a:r>
              <a:endParaRPr lang="en-US" sz="1500" b="0" i="1" dirty="0">
                <a:latin typeface="+mn-lt"/>
                <a:cs typeface="Arial Narrow" pitchFamily="34" charset="0"/>
              </a:endParaRPr>
            </a:p>
          </p:txBody>
        </p:sp>
        <p:sp>
          <p:nvSpPr>
            <p:cNvPr id="54" name="Textframe 3"/>
            <p:cNvSpPr txBox="1">
              <a:spLocks/>
            </p:cNvSpPr>
            <p:nvPr/>
          </p:nvSpPr>
          <p:spPr>
            <a:xfrm>
              <a:off x="3125973" y="6214825"/>
              <a:ext cx="5266626" cy="261404"/>
            </a:xfrm>
            <a:prstGeom prst="rect">
              <a:avLst/>
            </a:prstGeom>
            <a:noFill/>
            <a:ln w="9525">
              <a:noFill/>
            </a:ln>
          </p:spPr>
          <p:txBody>
            <a:bodyPr vert="horz" wrap="square" lIns="0" tIns="108000" rIns="0" bIns="0" rtlCol="0">
              <a:spAutoFit/>
            </a:bodyPr>
            <a:lstStyle/>
            <a:p>
              <a:pPr algn="r">
                <a:lnSpc>
                  <a:spcPct val="90000"/>
                </a:lnSpc>
                <a:spcBef>
                  <a:spcPts val="349"/>
                </a:spcBef>
                <a:buSzPct val="100000"/>
              </a:pPr>
              <a:r>
                <a:rPr lang="ru-RU" sz="1100" b="0" dirty="0" smtClean="0">
                  <a:solidFill>
                    <a:schemeClr val="accent3"/>
                  </a:solidFill>
                  <a:latin typeface="+mn-lt"/>
                  <a:cs typeface="Arial Narrow" pitchFamily="34" charset="0"/>
                </a:rPr>
                <a:t>Пресс-релиз </a:t>
              </a:r>
              <a:r>
                <a:rPr lang="en-US" sz="1100" b="0" dirty="0" smtClean="0">
                  <a:solidFill>
                    <a:schemeClr val="accent3"/>
                  </a:solidFill>
                  <a:latin typeface="+mn-lt"/>
                  <a:cs typeface="Arial Narrow" pitchFamily="34" charset="0"/>
                </a:rPr>
                <a:t>Siemens, </a:t>
              </a:r>
              <a:r>
                <a:rPr lang="ru-RU" sz="1100" b="0" dirty="0" smtClean="0">
                  <a:solidFill>
                    <a:schemeClr val="accent3"/>
                  </a:solidFill>
                  <a:latin typeface="+mn-lt"/>
                  <a:cs typeface="Arial Narrow" pitchFamily="34" charset="0"/>
                </a:rPr>
                <a:t>ноябрь </a:t>
              </a:r>
              <a:r>
                <a:rPr lang="en-US" sz="1100" b="0" dirty="0" smtClean="0">
                  <a:solidFill>
                    <a:schemeClr val="accent3"/>
                  </a:solidFill>
                  <a:latin typeface="+mn-lt"/>
                  <a:cs typeface="Arial Narrow" pitchFamily="34" charset="0"/>
                </a:rPr>
                <a:t>2017</a:t>
              </a:r>
              <a:r>
                <a:rPr lang="ru-RU" sz="1100" b="0" dirty="0" smtClean="0">
                  <a:solidFill>
                    <a:schemeClr val="accent3"/>
                  </a:solidFill>
                  <a:latin typeface="+mn-lt"/>
                  <a:cs typeface="Arial Narrow" pitchFamily="34" charset="0"/>
                </a:rPr>
                <a:t> г.</a:t>
              </a:r>
              <a:endParaRPr lang="en-US" sz="1100" b="0" dirty="0">
                <a:solidFill>
                  <a:schemeClr val="accent3"/>
                </a:solidFill>
                <a:latin typeface="+mn-lt"/>
                <a:cs typeface="Arial Narrow" pitchFamily="34" charset="0"/>
              </a:endParaRPr>
            </a:p>
          </p:txBody>
        </p:sp>
      </p:grpSp>
      <p:sp>
        <p:nvSpPr>
          <p:cNvPr id="16" name="RbLeanShape Left Angle 16"/>
          <p:cNvSpPr/>
          <p:nvPr/>
        </p:nvSpPr>
        <p:spPr>
          <a:xfrm>
            <a:off x="738188" y="2178050"/>
            <a:ext cx="2691930" cy="3978442"/>
          </a:xfrm>
          <a:custGeom>
            <a:avLst/>
            <a:gdLst>
              <a:gd name="connsiteX0" fmla="*/ 0 w 1270000"/>
              <a:gd name="connsiteY0" fmla="*/ 0 h 476250"/>
              <a:gd name="connsiteX1" fmla="*/ 1270000 w 1270000"/>
              <a:gd name="connsiteY1" fmla="*/ 0 h 476250"/>
              <a:gd name="connsiteX2" fmla="*/ 1270000 w 1270000"/>
              <a:gd name="connsiteY2" fmla="*/ 476250 h 476250"/>
            </a:gdLst>
            <a:ahLst/>
            <a:cxnLst>
              <a:cxn ang="0">
                <a:pos x="connsiteX0" y="connsiteY0"/>
              </a:cxn>
              <a:cxn ang="0">
                <a:pos x="connsiteX1" y="connsiteY1"/>
              </a:cxn>
              <a:cxn ang="0">
                <a:pos x="connsiteX2" y="connsiteY2"/>
              </a:cxn>
            </a:cxnLst>
            <a:rect l="l" t="t" r="r" b="b"/>
            <a:pathLst>
              <a:path w="1270000" h="476250">
                <a:moveTo>
                  <a:pt x="0" y="0"/>
                </a:moveTo>
                <a:lnTo>
                  <a:pt x="1270000" y="0"/>
                </a:lnTo>
                <a:lnTo>
                  <a:pt x="1270000" y="476250"/>
                </a:lnTo>
              </a:path>
            </a:pathLst>
          </a:custGeom>
          <a:ln w="222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nSpc>
                <a:spcPct val="90000"/>
              </a:lnSpc>
              <a:spcBef>
                <a:spcPts val="0"/>
              </a:spcBef>
            </a:pPr>
            <a:endParaRPr lang="en-US"/>
          </a:p>
        </p:txBody>
      </p:sp>
      <p:grpSp>
        <p:nvGrpSpPr>
          <p:cNvPr id="19" name="Group 18"/>
          <p:cNvGrpSpPr/>
          <p:nvPr/>
        </p:nvGrpSpPr>
        <p:grpSpPr>
          <a:xfrm>
            <a:off x="3625850" y="2933700"/>
            <a:ext cx="6481157" cy="685558"/>
            <a:chOff x="3125973" y="3281082"/>
            <a:chExt cx="5266626" cy="685558"/>
          </a:xfrm>
        </p:grpSpPr>
        <p:sp>
          <p:nvSpPr>
            <p:cNvPr id="62" name="Textframe 3"/>
            <p:cNvSpPr txBox="1">
              <a:spLocks/>
            </p:cNvSpPr>
            <p:nvPr/>
          </p:nvSpPr>
          <p:spPr>
            <a:xfrm>
              <a:off x="3125973" y="3281082"/>
              <a:ext cx="5266626" cy="415498"/>
            </a:xfrm>
            <a:prstGeom prst="rect">
              <a:avLst/>
            </a:prstGeom>
            <a:noFill/>
            <a:ln w="9525">
              <a:noFill/>
            </a:ln>
          </p:spPr>
          <p:txBody>
            <a:bodyPr vert="horz" wrap="square" lIns="0" tIns="0" rIns="0" bIns="0" rtlCol="0" anchor="b" anchorCtr="0">
              <a:spAutoFit/>
            </a:bodyPr>
            <a:lstStyle/>
            <a:p>
              <a:pPr marL="66492" lvl="0" indent="-66492">
                <a:lnSpc>
                  <a:spcPct val="90000"/>
                </a:lnSpc>
                <a:spcBef>
                  <a:spcPts val="349"/>
                </a:spcBef>
                <a:buSzPct val="100000"/>
              </a:pPr>
              <a:r>
                <a:rPr lang="ru-RU" sz="1500" b="0" i="1" dirty="0" smtClean="0">
                  <a:solidFill>
                    <a:srgbClr val="000000"/>
                  </a:solidFill>
                  <a:latin typeface="Arial Narrow" panose="020B0606020202030204" pitchFamily="34" charset="0"/>
                  <a:cs typeface="Arial Narrow" pitchFamily="34" charset="0"/>
                </a:rPr>
                <a:t>"Бизнес </a:t>
              </a:r>
              <a:r>
                <a:rPr lang="ru-RU" sz="1500" b="0" i="1" dirty="0">
                  <a:solidFill>
                    <a:srgbClr val="000000"/>
                  </a:solidFill>
                  <a:latin typeface="Arial Narrow" panose="020B0606020202030204" pitchFamily="34" charset="0"/>
                  <a:cs typeface="Arial Narrow" pitchFamily="34" charset="0"/>
                </a:rPr>
                <a:t>претерпевал изменения вслед за ситуацией на рынке</a:t>
              </a:r>
              <a:r>
                <a:rPr lang="ru-RU" sz="1500" b="0" i="1" dirty="0" smtClean="0">
                  <a:solidFill>
                    <a:srgbClr val="000000"/>
                  </a:solidFill>
                  <a:latin typeface="Arial Narrow" panose="020B0606020202030204" pitchFamily="34" charset="0"/>
                  <a:cs typeface="Arial Narrow" pitchFamily="34" charset="0"/>
                </a:rPr>
                <a:t>, но </a:t>
              </a:r>
              <a:r>
                <a:rPr lang="ru-RU" sz="1500" i="1" dirty="0">
                  <a:solidFill>
                    <a:srgbClr val="000000"/>
                  </a:solidFill>
                  <a:latin typeface="Arial Narrow" panose="020B0606020202030204" pitchFamily="34" charset="0"/>
                  <a:cs typeface="Arial Narrow" pitchFamily="34" charset="0"/>
                </a:rPr>
                <a:t>мы менялись недостаточно </a:t>
              </a:r>
              <a:r>
                <a:rPr lang="ru-RU" sz="1500" i="1" dirty="0" smtClean="0">
                  <a:solidFill>
                    <a:srgbClr val="000000"/>
                  </a:solidFill>
                  <a:latin typeface="Arial Narrow" panose="020B0606020202030204" pitchFamily="34" charset="0"/>
                  <a:cs typeface="Arial Narrow" pitchFamily="34" charset="0"/>
                </a:rPr>
                <a:t>быстро</a:t>
              </a:r>
              <a:r>
                <a:rPr lang="ru-RU" sz="1500" b="0" i="1" dirty="0" smtClean="0">
                  <a:solidFill>
                    <a:srgbClr val="000000"/>
                  </a:solidFill>
                  <a:latin typeface="Arial Narrow" panose="020B0606020202030204" pitchFamily="34" charset="0"/>
                  <a:cs typeface="Arial Narrow" pitchFamily="34" charset="0"/>
                </a:rPr>
                <a:t>"</a:t>
              </a:r>
              <a:endParaRPr lang="ru-RU" sz="1500" b="0" i="1" dirty="0">
                <a:solidFill>
                  <a:srgbClr val="000000"/>
                </a:solidFill>
                <a:latin typeface="Arial Narrow" panose="020B0606020202030204" pitchFamily="34" charset="0"/>
                <a:cs typeface="Arial Narrow" pitchFamily="34" charset="0"/>
              </a:endParaRPr>
            </a:p>
          </p:txBody>
        </p:sp>
        <p:sp>
          <p:nvSpPr>
            <p:cNvPr id="63" name="Textframe 3"/>
            <p:cNvSpPr txBox="1">
              <a:spLocks/>
            </p:cNvSpPr>
            <p:nvPr/>
          </p:nvSpPr>
          <p:spPr>
            <a:xfrm>
              <a:off x="3125973" y="3705236"/>
              <a:ext cx="5266626" cy="261404"/>
            </a:xfrm>
            <a:prstGeom prst="rect">
              <a:avLst/>
            </a:prstGeom>
            <a:noFill/>
            <a:ln w="9525">
              <a:noFill/>
            </a:ln>
          </p:spPr>
          <p:txBody>
            <a:bodyPr vert="horz" wrap="square" lIns="0" tIns="108000" rIns="0" bIns="0" rtlCol="0">
              <a:spAutoFit/>
            </a:bodyPr>
            <a:lstStyle/>
            <a:p>
              <a:pPr algn="r">
                <a:lnSpc>
                  <a:spcPct val="90000"/>
                </a:lnSpc>
                <a:spcBef>
                  <a:spcPts val="349"/>
                </a:spcBef>
                <a:buSzPct val="100000"/>
              </a:pPr>
              <a:r>
                <a:rPr lang="ru-RU" sz="1100" b="0" dirty="0" err="1">
                  <a:solidFill>
                    <a:schemeClr val="accent3"/>
                  </a:solidFill>
                  <a:cs typeface="Arial Narrow" pitchFamily="34" charset="0"/>
                </a:rPr>
                <a:t>Джефф</a:t>
              </a:r>
              <a:r>
                <a:rPr lang="ru-RU" sz="1100" b="0" dirty="0">
                  <a:solidFill>
                    <a:schemeClr val="accent3"/>
                  </a:solidFill>
                  <a:cs typeface="Arial Narrow" pitchFamily="34" charset="0"/>
                </a:rPr>
                <a:t> </a:t>
              </a:r>
              <a:r>
                <a:rPr lang="ru-RU" sz="1100" b="0" dirty="0" err="1">
                  <a:solidFill>
                    <a:schemeClr val="accent3"/>
                  </a:solidFill>
                  <a:cs typeface="Arial Narrow" pitchFamily="34" charset="0"/>
                </a:rPr>
                <a:t>Борнстейн</a:t>
              </a:r>
              <a:r>
                <a:rPr lang="ru-RU" sz="1100" b="0" dirty="0">
                  <a:solidFill>
                    <a:schemeClr val="accent3"/>
                  </a:solidFill>
                  <a:cs typeface="Arial Narrow" pitchFamily="34" charset="0"/>
                </a:rPr>
                <a:t>, </a:t>
              </a:r>
              <a:r>
                <a:rPr lang="ru-RU" sz="1100" b="0" dirty="0" smtClean="0">
                  <a:solidFill>
                    <a:schemeClr val="accent3"/>
                  </a:solidFill>
                  <a:cs typeface="Arial Narrow" pitchFamily="34" charset="0"/>
                </a:rPr>
                <a:t>фин. директор GE, ноябрь 2017 г.</a:t>
              </a:r>
              <a:endParaRPr lang="ru-RU" sz="1100" b="0" dirty="0">
                <a:solidFill>
                  <a:schemeClr val="accent3"/>
                </a:solidFill>
                <a:cs typeface="Arial Narrow" pitchFamily="34" charset="0"/>
              </a:endParaRPr>
            </a:p>
          </p:txBody>
        </p:sp>
      </p:grpSp>
      <p:grpSp>
        <p:nvGrpSpPr>
          <p:cNvPr id="23" name="Group 22"/>
          <p:cNvGrpSpPr/>
          <p:nvPr/>
        </p:nvGrpSpPr>
        <p:grpSpPr>
          <a:xfrm>
            <a:off x="3625850" y="4670425"/>
            <a:ext cx="6481157" cy="685558"/>
            <a:chOff x="3125973" y="4951447"/>
            <a:chExt cx="5266626" cy="685558"/>
          </a:xfrm>
        </p:grpSpPr>
        <p:sp>
          <p:nvSpPr>
            <p:cNvPr id="81" name="Textframe 3"/>
            <p:cNvSpPr txBox="1">
              <a:spLocks/>
            </p:cNvSpPr>
            <p:nvPr/>
          </p:nvSpPr>
          <p:spPr>
            <a:xfrm>
              <a:off x="3125973" y="4951447"/>
              <a:ext cx="5266626" cy="415498"/>
            </a:xfrm>
            <a:prstGeom prst="rect">
              <a:avLst/>
            </a:prstGeom>
            <a:noFill/>
            <a:ln w="9525">
              <a:noFill/>
            </a:ln>
          </p:spPr>
          <p:txBody>
            <a:bodyPr vert="horz" wrap="square" lIns="0" tIns="0" rIns="0" bIns="0" rtlCol="0" anchor="b" anchorCtr="0">
              <a:spAutoFit/>
            </a:bodyPr>
            <a:lstStyle/>
            <a:p>
              <a:pPr marL="66492" indent="-66492">
                <a:lnSpc>
                  <a:spcPct val="90000"/>
                </a:lnSpc>
                <a:spcBef>
                  <a:spcPts val="349"/>
                </a:spcBef>
                <a:buSzPct val="100000"/>
              </a:pPr>
              <a:r>
                <a:rPr lang="ru-RU" sz="1500" b="0" i="1" dirty="0" smtClean="0">
                  <a:cs typeface="Arial Narrow" pitchFamily="34" charset="0"/>
                </a:rPr>
                <a:t>"Знаете</a:t>
              </a:r>
              <a:r>
                <a:rPr lang="ru-RU" sz="1500" b="0" i="1" dirty="0">
                  <a:cs typeface="Arial Narrow" pitchFamily="34" charset="0"/>
                </a:rPr>
                <a:t>, сколько крупных газовых турбин было заказано в Германии </a:t>
              </a:r>
              <a:r>
                <a:rPr lang="ru-RU" sz="1500" i="1" dirty="0">
                  <a:cs typeface="Arial Narrow" pitchFamily="34" charset="0"/>
                </a:rPr>
                <a:t>за три последних года</a:t>
              </a:r>
              <a:r>
                <a:rPr lang="ru-RU" sz="1500" b="0" i="1" dirty="0">
                  <a:cs typeface="Arial Narrow" pitchFamily="34" charset="0"/>
                </a:rPr>
                <a:t>? Я вам скажу, … </a:t>
              </a:r>
              <a:r>
                <a:rPr lang="ru-RU" sz="1500" i="1" dirty="0">
                  <a:cs typeface="Arial Narrow" pitchFamily="34" charset="0"/>
                </a:rPr>
                <a:t>всего две</a:t>
              </a:r>
              <a:r>
                <a:rPr lang="ru-RU" sz="1500" i="1" dirty="0" smtClean="0">
                  <a:cs typeface="Arial Narrow" pitchFamily="34" charset="0"/>
                </a:rPr>
                <a:t>!"</a:t>
              </a:r>
              <a:endParaRPr lang="ru-RU" sz="1500" b="0" i="1" dirty="0">
                <a:cs typeface="Arial Narrow" pitchFamily="34" charset="0"/>
              </a:endParaRPr>
            </a:p>
          </p:txBody>
        </p:sp>
        <p:sp>
          <p:nvSpPr>
            <p:cNvPr id="82" name="Textframe 3"/>
            <p:cNvSpPr txBox="1">
              <a:spLocks/>
            </p:cNvSpPr>
            <p:nvPr/>
          </p:nvSpPr>
          <p:spPr>
            <a:xfrm>
              <a:off x="3125973" y="5375601"/>
              <a:ext cx="5266626" cy="261404"/>
            </a:xfrm>
            <a:prstGeom prst="rect">
              <a:avLst/>
            </a:prstGeom>
            <a:noFill/>
            <a:ln w="9525">
              <a:noFill/>
            </a:ln>
          </p:spPr>
          <p:txBody>
            <a:bodyPr vert="horz" wrap="square" lIns="0" tIns="108000" rIns="0" bIns="0" rtlCol="0">
              <a:spAutoFit/>
            </a:bodyPr>
            <a:lstStyle/>
            <a:p>
              <a:pPr algn="r">
                <a:lnSpc>
                  <a:spcPct val="90000"/>
                </a:lnSpc>
                <a:spcBef>
                  <a:spcPts val="349"/>
                </a:spcBef>
                <a:buSzPct val="100000"/>
              </a:pPr>
              <a:r>
                <a:rPr lang="ru-RU" sz="1100" b="0" dirty="0">
                  <a:solidFill>
                    <a:schemeClr val="accent3"/>
                  </a:solidFill>
                  <a:cs typeface="Arial Narrow" pitchFamily="34" charset="0"/>
                </a:rPr>
                <a:t>Джо </a:t>
              </a:r>
              <a:r>
                <a:rPr lang="ru-RU" sz="1100" b="0" dirty="0" err="1">
                  <a:solidFill>
                    <a:schemeClr val="accent3"/>
                  </a:solidFill>
                  <a:cs typeface="Arial Narrow" pitchFamily="34" charset="0"/>
                </a:rPr>
                <a:t>Кэзер</a:t>
              </a:r>
              <a:r>
                <a:rPr lang="ru-RU" sz="1100" b="0" dirty="0">
                  <a:solidFill>
                    <a:schemeClr val="accent3"/>
                  </a:solidFill>
                  <a:cs typeface="Arial Narrow" pitchFamily="34" charset="0"/>
                </a:rPr>
                <a:t>, исполнительный директор </a:t>
              </a:r>
              <a:r>
                <a:rPr lang="ru-RU" sz="1100" b="0" dirty="0" err="1" smtClean="0">
                  <a:solidFill>
                    <a:schemeClr val="accent3"/>
                  </a:solidFill>
                  <a:cs typeface="Arial Narrow" pitchFamily="34" charset="0"/>
                </a:rPr>
                <a:t>Siemens</a:t>
              </a:r>
              <a:r>
                <a:rPr lang="ru-RU" sz="1100" b="0" dirty="0" smtClean="0">
                  <a:solidFill>
                    <a:schemeClr val="accent3"/>
                  </a:solidFill>
                  <a:cs typeface="Arial Narrow" pitchFamily="34" charset="0"/>
                </a:rPr>
                <a:t>, ноябрь 2017 г.</a:t>
              </a:r>
              <a:endParaRPr lang="ru-RU" sz="1100" b="0" dirty="0">
                <a:solidFill>
                  <a:schemeClr val="accent3"/>
                </a:solidFill>
                <a:cs typeface="Arial Narrow" pitchFamily="34" charset="0"/>
              </a:endParaRPr>
            </a:p>
          </p:txBody>
        </p:sp>
      </p:grpSp>
      <p:grpSp>
        <p:nvGrpSpPr>
          <p:cNvPr id="4" name="Group 3"/>
          <p:cNvGrpSpPr/>
          <p:nvPr/>
        </p:nvGrpSpPr>
        <p:grpSpPr>
          <a:xfrm>
            <a:off x="3625850" y="3724275"/>
            <a:ext cx="7904958" cy="868363"/>
            <a:chOff x="3625850" y="3724275"/>
            <a:chExt cx="7618143" cy="868363"/>
          </a:xfrm>
        </p:grpSpPr>
        <p:cxnSp>
          <p:nvCxnSpPr>
            <p:cNvPr id="87" name="Straight Connector 86"/>
            <p:cNvCxnSpPr>
              <a:cxnSpLocks/>
            </p:cNvCxnSpPr>
            <p:nvPr/>
          </p:nvCxnSpPr>
          <p:spPr>
            <a:xfrm>
              <a:off x="3625850" y="4592638"/>
              <a:ext cx="7618143" cy="0"/>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p:cNvCxnSpPr>
            <p:nvPr/>
          </p:nvCxnSpPr>
          <p:spPr>
            <a:xfrm>
              <a:off x="3625850" y="3724275"/>
              <a:ext cx="7618143" cy="0"/>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grpSp>
      <p:graphicFrame>
        <p:nvGraphicFramePr>
          <p:cNvPr id="36" name="Object 35"/>
          <p:cNvGraphicFramePr>
            <a:graphicFrameLocks/>
          </p:cNvGraphicFramePr>
          <p:nvPr>
            <p:custDataLst>
              <p:tags r:id="rId9"/>
            </p:custDataLst>
            <p:extLst>
              <p:ext uri="{D42A27DB-BD31-4B8C-83A1-F6EECF244321}">
                <p14:modId xmlns:p14="http://schemas.microsoft.com/office/powerpoint/2010/main" val="3130546240"/>
              </p:ext>
            </p:extLst>
          </p:nvPr>
        </p:nvGraphicFramePr>
        <p:xfrm>
          <a:off x="533400" y="2895600"/>
          <a:ext cx="2848043" cy="2924085"/>
        </p:xfrm>
        <a:graphic>
          <a:graphicData uri="http://schemas.openxmlformats.org/presentationml/2006/ole">
            <mc:AlternateContent xmlns:mc="http://schemas.openxmlformats.org/markup-compatibility/2006">
              <mc:Choice xmlns:v="urn:schemas-microsoft-com:vml" Requires="v">
                <p:oleObj spid="_x0000_s114837" name="Chart" r:id="rId13" imgW="2848043" imgH="2924085" progId="MSGraph.Chart.8">
                  <p:embed followColorScheme="full"/>
                </p:oleObj>
              </mc:Choice>
              <mc:Fallback>
                <p:oleObj name="Chart" r:id="rId13" imgW="2848043" imgH="2924085" progId="MSGraph.Chart.8">
                  <p:embed followColorScheme="full"/>
                  <p:pic>
                    <p:nvPicPr>
                      <p:cNvPr id="0" name=""/>
                      <p:cNvPicPr/>
                      <p:nvPr/>
                    </p:nvPicPr>
                    <p:blipFill>
                      <a:blip r:embed="rId14"/>
                      <a:stretch>
                        <a:fillRect/>
                      </a:stretch>
                    </p:blipFill>
                    <p:spPr>
                      <a:xfrm>
                        <a:off x="533400" y="2895600"/>
                        <a:ext cx="2848043" cy="2924085"/>
                      </a:xfrm>
                      <a:prstGeom prst="rect">
                        <a:avLst/>
                      </a:prstGeom>
                    </p:spPr>
                  </p:pic>
                </p:oleObj>
              </mc:Fallback>
            </mc:AlternateContent>
          </a:graphicData>
        </a:graphic>
      </p:graphicFrame>
      <p:sp>
        <p:nvSpPr>
          <p:cNvPr id="37" name="Subtitle"/>
          <p:cNvSpPr txBox="1">
            <a:spLocks/>
          </p:cNvSpPr>
          <p:nvPr/>
        </p:nvSpPr>
        <p:spPr>
          <a:xfrm>
            <a:off x="738000" y="1710001"/>
            <a:ext cx="1079280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sz="2100" b="0" smtClean="0">
                <a:solidFill>
                  <a:schemeClr val="tx2"/>
                </a:solidFill>
                <a:latin typeface="+mn-lt"/>
                <a:cs typeface="+mn-cs"/>
                <a:sym typeface="+mn-lt"/>
              </a:rPr>
              <a:t>Примеры GE и Siemens – Изменения в отрасли производства газовых турбин</a:t>
            </a:r>
            <a:endParaRPr lang="en-US" sz="2100" b="0" dirty="0" smtClean="0">
              <a:solidFill>
                <a:schemeClr val="tx2"/>
              </a:solidFill>
              <a:latin typeface="+mn-lt"/>
              <a:cs typeface="+mn-cs"/>
              <a:sym typeface="+mn-lt"/>
            </a:endParaRPr>
          </a:p>
        </p:txBody>
      </p:sp>
      <p:sp>
        <p:nvSpPr>
          <p:cNvPr id="39" name="Notes"/>
          <p:cNvSpPr txBox="1"/>
          <p:nvPr/>
        </p:nvSpPr>
        <p:spPr>
          <a:xfrm>
            <a:off x="736599" y="6417475"/>
            <a:ext cx="1465145" cy="138499"/>
          </a:xfrm>
          <a:prstGeom prst="rect">
            <a:avLst/>
          </a:prstGeom>
          <a:noFill/>
          <a:ln w="9525">
            <a:noFill/>
          </a:ln>
        </p:spPr>
        <p:txBody>
          <a:bodyPr vert="horz" wrap="none" lIns="0" tIns="0" rIns="0" bIns="0" rtlCol="0" anchor="b" anchorCtr="0">
            <a:spAutoFit/>
          </a:bodyPr>
          <a:lstStyle/>
          <a:p>
            <a:pPr>
              <a:lnSpc>
                <a:spcPct val="90000"/>
              </a:lnSpc>
              <a:buSzPct val="100000"/>
            </a:pPr>
            <a:r>
              <a:rPr lang="ru-RU" sz="1000" b="0" smtClean="0">
                <a:solidFill>
                  <a:schemeClr val="tx1"/>
                </a:solidFill>
                <a:latin typeface="+mn-lt"/>
                <a:cs typeface="+mn-cs"/>
                <a:sym typeface="+mn-lt"/>
              </a:rPr>
              <a:t>1) Мощностью более 100 МВт</a:t>
            </a:r>
            <a:endParaRPr lang="en-US" sz="1000" b="0" dirty="0" smtClean="0">
              <a:solidFill>
                <a:schemeClr val="tx1"/>
              </a:solidFill>
              <a:latin typeface="+mn-lt"/>
              <a:cs typeface="+mn-cs"/>
              <a:sym typeface="+mn-lt"/>
            </a:endParaRPr>
          </a:p>
        </p:txBody>
      </p:sp>
      <p:sp>
        <p:nvSpPr>
          <p:cNvPr id="40" name="Source"/>
          <p:cNvSpPr txBox="1"/>
          <p:nvPr/>
        </p:nvSpPr>
        <p:spPr>
          <a:xfrm>
            <a:off x="736600" y="6710121"/>
            <a:ext cx="5227393"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smtClean="0">
                <a:solidFill>
                  <a:schemeClr val="tx1"/>
                </a:solidFill>
                <a:latin typeface="+mn-lt"/>
                <a:cs typeface="+mn-cs"/>
                <a:sym typeface="+mn-lt"/>
              </a:rPr>
              <a:t>Источник: </a:t>
            </a:r>
            <a:r>
              <a:rPr lang="en-US" sz="900" b="0" smtClean="0">
                <a:solidFill>
                  <a:schemeClr val="tx1"/>
                </a:solidFill>
                <a:latin typeface="+mn-lt"/>
                <a:cs typeface="+mn-cs"/>
                <a:sym typeface="+mn-lt"/>
              </a:rPr>
              <a:t>Reuters, </a:t>
            </a:r>
            <a:r>
              <a:rPr lang="ru-RU" sz="900" b="0" smtClean="0">
                <a:solidFill>
                  <a:schemeClr val="tx1"/>
                </a:solidFill>
                <a:latin typeface="+mn-lt"/>
                <a:cs typeface="+mn-cs"/>
                <a:sym typeface="+mn-lt"/>
              </a:rPr>
              <a:t>ноябрь 2017 г.; </a:t>
            </a:r>
            <a:r>
              <a:rPr lang="en-US" sz="900" b="0" smtClean="0">
                <a:solidFill>
                  <a:schemeClr val="tx1"/>
                </a:solidFill>
                <a:latin typeface="+mn-lt"/>
                <a:cs typeface="+mn-cs"/>
                <a:sym typeface="+mn-lt"/>
              </a:rPr>
              <a:t>Financial Times, </a:t>
            </a:r>
            <a:r>
              <a:rPr lang="ru-RU" sz="900" b="0" smtClean="0">
                <a:solidFill>
                  <a:schemeClr val="tx1"/>
                </a:solidFill>
                <a:latin typeface="+mn-lt"/>
                <a:cs typeface="+mn-cs"/>
                <a:sym typeface="+mn-lt"/>
              </a:rPr>
              <a:t>ноябрь 2017 г.; пресс-релиз </a:t>
            </a:r>
            <a:r>
              <a:rPr lang="en-US" sz="900" b="0" smtClean="0">
                <a:solidFill>
                  <a:schemeClr val="tx1"/>
                </a:solidFill>
                <a:latin typeface="+mn-lt"/>
                <a:cs typeface="+mn-cs"/>
                <a:sym typeface="+mn-lt"/>
              </a:rPr>
              <a:t>Siemens, </a:t>
            </a:r>
            <a:r>
              <a:rPr lang="ru-RU" sz="900" b="0" smtClean="0">
                <a:solidFill>
                  <a:schemeClr val="tx1"/>
                </a:solidFill>
                <a:latin typeface="+mn-lt"/>
                <a:cs typeface="+mn-cs"/>
                <a:sym typeface="+mn-lt"/>
              </a:rPr>
              <a:t>ноябрь 2017 г., </a:t>
            </a:r>
            <a:r>
              <a:rPr lang="en-US" sz="900" b="0" smtClean="0">
                <a:solidFill>
                  <a:schemeClr val="tx1"/>
                </a:solidFill>
                <a:latin typeface="+mn-lt"/>
                <a:cs typeface="+mn-cs"/>
                <a:sym typeface="+mn-lt"/>
              </a:rPr>
              <a:t>Roland Berger</a:t>
            </a:r>
            <a:endParaRPr lang="en-US" sz="900" b="0" dirty="0" smtClean="0">
              <a:solidFill>
                <a:schemeClr val="tx1"/>
              </a:solidFill>
              <a:latin typeface="+mn-lt"/>
              <a:cs typeface="+mn-cs"/>
              <a:sym typeface="+mn-lt"/>
            </a:endParaRPr>
          </a:p>
        </p:txBody>
      </p:sp>
      <p:pic>
        <p:nvPicPr>
          <p:cNvPr id="38" name="Picture 11" descr="Image result for GE 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842015" y="2656132"/>
            <a:ext cx="607441" cy="60744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3" descr="Image result for financial times 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7044" t="27850" r="16570" b="25722"/>
          <a:stretch/>
        </p:blipFill>
        <p:spPr bwMode="auto">
          <a:xfrm>
            <a:off x="10760662" y="4032780"/>
            <a:ext cx="770146" cy="25135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 descr="Image result for siemens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760662" y="5345071"/>
            <a:ext cx="770146" cy="183294"/>
          </a:xfrm>
          <a:prstGeom prst="rect">
            <a:avLst/>
          </a:prstGeom>
          <a:noFill/>
          <a:extLst>
            <a:ext uri="{909E8E84-426E-40DD-AFC4-6F175D3DCCD1}">
              <a14:hiddenFill xmlns:a14="http://schemas.microsoft.com/office/drawing/2010/main">
                <a:solidFill>
                  <a:srgbClr val="FFFFFF"/>
                </a:solidFill>
              </a14:hiddenFill>
            </a:ext>
          </a:extLst>
        </p:spPr>
      </p:pic>
      <p:sp>
        <p:nvSpPr>
          <p:cNvPr id="43" name="RbSticker"/>
          <p:cNvSpPr txBox="1"/>
          <p:nvPr/>
        </p:nvSpPr>
        <p:spPr>
          <a:xfrm>
            <a:off x="738000" y="260349"/>
            <a:ext cx="751809" cy="180049"/>
          </a:xfrm>
          <a:prstGeom prst="rect">
            <a:avLst/>
          </a:prstGeom>
          <a:solidFill>
            <a:srgbClr val="BBE0E3">
              <a:lumMod val="100000"/>
              <a:alpha val="0"/>
            </a:srgbClr>
          </a:solidFill>
          <a:ln w="9525">
            <a:noFill/>
          </a:ln>
        </p:spPr>
        <p:txBody>
          <a:bodyPr vert="horz" wrap="none" lIns="0" tIns="0" rIns="0" bIns="0" rtlCol="0" anchor="ctr">
            <a:spAutoFit/>
          </a:bodyPr>
          <a:lstStyle/>
          <a:p>
            <a:pPr>
              <a:lnSpc>
                <a:spcPct val="90000"/>
              </a:lnSpc>
              <a:spcBef>
                <a:spcPts val="400"/>
              </a:spcBef>
              <a:buClr>
                <a:srgbClr val="000000"/>
              </a:buClr>
              <a:buSzPct val="100000"/>
            </a:pPr>
            <a:r>
              <a:rPr lang="ru-RU" noProof="0" dirty="0" smtClean="0">
                <a:solidFill>
                  <a:schemeClr val="accent3"/>
                </a:solidFill>
                <a:latin typeface="+mn-lt"/>
                <a:cs typeface="Arial Narrow" pitchFamily="34" charset="0"/>
              </a:rPr>
              <a:t>Справочно</a:t>
            </a:r>
          </a:p>
        </p:txBody>
      </p:sp>
    </p:spTree>
    <p:extLst>
      <p:ext uri="{BB962C8B-B14F-4D97-AF65-F5344CB8AC3E}">
        <p14:creationId xmlns:p14="http://schemas.microsoft.com/office/powerpoint/2010/main" val="386616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dirty="0" smtClean="0"/>
              <a:t>Таким образом, в </a:t>
            </a:r>
            <a:r>
              <a:rPr lang="ru-RU" dirty="0" err="1" smtClean="0"/>
              <a:t>безуглеродной</a:t>
            </a:r>
            <a:r>
              <a:rPr lang="ru-RU" dirty="0" smtClean="0"/>
              <a:t> энергетике достигнуты значимые успехи. Что делать дальше?</a:t>
            </a:r>
            <a:endParaRPr lang="ru-RU" dirty="0"/>
          </a:p>
        </p:txBody>
      </p:sp>
      <p:sp>
        <p:nvSpPr>
          <p:cNvPr id="4" name="Source"/>
          <p:cNvSpPr txBox="1"/>
          <p:nvPr/>
        </p:nvSpPr>
        <p:spPr>
          <a:xfrm>
            <a:off x="736600" y="6710121"/>
            <a:ext cx="1072409" cy="124650"/>
          </a:xfrm>
          <a:prstGeom prst="rect">
            <a:avLst/>
          </a:prstGeom>
          <a:noFill/>
          <a:ln w="9525">
            <a:noFill/>
          </a:ln>
        </p:spPr>
        <p:txBody>
          <a:bodyPr vert="horz" wrap="none" lIns="0" tIns="0" rIns="0" bIns="0" rtlCol="0" anchor="b" anchorCtr="0">
            <a:spAutoFit/>
          </a:bodyPr>
          <a:lstStyle/>
          <a:p>
            <a:pPr>
              <a:lnSpc>
                <a:spcPct val="90000"/>
              </a:lnSpc>
              <a:spcBef>
                <a:spcPts val="0"/>
              </a:spcBef>
              <a:buSzPct val="100000"/>
            </a:pPr>
            <a:r>
              <a:rPr lang="en-US" sz="900" b="0" dirty="0" err="1" smtClean="0">
                <a:solidFill>
                  <a:schemeClr val="tx1"/>
                </a:solidFill>
                <a:latin typeface="+mn-lt"/>
                <a:cs typeface="+mn-cs"/>
                <a:sym typeface="+mn-lt"/>
              </a:rPr>
              <a:t>Источник</a:t>
            </a:r>
            <a:r>
              <a:rPr lang="en-US" sz="900" b="0" dirty="0" smtClean="0">
                <a:solidFill>
                  <a:schemeClr val="tx1"/>
                </a:solidFill>
                <a:latin typeface="+mn-lt"/>
                <a:cs typeface="+mn-cs"/>
                <a:sym typeface="+mn-lt"/>
              </a:rPr>
              <a:t>: Roland Berger</a:t>
            </a:r>
          </a:p>
        </p:txBody>
      </p:sp>
      <p:sp>
        <p:nvSpPr>
          <p:cNvPr id="5" name="Subtitle"/>
          <p:cNvSpPr txBox="1">
            <a:spLocks/>
          </p:cNvSpPr>
          <p:nvPr/>
        </p:nvSpPr>
        <p:spPr>
          <a:xfrm>
            <a:off x="738000" y="1710001"/>
            <a:ext cx="1079280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sz="2100" b="0" dirty="0" smtClean="0">
                <a:solidFill>
                  <a:schemeClr val="tx2"/>
                </a:solidFill>
                <a:latin typeface="+mn-lt"/>
                <a:cs typeface="+mn-cs"/>
                <a:sym typeface="+mn-lt"/>
              </a:rPr>
              <a:t>Что дальше?</a:t>
            </a:r>
            <a:endParaRPr lang="en-US" sz="2100" b="0" dirty="0" smtClean="0">
              <a:solidFill>
                <a:schemeClr val="tx2"/>
              </a:solidFill>
              <a:latin typeface="+mn-lt"/>
              <a:cs typeface="+mn-cs"/>
              <a:sym typeface="+mn-lt"/>
            </a:endParaRPr>
          </a:p>
        </p:txBody>
      </p:sp>
      <p:sp>
        <p:nvSpPr>
          <p:cNvPr id="8" name="Rectangle 7"/>
          <p:cNvSpPr/>
          <p:nvPr/>
        </p:nvSpPr>
        <p:spPr>
          <a:xfrm>
            <a:off x="7720317" y="2859492"/>
            <a:ext cx="3810491" cy="3525715"/>
          </a:xfrm>
          <a:prstGeom prst="rect">
            <a:avLst/>
          </a:prstGeom>
          <a:solidFill>
            <a:schemeClr val="accent4"/>
          </a:solidFill>
          <a:ln w="22225" cmpd="sng">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b" anchorCtr="0">
            <a:noAutofit/>
          </a:bodyPr>
          <a:lstStyle/>
          <a:p>
            <a:pPr algn="l">
              <a:lnSpc>
                <a:spcPct val="90000"/>
              </a:lnSpc>
              <a:spcBef>
                <a:spcPts val="400"/>
              </a:spcBef>
            </a:pPr>
            <a:endParaRPr lang="ru-RU" sz="1500" b="0" dirty="0" smtClean="0"/>
          </a:p>
        </p:txBody>
      </p:sp>
      <p:sp>
        <p:nvSpPr>
          <p:cNvPr id="9" name="Rectangle 8"/>
          <p:cNvSpPr/>
          <p:nvPr/>
        </p:nvSpPr>
        <p:spPr>
          <a:xfrm>
            <a:off x="7720315" y="2859492"/>
            <a:ext cx="2433335" cy="1848028"/>
          </a:xfrm>
          <a:prstGeom prst="rect">
            <a:avLst/>
          </a:prstGeom>
          <a:solidFill>
            <a:schemeClr val="accent6"/>
          </a:solidFill>
          <a:ln w="22225" cmpd="sng">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107941" tIns="72000" rIns="72000" bIns="72000" rtlCol="0" anchor="ctr" anchorCtr="0">
            <a:noAutofit/>
          </a:bodyPr>
          <a:lstStyle/>
          <a:p>
            <a:pPr algn="l">
              <a:lnSpc>
                <a:spcPct val="90000"/>
              </a:lnSpc>
              <a:spcBef>
                <a:spcPts val="300"/>
              </a:spcBef>
            </a:pPr>
            <a:r>
              <a:rPr lang="ru-RU" sz="2100" dirty="0" smtClean="0">
                <a:solidFill>
                  <a:schemeClr val="bg1"/>
                </a:solidFill>
              </a:rPr>
              <a:t>Решения в рамках отрасли </a:t>
            </a:r>
            <a:r>
              <a:rPr lang="ru-RU" sz="2100" b="0" dirty="0" smtClean="0">
                <a:solidFill>
                  <a:schemeClr val="bg1"/>
                </a:solidFill>
              </a:rPr>
              <a:t>(материаловедение, конструкционные решения</a:t>
            </a:r>
            <a:r>
              <a:rPr lang="en-US" sz="2100" b="0" dirty="0" smtClean="0">
                <a:solidFill>
                  <a:schemeClr val="bg1"/>
                </a:solidFill>
              </a:rPr>
              <a:t>/ </a:t>
            </a:r>
            <a:r>
              <a:rPr lang="ru-RU" sz="2100" b="0" dirty="0" smtClean="0">
                <a:solidFill>
                  <a:schemeClr val="bg1"/>
                </a:solidFill>
              </a:rPr>
              <a:t>компоновка</a:t>
            </a:r>
            <a:r>
              <a:rPr lang="en-US" sz="2100" b="0" dirty="0" smtClean="0">
                <a:solidFill>
                  <a:schemeClr val="bg1"/>
                </a:solidFill>
              </a:rPr>
              <a:t> </a:t>
            </a:r>
            <a:r>
              <a:rPr lang="ru-RU" sz="2100" b="0" dirty="0" smtClean="0">
                <a:solidFill>
                  <a:schemeClr val="bg1"/>
                </a:solidFill>
              </a:rPr>
              <a:t>и</a:t>
            </a:r>
            <a:r>
              <a:rPr lang="en-US" sz="2100" b="0" dirty="0" smtClean="0">
                <a:solidFill>
                  <a:schemeClr val="bg1"/>
                </a:solidFill>
              </a:rPr>
              <a:t> </a:t>
            </a:r>
            <a:r>
              <a:rPr lang="ru-RU" sz="2100" b="0" dirty="0" smtClean="0">
                <a:solidFill>
                  <a:schemeClr val="bg1"/>
                </a:solidFill>
              </a:rPr>
              <a:t>др.)</a:t>
            </a:r>
          </a:p>
        </p:txBody>
      </p:sp>
      <p:sp>
        <p:nvSpPr>
          <p:cNvPr id="11" name="Rectangle 10"/>
          <p:cNvSpPr>
            <a:spLocks noChangeArrowheads="1"/>
          </p:cNvSpPr>
          <p:nvPr/>
        </p:nvSpPr>
        <p:spPr bwMode="auto">
          <a:xfrm>
            <a:off x="9677641" y="4111972"/>
            <a:ext cx="476009" cy="623248"/>
          </a:xfrm>
          <a:prstGeom prst="rect">
            <a:avLst/>
          </a:prstGeom>
          <a:noFill/>
          <a:ln w="9525">
            <a:noFill/>
            <a:miter lim="800000"/>
            <a:headEnd/>
            <a:tailEnd/>
          </a:ln>
        </p:spPr>
        <p:txBody>
          <a:bodyPr wrap="square" lIns="0" tIns="0" rIns="0" bIns="0">
            <a:spAutoFit/>
          </a:bodyPr>
          <a:lstStyle/>
          <a:p>
            <a:pPr algn="ctr">
              <a:lnSpc>
                <a:spcPct val="90000"/>
              </a:lnSpc>
              <a:spcBef>
                <a:spcPts val="0"/>
              </a:spcBef>
              <a:buSzPct val="100000"/>
            </a:pPr>
            <a:r>
              <a:rPr lang="ru-RU" sz="4500" dirty="0" smtClean="0">
                <a:solidFill>
                  <a:schemeClr val="bg1"/>
                </a:solidFill>
                <a:latin typeface="+mj-lt"/>
              </a:rPr>
              <a:t>1</a:t>
            </a:r>
            <a:endParaRPr lang="en-US" sz="4500" dirty="0">
              <a:solidFill>
                <a:schemeClr val="bg1"/>
              </a:solidFill>
              <a:latin typeface="+mj-lt"/>
            </a:endParaRPr>
          </a:p>
        </p:txBody>
      </p:sp>
      <p:sp>
        <p:nvSpPr>
          <p:cNvPr id="12" name="Rectangle 11"/>
          <p:cNvSpPr>
            <a:spLocks noChangeArrowheads="1"/>
          </p:cNvSpPr>
          <p:nvPr/>
        </p:nvSpPr>
        <p:spPr bwMode="auto">
          <a:xfrm>
            <a:off x="11054799" y="5789659"/>
            <a:ext cx="476009" cy="623248"/>
          </a:xfrm>
          <a:prstGeom prst="rect">
            <a:avLst/>
          </a:prstGeom>
          <a:noFill/>
          <a:ln w="9525">
            <a:noFill/>
            <a:miter lim="800000"/>
            <a:headEnd/>
            <a:tailEnd/>
          </a:ln>
        </p:spPr>
        <p:txBody>
          <a:bodyPr wrap="square" lIns="0" tIns="0" rIns="0" bIns="0">
            <a:spAutoFit/>
          </a:bodyPr>
          <a:lstStyle/>
          <a:p>
            <a:pPr algn="ctr">
              <a:lnSpc>
                <a:spcPct val="90000"/>
              </a:lnSpc>
              <a:spcBef>
                <a:spcPts val="0"/>
              </a:spcBef>
              <a:buSzPct val="100000"/>
            </a:pPr>
            <a:r>
              <a:rPr lang="ru-RU" sz="4500" dirty="0" smtClean="0">
                <a:solidFill>
                  <a:schemeClr val="accent6"/>
                </a:solidFill>
                <a:latin typeface="+mj-lt"/>
              </a:rPr>
              <a:t>2</a:t>
            </a:r>
            <a:endParaRPr lang="en-US" sz="4500" dirty="0">
              <a:solidFill>
                <a:schemeClr val="accent6"/>
              </a:solidFill>
              <a:latin typeface="+mj-lt"/>
            </a:endParaRPr>
          </a:p>
        </p:txBody>
      </p:sp>
      <p:grpSp>
        <p:nvGrpSpPr>
          <p:cNvPr id="43" name="Group 42"/>
          <p:cNvGrpSpPr/>
          <p:nvPr/>
        </p:nvGrpSpPr>
        <p:grpSpPr>
          <a:xfrm>
            <a:off x="738000" y="2859492"/>
            <a:ext cx="6718668" cy="595548"/>
            <a:chOff x="738000" y="2859492"/>
            <a:chExt cx="6718668" cy="595548"/>
          </a:xfrm>
        </p:grpSpPr>
        <p:sp>
          <p:nvSpPr>
            <p:cNvPr id="15" name="Rectangle 14"/>
            <p:cNvSpPr>
              <a:spLocks noChangeArrowheads="1"/>
            </p:cNvSpPr>
            <p:nvPr/>
          </p:nvSpPr>
          <p:spPr bwMode="auto">
            <a:xfrm>
              <a:off x="738000" y="2859492"/>
              <a:ext cx="2005200" cy="595548"/>
            </a:xfrm>
            <a:prstGeom prst="rect">
              <a:avLst/>
            </a:prstGeom>
            <a:noFill/>
            <a:ln w="9525">
              <a:noFill/>
              <a:miter lim="800000"/>
              <a:headEnd/>
              <a:tailEnd/>
            </a:ln>
          </p:spPr>
          <p:txBody>
            <a:bodyPr wrap="square" lIns="0" tIns="0" rIns="0" bIns="0">
              <a:spAutoFit/>
            </a:bodyPr>
            <a:lstStyle/>
            <a:p>
              <a:pPr>
                <a:lnSpc>
                  <a:spcPct val="90000"/>
                </a:lnSpc>
                <a:spcBef>
                  <a:spcPts val="0"/>
                </a:spcBef>
                <a:buSzPct val="100000"/>
              </a:pPr>
              <a:r>
                <a:rPr lang="ru-RU" sz="4300" b="0" dirty="0" smtClean="0">
                  <a:solidFill>
                    <a:schemeClr val="accent6"/>
                  </a:solidFill>
                  <a:latin typeface="+mj-lt"/>
                </a:rPr>
                <a:t>→ 0</a:t>
              </a:r>
              <a:endParaRPr lang="en-US" sz="4300" b="0" dirty="0">
                <a:solidFill>
                  <a:schemeClr val="accent6"/>
                </a:solidFill>
                <a:latin typeface="+mj-lt"/>
              </a:endParaRPr>
            </a:p>
          </p:txBody>
        </p:sp>
        <p:sp>
          <p:nvSpPr>
            <p:cNvPr id="16" name="TextBox 15"/>
            <p:cNvSpPr txBox="1">
              <a:spLocks/>
            </p:cNvSpPr>
            <p:nvPr/>
          </p:nvSpPr>
          <p:spPr>
            <a:xfrm>
              <a:off x="2835031" y="3011842"/>
              <a:ext cx="4621637" cy="290849"/>
            </a:xfrm>
            <a:prstGeom prst="rect">
              <a:avLst/>
            </a:prstGeom>
            <a:noFill/>
            <a:ln w="9525">
              <a:noFill/>
            </a:ln>
          </p:spPr>
          <p:txBody>
            <a:bodyPr vert="horz" wrap="square" lIns="0" tIns="0" rIns="0" bIns="0" rtlCol="0">
              <a:spAutoFit/>
            </a:bodyPr>
            <a:lstStyle/>
            <a:p>
              <a:pPr>
                <a:lnSpc>
                  <a:spcPct val="90000"/>
                </a:lnSpc>
                <a:spcBef>
                  <a:spcPts val="300"/>
                </a:spcBef>
                <a:buSzPct val="100000"/>
              </a:pPr>
              <a:r>
                <a:rPr lang="ru-RU" sz="2100" b="0" dirty="0">
                  <a:cs typeface="Arial Narrow" pitchFamily="34" charset="0"/>
                </a:rPr>
                <a:t>Маржинальные </a:t>
              </a:r>
              <a:r>
                <a:rPr lang="ru-RU" sz="2100" dirty="0">
                  <a:cs typeface="Arial Narrow" pitchFamily="34" charset="0"/>
                </a:rPr>
                <a:t>затраты</a:t>
              </a:r>
              <a:endParaRPr lang="ru-RU" sz="1900" dirty="0">
                <a:cs typeface="Arial Narrow" pitchFamily="34" charset="0"/>
              </a:endParaRPr>
            </a:p>
          </p:txBody>
        </p:sp>
      </p:grpSp>
      <p:grpSp>
        <p:nvGrpSpPr>
          <p:cNvPr id="42" name="Group 41"/>
          <p:cNvGrpSpPr/>
          <p:nvPr/>
        </p:nvGrpSpPr>
        <p:grpSpPr>
          <a:xfrm>
            <a:off x="738000" y="3530702"/>
            <a:ext cx="6718668" cy="595548"/>
            <a:chOff x="738000" y="3530702"/>
            <a:chExt cx="6718668" cy="595548"/>
          </a:xfrm>
        </p:grpSpPr>
        <p:sp>
          <p:nvSpPr>
            <p:cNvPr id="19" name="Rectangle 18"/>
            <p:cNvSpPr>
              <a:spLocks noChangeArrowheads="1"/>
            </p:cNvSpPr>
            <p:nvPr/>
          </p:nvSpPr>
          <p:spPr bwMode="auto">
            <a:xfrm>
              <a:off x="738000" y="3530702"/>
              <a:ext cx="2005200" cy="595548"/>
            </a:xfrm>
            <a:prstGeom prst="rect">
              <a:avLst/>
            </a:prstGeom>
            <a:noFill/>
            <a:ln w="9525">
              <a:noFill/>
              <a:miter lim="800000"/>
              <a:headEnd/>
              <a:tailEnd/>
            </a:ln>
          </p:spPr>
          <p:txBody>
            <a:bodyPr wrap="square" lIns="0" tIns="0" rIns="0" bIns="0">
              <a:spAutoFit/>
            </a:bodyPr>
            <a:lstStyle/>
            <a:p>
              <a:pPr>
                <a:lnSpc>
                  <a:spcPct val="90000"/>
                </a:lnSpc>
                <a:spcBef>
                  <a:spcPts val="0"/>
                </a:spcBef>
                <a:buSzPct val="100000"/>
              </a:pPr>
              <a:r>
                <a:rPr lang="ru-RU" sz="4300" b="0" dirty="0" smtClean="0">
                  <a:solidFill>
                    <a:schemeClr val="accent6"/>
                  </a:solidFill>
                </a:rPr>
                <a:t>→ 0</a:t>
              </a:r>
              <a:endParaRPr lang="en-US" sz="4300" b="0" dirty="0">
                <a:solidFill>
                  <a:schemeClr val="accent6"/>
                </a:solidFill>
                <a:latin typeface="+mj-lt"/>
              </a:endParaRPr>
            </a:p>
          </p:txBody>
        </p:sp>
        <p:sp>
          <p:nvSpPr>
            <p:cNvPr id="20" name="TextBox 19"/>
            <p:cNvSpPr txBox="1">
              <a:spLocks/>
            </p:cNvSpPr>
            <p:nvPr/>
          </p:nvSpPr>
          <p:spPr>
            <a:xfrm>
              <a:off x="2835031" y="3683052"/>
              <a:ext cx="4621637" cy="290849"/>
            </a:xfrm>
            <a:prstGeom prst="rect">
              <a:avLst/>
            </a:prstGeom>
            <a:noFill/>
            <a:ln w="9525">
              <a:noFill/>
            </a:ln>
          </p:spPr>
          <p:txBody>
            <a:bodyPr vert="horz" wrap="square" lIns="0" tIns="0" rIns="0" bIns="0" rtlCol="0">
              <a:spAutoFit/>
            </a:bodyPr>
            <a:lstStyle/>
            <a:p>
              <a:pPr>
                <a:lnSpc>
                  <a:spcPct val="90000"/>
                </a:lnSpc>
                <a:spcBef>
                  <a:spcPts val="300"/>
                </a:spcBef>
                <a:buSzPct val="100000"/>
              </a:pPr>
              <a:r>
                <a:rPr lang="ru-RU" sz="2100" b="0" dirty="0" smtClean="0">
                  <a:cs typeface="Arial Narrow" pitchFamily="34" charset="0"/>
                </a:rPr>
                <a:t>Эксплуатационный </a:t>
              </a:r>
              <a:r>
                <a:rPr lang="ru-RU" sz="2100" dirty="0" smtClean="0">
                  <a:cs typeface="Arial Narrow" pitchFamily="34" charset="0"/>
                </a:rPr>
                <a:t>персонал</a:t>
              </a:r>
              <a:endParaRPr lang="ru-RU" sz="1900" b="0" dirty="0">
                <a:cs typeface="Arial Narrow" pitchFamily="34" charset="0"/>
              </a:endParaRPr>
            </a:p>
          </p:txBody>
        </p:sp>
      </p:grpSp>
      <p:grpSp>
        <p:nvGrpSpPr>
          <p:cNvPr id="41" name="Group 40"/>
          <p:cNvGrpSpPr/>
          <p:nvPr/>
        </p:nvGrpSpPr>
        <p:grpSpPr>
          <a:xfrm>
            <a:off x="738000" y="4201912"/>
            <a:ext cx="6718668" cy="595548"/>
            <a:chOff x="738000" y="4201912"/>
            <a:chExt cx="6718668" cy="595548"/>
          </a:xfrm>
        </p:grpSpPr>
        <p:sp>
          <p:nvSpPr>
            <p:cNvPr id="22" name="Rectangle 21"/>
            <p:cNvSpPr>
              <a:spLocks noChangeArrowheads="1"/>
            </p:cNvSpPr>
            <p:nvPr/>
          </p:nvSpPr>
          <p:spPr bwMode="auto">
            <a:xfrm>
              <a:off x="738000" y="4201912"/>
              <a:ext cx="2005200" cy="595548"/>
            </a:xfrm>
            <a:prstGeom prst="rect">
              <a:avLst/>
            </a:prstGeom>
            <a:noFill/>
            <a:ln w="9525">
              <a:noFill/>
              <a:miter lim="800000"/>
              <a:headEnd/>
              <a:tailEnd/>
            </a:ln>
          </p:spPr>
          <p:txBody>
            <a:bodyPr wrap="square" lIns="0" tIns="0" rIns="0" bIns="0">
              <a:spAutoFit/>
            </a:bodyPr>
            <a:lstStyle/>
            <a:p>
              <a:pPr>
                <a:lnSpc>
                  <a:spcPct val="90000"/>
                </a:lnSpc>
                <a:spcBef>
                  <a:spcPts val="0"/>
                </a:spcBef>
                <a:buSzPct val="100000"/>
              </a:pPr>
              <a:r>
                <a:rPr lang="ru-RU" sz="4300" b="0" dirty="0" smtClean="0">
                  <a:solidFill>
                    <a:schemeClr val="accent6"/>
                  </a:solidFill>
                  <a:latin typeface="+mj-lt"/>
                </a:rPr>
                <a:t>→ </a:t>
              </a:r>
              <a:r>
                <a:rPr lang="ru-RU" sz="4300" b="0" dirty="0">
                  <a:solidFill>
                    <a:schemeClr val="accent6"/>
                  </a:solidFill>
                </a:rPr>
                <a:t>0</a:t>
              </a:r>
              <a:endParaRPr lang="en-US" sz="4300" b="0" dirty="0">
                <a:solidFill>
                  <a:schemeClr val="accent6"/>
                </a:solidFill>
              </a:endParaRPr>
            </a:p>
          </p:txBody>
        </p:sp>
        <p:sp>
          <p:nvSpPr>
            <p:cNvPr id="23" name="TextBox 22"/>
            <p:cNvSpPr txBox="1">
              <a:spLocks/>
            </p:cNvSpPr>
            <p:nvPr/>
          </p:nvSpPr>
          <p:spPr>
            <a:xfrm>
              <a:off x="2835031" y="4354262"/>
              <a:ext cx="4621637" cy="290849"/>
            </a:xfrm>
            <a:prstGeom prst="rect">
              <a:avLst/>
            </a:prstGeom>
            <a:noFill/>
            <a:ln w="9525">
              <a:noFill/>
            </a:ln>
          </p:spPr>
          <p:txBody>
            <a:bodyPr vert="horz" wrap="square" lIns="0" tIns="0" rIns="0" bIns="0" rtlCol="0">
              <a:spAutoFit/>
            </a:bodyPr>
            <a:lstStyle/>
            <a:p>
              <a:pPr>
                <a:lnSpc>
                  <a:spcPct val="90000"/>
                </a:lnSpc>
                <a:spcBef>
                  <a:spcPts val="300"/>
                </a:spcBef>
                <a:buSzPct val="100000"/>
              </a:pPr>
              <a:r>
                <a:rPr lang="ru-RU" sz="2100" b="0" dirty="0" smtClean="0">
                  <a:cs typeface="Arial Narrow" pitchFamily="34" charset="0"/>
                </a:rPr>
                <a:t>Непроизводительные </a:t>
              </a:r>
              <a:r>
                <a:rPr lang="ru-RU" sz="2100" dirty="0" smtClean="0">
                  <a:cs typeface="Arial Narrow" pitchFamily="34" charset="0"/>
                </a:rPr>
                <a:t>потери</a:t>
              </a:r>
              <a:endParaRPr lang="ru-RU" sz="1900" b="0" dirty="0">
                <a:cs typeface="Arial Narrow" pitchFamily="34" charset="0"/>
              </a:endParaRPr>
            </a:p>
          </p:txBody>
        </p:sp>
      </p:grpSp>
      <p:grpSp>
        <p:nvGrpSpPr>
          <p:cNvPr id="37" name="Group 36"/>
          <p:cNvGrpSpPr/>
          <p:nvPr/>
        </p:nvGrpSpPr>
        <p:grpSpPr>
          <a:xfrm>
            <a:off x="738000" y="4873122"/>
            <a:ext cx="6718668" cy="595548"/>
            <a:chOff x="738000" y="4873122"/>
            <a:chExt cx="6718668" cy="595548"/>
          </a:xfrm>
        </p:grpSpPr>
        <p:sp>
          <p:nvSpPr>
            <p:cNvPr id="25" name="Rectangle 24"/>
            <p:cNvSpPr>
              <a:spLocks noChangeArrowheads="1"/>
            </p:cNvSpPr>
            <p:nvPr/>
          </p:nvSpPr>
          <p:spPr bwMode="auto">
            <a:xfrm>
              <a:off x="738000" y="4873122"/>
              <a:ext cx="2005200" cy="595548"/>
            </a:xfrm>
            <a:prstGeom prst="rect">
              <a:avLst/>
            </a:prstGeom>
            <a:noFill/>
            <a:ln w="9525">
              <a:noFill/>
              <a:miter lim="800000"/>
              <a:headEnd/>
              <a:tailEnd/>
            </a:ln>
          </p:spPr>
          <p:txBody>
            <a:bodyPr wrap="square" lIns="0" tIns="0" rIns="0" bIns="0">
              <a:spAutoFit/>
            </a:bodyPr>
            <a:lstStyle/>
            <a:p>
              <a:pPr>
                <a:lnSpc>
                  <a:spcPct val="90000"/>
                </a:lnSpc>
                <a:spcBef>
                  <a:spcPts val="0"/>
                </a:spcBef>
                <a:buSzPct val="100000"/>
              </a:pPr>
              <a:r>
                <a:rPr lang="ru-RU" sz="4300" b="0" dirty="0" smtClean="0">
                  <a:solidFill>
                    <a:schemeClr val="accent6"/>
                  </a:solidFill>
                </a:rPr>
                <a:t>→ 100%</a:t>
              </a:r>
              <a:endParaRPr lang="en-US" sz="4300" b="0" dirty="0">
                <a:solidFill>
                  <a:schemeClr val="accent6"/>
                </a:solidFill>
                <a:latin typeface="+mj-lt"/>
              </a:endParaRPr>
            </a:p>
          </p:txBody>
        </p:sp>
        <p:sp>
          <p:nvSpPr>
            <p:cNvPr id="26" name="TextBox 25"/>
            <p:cNvSpPr txBox="1">
              <a:spLocks/>
            </p:cNvSpPr>
            <p:nvPr/>
          </p:nvSpPr>
          <p:spPr>
            <a:xfrm>
              <a:off x="2835031" y="5025472"/>
              <a:ext cx="4621637" cy="290849"/>
            </a:xfrm>
            <a:prstGeom prst="rect">
              <a:avLst/>
            </a:prstGeom>
            <a:noFill/>
            <a:ln w="9525">
              <a:noFill/>
            </a:ln>
          </p:spPr>
          <p:txBody>
            <a:bodyPr vert="horz" wrap="square" lIns="0" tIns="0" rIns="0" bIns="0" rtlCol="0">
              <a:spAutoFit/>
            </a:bodyPr>
            <a:lstStyle/>
            <a:p>
              <a:pPr>
                <a:lnSpc>
                  <a:spcPct val="90000"/>
                </a:lnSpc>
                <a:spcBef>
                  <a:spcPts val="300"/>
                </a:spcBef>
                <a:buSzPct val="100000"/>
              </a:pPr>
              <a:r>
                <a:rPr lang="ru-RU" sz="2100" dirty="0" smtClean="0">
                  <a:cs typeface="Arial Narrow" pitchFamily="34" charset="0"/>
                </a:rPr>
                <a:t>Точность прогнозов</a:t>
              </a:r>
              <a:r>
                <a:rPr lang="ru-RU" sz="2100" b="0" dirty="0" smtClean="0">
                  <a:cs typeface="Arial Narrow" pitchFamily="34" charset="0"/>
                </a:rPr>
                <a:t> спроса и предложения</a:t>
              </a:r>
              <a:endParaRPr lang="ru-RU" sz="1900" b="0" dirty="0">
                <a:cs typeface="Arial Narrow" pitchFamily="34" charset="0"/>
              </a:endParaRPr>
            </a:p>
          </p:txBody>
        </p:sp>
      </p:grpSp>
      <p:grpSp>
        <p:nvGrpSpPr>
          <p:cNvPr id="38" name="Group 37"/>
          <p:cNvGrpSpPr/>
          <p:nvPr/>
        </p:nvGrpSpPr>
        <p:grpSpPr>
          <a:xfrm>
            <a:off x="738000" y="5544332"/>
            <a:ext cx="6718667" cy="595548"/>
            <a:chOff x="738000" y="5544332"/>
            <a:chExt cx="6718667" cy="595548"/>
          </a:xfrm>
        </p:grpSpPr>
        <p:sp>
          <p:nvSpPr>
            <p:cNvPr id="28" name="Rectangle 27"/>
            <p:cNvSpPr>
              <a:spLocks noChangeArrowheads="1"/>
            </p:cNvSpPr>
            <p:nvPr/>
          </p:nvSpPr>
          <p:spPr bwMode="auto">
            <a:xfrm>
              <a:off x="738000" y="5544332"/>
              <a:ext cx="2005200" cy="595548"/>
            </a:xfrm>
            <a:prstGeom prst="rect">
              <a:avLst/>
            </a:prstGeom>
            <a:noFill/>
            <a:ln w="9525">
              <a:noFill/>
              <a:miter lim="800000"/>
              <a:headEnd/>
              <a:tailEnd/>
            </a:ln>
          </p:spPr>
          <p:txBody>
            <a:bodyPr wrap="square" lIns="0" tIns="0" rIns="0" bIns="0">
              <a:spAutoFit/>
            </a:bodyPr>
            <a:lstStyle/>
            <a:p>
              <a:pPr>
                <a:lnSpc>
                  <a:spcPct val="90000"/>
                </a:lnSpc>
                <a:spcBef>
                  <a:spcPts val="0"/>
                </a:spcBef>
                <a:buSzPct val="100000"/>
              </a:pPr>
              <a:r>
                <a:rPr lang="ru-RU" sz="4300" b="0" dirty="0">
                  <a:solidFill>
                    <a:schemeClr val="accent6"/>
                  </a:solidFill>
                </a:rPr>
                <a:t>→ 100%</a:t>
              </a:r>
              <a:endParaRPr lang="en-US" sz="4300" b="0" dirty="0">
                <a:solidFill>
                  <a:schemeClr val="accent6"/>
                </a:solidFill>
              </a:endParaRPr>
            </a:p>
          </p:txBody>
        </p:sp>
        <p:sp>
          <p:nvSpPr>
            <p:cNvPr id="29" name="TextBox 28"/>
            <p:cNvSpPr txBox="1">
              <a:spLocks/>
            </p:cNvSpPr>
            <p:nvPr/>
          </p:nvSpPr>
          <p:spPr>
            <a:xfrm>
              <a:off x="2835031" y="5696682"/>
              <a:ext cx="4621636" cy="290849"/>
            </a:xfrm>
            <a:prstGeom prst="rect">
              <a:avLst/>
            </a:prstGeom>
            <a:noFill/>
            <a:ln w="9525">
              <a:noFill/>
            </a:ln>
          </p:spPr>
          <p:txBody>
            <a:bodyPr vert="horz" wrap="square" lIns="0" tIns="0" rIns="0" bIns="0" rtlCol="0">
              <a:spAutoFit/>
            </a:bodyPr>
            <a:lstStyle/>
            <a:p>
              <a:pPr>
                <a:lnSpc>
                  <a:spcPct val="90000"/>
                </a:lnSpc>
                <a:spcBef>
                  <a:spcPts val="300"/>
                </a:spcBef>
                <a:buSzPct val="100000"/>
              </a:pPr>
              <a:r>
                <a:rPr lang="ru-RU" sz="2100" dirty="0" err="1" smtClean="0">
                  <a:cs typeface="Arial Narrow" pitchFamily="34" charset="0"/>
                </a:rPr>
                <a:t>КИУМ</a:t>
              </a:r>
              <a:endParaRPr lang="ru-RU" sz="1900" b="0" dirty="0">
                <a:cs typeface="Arial Narrow" pitchFamily="34" charset="0"/>
              </a:endParaRPr>
            </a:p>
          </p:txBody>
        </p:sp>
      </p:grpSp>
      <p:sp>
        <p:nvSpPr>
          <p:cNvPr id="31" name="Title3131"/>
          <p:cNvSpPr txBox="1">
            <a:spLocks/>
          </p:cNvSpPr>
          <p:nvPr/>
        </p:nvSpPr>
        <p:spPr>
          <a:xfrm>
            <a:off x="738000" y="2442416"/>
            <a:ext cx="6755000" cy="334792"/>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ru-RU" sz="1900" noProof="0" dirty="0" smtClean="0">
                <a:solidFill>
                  <a:srgbClr val="000000"/>
                </a:solidFill>
                <a:latin typeface="+mn-lt"/>
                <a:cs typeface="Arial Narrow" pitchFamily="34" charset="0"/>
              </a:rPr>
              <a:t>"Конец игры" в энергетике в долгосрочной перспективе …</a:t>
            </a:r>
          </a:p>
        </p:txBody>
      </p:sp>
      <p:cxnSp>
        <p:nvCxnSpPr>
          <p:cNvPr id="32" name="HorizontalLine32"/>
          <p:cNvCxnSpPr>
            <a:cxnSpLocks/>
          </p:cNvCxnSpPr>
          <p:nvPr/>
        </p:nvCxnSpPr>
        <p:spPr>
          <a:xfrm>
            <a:off x="738000" y="2776314"/>
            <a:ext cx="6755000"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34" name="Title3434"/>
          <p:cNvSpPr txBox="1"/>
          <p:nvPr/>
        </p:nvSpPr>
        <p:spPr>
          <a:xfrm>
            <a:off x="7720314" y="2179267"/>
            <a:ext cx="3810493" cy="597941"/>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ru-RU" sz="1900" noProof="0" dirty="0" smtClean="0">
                <a:solidFill>
                  <a:srgbClr val="000000"/>
                </a:solidFill>
                <a:latin typeface="+mn-lt"/>
                <a:cs typeface="Arial Narrow" pitchFamily="34" charset="0"/>
              </a:rPr>
              <a:t>… и за счет чего </a:t>
            </a:r>
            <a:r>
              <a:rPr lang="ru-RU" sz="1900" noProof="0" dirty="0" err="1" smtClean="0">
                <a:solidFill>
                  <a:srgbClr val="000000"/>
                </a:solidFill>
                <a:latin typeface="+mn-lt"/>
                <a:cs typeface="Arial Narrow" pitchFamily="34" charset="0"/>
              </a:rPr>
              <a:t>безуглеродная</a:t>
            </a:r>
            <a:r>
              <a:rPr lang="ru-RU" sz="1900" noProof="0" dirty="0" smtClean="0">
                <a:solidFill>
                  <a:srgbClr val="000000"/>
                </a:solidFill>
                <a:latin typeface="+mn-lt"/>
                <a:cs typeface="Arial Narrow" pitchFamily="34" charset="0"/>
              </a:rPr>
              <a:t> энергетика может туда прийти</a:t>
            </a:r>
          </a:p>
        </p:txBody>
      </p:sp>
      <p:cxnSp>
        <p:nvCxnSpPr>
          <p:cNvPr id="35" name="HorizontalLine35"/>
          <p:cNvCxnSpPr/>
          <p:nvPr/>
        </p:nvCxnSpPr>
        <p:spPr>
          <a:xfrm>
            <a:off x="7720315" y="2776314"/>
            <a:ext cx="3810493"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40" name="rbStamp_Illustrative"/>
          <p:cNvSpPr txBox="1"/>
          <p:nvPr/>
        </p:nvSpPr>
        <p:spPr>
          <a:xfrm>
            <a:off x="10296962" y="1547273"/>
            <a:ext cx="1233846" cy="325456"/>
          </a:xfrm>
          <a:prstGeom prst="rect">
            <a:avLst/>
          </a:prstGeom>
          <a:noFill/>
          <a:ln w="15875" cmpd="sng">
            <a:solidFill>
              <a:schemeClr val="accent6"/>
            </a:solidFill>
          </a:ln>
        </p:spPr>
        <p:txBody>
          <a:bodyPr vert="horz" wrap="none" lIns="72000" tIns="72000" rIns="72000" bIns="72000" rtlCol="0" anchor="ctr">
            <a:spAutoFit/>
          </a:bodyPr>
          <a:lstStyle/>
          <a:p>
            <a:pPr algn="r">
              <a:lnSpc>
                <a:spcPct val="90000"/>
              </a:lnSpc>
              <a:spcBef>
                <a:spcPts val="400"/>
              </a:spcBef>
              <a:buClr>
                <a:srgbClr val="000000"/>
              </a:buClr>
              <a:buSzPct val="100000"/>
            </a:pPr>
            <a:r>
              <a:rPr lang="ru-RU" noProof="0" dirty="0" smtClean="0">
                <a:solidFill>
                  <a:schemeClr val="accent6"/>
                </a:solidFill>
                <a:latin typeface="+mn-lt"/>
                <a:cs typeface="Arial Narrow" pitchFamily="34" charset="0"/>
              </a:rPr>
              <a:t>Иллюстративно</a:t>
            </a:r>
          </a:p>
        </p:txBody>
      </p:sp>
      <p:sp>
        <p:nvSpPr>
          <p:cNvPr id="33" name="TextBox 32"/>
          <p:cNvSpPr txBox="1">
            <a:spLocks/>
          </p:cNvSpPr>
          <p:nvPr/>
        </p:nvSpPr>
        <p:spPr>
          <a:xfrm>
            <a:off x="7720316" y="5140636"/>
            <a:ext cx="2549957" cy="1272271"/>
          </a:xfrm>
          <a:prstGeom prst="rect">
            <a:avLst/>
          </a:prstGeom>
          <a:noFill/>
          <a:ln w="9525">
            <a:noFill/>
          </a:ln>
        </p:spPr>
        <p:txBody>
          <a:bodyPr vert="horz" wrap="square" lIns="107823" tIns="0" rIns="0" bIns="107823" rtlCol="0" anchor="b">
            <a:spAutoFit/>
          </a:bodyPr>
          <a:lstStyle/>
          <a:p>
            <a:pPr>
              <a:lnSpc>
                <a:spcPct val="90000"/>
              </a:lnSpc>
              <a:spcBef>
                <a:spcPts val="300"/>
              </a:spcBef>
              <a:buSzPct val="100000"/>
            </a:pPr>
            <a:r>
              <a:rPr lang="ru-RU" sz="2100" dirty="0">
                <a:cs typeface="Arial Narrow" pitchFamily="34" charset="0"/>
              </a:rPr>
              <a:t>Решения в смежных отраслях</a:t>
            </a:r>
            <a:r>
              <a:rPr lang="ru-RU" sz="2100" b="0" dirty="0">
                <a:cs typeface="Arial Narrow" pitchFamily="34" charset="0"/>
              </a:rPr>
              <a:t> (телекоммуникации, </a:t>
            </a:r>
            <a:r>
              <a:rPr lang="ru-RU" sz="2100" b="0" dirty="0" err="1">
                <a:cs typeface="Arial Narrow" pitchFamily="34" charset="0"/>
              </a:rPr>
              <a:t>ИТ</a:t>
            </a:r>
            <a:r>
              <a:rPr lang="ru-RU" sz="2100" b="0" dirty="0">
                <a:cs typeface="Arial Narrow" pitchFamily="34" charset="0"/>
              </a:rPr>
              <a:t>, хранение э/э и др</a:t>
            </a:r>
            <a:r>
              <a:rPr lang="ru-RU" sz="2100" b="0" dirty="0" smtClean="0">
                <a:cs typeface="Arial Narrow" pitchFamily="34" charset="0"/>
              </a:rPr>
              <a:t>.)</a:t>
            </a:r>
            <a:endParaRPr lang="ru-RU" sz="2100" b="0" dirty="0">
              <a:cs typeface="Arial Narrow" pitchFamily="34" charset="0"/>
            </a:endParaRPr>
          </a:p>
        </p:txBody>
      </p:sp>
    </p:spTree>
    <p:extLst>
      <p:ext uri="{BB962C8B-B14F-4D97-AF65-F5344CB8AC3E}">
        <p14:creationId xmlns:p14="http://schemas.microsoft.com/office/powerpoint/2010/main" val="1870654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 name="Object 168" hidden="1"/>
          <p:cNvGraphicFramePr>
            <a:graphicFrameLocks noChangeAspect="1"/>
          </p:cNvGraphicFramePr>
          <p:nvPr>
            <p:custDataLst>
              <p:tags r:id="rId2"/>
            </p:custDataLst>
            <p:extLst>
              <p:ext uri="{D42A27DB-BD31-4B8C-83A1-F6EECF244321}">
                <p14:modId xmlns:p14="http://schemas.microsoft.com/office/powerpoint/2010/main" val="3227693030"/>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2193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Title 2"/>
          <p:cNvSpPr>
            <a:spLocks noGrp="1"/>
          </p:cNvSpPr>
          <p:nvPr>
            <p:ph type="title"/>
          </p:nvPr>
        </p:nvSpPr>
        <p:spPr>
          <a:xfrm>
            <a:off x="738000" y="666000"/>
            <a:ext cx="10792808" cy="860400"/>
          </a:xfrm>
        </p:spPr>
        <p:txBody>
          <a:bodyPr/>
          <a:lstStyle/>
          <a:p>
            <a:r>
              <a:rPr lang="ru-RU" dirty="0"/>
              <a:t>Развитие </a:t>
            </a:r>
            <a:r>
              <a:rPr lang="ru-RU" dirty="0" err="1"/>
              <a:t>ВЭУ</a:t>
            </a:r>
            <a:r>
              <a:rPr lang="ru-RU" dirty="0"/>
              <a:t> сконцентрировано на увеличении размера и мощности, надежности трансмиссии, улучшении аэродинамики и управления</a:t>
            </a:r>
          </a:p>
        </p:txBody>
      </p:sp>
      <p:sp>
        <p:nvSpPr>
          <p:cNvPr id="202" name="Subtitle"/>
          <p:cNvSpPr txBox="1">
            <a:spLocks/>
          </p:cNvSpPr>
          <p:nvPr/>
        </p:nvSpPr>
        <p:spPr>
          <a:xfrm>
            <a:off x="738000" y="1710001"/>
            <a:ext cx="10792808" cy="29084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dirty="0" err="1">
                <a:solidFill>
                  <a:schemeClr val="tx2"/>
                </a:solidFill>
                <a:sym typeface="+mn-lt"/>
              </a:rPr>
              <a:t>Ключевые</a:t>
            </a:r>
            <a:r>
              <a:rPr lang="en-US" sz="2100" b="0" dirty="0">
                <a:solidFill>
                  <a:schemeClr val="tx2"/>
                </a:solidFill>
                <a:sym typeface="+mn-lt"/>
              </a:rPr>
              <a:t> </a:t>
            </a:r>
            <a:r>
              <a:rPr lang="en-US" sz="2100" b="0" dirty="0" err="1">
                <a:solidFill>
                  <a:schemeClr val="tx2"/>
                </a:solidFill>
                <a:sym typeface="+mn-lt"/>
              </a:rPr>
              <a:t>технологические</a:t>
            </a:r>
            <a:r>
              <a:rPr lang="en-US" sz="2100" b="0" dirty="0">
                <a:solidFill>
                  <a:schemeClr val="tx2"/>
                </a:solidFill>
                <a:sym typeface="+mn-lt"/>
              </a:rPr>
              <a:t> </a:t>
            </a:r>
            <a:r>
              <a:rPr lang="en-US" sz="2100" b="0" dirty="0" err="1">
                <a:solidFill>
                  <a:schemeClr val="tx2"/>
                </a:solidFill>
                <a:sym typeface="+mn-lt"/>
              </a:rPr>
              <a:t>тренды</a:t>
            </a:r>
            <a:r>
              <a:rPr lang="en-US" sz="2100" b="0" dirty="0">
                <a:solidFill>
                  <a:schemeClr val="tx2"/>
                </a:solidFill>
                <a:sym typeface="+mn-lt"/>
              </a:rPr>
              <a:t> в </a:t>
            </a:r>
            <a:r>
              <a:rPr lang="en-US" sz="2100" b="0" dirty="0" err="1" smtClean="0">
                <a:solidFill>
                  <a:schemeClr val="tx2"/>
                </a:solidFill>
                <a:sym typeface="+mn-lt"/>
              </a:rPr>
              <a:t>ВЭУ</a:t>
            </a:r>
            <a:r>
              <a:rPr lang="ru-RU" sz="2100" b="0" dirty="0" smtClean="0">
                <a:solidFill>
                  <a:schemeClr val="tx2"/>
                </a:solidFill>
                <a:sym typeface="+mn-lt"/>
              </a:rPr>
              <a:t>, п</a:t>
            </a:r>
            <a:r>
              <a:rPr lang="ru-RU" sz="2100" b="0" dirty="0" smtClean="0">
                <a:solidFill>
                  <a:schemeClr val="tx2"/>
                </a:solidFill>
                <a:latin typeface="+mn-lt"/>
                <a:cs typeface="+mn-cs"/>
                <a:sym typeface="+mn-lt"/>
              </a:rPr>
              <a:t>рименение в самых мощных </a:t>
            </a:r>
            <a:r>
              <a:rPr lang="ru-RU" sz="2100" b="0" dirty="0" err="1" smtClean="0">
                <a:solidFill>
                  <a:schemeClr val="tx2"/>
                </a:solidFill>
                <a:latin typeface="+mn-lt"/>
                <a:cs typeface="+mn-cs"/>
                <a:sym typeface="+mn-lt"/>
              </a:rPr>
              <a:t>ВЭУ</a:t>
            </a:r>
            <a:r>
              <a:rPr lang="ru-RU" sz="2100" b="0" dirty="0" smtClean="0">
                <a:solidFill>
                  <a:schemeClr val="tx2"/>
                </a:solidFill>
                <a:latin typeface="+mn-lt"/>
                <a:cs typeface="+mn-cs"/>
                <a:sym typeface="+mn-lt"/>
              </a:rPr>
              <a:t> топ-5 </a:t>
            </a:r>
            <a:r>
              <a:rPr lang="ru-RU" sz="2100" b="0" dirty="0" err="1" smtClean="0">
                <a:solidFill>
                  <a:schemeClr val="tx2"/>
                </a:solidFill>
                <a:latin typeface="+mn-lt"/>
                <a:cs typeface="+mn-cs"/>
                <a:sym typeface="+mn-lt"/>
              </a:rPr>
              <a:t>ОЕМ</a:t>
            </a:r>
            <a:endParaRPr lang="en-US" sz="2100" b="0" dirty="0" smtClean="0">
              <a:solidFill>
                <a:schemeClr val="tx2"/>
              </a:solidFill>
              <a:latin typeface="+mn-lt"/>
              <a:cs typeface="+mn-cs"/>
              <a:sym typeface="+mn-lt"/>
            </a:endParaRPr>
          </a:p>
        </p:txBody>
      </p:sp>
      <p:sp>
        <p:nvSpPr>
          <p:cNvPr id="203" name="Source"/>
          <p:cNvSpPr txBox="1"/>
          <p:nvPr/>
        </p:nvSpPr>
        <p:spPr>
          <a:xfrm>
            <a:off x="736600" y="6710121"/>
            <a:ext cx="1909177"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smtClean="0">
                <a:solidFill>
                  <a:schemeClr val="tx1"/>
                </a:solidFill>
                <a:latin typeface="+mn-lt"/>
                <a:cs typeface="+mn-cs"/>
                <a:sym typeface="+mn-lt"/>
              </a:rPr>
              <a:t>Источник: данные компаний, Roland Berger</a:t>
            </a:r>
            <a:endParaRPr lang="en-US" sz="900" b="0" dirty="0" smtClean="0">
              <a:solidFill>
                <a:schemeClr val="tx1"/>
              </a:solidFill>
              <a:latin typeface="+mn-lt"/>
              <a:cs typeface="+mn-cs"/>
              <a:sym typeface="+mn-lt"/>
            </a:endParaRPr>
          </a:p>
        </p:txBody>
      </p:sp>
      <p:sp>
        <p:nvSpPr>
          <p:cNvPr id="224" name="Rectangle 223"/>
          <p:cNvSpPr/>
          <p:nvPr/>
        </p:nvSpPr>
        <p:spPr>
          <a:xfrm>
            <a:off x="2415024" y="5165233"/>
            <a:ext cx="6862604" cy="1247179"/>
          </a:xfrm>
          <a:prstGeom prst="rect">
            <a:avLst/>
          </a:prstGeom>
          <a:solidFill>
            <a:schemeClr val="bg1">
              <a:lumMod val="95000"/>
            </a:schemeClr>
          </a:solidFill>
          <a:ln w="952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cxnSp>
        <p:nvCxnSpPr>
          <p:cNvPr id="228" name="HorizontalLine142"/>
          <p:cNvCxnSpPr/>
          <p:nvPr/>
        </p:nvCxnSpPr>
        <p:spPr>
          <a:xfrm>
            <a:off x="738000" y="3739634"/>
            <a:ext cx="8535988" cy="0"/>
          </a:xfrm>
          <a:prstGeom prst="line">
            <a:avLst/>
          </a:prstGeom>
          <a:ln w="15875" cmpd="sng">
            <a:solidFill>
              <a:schemeClr val="accent3"/>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31" name="HorizontalLine142"/>
          <p:cNvCxnSpPr/>
          <p:nvPr/>
        </p:nvCxnSpPr>
        <p:spPr>
          <a:xfrm>
            <a:off x="738000" y="5176961"/>
            <a:ext cx="1509900" cy="0"/>
          </a:xfrm>
          <a:prstGeom prst="line">
            <a:avLst/>
          </a:prstGeom>
          <a:ln w="15875" cmpd="sng">
            <a:solidFill>
              <a:schemeClr val="accent3"/>
            </a:solidFill>
            <a:prstDash val="dash"/>
          </a:ln>
          <a:effectLst/>
        </p:spPr>
        <p:style>
          <a:lnRef idx="1">
            <a:schemeClr val="accent1"/>
          </a:lnRef>
          <a:fillRef idx="0">
            <a:schemeClr val="accent1"/>
          </a:fillRef>
          <a:effectRef idx="0">
            <a:schemeClr val="accent1"/>
          </a:effectRef>
          <a:fontRef idx="minor">
            <a:schemeClr val="tx1"/>
          </a:fontRef>
        </p:style>
      </p:cxnSp>
      <p:sp>
        <p:nvSpPr>
          <p:cNvPr id="232" name="Rectangle 231"/>
          <p:cNvSpPr/>
          <p:nvPr/>
        </p:nvSpPr>
        <p:spPr>
          <a:xfrm>
            <a:off x="2163748" y="2180048"/>
            <a:ext cx="247881" cy="4232364"/>
          </a:xfrm>
          <a:prstGeom prst="rect">
            <a:avLst/>
          </a:prstGeom>
          <a:solidFill>
            <a:schemeClr val="bg1"/>
          </a:solidFill>
          <a:ln w="952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235" name="Rectangle 234"/>
          <p:cNvSpPr>
            <a:spLocks/>
          </p:cNvSpPr>
          <p:nvPr/>
        </p:nvSpPr>
        <p:spPr>
          <a:xfrm>
            <a:off x="2450079" y="3855435"/>
            <a:ext cx="814500" cy="152349"/>
          </a:xfrm>
          <a:prstGeom prst="rect">
            <a:avLst/>
          </a:prstGeom>
        </p:spPr>
        <p:txBody>
          <a:bodyPr wrap="square" lIns="0" tIns="0" rIns="0" bIns="0">
            <a:spAutoFit/>
          </a:bodyPr>
          <a:lstStyle/>
          <a:p>
            <a:pPr algn="r" rtl="0">
              <a:lnSpc>
                <a:spcPct val="90000"/>
              </a:lnSpc>
              <a:spcBef>
                <a:spcPts val="400"/>
              </a:spcBef>
              <a:buSzPct val="100000"/>
            </a:pPr>
            <a:r>
              <a:rPr lang="ru-RU" sz="1100" b="1" i="0" u="none" baseline="0" dirty="0" smtClean="0">
                <a:cs typeface="Arial Narrow" pitchFamily="34" charset="0"/>
              </a:rPr>
              <a:t>[МВт]</a:t>
            </a:r>
            <a:endParaRPr lang="ru-RU" sz="1100" dirty="0">
              <a:cs typeface="Arial Narrow" pitchFamily="34" charset="0"/>
            </a:endParaRPr>
          </a:p>
        </p:txBody>
      </p:sp>
      <p:sp>
        <p:nvSpPr>
          <p:cNvPr id="247" name="Rectangle 246"/>
          <p:cNvSpPr>
            <a:spLocks/>
          </p:cNvSpPr>
          <p:nvPr/>
        </p:nvSpPr>
        <p:spPr>
          <a:xfrm>
            <a:off x="2450079" y="2193898"/>
            <a:ext cx="814500" cy="152349"/>
          </a:xfrm>
          <a:prstGeom prst="rect">
            <a:avLst/>
          </a:prstGeom>
        </p:spPr>
        <p:txBody>
          <a:bodyPr wrap="square" lIns="0" tIns="0" rIns="0" bIns="0">
            <a:spAutoFit/>
          </a:bodyPr>
          <a:lstStyle/>
          <a:p>
            <a:pPr algn="r" rtl="0">
              <a:lnSpc>
                <a:spcPct val="90000"/>
              </a:lnSpc>
              <a:spcBef>
                <a:spcPts val="400"/>
              </a:spcBef>
              <a:buSzPct val="100000"/>
            </a:pPr>
            <a:r>
              <a:rPr lang="ru-RU" sz="1100" b="1" i="0" u="none" baseline="0" dirty="0" smtClean="0">
                <a:cs typeface="Arial Narrow" pitchFamily="34" charset="0"/>
              </a:rPr>
              <a:t>[метров]</a:t>
            </a:r>
            <a:endParaRPr lang="ru-RU" sz="1100" dirty="0">
              <a:cs typeface="Arial Narrow" pitchFamily="34" charset="0"/>
            </a:endParaRPr>
          </a:p>
        </p:txBody>
      </p:sp>
      <p:grpSp>
        <p:nvGrpSpPr>
          <p:cNvPr id="248" name="Group 247"/>
          <p:cNvGrpSpPr>
            <a:grpSpLocks/>
          </p:cNvGrpSpPr>
          <p:nvPr/>
        </p:nvGrpSpPr>
        <p:grpSpPr>
          <a:xfrm>
            <a:off x="2324749" y="4203250"/>
            <a:ext cx="939830" cy="1026272"/>
            <a:chOff x="2224543" y="4101979"/>
            <a:chExt cx="1049413" cy="1026272"/>
          </a:xfrm>
        </p:grpSpPr>
        <p:sp>
          <p:nvSpPr>
            <p:cNvPr id="252" name="TextBox 251"/>
            <p:cNvSpPr txBox="1">
              <a:spLocks/>
            </p:cNvSpPr>
            <p:nvPr/>
          </p:nvSpPr>
          <p:spPr>
            <a:xfrm>
              <a:off x="2224543" y="4101979"/>
              <a:ext cx="1049413" cy="304699"/>
            </a:xfrm>
            <a:prstGeom prst="rect">
              <a:avLst/>
            </a:prstGeom>
            <a:noFill/>
            <a:ln w="9525">
              <a:noFill/>
            </a:ln>
          </p:spPr>
          <p:txBody>
            <a:bodyPr vert="horz" wrap="square" lIns="0" tIns="0" rIns="0" bIns="0" rtlCol="0">
              <a:spAutoFit/>
            </a:bodyPr>
            <a:lstStyle/>
            <a:p>
              <a:pPr marL="0" lvl="1" algn="r" rtl="0">
                <a:lnSpc>
                  <a:spcPct val="90000"/>
                </a:lnSpc>
                <a:spcBef>
                  <a:spcPts val="600"/>
                </a:spcBef>
                <a:buSzPct val="100000"/>
              </a:pPr>
              <a:r>
                <a:rPr lang="ru-RU" sz="1100" b="1" i="0" u="none" baseline="0" dirty="0" smtClean="0">
                  <a:latin typeface="+mn-lt"/>
                  <a:cs typeface="Arial Narrow" pitchFamily="34" charset="0"/>
                </a:rPr>
                <a:t>Высокая скорость</a:t>
              </a:r>
              <a:endParaRPr lang="ru-RU" sz="1100" dirty="0" smtClean="0">
                <a:latin typeface="+mn-lt"/>
                <a:cs typeface="Arial Narrow" pitchFamily="34" charset="0"/>
              </a:endParaRPr>
            </a:p>
          </p:txBody>
        </p:sp>
        <p:sp>
          <p:nvSpPr>
            <p:cNvPr id="254" name="TextBox 253"/>
            <p:cNvSpPr txBox="1">
              <a:spLocks/>
            </p:cNvSpPr>
            <p:nvPr/>
          </p:nvSpPr>
          <p:spPr>
            <a:xfrm>
              <a:off x="2224543" y="4458956"/>
              <a:ext cx="1049413" cy="304699"/>
            </a:xfrm>
            <a:prstGeom prst="rect">
              <a:avLst/>
            </a:prstGeom>
            <a:noFill/>
            <a:ln w="9525">
              <a:noFill/>
            </a:ln>
          </p:spPr>
          <p:txBody>
            <a:bodyPr vert="horz" wrap="square" lIns="0" tIns="0" rIns="0" bIns="0" rtlCol="0">
              <a:spAutoFit/>
            </a:bodyPr>
            <a:lstStyle/>
            <a:p>
              <a:pPr marL="0" lvl="1" algn="r" rtl="0">
                <a:lnSpc>
                  <a:spcPct val="90000"/>
                </a:lnSpc>
                <a:spcBef>
                  <a:spcPts val="600"/>
                </a:spcBef>
                <a:buSzPct val="100000"/>
              </a:pPr>
              <a:r>
                <a:rPr lang="ru-RU" sz="1100" b="1" i="0" u="none" baseline="0" dirty="0" smtClean="0">
                  <a:latin typeface="+mn-lt"/>
                  <a:cs typeface="Arial Narrow" pitchFamily="34" charset="0"/>
                </a:rPr>
                <a:t> Средняя скорость</a:t>
              </a:r>
              <a:endParaRPr lang="ru-RU" sz="1100" b="1" i="0" u="none" baseline="0" dirty="0">
                <a:latin typeface="+mn-lt"/>
                <a:cs typeface="Arial Narrow" pitchFamily="34" charset="0"/>
              </a:endParaRPr>
            </a:p>
          </p:txBody>
        </p:sp>
        <p:sp>
          <p:nvSpPr>
            <p:cNvPr id="259" name="TextBox 258"/>
            <p:cNvSpPr txBox="1">
              <a:spLocks/>
            </p:cNvSpPr>
            <p:nvPr/>
          </p:nvSpPr>
          <p:spPr>
            <a:xfrm>
              <a:off x="2224543" y="4823552"/>
              <a:ext cx="1049413" cy="304699"/>
            </a:xfrm>
            <a:prstGeom prst="rect">
              <a:avLst/>
            </a:prstGeom>
            <a:noFill/>
            <a:ln w="9525">
              <a:noFill/>
            </a:ln>
          </p:spPr>
          <p:txBody>
            <a:bodyPr vert="horz" wrap="square" lIns="0" tIns="0" rIns="0" bIns="0" rtlCol="0">
              <a:spAutoFit/>
            </a:bodyPr>
            <a:lstStyle/>
            <a:p>
              <a:pPr marL="0" lvl="1" algn="r" rtl="0">
                <a:lnSpc>
                  <a:spcPct val="90000"/>
                </a:lnSpc>
                <a:spcBef>
                  <a:spcPts val="600"/>
                </a:spcBef>
                <a:buSzPct val="100000"/>
              </a:pPr>
              <a:r>
                <a:rPr lang="ru-RU" sz="1100" b="1" i="0" u="none" baseline="0" dirty="0" smtClean="0">
                  <a:latin typeface="+mn-lt"/>
                  <a:cs typeface="Arial Narrow" pitchFamily="34" charset="0"/>
                </a:rPr>
                <a:t>Прямой привод</a:t>
              </a:r>
              <a:endParaRPr lang="ru-RU" sz="1100" b="1" i="0" u="none" baseline="0" dirty="0">
                <a:latin typeface="+mn-lt"/>
                <a:cs typeface="Arial Narrow" pitchFamily="34" charset="0"/>
              </a:endParaRPr>
            </a:p>
          </p:txBody>
        </p:sp>
      </p:grpSp>
      <p:sp>
        <p:nvSpPr>
          <p:cNvPr id="260" name="TextBox 259"/>
          <p:cNvSpPr txBox="1">
            <a:spLocks/>
          </p:cNvSpPr>
          <p:nvPr/>
        </p:nvSpPr>
        <p:spPr>
          <a:xfrm>
            <a:off x="2450079" y="2677486"/>
            <a:ext cx="814500" cy="304699"/>
          </a:xfrm>
          <a:prstGeom prst="rect">
            <a:avLst/>
          </a:prstGeom>
          <a:noFill/>
          <a:ln w="9525">
            <a:noFill/>
          </a:ln>
        </p:spPr>
        <p:txBody>
          <a:bodyPr vert="horz" wrap="square" lIns="0" tIns="0" rIns="0" bIns="0" rtlCol="0">
            <a:spAutoFit/>
          </a:bodyPr>
          <a:lstStyle/>
          <a:p>
            <a:pPr marL="0" lvl="1" algn="r" rtl="0">
              <a:lnSpc>
                <a:spcPct val="90000"/>
              </a:lnSpc>
              <a:spcBef>
                <a:spcPts val="600"/>
              </a:spcBef>
              <a:buSzPct val="100000"/>
            </a:pPr>
            <a:r>
              <a:rPr lang="ru-RU" sz="1100" b="1" i="0" u="none" baseline="0" dirty="0" smtClean="0">
                <a:latin typeface="+mn-lt"/>
                <a:cs typeface="Arial Narrow" pitchFamily="34" charset="0"/>
              </a:rPr>
              <a:t>Диаметр ротора</a:t>
            </a:r>
            <a:endParaRPr lang="ru-RU" sz="1100" dirty="0" smtClean="0">
              <a:latin typeface="+mn-lt"/>
              <a:cs typeface="Arial Narrow" pitchFamily="34" charset="0"/>
            </a:endParaRPr>
          </a:p>
        </p:txBody>
      </p:sp>
      <p:sp>
        <p:nvSpPr>
          <p:cNvPr id="261" name="TextBox 260"/>
          <p:cNvSpPr txBox="1">
            <a:spLocks/>
          </p:cNvSpPr>
          <p:nvPr/>
        </p:nvSpPr>
        <p:spPr>
          <a:xfrm>
            <a:off x="2450079" y="3326731"/>
            <a:ext cx="814500" cy="304699"/>
          </a:xfrm>
          <a:prstGeom prst="rect">
            <a:avLst/>
          </a:prstGeom>
          <a:noFill/>
          <a:ln w="9525">
            <a:noFill/>
          </a:ln>
        </p:spPr>
        <p:txBody>
          <a:bodyPr vert="horz" wrap="square" lIns="0" tIns="0" rIns="0" bIns="0" rtlCol="0">
            <a:spAutoFit/>
          </a:bodyPr>
          <a:lstStyle/>
          <a:p>
            <a:pPr marL="0" lvl="1" algn="r" rtl="0">
              <a:lnSpc>
                <a:spcPct val="90000"/>
              </a:lnSpc>
              <a:spcBef>
                <a:spcPts val="600"/>
              </a:spcBef>
              <a:buSzPct val="100000"/>
            </a:pPr>
            <a:r>
              <a:rPr lang="ru-RU" sz="1100" b="1" i="0" u="none" baseline="0" dirty="0" smtClean="0">
                <a:latin typeface="+mn-lt"/>
                <a:cs typeface="Arial Narrow" pitchFamily="34" charset="0"/>
              </a:rPr>
              <a:t>Высота ступицы</a:t>
            </a:r>
            <a:endParaRPr lang="ru-RU" sz="1100" b="1" i="0" u="none" baseline="0" dirty="0">
              <a:latin typeface="+mn-lt"/>
              <a:cs typeface="Arial Narrow" pitchFamily="34" charset="0"/>
            </a:endParaRPr>
          </a:p>
        </p:txBody>
      </p:sp>
      <p:grpSp>
        <p:nvGrpSpPr>
          <p:cNvPr id="262" name="Group 261"/>
          <p:cNvGrpSpPr/>
          <p:nvPr/>
        </p:nvGrpSpPr>
        <p:grpSpPr>
          <a:xfrm>
            <a:off x="3421310" y="4286714"/>
            <a:ext cx="5699921" cy="694669"/>
            <a:chOff x="3679059" y="3986812"/>
            <a:chExt cx="5552358" cy="722875"/>
          </a:xfrm>
        </p:grpSpPr>
        <p:cxnSp>
          <p:nvCxnSpPr>
            <p:cNvPr id="263" name="Straight Connector 262"/>
            <p:cNvCxnSpPr>
              <a:cxnSpLocks/>
            </p:cNvCxnSpPr>
            <p:nvPr/>
          </p:nvCxnSpPr>
          <p:spPr>
            <a:xfrm>
              <a:off x="3956677" y="3986812"/>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a:cxnSpLocks/>
            </p:cNvCxnSpPr>
            <p:nvPr/>
          </p:nvCxnSpPr>
          <p:spPr>
            <a:xfrm>
              <a:off x="4511913" y="3986812"/>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65" name="Straight Connector 264"/>
            <p:cNvCxnSpPr>
              <a:cxnSpLocks/>
            </p:cNvCxnSpPr>
            <p:nvPr/>
          </p:nvCxnSpPr>
          <p:spPr>
            <a:xfrm>
              <a:off x="4234295" y="3986812"/>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66" name="Straight Connector 265"/>
            <p:cNvCxnSpPr>
              <a:cxnSpLocks/>
            </p:cNvCxnSpPr>
            <p:nvPr/>
          </p:nvCxnSpPr>
          <p:spPr>
            <a:xfrm>
              <a:off x="4789531" y="3986812"/>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67" name="Straight Connector 266"/>
            <p:cNvCxnSpPr>
              <a:cxnSpLocks/>
            </p:cNvCxnSpPr>
            <p:nvPr/>
          </p:nvCxnSpPr>
          <p:spPr>
            <a:xfrm>
              <a:off x="5067149" y="3986812"/>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68" name="Straight Connector 267"/>
            <p:cNvCxnSpPr>
              <a:cxnSpLocks/>
            </p:cNvCxnSpPr>
            <p:nvPr/>
          </p:nvCxnSpPr>
          <p:spPr>
            <a:xfrm>
              <a:off x="5344767" y="3986812"/>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69" name="Straight Connector 268"/>
            <p:cNvCxnSpPr>
              <a:cxnSpLocks/>
            </p:cNvCxnSpPr>
            <p:nvPr/>
          </p:nvCxnSpPr>
          <p:spPr>
            <a:xfrm>
              <a:off x="5622385" y="3986812"/>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a:cxnSpLocks/>
            </p:cNvCxnSpPr>
            <p:nvPr/>
          </p:nvCxnSpPr>
          <p:spPr>
            <a:xfrm>
              <a:off x="6177621" y="3986812"/>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71" name="Straight Connector 270"/>
            <p:cNvCxnSpPr>
              <a:cxnSpLocks/>
            </p:cNvCxnSpPr>
            <p:nvPr/>
          </p:nvCxnSpPr>
          <p:spPr>
            <a:xfrm>
              <a:off x="5900003" y="3986812"/>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72" name="Straight Connector 271"/>
            <p:cNvCxnSpPr>
              <a:cxnSpLocks/>
            </p:cNvCxnSpPr>
            <p:nvPr/>
          </p:nvCxnSpPr>
          <p:spPr>
            <a:xfrm>
              <a:off x="6455239" y="3986812"/>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73" name="Straight Connector 272"/>
            <p:cNvCxnSpPr>
              <a:cxnSpLocks/>
            </p:cNvCxnSpPr>
            <p:nvPr/>
          </p:nvCxnSpPr>
          <p:spPr>
            <a:xfrm>
              <a:off x="6732857" y="3986812"/>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74" name="Straight Connector 273"/>
            <p:cNvCxnSpPr>
              <a:cxnSpLocks/>
            </p:cNvCxnSpPr>
            <p:nvPr/>
          </p:nvCxnSpPr>
          <p:spPr>
            <a:xfrm>
              <a:off x="7010475" y="3986812"/>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75" name="Straight Connector 274"/>
            <p:cNvCxnSpPr>
              <a:cxnSpLocks/>
            </p:cNvCxnSpPr>
            <p:nvPr/>
          </p:nvCxnSpPr>
          <p:spPr>
            <a:xfrm>
              <a:off x="7288093" y="3986812"/>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76" name="Straight Connector 275"/>
            <p:cNvCxnSpPr>
              <a:cxnSpLocks/>
            </p:cNvCxnSpPr>
            <p:nvPr/>
          </p:nvCxnSpPr>
          <p:spPr>
            <a:xfrm>
              <a:off x="7843329" y="3986812"/>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77" name="Straight Connector 276"/>
            <p:cNvCxnSpPr>
              <a:cxnSpLocks/>
            </p:cNvCxnSpPr>
            <p:nvPr/>
          </p:nvCxnSpPr>
          <p:spPr>
            <a:xfrm>
              <a:off x="7565711" y="3986812"/>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78" name="Straight Connector 277"/>
            <p:cNvCxnSpPr>
              <a:cxnSpLocks/>
            </p:cNvCxnSpPr>
            <p:nvPr/>
          </p:nvCxnSpPr>
          <p:spPr>
            <a:xfrm>
              <a:off x="8120947" y="3986812"/>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79" name="Straight Connector 278"/>
            <p:cNvCxnSpPr>
              <a:cxnSpLocks/>
            </p:cNvCxnSpPr>
            <p:nvPr/>
          </p:nvCxnSpPr>
          <p:spPr>
            <a:xfrm>
              <a:off x="3679059" y="3986812"/>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80" name="Straight Connector 279"/>
            <p:cNvCxnSpPr>
              <a:cxnSpLocks/>
            </p:cNvCxnSpPr>
            <p:nvPr/>
          </p:nvCxnSpPr>
          <p:spPr>
            <a:xfrm>
              <a:off x="8398565" y="3986812"/>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81" name="Straight Connector 280"/>
            <p:cNvCxnSpPr>
              <a:cxnSpLocks/>
            </p:cNvCxnSpPr>
            <p:nvPr/>
          </p:nvCxnSpPr>
          <p:spPr>
            <a:xfrm>
              <a:off x="8953801" y="3986812"/>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82" name="Straight Connector 281"/>
            <p:cNvCxnSpPr>
              <a:cxnSpLocks/>
            </p:cNvCxnSpPr>
            <p:nvPr/>
          </p:nvCxnSpPr>
          <p:spPr>
            <a:xfrm>
              <a:off x="8676183" y="3986812"/>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83" name="Straight Connector 282"/>
            <p:cNvCxnSpPr>
              <a:cxnSpLocks/>
            </p:cNvCxnSpPr>
            <p:nvPr/>
          </p:nvCxnSpPr>
          <p:spPr>
            <a:xfrm>
              <a:off x="9231417" y="3986812"/>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grpSp>
      <p:sp>
        <p:nvSpPr>
          <p:cNvPr id="284" name="Rectangle 283"/>
          <p:cNvSpPr>
            <a:spLocks/>
          </p:cNvSpPr>
          <p:nvPr/>
        </p:nvSpPr>
        <p:spPr>
          <a:xfrm>
            <a:off x="3393137" y="4272611"/>
            <a:ext cx="5756268" cy="722875"/>
          </a:xfrm>
          <a:prstGeom prst="rect">
            <a:avLst/>
          </a:prstGeom>
          <a:solidFill>
            <a:schemeClr val="bg1">
              <a:alpha val="49000"/>
            </a:schemeClr>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cxnSp>
        <p:nvCxnSpPr>
          <p:cNvPr id="285" name="Horizontal Line"/>
          <p:cNvCxnSpPr/>
          <p:nvPr/>
        </p:nvCxnSpPr>
        <p:spPr>
          <a:xfrm>
            <a:off x="3421728" y="4274094"/>
            <a:ext cx="5699086" cy="0"/>
          </a:xfrm>
          <a:prstGeom prst="line">
            <a:avLst/>
          </a:prstGeom>
          <a:ln w="15875" cmpd="sng">
            <a:solidFill>
              <a:schemeClr val="bg2"/>
            </a:solidFill>
            <a:headEnd type="diamond"/>
            <a:tailEnd type="diamond"/>
          </a:ln>
          <a:effectLst/>
        </p:spPr>
        <p:style>
          <a:lnRef idx="1">
            <a:schemeClr val="accent1"/>
          </a:lnRef>
          <a:fillRef idx="0">
            <a:schemeClr val="accent1"/>
          </a:fillRef>
          <a:effectRef idx="0">
            <a:schemeClr val="accent1"/>
          </a:effectRef>
          <a:fontRef idx="minor">
            <a:schemeClr val="tx1"/>
          </a:fontRef>
        </p:style>
      </p:cxnSp>
      <p:cxnSp>
        <p:nvCxnSpPr>
          <p:cNvPr id="286" name="Horizontal Line"/>
          <p:cNvCxnSpPr/>
          <p:nvPr/>
        </p:nvCxnSpPr>
        <p:spPr>
          <a:xfrm>
            <a:off x="3421728" y="4629407"/>
            <a:ext cx="5699086" cy="0"/>
          </a:xfrm>
          <a:prstGeom prst="line">
            <a:avLst/>
          </a:prstGeom>
          <a:ln w="15875" cmpd="sng">
            <a:solidFill>
              <a:schemeClr val="bg2"/>
            </a:solidFill>
            <a:headEnd type="diamond"/>
            <a:tailEnd type="diamond"/>
          </a:ln>
          <a:effectLst/>
        </p:spPr>
        <p:style>
          <a:lnRef idx="1">
            <a:schemeClr val="accent1"/>
          </a:lnRef>
          <a:fillRef idx="0">
            <a:schemeClr val="accent1"/>
          </a:fillRef>
          <a:effectRef idx="0">
            <a:schemeClr val="accent1"/>
          </a:effectRef>
          <a:fontRef idx="minor">
            <a:schemeClr val="tx1"/>
          </a:fontRef>
        </p:style>
      </p:cxnSp>
      <p:cxnSp>
        <p:nvCxnSpPr>
          <p:cNvPr id="287" name="Horizontal Line"/>
          <p:cNvCxnSpPr/>
          <p:nvPr/>
        </p:nvCxnSpPr>
        <p:spPr>
          <a:xfrm>
            <a:off x="3421728" y="4994003"/>
            <a:ext cx="5699086" cy="0"/>
          </a:xfrm>
          <a:prstGeom prst="line">
            <a:avLst/>
          </a:prstGeom>
          <a:ln w="15875" cmpd="sng">
            <a:solidFill>
              <a:schemeClr val="bg2"/>
            </a:solidFill>
            <a:headEnd type="diamond"/>
            <a:tailEnd type="diamond"/>
          </a:ln>
          <a:effectLst/>
        </p:spPr>
        <p:style>
          <a:lnRef idx="1">
            <a:schemeClr val="accent1"/>
          </a:lnRef>
          <a:fillRef idx="0">
            <a:schemeClr val="accent1"/>
          </a:fillRef>
          <a:effectRef idx="0">
            <a:schemeClr val="accent1"/>
          </a:effectRef>
          <a:fontRef idx="minor">
            <a:schemeClr val="tx1"/>
          </a:fontRef>
        </p:style>
      </p:cxnSp>
      <p:grpSp>
        <p:nvGrpSpPr>
          <p:cNvPr id="288" name="Group 287"/>
          <p:cNvGrpSpPr/>
          <p:nvPr/>
        </p:nvGrpSpPr>
        <p:grpSpPr>
          <a:xfrm>
            <a:off x="3387361" y="2574178"/>
            <a:ext cx="5733456" cy="358964"/>
            <a:chOff x="3202993" y="-907799"/>
            <a:chExt cx="5709967" cy="381048"/>
          </a:xfrm>
        </p:grpSpPr>
        <p:grpSp>
          <p:nvGrpSpPr>
            <p:cNvPr id="289" name="Group 288"/>
            <p:cNvGrpSpPr/>
            <p:nvPr/>
          </p:nvGrpSpPr>
          <p:grpSpPr>
            <a:xfrm>
              <a:off x="3220944" y="-880929"/>
              <a:ext cx="5674065" cy="327308"/>
              <a:chOff x="3679059" y="987125"/>
              <a:chExt cx="5552358" cy="722875"/>
            </a:xfrm>
          </p:grpSpPr>
          <p:cxnSp>
            <p:nvCxnSpPr>
              <p:cNvPr id="294" name="Straight Connector 293"/>
              <p:cNvCxnSpPr>
                <a:cxnSpLocks/>
              </p:cNvCxnSpPr>
              <p:nvPr/>
            </p:nvCxnSpPr>
            <p:spPr>
              <a:xfrm>
                <a:off x="4373104" y="987125"/>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95" name="Straight Connector 294"/>
              <p:cNvCxnSpPr>
                <a:cxnSpLocks/>
              </p:cNvCxnSpPr>
              <p:nvPr/>
            </p:nvCxnSpPr>
            <p:spPr>
              <a:xfrm>
                <a:off x="5761194" y="987125"/>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96" name="Straight Connector 295"/>
              <p:cNvCxnSpPr>
                <a:cxnSpLocks/>
              </p:cNvCxnSpPr>
              <p:nvPr/>
            </p:nvCxnSpPr>
            <p:spPr>
              <a:xfrm>
                <a:off x="5067149" y="987125"/>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97" name="Straight Connector 296"/>
              <p:cNvCxnSpPr>
                <a:cxnSpLocks/>
              </p:cNvCxnSpPr>
              <p:nvPr/>
            </p:nvCxnSpPr>
            <p:spPr>
              <a:xfrm>
                <a:off x="6455239" y="987125"/>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98" name="Straight Connector 297"/>
              <p:cNvCxnSpPr>
                <a:cxnSpLocks/>
              </p:cNvCxnSpPr>
              <p:nvPr/>
            </p:nvCxnSpPr>
            <p:spPr>
              <a:xfrm>
                <a:off x="7149284" y="987125"/>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99" name="Straight Connector 298"/>
              <p:cNvCxnSpPr>
                <a:cxnSpLocks/>
              </p:cNvCxnSpPr>
              <p:nvPr/>
            </p:nvCxnSpPr>
            <p:spPr>
              <a:xfrm>
                <a:off x="7843329" y="987125"/>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00" name="Straight Connector 299"/>
              <p:cNvCxnSpPr>
                <a:cxnSpLocks/>
              </p:cNvCxnSpPr>
              <p:nvPr/>
            </p:nvCxnSpPr>
            <p:spPr>
              <a:xfrm>
                <a:off x="8537374" y="987125"/>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01" name="Straight Connector 300"/>
              <p:cNvCxnSpPr>
                <a:cxnSpLocks/>
              </p:cNvCxnSpPr>
              <p:nvPr/>
            </p:nvCxnSpPr>
            <p:spPr>
              <a:xfrm>
                <a:off x="3679059" y="987125"/>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02" name="Straight Connector 301"/>
              <p:cNvCxnSpPr>
                <a:cxnSpLocks/>
              </p:cNvCxnSpPr>
              <p:nvPr/>
            </p:nvCxnSpPr>
            <p:spPr>
              <a:xfrm>
                <a:off x="9231417" y="987125"/>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grpSp>
        <p:sp>
          <p:nvSpPr>
            <p:cNvPr id="290" name="Rectangle 289"/>
            <p:cNvSpPr>
              <a:spLocks/>
            </p:cNvSpPr>
            <p:nvPr/>
          </p:nvSpPr>
          <p:spPr>
            <a:xfrm>
              <a:off x="3202993" y="-902749"/>
              <a:ext cx="5709967" cy="370949"/>
            </a:xfrm>
            <a:prstGeom prst="rect">
              <a:avLst/>
            </a:prstGeom>
            <a:solidFill>
              <a:schemeClr val="bg1">
                <a:alpha val="49000"/>
              </a:schemeClr>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grpSp>
          <p:nvGrpSpPr>
            <p:cNvPr id="291" name="Group 290"/>
            <p:cNvGrpSpPr/>
            <p:nvPr/>
          </p:nvGrpSpPr>
          <p:grpSpPr>
            <a:xfrm>
              <a:off x="3220107" y="-907799"/>
              <a:ext cx="5675739" cy="381048"/>
              <a:chOff x="3680248" y="3136313"/>
              <a:chExt cx="5547530" cy="161601"/>
            </a:xfrm>
          </p:grpSpPr>
          <p:cxnSp>
            <p:nvCxnSpPr>
              <p:cNvPr id="292" name="Horizontal Line"/>
              <p:cNvCxnSpPr/>
              <p:nvPr/>
            </p:nvCxnSpPr>
            <p:spPr>
              <a:xfrm>
                <a:off x="3680248" y="3297914"/>
                <a:ext cx="5547530" cy="0"/>
              </a:xfrm>
              <a:prstGeom prst="line">
                <a:avLst/>
              </a:prstGeom>
              <a:ln w="15875" cmpd="sng">
                <a:solidFill>
                  <a:schemeClr val="accent6"/>
                </a:solidFill>
                <a:headEnd type="diamond"/>
                <a:tailEnd type="diamond"/>
              </a:ln>
              <a:effectLst/>
            </p:spPr>
            <p:style>
              <a:lnRef idx="1">
                <a:schemeClr val="accent1"/>
              </a:lnRef>
              <a:fillRef idx="0">
                <a:schemeClr val="accent1"/>
              </a:fillRef>
              <a:effectRef idx="0">
                <a:schemeClr val="accent1"/>
              </a:effectRef>
              <a:fontRef idx="minor">
                <a:schemeClr val="tx1"/>
              </a:fontRef>
            </p:style>
          </p:cxnSp>
          <p:cxnSp>
            <p:nvCxnSpPr>
              <p:cNvPr id="293" name="Horizontal Line"/>
              <p:cNvCxnSpPr/>
              <p:nvPr/>
            </p:nvCxnSpPr>
            <p:spPr>
              <a:xfrm>
                <a:off x="3680248" y="3136313"/>
                <a:ext cx="5547530" cy="0"/>
              </a:xfrm>
              <a:prstGeom prst="line">
                <a:avLst/>
              </a:prstGeom>
              <a:ln w="15875" cmpd="sng">
                <a:solidFill>
                  <a:schemeClr val="accent4"/>
                </a:solidFill>
                <a:headEnd type="diamond"/>
                <a:tailEnd type="diamond"/>
              </a:ln>
              <a:effectLst/>
            </p:spPr>
            <p:style>
              <a:lnRef idx="1">
                <a:schemeClr val="accent1"/>
              </a:lnRef>
              <a:fillRef idx="0">
                <a:schemeClr val="accent1"/>
              </a:fillRef>
              <a:effectRef idx="0">
                <a:schemeClr val="accent1"/>
              </a:effectRef>
              <a:fontRef idx="minor">
                <a:schemeClr val="tx1"/>
              </a:fontRef>
            </p:style>
          </p:cxnSp>
        </p:grpSp>
      </p:grpSp>
      <p:grpSp>
        <p:nvGrpSpPr>
          <p:cNvPr id="303" name="Group 302"/>
          <p:cNvGrpSpPr/>
          <p:nvPr/>
        </p:nvGrpSpPr>
        <p:grpSpPr>
          <a:xfrm>
            <a:off x="3301624" y="3839889"/>
            <a:ext cx="6029697" cy="180049"/>
            <a:chOff x="3450160" y="3585010"/>
            <a:chExt cx="6004990" cy="180049"/>
          </a:xfrm>
        </p:grpSpPr>
        <p:sp>
          <p:nvSpPr>
            <p:cNvPr id="304" name="ListLeanHorizontalTextTopic0"/>
            <p:cNvSpPr txBox="1"/>
            <p:nvPr/>
          </p:nvSpPr>
          <p:spPr>
            <a:xfrm>
              <a:off x="4019507" y="3585010"/>
              <a:ext cx="212382" cy="1800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b="1" i="0" u="none" baseline="0" dirty="0" smtClean="0">
                  <a:solidFill>
                    <a:schemeClr val="accent6"/>
                  </a:solidFill>
                  <a:latin typeface="+mn-lt"/>
                  <a:cs typeface="Arial Narrow" pitchFamily="34" charset="0"/>
                </a:rPr>
                <a:t>1,0</a:t>
              </a:r>
              <a:endParaRPr lang="ru-RU" b="1" i="0" u="none" baseline="0" dirty="0">
                <a:solidFill>
                  <a:schemeClr val="accent6"/>
                </a:solidFill>
                <a:latin typeface="+mn-lt"/>
                <a:cs typeface="Arial Narrow" pitchFamily="34" charset="0"/>
              </a:endParaRPr>
            </a:p>
          </p:txBody>
        </p:sp>
        <p:sp>
          <p:nvSpPr>
            <p:cNvPr id="305" name="ListLeanHorizontalTextTopic0"/>
            <p:cNvSpPr txBox="1"/>
            <p:nvPr/>
          </p:nvSpPr>
          <p:spPr>
            <a:xfrm>
              <a:off x="4588854" y="3585010"/>
              <a:ext cx="212382" cy="1800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b="1" i="0" u="none" baseline="0" dirty="0" smtClean="0">
                  <a:solidFill>
                    <a:schemeClr val="accent6"/>
                  </a:solidFill>
                  <a:latin typeface="+mn-lt"/>
                  <a:cs typeface="Arial Narrow" pitchFamily="34" charset="0"/>
                </a:rPr>
                <a:t>2,0</a:t>
              </a:r>
              <a:endParaRPr lang="ru-RU" b="1" i="0" u="none" baseline="0" dirty="0">
                <a:solidFill>
                  <a:schemeClr val="accent6"/>
                </a:solidFill>
                <a:latin typeface="+mn-lt"/>
                <a:cs typeface="Arial Narrow" pitchFamily="34" charset="0"/>
              </a:endParaRPr>
            </a:p>
          </p:txBody>
        </p:sp>
        <p:sp>
          <p:nvSpPr>
            <p:cNvPr id="306" name="ListLeanHorizontalTextTopic0"/>
            <p:cNvSpPr txBox="1"/>
            <p:nvPr/>
          </p:nvSpPr>
          <p:spPr>
            <a:xfrm>
              <a:off x="5158201" y="3585010"/>
              <a:ext cx="212382" cy="1800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b="1" i="0" u="none" baseline="0" dirty="0" smtClean="0">
                  <a:solidFill>
                    <a:schemeClr val="accent6"/>
                  </a:solidFill>
                  <a:latin typeface="+mn-lt"/>
                  <a:cs typeface="Arial Narrow" pitchFamily="34" charset="0"/>
                </a:rPr>
                <a:t>3,0</a:t>
              </a:r>
              <a:endParaRPr lang="ru-RU" b="1" i="0" u="none" baseline="0" dirty="0">
                <a:solidFill>
                  <a:schemeClr val="accent6"/>
                </a:solidFill>
                <a:latin typeface="+mn-lt"/>
                <a:cs typeface="Arial Narrow" pitchFamily="34" charset="0"/>
              </a:endParaRPr>
            </a:p>
          </p:txBody>
        </p:sp>
        <p:sp>
          <p:nvSpPr>
            <p:cNvPr id="307" name="ListLeanHorizontalTextTopic0"/>
            <p:cNvSpPr txBox="1"/>
            <p:nvPr/>
          </p:nvSpPr>
          <p:spPr>
            <a:xfrm>
              <a:off x="3734834" y="3612710"/>
              <a:ext cx="212382" cy="1523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sz="1100" b="0" i="1" u="none" baseline="0" dirty="0" smtClean="0">
                  <a:solidFill>
                    <a:schemeClr val="accent3">
                      <a:lumMod val="50000"/>
                    </a:schemeClr>
                  </a:solidFill>
                  <a:latin typeface="+mn-lt"/>
                  <a:cs typeface="Arial Narrow" pitchFamily="34" charset="0"/>
                </a:rPr>
                <a:t>0,5</a:t>
              </a:r>
              <a:endParaRPr lang="ru-RU" sz="1100" b="0" i="1" u="none" baseline="0" dirty="0">
                <a:solidFill>
                  <a:schemeClr val="accent3">
                    <a:lumMod val="50000"/>
                  </a:schemeClr>
                </a:solidFill>
                <a:latin typeface="+mn-lt"/>
                <a:cs typeface="Arial Narrow" pitchFamily="34" charset="0"/>
              </a:endParaRPr>
            </a:p>
          </p:txBody>
        </p:sp>
        <p:sp>
          <p:nvSpPr>
            <p:cNvPr id="308" name="ListLeanHorizontalTextTopic0"/>
            <p:cNvSpPr txBox="1"/>
            <p:nvPr/>
          </p:nvSpPr>
          <p:spPr>
            <a:xfrm>
              <a:off x="4304180" y="3612710"/>
              <a:ext cx="212382" cy="1523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sz="1100" b="0" i="1" u="none" baseline="0" dirty="0" smtClean="0">
                  <a:solidFill>
                    <a:schemeClr val="accent3">
                      <a:lumMod val="50000"/>
                    </a:schemeClr>
                  </a:solidFill>
                  <a:latin typeface="+mn-lt"/>
                  <a:cs typeface="Arial Narrow" pitchFamily="34" charset="0"/>
                </a:rPr>
                <a:t>1,5</a:t>
              </a:r>
              <a:endParaRPr lang="ru-RU" sz="1100" b="0" i="1" u="none" baseline="0" dirty="0">
                <a:solidFill>
                  <a:schemeClr val="accent3">
                    <a:lumMod val="50000"/>
                  </a:schemeClr>
                </a:solidFill>
                <a:latin typeface="+mn-lt"/>
                <a:cs typeface="Arial Narrow" pitchFamily="34" charset="0"/>
              </a:endParaRPr>
            </a:p>
          </p:txBody>
        </p:sp>
        <p:sp>
          <p:nvSpPr>
            <p:cNvPr id="309" name="ListLeanHorizontalTextTopic0"/>
            <p:cNvSpPr txBox="1"/>
            <p:nvPr/>
          </p:nvSpPr>
          <p:spPr>
            <a:xfrm>
              <a:off x="4873528" y="3612710"/>
              <a:ext cx="212382" cy="1523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sz="1100" b="0" i="1" u="none" baseline="0" dirty="0" smtClean="0">
                  <a:solidFill>
                    <a:schemeClr val="accent3">
                      <a:lumMod val="50000"/>
                    </a:schemeClr>
                  </a:solidFill>
                  <a:latin typeface="+mn-lt"/>
                  <a:cs typeface="Arial Narrow" pitchFamily="34" charset="0"/>
                </a:rPr>
                <a:t>2,5</a:t>
              </a:r>
              <a:endParaRPr lang="ru-RU" sz="1100" b="0" i="1" u="none" baseline="0" dirty="0">
                <a:solidFill>
                  <a:schemeClr val="accent3">
                    <a:lumMod val="50000"/>
                  </a:schemeClr>
                </a:solidFill>
                <a:latin typeface="+mn-lt"/>
                <a:cs typeface="Arial Narrow" pitchFamily="34" charset="0"/>
              </a:endParaRPr>
            </a:p>
          </p:txBody>
        </p:sp>
        <p:sp>
          <p:nvSpPr>
            <p:cNvPr id="310" name="ListLeanHorizontalTextTopic0"/>
            <p:cNvSpPr txBox="1"/>
            <p:nvPr/>
          </p:nvSpPr>
          <p:spPr>
            <a:xfrm>
              <a:off x="5727548" y="3585010"/>
              <a:ext cx="212382" cy="1800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b="1" i="0" u="none" baseline="0" dirty="0" smtClean="0">
                  <a:solidFill>
                    <a:schemeClr val="accent6"/>
                  </a:solidFill>
                  <a:latin typeface="+mn-lt"/>
                  <a:cs typeface="Arial Narrow" pitchFamily="34" charset="0"/>
                </a:rPr>
                <a:t>4,0</a:t>
              </a:r>
              <a:endParaRPr lang="ru-RU" b="1" i="0" u="none" baseline="0" dirty="0">
                <a:solidFill>
                  <a:schemeClr val="accent6"/>
                </a:solidFill>
                <a:latin typeface="+mn-lt"/>
                <a:cs typeface="Arial Narrow" pitchFamily="34" charset="0"/>
              </a:endParaRPr>
            </a:p>
          </p:txBody>
        </p:sp>
        <p:sp>
          <p:nvSpPr>
            <p:cNvPr id="311" name="ListLeanHorizontalTextTopic0"/>
            <p:cNvSpPr txBox="1"/>
            <p:nvPr/>
          </p:nvSpPr>
          <p:spPr>
            <a:xfrm>
              <a:off x="6296895" y="3585010"/>
              <a:ext cx="212382" cy="1800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b="1" i="0" u="none" baseline="0" dirty="0" smtClean="0">
                  <a:solidFill>
                    <a:schemeClr val="accent6"/>
                  </a:solidFill>
                  <a:latin typeface="+mn-lt"/>
                  <a:cs typeface="Arial Narrow" pitchFamily="34" charset="0"/>
                </a:rPr>
                <a:t>5,0</a:t>
              </a:r>
              <a:endParaRPr lang="ru-RU" b="1" i="0" u="none" baseline="0" dirty="0">
                <a:solidFill>
                  <a:schemeClr val="accent6"/>
                </a:solidFill>
                <a:latin typeface="+mn-lt"/>
                <a:cs typeface="Arial Narrow" pitchFamily="34" charset="0"/>
              </a:endParaRPr>
            </a:p>
          </p:txBody>
        </p:sp>
        <p:sp>
          <p:nvSpPr>
            <p:cNvPr id="312" name="ListLeanHorizontalTextTopic0"/>
            <p:cNvSpPr txBox="1"/>
            <p:nvPr/>
          </p:nvSpPr>
          <p:spPr>
            <a:xfrm>
              <a:off x="6866242" y="3585010"/>
              <a:ext cx="212382" cy="1800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b="1" i="0" u="none" baseline="0" dirty="0" smtClean="0">
                  <a:solidFill>
                    <a:schemeClr val="accent6"/>
                  </a:solidFill>
                  <a:latin typeface="+mn-lt"/>
                  <a:cs typeface="Arial Narrow" pitchFamily="34" charset="0"/>
                </a:rPr>
                <a:t>6,0</a:t>
              </a:r>
              <a:endParaRPr lang="ru-RU" b="1" i="0" u="none" baseline="0" dirty="0">
                <a:solidFill>
                  <a:schemeClr val="accent6"/>
                </a:solidFill>
                <a:latin typeface="+mn-lt"/>
                <a:cs typeface="Arial Narrow" pitchFamily="34" charset="0"/>
              </a:endParaRPr>
            </a:p>
          </p:txBody>
        </p:sp>
        <p:sp>
          <p:nvSpPr>
            <p:cNvPr id="313" name="ListLeanHorizontalTextTopic0"/>
            <p:cNvSpPr txBox="1"/>
            <p:nvPr/>
          </p:nvSpPr>
          <p:spPr>
            <a:xfrm>
              <a:off x="5442874" y="3612710"/>
              <a:ext cx="212382" cy="1523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sz="1100" b="0" i="1" u="none" baseline="0" dirty="0" smtClean="0">
                  <a:solidFill>
                    <a:schemeClr val="accent3">
                      <a:lumMod val="50000"/>
                    </a:schemeClr>
                  </a:solidFill>
                  <a:latin typeface="+mn-lt"/>
                  <a:cs typeface="Arial Narrow" pitchFamily="34" charset="0"/>
                </a:rPr>
                <a:t>3,5</a:t>
              </a:r>
              <a:endParaRPr lang="ru-RU" sz="1100" b="0" i="1" u="none" baseline="0" dirty="0">
                <a:solidFill>
                  <a:schemeClr val="accent3">
                    <a:lumMod val="50000"/>
                  </a:schemeClr>
                </a:solidFill>
                <a:latin typeface="+mn-lt"/>
                <a:cs typeface="Arial Narrow" pitchFamily="34" charset="0"/>
              </a:endParaRPr>
            </a:p>
          </p:txBody>
        </p:sp>
        <p:sp>
          <p:nvSpPr>
            <p:cNvPr id="314" name="ListLeanHorizontalTextTopic0"/>
            <p:cNvSpPr txBox="1"/>
            <p:nvPr/>
          </p:nvSpPr>
          <p:spPr>
            <a:xfrm>
              <a:off x="6012222" y="3612710"/>
              <a:ext cx="212382" cy="1523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sz="1100" b="0" i="1" u="none" baseline="0" dirty="0" smtClean="0">
                  <a:solidFill>
                    <a:schemeClr val="accent3">
                      <a:lumMod val="50000"/>
                    </a:schemeClr>
                  </a:solidFill>
                  <a:latin typeface="+mn-lt"/>
                  <a:cs typeface="Arial Narrow" pitchFamily="34" charset="0"/>
                </a:rPr>
                <a:t>4,5</a:t>
              </a:r>
              <a:endParaRPr lang="ru-RU" sz="1100" b="0" i="1" u="none" baseline="0" dirty="0">
                <a:solidFill>
                  <a:schemeClr val="accent3">
                    <a:lumMod val="50000"/>
                  </a:schemeClr>
                </a:solidFill>
                <a:latin typeface="+mn-lt"/>
                <a:cs typeface="Arial Narrow" pitchFamily="34" charset="0"/>
              </a:endParaRPr>
            </a:p>
          </p:txBody>
        </p:sp>
        <p:sp>
          <p:nvSpPr>
            <p:cNvPr id="315" name="ListLeanHorizontalTextTopic0"/>
            <p:cNvSpPr txBox="1"/>
            <p:nvPr/>
          </p:nvSpPr>
          <p:spPr>
            <a:xfrm>
              <a:off x="6581568" y="3612710"/>
              <a:ext cx="212382" cy="1523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sz="1100" b="0" i="1" u="none" baseline="0" dirty="0" smtClean="0">
                  <a:solidFill>
                    <a:schemeClr val="accent3">
                      <a:lumMod val="50000"/>
                    </a:schemeClr>
                  </a:solidFill>
                  <a:latin typeface="+mn-lt"/>
                  <a:cs typeface="Arial Narrow" pitchFamily="34" charset="0"/>
                </a:rPr>
                <a:t>5,5</a:t>
              </a:r>
              <a:endParaRPr lang="ru-RU" sz="1100" b="0" i="1" u="none" baseline="0" dirty="0">
                <a:solidFill>
                  <a:schemeClr val="accent3">
                    <a:lumMod val="50000"/>
                  </a:schemeClr>
                </a:solidFill>
                <a:latin typeface="+mn-lt"/>
                <a:cs typeface="Arial Narrow" pitchFamily="34" charset="0"/>
              </a:endParaRPr>
            </a:p>
          </p:txBody>
        </p:sp>
        <p:sp>
          <p:nvSpPr>
            <p:cNvPr id="316" name="ListLeanHorizontalTextTopic0"/>
            <p:cNvSpPr txBox="1"/>
            <p:nvPr/>
          </p:nvSpPr>
          <p:spPr>
            <a:xfrm>
              <a:off x="7435589" y="3585010"/>
              <a:ext cx="212382" cy="1800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b="1" i="0" u="none" baseline="0" dirty="0" smtClean="0">
                  <a:solidFill>
                    <a:schemeClr val="accent6"/>
                  </a:solidFill>
                  <a:latin typeface="+mn-lt"/>
                  <a:cs typeface="Arial Narrow" pitchFamily="34" charset="0"/>
                </a:rPr>
                <a:t>7,0</a:t>
              </a:r>
              <a:endParaRPr lang="ru-RU" b="1" i="0" u="none" baseline="0" dirty="0">
                <a:solidFill>
                  <a:schemeClr val="accent6"/>
                </a:solidFill>
                <a:latin typeface="+mn-lt"/>
                <a:cs typeface="Arial Narrow" pitchFamily="34" charset="0"/>
              </a:endParaRPr>
            </a:p>
          </p:txBody>
        </p:sp>
        <p:sp>
          <p:nvSpPr>
            <p:cNvPr id="317" name="ListLeanHorizontalTextTopic0"/>
            <p:cNvSpPr txBox="1"/>
            <p:nvPr/>
          </p:nvSpPr>
          <p:spPr>
            <a:xfrm>
              <a:off x="8004936" y="3585010"/>
              <a:ext cx="212382" cy="1800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b="1" i="0" u="none" baseline="0" dirty="0" smtClean="0">
                  <a:solidFill>
                    <a:schemeClr val="accent6"/>
                  </a:solidFill>
                  <a:latin typeface="+mn-lt"/>
                  <a:cs typeface="Arial Narrow" pitchFamily="34" charset="0"/>
                </a:rPr>
                <a:t>8,0</a:t>
              </a:r>
              <a:endParaRPr lang="ru-RU" b="1" i="0" u="none" baseline="0" dirty="0">
                <a:solidFill>
                  <a:schemeClr val="accent6"/>
                </a:solidFill>
                <a:latin typeface="+mn-lt"/>
                <a:cs typeface="Arial Narrow" pitchFamily="34" charset="0"/>
              </a:endParaRPr>
            </a:p>
          </p:txBody>
        </p:sp>
        <p:sp>
          <p:nvSpPr>
            <p:cNvPr id="318" name="ListLeanHorizontalTextTopic0"/>
            <p:cNvSpPr txBox="1"/>
            <p:nvPr/>
          </p:nvSpPr>
          <p:spPr>
            <a:xfrm>
              <a:off x="7150915" y="3612710"/>
              <a:ext cx="212382" cy="1523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sz="1100" b="0" i="1" u="none" baseline="0" dirty="0" smtClean="0">
                  <a:solidFill>
                    <a:schemeClr val="accent3">
                      <a:lumMod val="50000"/>
                    </a:schemeClr>
                  </a:solidFill>
                  <a:latin typeface="+mn-lt"/>
                  <a:cs typeface="Arial Narrow" pitchFamily="34" charset="0"/>
                </a:rPr>
                <a:t>6,5</a:t>
              </a:r>
              <a:endParaRPr lang="ru-RU" sz="1100" b="0" i="1" u="none" baseline="0" dirty="0">
                <a:solidFill>
                  <a:schemeClr val="accent3">
                    <a:lumMod val="50000"/>
                  </a:schemeClr>
                </a:solidFill>
                <a:latin typeface="+mn-lt"/>
                <a:cs typeface="Arial Narrow" pitchFamily="34" charset="0"/>
              </a:endParaRPr>
            </a:p>
          </p:txBody>
        </p:sp>
        <p:sp>
          <p:nvSpPr>
            <p:cNvPr id="319" name="ListLeanHorizontalTextTopic0"/>
            <p:cNvSpPr txBox="1"/>
            <p:nvPr/>
          </p:nvSpPr>
          <p:spPr>
            <a:xfrm>
              <a:off x="7720263" y="3612710"/>
              <a:ext cx="212382" cy="1523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sz="1100" b="0" i="1" u="none" baseline="0" dirty="0" smtClean="0">
                  <a:solidFill>
                    <a:schemeClr val="accent3">
                      <a:lumMod val="50000"/>
                    </a:schemeClr>
                  </a:solidFill>
                  <a:latin typeface="+mn-lt"/>
                  <a:cs typeface="Arial Narrow" pitchFamily="34" charset="0"/>
                </a:rPr>
                <a:t>7,5</a:t>
              </a:r>
              <a:endParaRPr lang="ru-RU" sz="1100" b="0" i="1" u="none" baseline="0" dirty="0">
                <a:solidFill>
                  <a:schemeClr val="accent3">
                    <a:lumMod val="50000"/>
                  </a:schemeClr>
                </a:solidFill>
                <a:latin typeface="+mn-lt"/>
                <a:cs typeface="Arial Narrow" pitchFamily="34" charset="0"/>
              </a:endParaRPr>
            </a:p>
          </p:txBody>
        </p:sp>
        <p:sp>
          <p:nvSpPr>
            <p:cNvPr id="320" name="ListLeanHorizontalTextTopic0"/>
            <p:cNvSpPr txBox="1"/>
            <p:nvPr/>
          </p:nvSpPr>
          <p:spPr>
            <a:xfrm>
              <a:off x="3450160" y="3585010"/>
              <a:ext cx="212382" cy="1800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b="1" i="0" u="none" baseline="0" dirty="0" smtClean="0">
                  <a:solidFill>
                    <a:schemeClr val="accent6"/>
                  </a:solidFill>
                  <a:latin typeface="+mn-lt"/>
                  <a:cs typeface="Arial Narrow" pitchFamily="34" charset="0"/>
                </a:rPr>
                <a:t>0,0</a:t>
              </a:r>
              <a:endParaRPr lang="ru-RU" b="1" i="0" u="none" baseline="0" dirty="0">
                <a:solidFill>
                  <a:schemeClr val="accent6"/>
                </a:solidFill>
                <a:latin typeface="+mn-lt"/>
                <a:cs typeface="Arial Narrow" pitchFamily="34" charset="0"/>
              </a:endParaRPr>
            </a:p>
          </p:txBody>
        </p:sp>
        <p:sp>
          <p:nvSpPr>
            <p:cNvPr id="321" name="ListLeanHorizontalTextTopic0"/>
            <p:cNvSpPr txBox="1"/>
            <p:nvPr/>
          </p:nvSpPr>
          <p:spPr>
            <a:xfrm>
              <a:off x="8574283" y="3585010"/>
              <a:ext cx="212382" cy="1800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b="1" i="0" u="none" baseline="0" dirty="0" smtClean="0">
                  <a:solidFill>
                    <a:schemeClr val="accent6"/>
                  </a:solidFill>
                  <a:latin typeface="+mn-lt"/>
                  <a:cs typeface="Arial Narrow" pitchFamily="34" charset="0"/>
                </a:rPr>
                <a:t>9,0</a:t>
              </a:r>
              <a:endParaRPr lang="ru-RU" b="1" i="0" u="none" baseline="0" dirty="0">
                <a:solidFill>
                  <a:schemeClr val="accent6"/>
                </a:solidFill>
                <a:latin typeface="+mn-lt"/>
                <a:cs typeface="Arial Narrow" pitchFamily="34" charset="0"/>
              </a:endParaRPr>
            </a:p>
          </p:txBody>
        </p:sp>
        <p:sp>
          <p:nvSpPr>
            <p:cNvPr id="322" name="ListLeanHorizontalTextTopic0"/>
            <p:cNvSpPr txBox="1"/>
            <p:nvPr/>
          </p:nvSpPr>
          <p:spPr>
            <a:xfrm>
              <a:off x="8289608" y="3612710"/>
              <a:ext cx="212382" cy="1523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sz="1100" b="0" i="1" u="none" baseline="0" dirty="0" smtClean="0">
                  <a:solidFill>
                    <a:schemeClr val="accent3">
                      <a:lumMod val="50000"/>
                    </a:schemeClr>
                  </a:solidFill>
                  <a:latin typeface="+mn-lt"/>
                  <a:cs typeface="Arial Narrow" pitchFamily="34" charset="0"/>
                </a:rPr>
                <a:t>8,5</a:t>
              </a:r>
              <a:endParaRPr lang="ru-RU" sz="1100" b="0" i="1" u="none" baseline="0" dirty="0">
                <a:solidFill>
                  <a:schemeClr val="accent3">
                    <a:lumMod val="50000"/>
                  </a:schemeClr>
                </a:solidFill>
                <a:latin typeface="+mn-lt"/>
                <a:cs typeface="Arial Narrow" pitchFamily="34" charset="0"/>
              </a:endParaRPr>
            </a:p>
          </p:txBody>
        </p:sp>
        <p:sp>
          <p:nvSpPr>
            <p:cNvPr id="323" name="ListLeanHorizontalTextTopic0"/>
            <p:cNvSpPr txBox="1"/>
            <p:nvPr/>
          </p:nvSpPr>
          <p:spPr>
            <a:xfrm>
              <a:off x="8858958" y="3612710"/>
              <a:ext cx="212382" cy="1523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sz="1100" b="0" i="1" u="none" baseline="0" dirty="0" smtClean="0">
                  <a:solidFill>
                    <a:schemeClr val="accent3">
                      <a:lumMod val="50000"/>
                    </a:schemeClr>
                  </a:solidFill>
                  <a:latin typeface="+mn-lt"/>
                  <a:cs typeface="Arial Narrow" pitchFamily="34" charset="0"/>
                </a:rPr>
                <a:t>9,5</a:t>
              </a:r>
              <a:endParaRPr lang="ru-RU" sz="1100" b="0" i="1" u="none" baseline="0" dirty="0">
                <a:solidFill>
                  <a:schemeClr val="accent3">
                    <a:lumMod val="50000"/>
                  </a:schemeClr>
                </a:solidFill>
                <a:latin typeface="+mn-lt"/>
                <a:cs typeface="Arial Narrow" pitchFamily="34" charset="0"/>
              </a:endParaRPr>
            </a:p>
          </p:txBody>
        </p:sp>
        <p:sp>
          <p:nvSpPr>
            <p:cNvPr id="324" name="ListLeanHorizontalTextTopic0"/>
            <p:cNvSpPr txBox="1"/>
            <p:nvPr/>
          </p:nvSpPr>
          <p:spPr>
            <a:xfrm>
              <a:off x="9099184" y="3585010"/>
              <a:ext cx="355966" cy="1800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b="1" i="0" u="none" baseline="0" dirty="0" smtClean="0">
                  <a:solidFill>
                    <a:schemeClr val="accent6"/>
                  </a:solidFill>
                  <a:latin typeface="+mn-lt"/>
                  <a:cs typeface="Arial Narrow" pitchFamily="34" charset="0"/>
                </a:rPr>
                <a:t>10,0</a:t>
              </a:r>
              <a:endParaRPr lang="ru-RU" dirty="0">
                <a:solidFill>
                  <a:schemeClr val="accent6"/>
                </a:solidFill>
                <a:latin typeface="+mn-lt"/>
                <a:cs typeface="Arial Narrow" pitchFamily="34" charset="0"/>
              </a:endParaRPr>
            </a:p>
          </p:txBody>
        </p:sp>
      </p:grpSp>
      <p:grpSp>
        <p:nvGrpSpPr>
          <p:cNvPr id="325" name="Group 324"/>
          <p:cNvGrpSpPr/>
          <p:nvPr/>
        </p:nvGrpSpPr>
        <p:grpSpPr>
          <a:xfrm>
            <a:off x="3287458" y="2180048"/>
            <a:ext cx="5928768" cy="180049"/>
            <a:chOff x="3570740" y="2259779"/>
            <a:chExt cx="5648703" cy="180049"/>
          </a:xfrm>
        </p:grpSpPr>
        <p:sp>
          <p:nvSpPr>
            <p:cNvPr id="326" name="ListLeanHorizontalTextTopic0"/>
            <p:cNvSpPr txBox="1"/>
            <p:nvPr/>
          </p:nvSpPr>
          <p:spPr>
            <a:xfrm>
              <a:off x="3570740" y="2259779"/>
              <a:ext cx="227293" cy="1800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b="1" i="0" u="none" baseline="0" dirty="0" smtClean="0">
                  <a:solidFill>
                    <a:schemeClr val="accent6"/>
                  </a:solidFill>
                  <a:latin typeface="+mn-lt"/>
                  <a:cs typeface="Arial Narrow" pitchFamily="34" charset="0"/>
                </a:rPr>
                <a:t>90</a:t>
              </a:r>
              <a:endParaRPr lang="ru-RU" dirty="0">
                <a:solidFill>
                  <a:schemeClr val="accent6"/>
                </a:solidFill>
                <a:latin typeface="+mn-lt"/>
                <a:cs typeface="Arial Narrow" pitchFamily="34" charset="0"/>
              </a:endParaRPr>
            </a:p>
          </p:txBody>
        </p:sp>
        <p:sp>
          <p:nvSpPr>
            <p:cNvPr id="327" name="ListLeanHorizontalTextTopic0"/>
            <p:cNvSpPr txBox="1"/>
            <p:nvPr/>
          </p:nvSpPr>
          <p:spPr>
            <a:xfrm>
              <a:off x="4926093" y="2259779"/>
              <a:ext cx="227293" cy="1800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b="1" i="0" u="none" baseline="0" dirty="0" smtClean="0">
                  <a:solidFill>
                    <a:schemeClr val="accent6"/>
                  </a:solidFill>
                  <a:latin typeface="+mn-lt"/>
                  <a:cs typeface="Arial Narrow" pitchFamily="34" charset="0"/>
                </a:rPr>
                <a:t>110</a:t>
              </a:r>
              <a:endParaRPr lang="ru-RU" dirty="0">
                <a:solidFill>
                  <a:schemeClr val="accent6"/>
                </a:solidFill>
                <a:latin typeface="+mn-lt"/>
                <a:cs typeface="Arial Narrow" pitchFamily="34" charset="0"/>
              </a:endParaRPr>
            </a:p>
          </p:txBody>
        </p:sp>
        <p:sp>
          <p:nvSpPr>
            <p:cNvPr id="328" name="ListLeanHorizontalTextTopic0"/>
            <p:cNvSpPr txBox="1"/>
            <p:nvPr/>
          </p:nvSpPr>
          <p:spPr>
            <a:xfrm>
              <a:off x="4248416" y="2287479"/>
              <a:ext cx="227293" cy="1523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sz="1100" b="0" i="1" u="none" baseline="0" dirty="0" smtClean="0">
                  <a:solidFill>
                    <a:schemeClr val="accent3">
                      <a:lumMod val="50000"/>
                    </a:schemeClr>
                  </a:solidFill>
                  <a:latin typeface="+mn-lt"/>
                  <a:cs typeface="Arial Narrow" pitchFamily="34" charset="0"/>
                </a:rPr>
                <a:t>100</a:t>
              </a:r>
              <a:endParaRPr lang="ru-RU" sz="1100" b="0" i="1" dirty="0">
                <a:solidFill>
                  <a:schemeClr val="accent3">
                    <a:lumMod val="50000"/>
                  </a:schemeClr>
                </a:solidFill>
                <a:latin typeface="+mn-lt"/>
                <a:cs typeface="Arial Narrow" pitchFamily="34" charset="0"/>
              </a:endParaRPr>
            </a:p>
          </p:txBody>
        </p:sp>
        <p:sp>
          <p:nvSpPr>
            <p:cNvPr id="329" name="ListLeanHorizontalTextTopic0"/>
            <p:cNvSpPr txBox="1"/>
            <p:nvPr/>
          </p:nvSpPr>
          <p:spPr>
            <a:xfrm>
              <a:off x="6281445" y="2259779"/>
              <a:ext cx="227293" cy="1800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b="1" i="0" u="none" baseline="0" dirty="0" smtClean="0">
                  <a:solidFill>
                    <a:schemeClr val="accent6"/>
                  </a:solidFill>
                  <a:latin typeface="+mn-lt"/>
                  <a:cs typeface="Arial Narrow" pitchFamily="34" charset="0"/>
                </a:rPr>
                <a:t>130</a:t>
              </a:r>
              <a:endParaRPr lang="ru-RU" dirty="0">
                <a:solidFill>
                  <a:schemeClr val="accent6"/>
                </a:solidFill>
                <a:latin typeface="+mn-lt"/>
                <a:cs typeface="Arial Narrow" pitchFamily="34" charset="0"/>
              </a:endParaRPr>
            </a:p>
          </p:txBody>
        </p:sp>
        <p:sp>
          <p:nvSpPr>
            <p:cNvPr id="330" name="ListLeanHorizontalTextTopic0"/>
            <p:cNvSpPr txBox="1"/>
            <p:nvPr/>
          </p:nvSpPr>
          <p:spPr>
            <a:xfrm>
              <a:off x="5603768" y="2287479"/>
              <a:ext cx="227293" cy="1523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sz="1100" b="0" i="1" u="none" baseline="0" dirty="0" smtClean="0">
                  <a:solidFill>
                    <a:schemeClr val="accent3">
                      <a:lumMod val="50000"/>
                    </a:schemeClr>
                  </a:solidFill>
                  <a:latin typeface="+mn-lt"/>
                  <a:cs typeface="Arial Narrow" pitchFamily="34" charset="0"/>
                </a:rPr>
                <a:t>120</a:t>
              </a:r>
              <a:endParaRPr lang="ru-RU" sz="1100" b="0" i="1" dirty="0">
                <a:solidFill>
                  <a:schemeClr val="accent3">
                    <a:lumMod val="50000"/>
                  </a:schemeClr>
                </a:solidFill>
                <a:latin typeface="+mn-lt"/>
                <a:cs typeface="Arial Narrow" pitchFamily="34" charset="0"/>
              </a:endParaRPr>
            </a:p>
          </p:txBody>
        </p:sp>
        <p:sp>
          <p:nvSpPr>
            <p:cNvPr id="331" name="ListLeanHorizontalTextTopic0"/>
            <p:cNvSpPr txBox="1"/>
            <p:nvPr/>
          </p:nvSpPr>
          <p:spPr>
            <a:xfrm>
              <a:off x="6959121" y="2287479"/>
              <a:ext cx="227293" cy="1523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sz="1100" b="0" i="1" u="none" baseline="0" dirty="0" smtClean="0">
                  <a:solidFill>
                    <a:schemeClr val="accent3">
                      <a:lumMod val="50000"/>
                    </a:schemeClr>
                  </a:solidFill>
                  <a:latin typeface="+mn-lt"/>
                  <a:cs typeface="Arial Narrow" pitchFamily="34" charset="0"/>
                </a:rPr>
                <a:t>140</a:t>
              </a:r>
              <a:endParaRPr lang="ru-RU" sz="1100" b="0" i="1" dirty="0">
                <a:solidFill>
                  <a:schemeClr val="accent3">
                    <a:lumMod val="50000"/>
                  </a:schemeClr>
                </a:solidFill>
                <a:latin typeface="+mn-lt"/>
                <a:cs typeface="Arial Narrow" pitchFamily="34" charset="0"/>
              </a:endParaRPr>
            </a:p>
          </p:txBody>
        </p:sp>
        <p:sp>
          <p:nvSpPr>
            <p:cNvPr id="332" name="ListLeanHorizontalTextTopic0"/>
            <p:cNvSpPr txBox="1"/>
            <p:nvPr/>
          </p:nvSpPr>
          <p:spPr>
            <a:xfrm>
              <a:off x="8992150" y="2259779"/>
              <a:ext cx="227293" cy="1800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b="1" i="0" u="none" baseline="0" dirty="0" smtClean="0">
                  <a:solidFill>
                    <a:schemeClr val="accent6"/>
                  </a:solidFill>
                  <a:latin typeface="+mn-lt"/>
                  <a:cs typeface="Arial Narrow" pitchFamily="34" charset="0"/>
                </a:rPr>
                <a:t>170</a:t>
              </a:r>
              <a:endParaRPr lang="ru-RU" dirty="0">
                <a:solidFill>
                  <a:schemeClr val="accent6"/>
                </a:solidFill>
                <a:latin typeface="+mn-lt"/>
                <a:cs typeface="Arial Narrow" pitchFamily="34" charset="0"/>
              </a:endParaRPr>
            </a:p>
          </p:txBody>
        </p:sp>
        <p:sp>
          <p:nvSpPr>
            <p:cNvPr id="333" name="ListLeanHorizontalTextTopic0"/>
            <p:cNvSpPr txBox="1"/>
            <p:nvPr/>
          </p:nvSpPr>
          <p:spPr>
            <a:xfrm>
              <a:off x="7636797" y="2259779"/>
              <a:ext cx="227293" cy="1800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b="1" i="0" u="none" baseline="0" dirty="0" smtClean="0">
                  <a:solidFill>
                    <a:schemeClr val="accent6"/>
                  </a:solidFill>
                  <a:latin typeface="+mn-lt"/>
                  <a:cs typeface="Arial Narrow" pitchFamily="34" charset="0"/>
                </a:rPr>
                <a:t>150</a:t>
              </a:r>
              <a:endParaRPr lang="ru-RU" dirty="0">
                <a:solidFill>
                  <a:schemeClr val="accent6"/>
                </a:solidFill>
                <a:latin typeface="+mn-lt"/>
                <a:cs typeface="Arial Narrow" pitchFamily="34" charset="0"/>
              </a:endParaRPr>
            </a:p>
          </p:txBody>
        </p:sp>
        <p:sp>
          <p:nvSpPr>
            <p:cNvPr id="334" name="ListLeanHorizontalTextTopic0"/>
            <p:cNvSpPr txBox="1"/>
            <p:nvPr/>
          </p:nvSpPr>
          <p:spPr>
            <a:xfrm>
              <a:off x="8314488" y="2287479"/>
              <a:ext cx="227293" cy="152349"/>
            </a:xfrm>
            <a:prstGeom prst="rect">
              <a:avLst/>
            </a:prstGeom>
            <a:noFill/>
            <a:ln w="9525">
              <a:noFill/>
            </a:ln>
          </p:spPr>
          <p:txBody>
            <a:bodyPr vert="horz" wrap="square" lIns="0" tIns="0" rIns="0" bIns="0" rtlCol="0" anchor="b">
              <a:spAutoFit/>
            </a:bodyPr>
            <a:lstStyle/>
            <a:p>
              <a:pPr algn="ctr" rtl="0">
                <a:lnSpc>
                  <a:spcPct val="90000"/>
                </a:lnSpc>
                <a:spcBef>
                  <a:spcPts val="400"/>
                </a:spcBef>
                <a:buSzPct val="100000"/>
              </a:pPr>
              <a:r>
                <a:rPr lang="ru-RU" sz="1100" b="0" i="1" u="none" baseline="0" dirty="0" smtClean="0">
                  <a:solidFill>
                    <a:schemeClr val="accent3">
                      <a:lumMod val="50000"/>
                    </a:schemeClr>
                  </a:solidFill>
                  <a:latin typeface="+mn-lt"/>
                  <a:cs typeface="Arial Narrow" pitchFamily="34" charset="0"/>
                </a:rPr>
                <a:t>160</a:t>
              </a:r>
              <a:endParaRPr lang="ru-RU" sz="1100" b="0" i="1" dirty="0">
                <a:solidFill>
                  <a:schemeClr val="accent3">
                    <a:lumMod val="50000"/>
                  </a:schemeClr>
                </a:solidFill>
                <a:latin typeface="+mn-lt"/>
                <a:cs typeface="Arial Narrow" pitchFamily="34" charset="0"/>
              </a:endParaRPr>
            </a:p>
          </p:txBody>
        </p:sp>
      </p:grpSp>
      <p:grpSp>
        <p:nvGrpSpPr>
          <p:cNvPr id="335" name="Group 334"/>
          <p:cNvGrpSpPr/>
          <p:nvPr/>
        </p:nvGrpSpPr>
        <p:grpSpPr>
          <a:xfrm>
            <a:off x="3387361" y="3223423"/>
            <a:ext cx="5733456" cy="358964"/>
            <a:chOff x="3202993" y="-907799"/>
            <a:chExt cx="5709967" cy="381048"/>
          </a:xfrm>
        </p:grpSpPr>
        <p:grpSp>
          <p:nvGrpSpPr>
            <p:cNvPr id="336" name="Group 335"/>
            <p:cNvGrpSpPr/>
            <p:nvPr/>
          </p:nvGrpSpPr>
          <p:grpSpPr>
            <a:xfrm>
              <a:off x="3220944" y="-880929"/>
              <a:ext cx="5674065" cy="327308"/>
              <a:chOff x="3679059" y="987125"/>
              <a:chExt cx="5552358" cy="722875"/>
            </a:xfrm>
          </p:grpSpPr>
          <p:cxnSp>
            <p:nvCxnSpPr>
              <p:cNvPr id="341" name="Straight Connector 340"/>
              <p:cNvCxnSpPr>
                <a:cxnSpLocks/>
              </p:cNvCxnSpPr>
              <p:nvPr/>
            </p:nvCxnSpPr>
            <p:spPr>
              <a:xfrm>
                <a:off x="4373104" y="987125"/>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42" name="Straight Connector 341"/>
              <p:cNvCxnSpPr>
                <a:cxnSpLocks/>
              </p:cNvCxnSpPr>
              <p:nvPr/>
            </p:nvCxnSpPr>
            <p:spPr>
              <a:xfrm>
                <a:off x="5761194" y="987125"/>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43" name="Straight Connector 342"/>
              <p:cNvCxnSpPr>
                <a:cxnSpLocks/>
              </p:cNvCxnSpPr>
              <p:nvPr/>
            </p:nvCxnSpPr>
            <p:spPr>
              <a:xfrm>
                <a:off x="5067149" y="987125"/>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44" name="Straight Connector 343"/>
              <p:cNvCxnSpPr>
                <a:cxnSpLocks/>
              </p:cNvCxnSpPr>
              <p:nvPr/>
            </p:nvCxnSpPr>
            <p:spPr>
              <a:xfrm>
                <a:off x="6455239" y="987125"/>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45" name="Straight Connector 344"/>
              <p:cNvCxnSpPr>
                <a:cxnSpLocks/>
              </p:cNvCxnSpPr>
              <p:nvPr/>
            </p:nvCxnSpPr>
            <p:spPr>
              <a:xfrm>
                <a:off x="7149284" y="987125"/>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46" name="Straight Connector 345"/>
              <p:cNvCxnSpPr>
                <a:cxnSpLocks/>
              </p:cNvCxnSpPr>
              <p:nvPr/>
            </p:nvCxnSpPr>
            <p:spPr>
              <a:xfrm>
                <a:off x="7843329" y="987125"/>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47" name="Straight Connector 346"/>
              <p:cNvCxnSpPr>
                <a:cxnSpLocks/>
              </p:cNvCxnSpPr>
              <p:nvPr/>
            </p:nvCxnSpPr>
            <p:spPr>
              <a:xfrm>
                <a:off x="8537374" y="987125"/>
                <a:ext cx="0" cy="722875"/>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48" name="Straight Connector 347"/>
              <p:cNvCxnSpPr>
                <a:cxnSpLocks/>
              </p:cNvCxnSpPr>
              <p:nvPr/>
            </p:nvCxnSpPr>
            <p:spPr>
              <a:xfrm>
                <a:off x="3679059" y="987125"/>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49" name="Straight Connector 348"/>
              <p:cNvCxnSpPr>
                <a:cxnSpLocks/>
              </p:cNvCxnSpPr>
              <p:nvPr/>
            </p:nvCxnSpPr>
            <p:spPr>
              <a:xfrm>
                <a:off x="9231417" y="987125"/>
                <a:ext cx="0" cy="722875"/>
              </a:xfrm>
              <a:prstGeom prst="line">
                <a:avLst/>
              </a:prstGeom>
              <a:ln w="6350" cmpd="sng">
                <a:solidFill>
                  <a:schemeClr val="accent6"/>
                </a:solidFill>
                <a:prstDash val="dash"/>
              </a:ln>
              <a:effectLst/>
            </p:spPr>
            <p:style>
              <a:lnRef idx="1">
                <a:schemeClr val="accent1"/>
              </a:lnRef>
              <a:fillRef idx="0">
                <a:schemeClr val="accent1"/>
              </a:fillRef>
              <a:effectRef idx="0">
                <a:schemeClr val="accent1"/>
              </a:effectRef>
              <a:fontRef idx="minor">
                <a:schemeClr val="tx1"/>
              </a:fontRef>
            </p:style>
          </p:cxnSp>
        </p:grpSp>
        <p:sp>
          <p:nvSpPr>
            <p:cNvPr id="337" name="Rectangle 336"/>
            <p:cNvSpPr>
              <a:spLocks/>
            </p:cNvSpPr>
            <p:nvPr/>
          </p:nvSpPr>
          <p:spPr>
            <a:xfrm>
              <a:off x="3202993" y="-902749"/>
              <a:ext cx="5709967" cy="370949"/>
            </a:xfrm>
            <a:prstGeom prst="rect">
              <a:avLst/>
            </a:prstGeom>
            <a:solidFill>
              <a:schemeClr val="bg1">
                <a:alpha val="49000"/>
              </a:schemeClr>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grpSp>
          <p:nvGrpSpPr>
            <p:cNvPr id="338" name="Group 337"/>
            <p:cNvGrpSpPr/>
            <p:nvPr/>
          </p:nvGrpSpPr>
          <p:grpSpPr>
            <a:xfrm>
              <a:off x="3220107" y="-907799"/>
              <a:ext cx="5675739" cy="381048"/>
              <a:chOff x="3680248" y="3136313"/>
              <a:chExt cx="5547530" cy="161601"/>
            </a:xfrm>
          </p:grpSpPr>
          <p:cxnSp>
            <p:nvCxnSpPr>
              <p:cNvPr id="339" name="Horizontal Line"/>
              <p:cNvCxnSpPr/>
              <p:nvPr/>
            </p:nvCxnSpPr>
            <p:spPr>
              <a:xfrm>
                <a:off x="3680248" y="3297914"/>
                <a:ext cx="5547530" cy="0"/>
              </a:xfrm>
              <a:prstGeom prst="line">
                <a:avLst/>
              </a:prstGeom>
              <a:ln w="15875" cmpd="sng">
                <a:solidFill>
                  <a:schemeClr val="accent6"/>
                </a:solidFill>
                <a:headEnd type="diamond"/>
                <a:tailEnd type="diamond"/>
              </a:ln>
              <a:effectLst/>
            </p:spPr>
            <p:style>
              <a:lnRef idx="1">
                <a:schemeClr val="accent1"/>
              </a:lnRef>
              <a:fillRef idx="0">
                <a:schemeClr val="accent1"/>
              </a:fillRef>
              <a:effectRef idx="0">
                <a:schemeClr val="accent1"/>
              </a:effectRef>
              <a:fontRef idx="minor">
                <a:schemeClr val="tx1"/>
              </a:fontRef>
            </p:style>
          </p:cxnSp>
          <p:cxnSp>
            <p:nvCxnSpPr>
              <p:cNvPr id="340" name="Horizontal Line"/>
              <p:cNvCxnSpPr/>
              <p:nvPr/>
            </p:nvCxnSpPr>
            <p:spPr>
              <a:xfrm>
                <a:off x="3680248" y="3136313"/>
                <a:ext cx="5547530" cy="0"/>
              </a:xfrm>
              <a:prstGeom prst="line">
                <a:avLst/>
              </a:prstGeom>
              <a:ln w="15875" cmpd="sng">
                <a:solidFill>
                  <a:schemeClr val="accent4"/>
                </a:solidFill>
                <a:headEnd type="diamond"/>
                <a:tailEnd type="diamond"/>
              </a:ln>
              <a:effectLst/>
            </p:spPr>
            <p:style>
              <a:lnRef idx="1">
                <a:schemeClr val="accent1"/>
              </a:lnRef>
              <a:fillRef idx="0">
                <a:schemeClr val="accent1"/>
              </a:fillRef>
              <a:effectRef idx="0">
                <a:schemeClr val="accent1"/>
              </a:effectRef>
              <a:fontRef idx="minor">
                <a:schemeClr val="tx1"/>
              </a:fontRef>
            </p:style>
          </p:cxnSp>
        </p:grpSp>
      </p:grpSp>
      <p:sp>
        <p:nvSpPr>
          <p:cNvPr id="350" name="TextBox 349"/>
          <p:cNvSpPr txBox="1">
            <a:spLocks/>
          </p:cNvSpPr>
          <p:nvPr/>
        </p:nvSpPr>
        <p:spPr>
          <a:xfrm>
            <a:off x="2424560" y="5176961"/>
            <a:ext cx="3424194" cy="1029769"/>
          </a:xfrm>
          <a:prstGeom prst="rect">
            <a:avLst/>
          </a:prstGeom>
          <a:noFill/>
          <a:ln w="9525">
            <a:noFill/>
          </a:ln>
        </p:spPr>
        <p:txBody>
          <a:bodyPr vert="horz" wrap="square" lIns="71882" tIns="71882" rIns="107823" bIns="0" rtlCol="0">
            <a:spAutoFit/>
          </a:bodyPr>
          <a:lstStyle/>
          <a:p>
            <a:pPr algn="l" rtl="0">
              <a:lnSpc>
                <a:spcPct val="90000"/>
              </a:lnSpc>
              <a:spcBef>
                <a:spcPts val="600"/>
              </a:spcBef>
              <a:buSzPct val="100000"/>
            </a:pPr>
            <a:r>
              <a:rPr lang="ru-RU" b="1" i="0" u="none" baseline="0" dirty="0" smtClean="0">
                <a:latin typeface="+mn-lt"/>
                <a:cs typeface="Arial Narrow" pitchFamily="34" charset="0"/>
              </a:rPr>
              <a:t>Аэродинамика (примеры)</a:t>
            </a:r>
          </a:p>
          <a:p>
            <a:pPr marL="120685" lvl="1" indent="-120685" algn="l" rtl="0">
              <a:lnSpc>
                <a:spcPct val="90000"/>
              </a:lnSpc>
              <a:spcBef>
                <a:spcPts val="600"/>
              </a:spcBef>
              <a:buSzPct val="100000"/>
              <a:buFont typeface="Arial Narrow"/>
              <a:buChar char="&gt;"/>
            </a:pPr>
            <a:r>
              <a:rPr lang="ru-RU" sz="900" b="0" i="0" u="none" baseline="0" dirty="0" smtClean="0">
                <a:latin typeface="+mn-lt"/>
                <a:cs typeface="Arial Narrow" pitchFamily="34" charset="0"/>
              </a:rPr>
              <a:t>Морская ВЭС </a:t>
            </a:r>
            <a:r>
              <a:rPr lang="ru-RU" sz="900" b="0" i="0" u="none" baseline="0" dirty="0" err="1" smtClean="0">
                <a:latin typeface="+mn-lt"/>
                <a:cs typeface="Arial Narrow" pitchFamily="34" charset="0"/>
              </a:rPr>
              <a:t>Siemens</a:t>
            </a:r>
            <a:r>
              <a:rPr lang="ru-RU" sz="900" b="0" i="0" u="none" baseline="0" dirty="0" smtClean="0">
                <a:latin typeface="+mn-lt"/>
                <a:cs typeface="Arial Narrow" pitchFamily="34" charset="0"/>
              </a:rPr>
              <a:t> </a:t>
            </a:r>
            <a:r>
              <a:rPr lang="ru-RU" sz="900" b="0" i="0" u="none" baseline="0" dirty="0" err="1" smtClean="0">
                <a:latin typeface="+mn-lt"/>
                <a:cs typeface="Arial Narrow" pitchFamily="34" charset="0"/>
              </a:rPr>
              <a:t>Gamesa</a:t>
            </a:r>
            <a:r>
              <a:rPr lang="ru-RU" sz="900" b="0" i="0" u="none" baseline="0" dirty="0" smtClean="0">
                <a:latin typeface="+mn-lt"/>
                <a:cs typeface="Arial Narrow" pitchFamily="34" charset="0"/>
              </a:rPr>
              <a:t> на 8 МВт имеет оригинальный профиль, сокращающий вес лопасти и повышающий эффективность</a:t>
            </a:r>
          </a:p>
          <a:p>
            <a:pPr marL="120685" lvl="1" indent="-120685" algn="l" rtl="0">
              <a:lnSpc>
                <a:spcPct val="90000"/>
              </a:lnSpc>
              <a:spcBef>
                <a:spcPts val="600"/>
              </a:spcBef>
              <a:buSzPct val="100000"/>
              <a:buFont typeface="Arial Narrow"/>
              <a:buChar char="&gt;"/>
            </a:pPr>
            <a:r>
              <a:rPr lang="ru-RU" sz="900" b="0" i="0" u="none" baseline="0" dirty="0" smtClean="0">
                <a:latin typeface="+mn-lt"/>
                <a:cs typeface="Arial Narrow" pitchFamily="34" charset="0"/>
              </a:rPr>
              <a:t>На лопастях турбин </a:t>
            </a:r>
            <a:r>
              <a:rPr lang="ru-RU" sz="900" b="0" i="0" u="none" baseline="0" dirty="0" err="1" smtClean="0">
                <a:latin typeface="+mn-lt"/>
                <a:cs typeface="Arial Narrow" pitchFamily="34" charset="0"/>
              </a:rPr>
              <a:t>Enercon</a:t>
            </a:r>
            <a:r>
              <a:rPr lang="ru-RU" sz="900" b="0" i="0" u="none" baseline="0" dirty="0" smtClean="0">
                <a:latin typeface="+mn-lt"/>
                <a:cs typeface="Arial Narrow" pitchFamily="34" charset="0"/>
              </a:rPr>
              <a:t> E-141 и EP4 установлены усовершенствованные зубцы лопаточного хвоста, сокращающие уровень шума от потока воздуха от ротора</a:t>
            </a:r>
            <a:endParaRPr lang="ru-RU" sz="900" b="0" dirty="0" smtClean="0">
              <a:latin typeface="+mn-lt"/>
              <a:cs typeface="Arial Narrow" pitchFamily="34" charset="0"/>
            </a:endParaRPr>
          </a:p>
        </p:txBody>
      </p:sp>
      <p:sp>
        <p:nvSpPr>
          <p:cNvPr id="351" name="TextBox 350"/>
          <p:cNvSpPr txBox="1">
            <a:spLocks/>
          </p:cNvSpPr>
          <p:nvPr/>
        </p:nvSpPr>
        <p:spPr>
          <a:xfrm>
            <a:off x="5856617" y="5176961"/>
            <a:ext cx="3421010" cy="1029769"/>
          </a:xfrm>
          <a:prstGeom prst="rect">
            <a:avLst/>
          </a:prstGeom>
          <a:noFill/>
          <a:ln w="9525">
            <a:noFill/>
          </a:ln>
        </p:spPr>
        <p:txBody>
          <a:bodyPr vert="horz" wrap="square" lIns="71882" tIns="71882" rIns="35941" bIns="0" rtlCol="0">
            <a:spAutoFit/>
          </a:bodyPr>
          <a:lstStyle/>
          <a:p>
            <a:pPr marL="0" lvl="1" algn="l" rtl="0">
              <a:lnSpc>
                <a:spcPct val="90000"/>
              </a:lnSpc>
              <a:spcBef>
                <a:spcPts val="600"/>
              </a:spcBef>
              <a:buSzPct val="100000"/>
            </a:pPr>
            <a:r>
              <a:rPr lang="ru-RU" b="1" i="0" u="none" baseline="0" dirty="0" smtClean="0">
                <a:latin typeface="+mn-lt"/>
                <a:cs typeface="Arial Narrow" pitchFamily="34" charset="0"/>
              </a:rPr>
              <a:t>Управление (примеры)</a:t>
            </a:r>
          </a:p>
          <a:p>
            <a:pPr marL="120685" lvl="1" indent="-120685" algn="l" rtl="0">
              <a:lnSpc>
                <a:spcPct val="90000"/>
              </a:lnSpc>
              <a:spcBef>
                <a:spcPts val="600"/>
              </a:spcBef>
              <a:buSzPct val="100000"/>
              <a:buFont typeface="Arial Narrow"/>
              <a:buChar char="&gt;"/>
            </a:pPr>
            <a:r>
              <a:rPr lang="ru-RU" sz="900" b="0" i="0" u="none" baseline="0" dirty="0" smtClean="0">
                <a:cs typeface="Arial Narrow" pitchFamily="34" charset="0"/>
              </a:rPr>
              <a:t>Система мониторинга технического состояния </a:t>
            </a:r>
            <a:r>
              <a:rPr lang="ru-RU" sz="900" b="0" i="0" u="none" baseline="0" dirty="0" err="1" smtClean="0">
                <a:cs typeface="Arial Narrow" pitchFamily="34" charset="0"/>
              </a:rPr>
              <a:t>Vestas</a:t>
            </a:r>
            <a:r>
              <a:rPr lang="ru-RU" sz="900" b="0" i="0" u="none" baseline="0" dirty="0" smtClean="0">
                <a:cs typeface="Arial Narrow" pitchFamily="34" charset="0"/>
              </a:rPr>
              <a:t> оценивает статус турбины на основе сигналов вибрации, обнаруживая неполадки и дефекты</a:t>
            </a:r>
          </a:p>
          <a:p>
            <a:pPr marL="120685" lvl="1" indent="-120685" algn="l" rtl="0">
              <a:lnSpc>
                <a:spcPct val="90000"/>
              </a:lnSpc>
              <a:spcBef>
                <a:spcPts val="600"/>
              </a:spcBef>
              <a:buSzPct val="100000"/>
              <a:buFont typeface="Arial Narrow"/>
              <a:buChar char="&gt;"/>
            </a:pPr>
            <a:r>
              <a:rPr lang="ru-RU" sz="900" b="0" i="0" u="none" baseline="0" dirty="0" smtClean="0">
                <a:latin typeface="+mn-lt"/>
                <a:cs typeface="Arial Narrow" pitchFamily="34" charset="0"/>
              </a:rPr>
              <a:t>Интеллектуальные системы управления GE снижают уровень шума, одновременно повышая выработку энергии</a:t>
            </a:r>
            <a:endParaRPr lang="ru-RU" sz="900" dirty="0" smtClean="0">
              <a:latin typeface="+mn-lt"/>
              <a:cs typeface="Arial Narrow" pitchFamily="34" charset="0"/>
            </a:endParaRPr>
          </a:p>
        </p:txBody>
      </p:sp>
      <p:cxnSp>
        <p:nvCxnSpPr>
          <p:cNvPr id="352" name="VerticalLine341"/>
          <p:cNvCxnSpPr/>
          <p:nvPr/>
        </p:nvCxnSpPr>
        <p:spPr>
          <a:xfrm>
            <a:off x="5846326" y="5270900"/>
            <a:ext cx="0" cy="1074330"/>
          </a:xfrm>
          <a:prstGeom prst="line">
            <a:avLst/>
          </a:prstGeom>
          <a:ln w="9525" cmpd="sng">
            <a:solidFill>
              <a:schemeClr val="accent3"/>
            </a:solidFill>
          </a:ln>
          <a:effectLst/>
        </p:spPr>
        <p:style>
          <a:lnRef idx="1">
            <a:schemeClr val="accent1"/>
          </a:lnRef>
          <a:fillRef idx="0">
            <a:schemeClr val="accent1"/>
          </a:fillRef>
          <a:effectRef idx="0">
            <a:schemeClr val="accent1"/>
          </a:effectRef>
          <a:fontRef idx="minor">
            <a:schemeClr val="tx1"/>
          </a:fontRef>
        </p:style>
      </p:cxnSp>
      <p:grpSp>
        <p:nvGrpSpPr>
          <p:cNvPr id="353" name="Group 352"/>
          <p:cNvGrpSpPr/>
          <p:nvPr/>
        </p:nvGrpSpPr>
        <p:grpSpPr>
          <a:xfrm>
            <a:off x="8285655" y="5291948"/>
            <a:ext cx="835576" cy="124673"/>
            <a:chOff x="8241005" y="5355157"/>
            <a:chExt cx="1011048" cy="150855"/>
          </a:xfrm>
        </p:grpSpPr>
        <p:pic>
          <p:nvPicPr>
            <p:cNvPr id="354" name="Picture 3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1005" y="5355157"/>
              <a:ext cx="659420" cy="133533"/>
            </a:xfrm>
            <a:prstGeom prst="rect">
              <a:avLst/>
            </a:prstGeom>
          </p:spPr>
        </p:pic>
        <p:pic>
          <p:nvPicPr>
            <p:cNvPr id="355" name="Picture 354"/>
            <p:cNvPicPr>
              <a:picLocks noChangeAspect="1"/>
            </p:cNvPicPr>
            <p:nvPr/>
          </p:nvPicPr>
          <p:blipFill rotWithShape="1">
            <a:blip r:embed="rId7" cstate="print">
              <a:extLst>
                <a:ext uri="{28A0092B-C50C-407E-A947-70E740481C1C}">
                  <a14:useLocalDpi xmlns:a14="http://schemas.microsoft.com/office/drawing/2010/main" val="0"/>
                </a:ext>
              </a:extLst>
            </a:blip>
            <a:srcRect l="20498" t="31831" r="19698" b="32708"/>
            <a:stretch/>
          </p:blipFill>
          <p:spPr>
            <a:xfrm>
              <a:off x="8925022" y="5366644"/>
              <a:ext cx="327031" cy="139368"/>
            </a:xfrm>
            <a:prstGeom prst="rect">
              <a:avLst/>
            </a:prstGeom>
          </p:spPr>
        </p:pic>
      </p:grpSp>
      <p:pic>
        <p:nvPicPr>
          <p:cNvPr id="356" name="Picture 355"/>
          <p:cNvPicPr>
            <a:picLocks noChangeAspect="1"/>
          </p:cNvPicPr>
          <p:nvPr/>
        </p:nvPicPr>
        <p:blipFill rotWithShape="1">
          <a:blip r:embed="rId8" cstate="print">
            <a:extLst>
              <a:ext uri="{28A0092B-C50C-407E-A947-70E740481C1C}">
                <a14:useLocalDpi xmlns:a14="http://schemas.microsoft.com/office/drawing/2010/main" val="0"/>
              </a:ext>
            </a:extLst>
          </a:blip>
          <a:srcRect b="17519"/>
          <a:stretch/>
        </p:blipFill>
        <p:spPr>
          <a:xfrm>
            <a:off x="4633911" y="5197350"/>
            <a:ext cx="1113358" cy="293813"/>
          </a:xfrm>
          <a:prstGeom prst="rect">
            <a:avLst/>
          </a:prstGeom>
        </p:spPr>
      </p:pic>
      <p:pic>
        <p:nvPicPr>
          <p:cNvPr id="357" name="Picture 166" descr="http://upload.wikimedia.org/wikipedia/de/thumb/5/56/Logo_Enercon.svg/413px-Logo_Enerc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32599" y="6152923"/>
            <a:ext cx="737250" cy="174092"/>
          </a:xfrm>
          <a:prstGeom prst="rect">
            <a:avLst/>
          </a:prstGeom>
          <a:noFill/>
          <a:extLst>
            <a:ext uri="{909E8E84-426E-40DD-AFC4-6F175D3DCCD1}">
              <a14:hiddenFill xmlns:a14="http://schemas.microsoft.com/office/drawing/2010/main">
                <a:solidFill>
                  <a:srgbClr val="FFFFFF"/>
                </a:solidFill>
              </a14:hiddenFill>
            </a:ext>
          </a:extLst>
        </p:spPr>
      </p:pic>
      <p:sp>
        <p:nvSpPr>
          <p:cNvPr id="358" name="Rectangle 357"/>
          <p:cNvSpPr>
            <a:spLocks noChangeArrowheads="1"/>
          </p:cNvSpPr>
          <p:nvPr/>
        </p:nvSpPr>
        <p:spPr bwMode="auto">
          <a:xfrm>
            <a:off x="738000" y="2180048"/>
            <a:ext cx="386808" cy="595548"/>
          </a:xfrm>
          <a:prstGeom prst="rect">
            <a:avLst/>
          </a:prstGeom>
          <a:noFill/>
          <a:ln w="9525">
            <a:noFill/>
            <a:miter lim="800000"/>
            <a:headEnd/>
            <a:tailEnd/>
          </a:ln>
        </p:spPr>
        <p:txBody>
          <a:bodyPr wrap="square" lIns="0" tIns="0" rIns="0" bIns="0">
            <a:spAutoFit/>
          </a:bodyPr>
          <a:lstStyle/>
          <a:p>
            <a:pPr algn="l" rtl="0">
              <a:lnSpc>
                <a:spcPct val="90000"/>
              </a:lnSpc>
              <a:buSzPct val="100000"/>
            </a:pPr>
            <a:r>
              <a:rPr lang="ru-RU" sz="4300" b="0" dirty="0">
                <a:solidFill>
                  <a:schemeClr val="accent6"/>
                </a:solidFill>
                <a:latin typeface="+mj-lt"/>
              </a:rPr>
              <a:t>А</a:t>
            </a:r>
          </a:p>
        </p:txBody>
      </p:sp>
      <p:sp>
        <p:nvSpPr>
          <p:cNvPr id="359" name="TextBox 358"/>
          <p:cNvSpPr txBox="1">
            <a:spLocks/>
          </p:cNvSpPr>
          <p:nvPr/>
        </p:nvSpPr>
        <p:spPr>
          <a:xfrm>
            <a:off x="1086710" y="2242373"/>
            <a:ext cx="1088233" cy="1246495"/>
          </a:xfrm>
          <a:prstGeom prst="rect">
            <a:avLst/>
          </a:prstGeom>
          <a:noFill/>
          <a:ln w="9525">
            <a:noFill/>
          </a:ln>
        </p:spPr>
        <p:txBody>
          <a:bodyPr vert="horz" wrap="square" lIns="0" tIns="0" rIns="0" bIns="0" rtlCol="0">
            <a:spAutoFit/>
          </a:bodyPr>
          <a:lstStyle/>
          <a:p>
            <a:pPr marL="0" lvl="1">
              <a:lnSpc>
                <a:spcPct val="90000"/>
              </a:lnSpc>
              <a:spcBef>
                <a:spcPts val="600"/>
              </a:spcBef>
              <a:buSzPct val="100000"/>
            </a:pPr>
            <a:r>
              <a:rPr lang="ru-RU" sz="1500" dirty="0" err="1">
                <a:latin typeface="+mn-lt"/>
                <a:cs typeface="Arial Narrow" pitchFamily="34" charset="0"/>
              </a:rPr>
              <a:t>ВЭУ</a:t>
            </a:r>
            <a:r>
              <a:rPr lang="ru-RU" sz="1500" dirty="0">
                <a:latin typeface="+mn-lt"/>
                <a:cs typeface="Arial Narrow" pitchFamily="34" charset="0"/>
              </a:rPr>
              <a:t> большего диаметра и большей единичной мощности</a:t>
            </a:r>
            <a:endParaRPr lang="ru-RU" sz="1500" b="1" i="0" u="none" baseline="0" dirty="0">
              <a:latin typeface="+mn-lt"/>
              <a:cs typeface="Arial Narrow" pitchFamily="34" charset="0"/>
            </a:endParaRPr>
          </a:p>
        </p:txBody>
      </p:sp>
      <p:sp>
        <p:nvSpPr>
          <p:cNvPr id="360" name="Rectangle 359"/>
          <p:cNvSpPr>
            <a:spLocks noChangeArrowheads="1"/>
          </p:cNvSpPr>
          <p:nvPr/>
        </p:nvSpPr>
        <p:spPr bwMode="auto">
          <a:xfrm>
            <a:off x="738000" y="5292233"/>
            <a:ext cx="386808" cy="595548"/>
          </a:xfrm>
          <a:prstGeom prst="rect">
            <a:avLst/>
          </a:prstGeom>
          <a:noFill/>
          <a:ln w="9525">
            <a:noFill/>
            <a:miter lim="800000"/>
            <a:headEnd/>
            <a:tailEnd/>
          </a:ln>
        </p:spPr>
        <p:txBody>
          <a:bodyPr wrap="square" lIns="0" tIns="0" rIns="0" bIns="0">
            <a:spAutoFit/>
          </a:bodyPr>
          <a:lstStyle/>
          <a:p>
            <a:pPr algn="l" rtl="0">
              <a:lnSpc>
                <a:spcPct val="90000"/>
              </a:lnSpc>
              <a:buSzPct val="100000"/>
            </a:pPr>
            <a:r>
              <a:rPr lang="ru-RU" sz="4300" b="0" i="0" u="none" baseline="0" dirty="0" smtClean="0">
                <a:solidFill>
                  <a:schemeClr val="accent6"/>
                </a:solidFill>
                <a:latin typeface="+mj-lt"/>
              </a:rPr>
              <a:t>В</a:t>
            </a:r>
            <a:endParaRPr lang="ru-RU" sz="4300" b="0" dirty="0">
              <a:solidFill>
                <a:schemeClr val="accent6"/>
              </a:solidFill>
              <a:latin typeface="+mj-lt"/>
            </a:endParaRPr>
          </a:p>
        </p:txBody>
      </p:sp>
      <p:sp>
        <p:nvSpPr>
          <p:cNvPr id="361" name="TextBox 360"/>
          <p:cNvSpPr txBox="1">
            <a:spLocks/>
          </p:cNvSpPr>
          <p:nvPr/>
        </p:nvSpPr>
        <p:spPr>
          <a:xfrm>
            <a:off x="1086710" y="5354558"/>
            <a:ext cx="1201020" cy="623248"/>
          </a:xfrm>
          <a:prstGeom prst="rect">
            <a:avLst/>
          </a:prstGeom>
          <a:noFill/>
          <a:ln w="9525">
            <a:noFill/>
          </a:ln>
        </p:spPr>
        <p:txBody>
          <a:bodyPr vert="horz" wrap="square" lIns="0" tIns="0" rIns="0" bIns="0" rtlCol="0">
            <a:spAutoFit/>
          </a:bodyPr>
          <a:lstStyle/>
          <a:p>
            <a:pPr algn="l" rtl="0">
              <a:lnSpc>
                <a:spcPct val="90000"/>
              </a:lnSpc>
              <a:spcBef>
                <a:spcPts val="600"/>
              </a:spcBef>
              <a:buSzPct val="100000"/>
            </a:pPr>
            <a:r>
              <a:rPr lang="ru-RU" sz="1500" b="1" i="0" u="none" baseline="0" dirty="0" smtClean="0">
                <a:latin typeface="+mn-lt"/>
                <a:cs typeface="Arial Narrow" pitchFamily="34" charset="0"/>
              </a:rPr>
              <a:t>Улучшение аэродинамики и управления</a:t>
            </a:r>
            <a:endParaRPr lang="ru-RU" sz="1500" b="1" i="0" u="none" baseline="0" dirty="0">
              <a:latin typeface="+mn-lt"/>
              <a:cs typeface="Arial Narrow" pitchFamily="34" charset="0"/>
            </a:endParaRPr>
          </a:p>
        </p:txBody>
      </p:sp>
      <p:sp>
        <p:nvSpPr>
          <p:cNvPr id="362" name="Rectangle 361"/>
          <p:cNvSpPr>
            <a:spLocks noChangeArrowheads="1"/>
          </p:cNvSpPr>
          <p:nvPr/>
        </p:nvSpPr>
        <p:spPr bwMode="auto">
          <a:xfrm>
            <a:off x="738000" y="3837412"/>
            <a:ext cx="386808" cy="595548"/>
          </a:xfrm>
          <a:prstGeom prst="rect">
            <a:avLst/>
          </a:prstGeom>
          <a:noFill/>
          <a:ln w="9525">
            <a:noFill/>
            <a:miter lim="800000"/>
            <a:headEnd/>
            <a:tailEnd/>
          </a:ln>
        </p:spPr>
        <p:txBody>
          <a:bodyPr wrap="square" lIns="0" tIns="0" rIns="0" bIns="0">
            <a:spAutoFit/>
          </a:bodyPr>
          <a:lstStyle/>
          <a:p>
            <a:pPr algn="l" rtl="0">
              <a:lnSpc>
                <a:spcPct val="90000"/>
              </a:lnSpc>
              <a:buSzPct val="100000"/>
            </a:pPr>
            <a:r>
              <a:rPr lang="ru-RU" sz="4300" b="0" i="0" u="none" baseline="0" dirty="0" smtClean="0">
                <a:solidFill>
                  <a:schemeClr val="accent6"/>
                </a:solidFill>
                <a:latin typeface="+mj-lt"/>
              </a:rPr>
              <a:t>Б</a:t>
            </a:r>
            <a:endParaRPr lang="ru-RU" sz="4300" b="0" dirty="0">
              <a:solidFill>
                <a:schemeClr val="accent6"/>
              </a:solidFill>
              <a:latin typeface="+mj-lt"/>
            </a:endParaRPr>
          </a:p>
        </p:txBody>
      </p:sp>
      <p:sp>
        <p:nvSpPr>
          <p:cNvPr id="363" name="TextBox 362"/>
          <p:cNvSpPr txBox="1">
            <a:spLocks/>
          </p:cNvSpPr>
          <p:nvPr/>
        </p:nvSpPr>
        <p:spPr>
          <a:xfrm>
            <a:off x="1086710" y="3899737"/>
            <a:ext cx="1088233" cy="623248"/>
          </a:xfrm>
          <a:prstGeom prst="rect">
            <a:avLst/>
          </a:prstGeom>
          <a:noFill/>
          <a:ln w="9525">
            <a:noFill/>
          </a:ln>
        </p:spPr>
        <p:txBody>
          <a:bodyPr vert="horz" wrap="square" lIns="0" tIns="0" rIns="0" bIns="0" rtlCol="0">
            <a:spAutoFit/>
          </a:bodyPr>
          <a:lstStyle/>
          <a:p>
            <a:pPr marL="0" lvl="1" algn="l" rtl="0">
              <a:lnSpc>
                <a:spcPct val="90000"/>
              </a:lnSpc>
              <a:spcBef>
                <a:spcPts val="600"/>
              </a:spcBef>
              <a:buSzPct val="100000"/>
            </a:pPr>
            <a:r>
              <a:rPr lang="ru-RU" sz="1500" b="1" i="0" u="none" baseline="0" dirty="0" smtClean="0">
                <a:latin typeface="+mn-lt"/>
                <a:cs typeface="Arial Narrow" pitchFamily="34" charset="0"/>
              </a:rPr>
              <a:t>Повышение надежности трансмиссии</a:t>
            </a:r>
            <a:endParaRPr lang="ru-RU" sz="1500" dirty="0" smtClean="0">
              <a:latin typeface="+mn-lt"/>
              <a:cs typeface="Arial Narrow" pitchFamily="34" charset="0"/>
            </a:endParaRPr>
          </a:p>
        </p:txBody>
      </p:sp>
      <p:cxnSp>
        <p:nvCxnSpPr>
          <p:cNvPr id="364" name="VerticalLine166"/>
          <p:cNvCxnSpPr/>
          <p:nvPr/>
        </p:nvCxnSpPr>
        <p:spPr>
          <a:xfrm>
            <a:off x="2295593" y="2180048"/>
            <a:ext cx="0" cy="4232364"/>
          </a:xfrm>
          <a:prstGeom prst="line">
            <a:avLst/>
          </a:prstGeom>
          <a:ln w="1587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sp>
        <p:nvSpPr>
          <p:cNvPr id="365" name="Oval 364"/>
          <p:cNvSpPr/>
          <p:nvPr/>
        </p:nvSpPr>
        <p:spPr>
          <a:xfrm>
            <a:off x="7621449" y="2519257"/>
            <a:ext cx="113985" cy="113985"/>
          </a:xfrm>
          <a:prstGeom prst="ellipse">
            <a:avLst/>
          </a:prstGeom>
          <a:solidFill>
            <a:schemeClr val="accent4"/>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66" name="Oval 365"/>
          <p:cNvSpPr/>
          <p:nvPr/>
        </p:nvSpPr>
        <p:spPr>
          <a:xfrm>
            <a:off x="6357192" y="2519257"/>
            <a:ext cx="113985" cy="113985"/>
          </a:xfrm>
          <a:prstGeom prst="ellipse">
            <a:avLst/>
          </a:prstGeom>
          <a:solidFill>
            <a:schemeClr val="accent4"/>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67" name="Oval 366"/>
          <p:cNvSpPr/>
          <p:nvPr/>
        </p:nvSpPr>
        <p:spPr>
          <a:xfrm>
            <a:off x="8198623" y="2519257"/>
            <a:ext cx="113985" cy="113985"/>
          </a:xfrm>
          <a:prstGeom prst="ellipse">
            <a:avLst/>
          </a:prstGeom>
          <a:solidFill>
            <a:schemeClr val="accent4"/>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68" name="Oval 367"/>
          <p:cNvSpPr/>
          <p:nvPr/>
        </p:nvSpPr>
        <p:spPr>
          <a:xfrm>
            <a:off x="5947926" y="2519257"/>
            <a:ext cx="113985" cy="113985"/>
          </a:xfrm>
          <a:prstGeom prst="ellipse">
            <a:avLst/>
          </a:prstGeom>
          <a:solidFill>
            <a:schemeClr val="accent4"/>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69" name="Oval 368"/>
          <p:cNvSpPr/>
          <p:nvPr/>
        </p:nvSpPr>
        <p:spPr>
          <a:xfrm>
            <a:off x="8640658" y="2877028"/>
            <a:ext cx="113985" cy="113985"/>
          </a:xfrm>
          <a:prstGeom prst="ellipse">
            <a:avLst/>
          </a:prstGeom>
          <a:solidFill>
            <a:schemeClr val="accent6"/>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70" name="Oval 369"/>
          <p:cNvSpPr/>
          <p:nvPr/>
        </p:nvSpPr>
        <p:spPr>
          <a:xfrm>
            <a:off x="7934331" y="2877028"/>
            <a:ext cx="113985" cy="113985"/>
          </a:xfrm>
          <a:prstGeom prst="ellipse">
            <a:avLst/>
          </a:prstGeom>
          <a:solidFill>
            <a:schemeClr val="accent6"/>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71" name="Oval 370"/>
          <p:cNvSpPr/>
          <p:nvPr/>
        </p:nvSpPr>
        <p:spPr>
          <a:xfrm>
            <a:off x="7621449" y="2877028"/>
            <a:ext cx="113985" cy="113985"/>
          </a:xfrm>
          <a:prstGeom prst="ellipse">
            <a:avLst/>
          </a:prstGeom>
          <a:solidFill>
            <a:schemeClr val="accent6"/>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72" name="Oval 371"/>
          <p:cNvSpPr/>
          <p:nvPr/>
        </p:nvSpPr>
        <p:spPr>
          <a:xfrm>
            <a:off x="4060569" y="3525394"/>
            <a:ext cx="113985" cy="113985"/>
          </a:xfrm>
          <a:prstGeom prst="ellipse">
            <a:avLst/>
          </a:prstGeom>
          <a:solidFill>
            <a:schemeClr val="accent6"/>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73" name="Oval 372"/>
          <p:cNvSpPr/>
          <p:nvPr/>
        </p:nvSpPr>
        <p:spPr>
          <a:xfrm>
            <a:off x="5481966" y="3525394"/>
            <a:ext cx="113985" cy="113985"/>
          </a:xfrm>
          <a:prstGeom prst="ellipse">
            <a:avLst/>
          </a:prstGeom>
          <a:solidFill>
            <a:schemeClr val="accent6"/>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74" name="Oval 373"/>
          <p:cNvSpPr/>
          <p:nvPr/>
        </p:nvSpPr>
        <p:spPr>
          <a:xfrm>
            <a:off x="5838407" y="3166430"/>
            <a:ext cx="113985" cy="113985"/>
          </a:xfrm>
          <a:prstGeom prst="ellipse">
            <a:avLst/>
          </a:prstGeom>
          <a:solidFill>
            <a:schemeClr val="accent4"/>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75" name="Oval 374"/>
          <p:cNvSpPr/>
          <p:nvPr/>
        </p:nvSpPr>
        <p:spPr>
          <a:xfrm>
            <a:off x="6551291" y="3166430"/>
            <a:ext cx="113985" cy="113985"/>
          </a:xfrm>
          <a:prstGeom prst="ellipse">
            <a:avLst/>
          </a:prstGeom>
          <a:solidFill>
            <a:schemeClr val="accent4"/>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76" name="Oval 375"/>
          <p:cNvSpPr/>
          <p:nvPr/>
        </p:nvSpPr>
        <p:spPr>
          <a:xfrm>
            <a:off x="6907733" y="3166430"/>
            <a:ext cx="113985" cy="113985"/>
          </a:xfrm>
          <a:prstGeom prst="ellipse">
            <a:avLst/>
          </a:prstGeom>
          <a:solidFill>
            <a:schemeClr val="accent4"/>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77" name="Oval 376"/>
          <p:cNvSpPr/>
          <p:nvPr/>
        </p:nvSpPr>
        <p:spPr>
          <a:xfrm>
            <a:off x="6907733" y="3525394"/>
            <a:ext cx="113985" cy="113985"/>
          </a:xfrm>
          <a:prstGeom prst="ellipse">
            <a:avLst/>
          </a:prstGeom>
          <a:solidFill>
            <a:schemeClr val="accent6"/>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78" name="Oval 377"/>
          <p:cNvSpPr/>
          <p:nvPr/>
        </p:nvSpPr>
        <p:spPr>
          <a:xfrm>
            <a:off x="8405070" y="3166430"/>
            <a:ext cx="113985" cy="113985"/>
          </a:xfrm>
          <a:prstGeom prst="ellipse">
            <a:avLst/>
          </a:prstGeom>
          <a:solidFill>
            <a:schemeClr val="accent4"/>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79" name="Oval 378"/>
          <p:cNvSpPr/>
          <p:nvPr/>
        </p:nvSpPr>
        <p:spPr>
          <a:xfrm>
            <a:off x="5760242" y="4217101"/>
            <a:ext cx="113985" cy="113985"/>
          </a:xfrm>
          <a:prstGeom prst="ellipse">
            <a:avLst/>
          </a:prstGeom>
          <a:solidFill>
            <a:schemeClr val="accent4"/>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80" name="Oval 379"/>
          <p:cNvSpPr/>
          <p:nvPr/>
        </p:nvSpPr>
        <p:spPr>
          <a:xfrm>
            <a:off x="6102854" y="4217101"/>
            <a:ext cx="113985" cy="113985"/>
          </a:xfrm>
          <a:prstGeom prst="ellipse">
            <a:avLst/>
          </a:prstGeom>
          <a:solidFill>
            <a:schemeClr val="accent4"/>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81" name="Oval 380"/>
          <p:cNvSpPr/>
          <p:nvPr/>
        </p:nvSpPr>
        <p:spPr>
          <a:xfrm>
            <a:off x="6216057" y="4572991"/>
            <a:ext cx="113985" cy="113985"/>
          </a:xfrm>
          <a:prstGeom prst="ellipse">
            <a:avLst/>
          </a:prstGeom>
          <a:solidFill>
            <a:schemeClr val="accent4"/>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82" name="Oval 381"/>
          <p:cNvSpPr/>
          <p:nvPr/>
        </p:nvSpPr>
        <p:spPr>
          <a:xfrm>
            <a:off x="8781486" y="4572991"/>
            <a:ext cx="113985" cy="113985"/>
          </a:xfrm>
          <a:prstGeom prst="ellipse">
            <a:avLst/>
          </a:prstGeom>
          <a:solidFill>
            <a:schemeClr val="accent6"/>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83" name="Oval 382"/>
          <p:cNvSpPr/>
          <p:nvPr/>
        </p:nvSpPr>
        <p:spPr>
          <a:xfrm>
            <a:off x="6784306" y="4938493"/>
            <a:ext cx="113985" cy="113985"/>
          </a:xfrm>
          <a:prstGeom prst="ellipse">
            <a:avLst/>
          </a:prstGeom>
          <a:solidFill>
            <a:schemeClr val="accent6"/>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84" name="Oval 383"/>
          <p:cNvSpPr/>
          <p:nvPr/>
        </p:nvSpPr>
        <p:spPr>
          <a:xfrm>
            <a:off x="7924934" y="4938493"/>
            <a:ext cx="113985" cy="113985"/>
          </a:xfrm>
          <a:prstGeom prst="ellipse">
            <a:avLst/>
          </a:prstGeom>
          <a:solidFill>
            <a:schemeClr val="accent6"/>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385" name="Oval 384"/>
          <p:cNvSpPr/>
          <p:nvPr/>
        </p:nvSpPr>
        <p:spPr>
          <a:xfrm>
            <a:off x="7694425" y="4942054"/>
            <a:ext cx="113985" cy="113985"/>
          </a:xfrm>
          <a:prstGeom prst="ellipse">
            <a:avLst/>
          </a:prstGeom>
          <a:solidFill>
            <a:schemeClr val="accent4"/>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grpSp>
        <p:nvGrpSpPr>
          <p:cNvPr id="386" name="Group 385"/>
          <p:cNvGrpSpPr/>
          <p:nvPr/>
        </p:nvGrpSpPr>
        <p:grpSpPr>
          <a:xfrm>
            <a:off x="8539850" y="2803829"/>
            <a:ext cx="518827" cy="77412"/>
            <a:chOff x="8241005" y="5355157"/>
            <a:chExt cx="1011048" cy="150855"/>
          </a:xfrm>
        </p:grpSpPr>
        <p:pic>
          <p:nvPicPr>
            <p:cNvPr id="387" name="Picture 38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41005" y="5355157"/>
              <a:ext cx="659420" cy="133533"/>
            </a:xfrm>
            <a:prstGeom prst="rect">
              <a:avLst/>
            </a:prstGeom>
          </p:spPr>
        </p:pic>
        <p:pic>
          <p:nvPicPr>
            <p:cNvPr id="388" name="Picture 387"/>
            <p:cNvPicPr>
              <a:picLocks noChangeAspect="1"/>
            </p:cNvPicPr>
            <p:nvPr/>
          </p:nvPicPr>
          <p:blipFill rotWithShape="1">
            <a:blip r:embed="rId11" cstate="print">
              <a:extLst>
                <a:ext uri="{28A0092B-C50C-407E-A947-70E740481C1C}">
                  <a14:useLocalDpi xmlns:a14="http://schemas.microsoft.com/office/drawing/2010/main" val="0"/>
                </a:ext>
              </a:extLst>
            </a:blip>
            <a:srcRect l="20498" t="31831" r="19698" b="32708"/>
            <a:stretch/>
          </p:blipFill>
          <p:spPr>
            <a:xfrm>
              <a:off x="8925022" y="5366644"/>
              <a:ext cx="327031" cy="139368"/>
            </a:xfrm>
            <a:prstGeom prst="rect">
              <a:avLst/>
            </a:prstGeom>
          </p:spPr>
        </p:pic>
      </p:grpSp>
      <p:grpSp>
        <p:nvGrpSpPr>
          <p:cNvPr id="389" name="Group 388"/>
          <p:cNvGrpSpPr/>
          <p:nvPr/>
        </p:nvGrpSpPr>
        <p:grpSpPr>
          <a:xfrm>
            <a:off x="8583626" y="4490435"/>
            <a:ext cx="518827" cy="77412"/>
            <a:chOff x="8241005" y="5355157"/>
            <a:chExt cx="1011048" cy="150855"/>
          </a:xfrm>
        </p:grpSpPr>
        <p:pic>
          <p:nvPicPr>
            <p:cNvPr id="390" name="Picture 38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41005" y="5355157"/>
              <a:ext cx="659420" cy="133533"/>
            </a:xfrm>
            <a:prstGeom prst="rect">
              <a:avLst/>
            </a:prstGeom>
          </p:spPr>
        </p:pic>
        <p:pic>
          <p:nvPicPr>
            <p:cNvPr id="391" name="Picture 390"/>
            <p:cNvPicPr>
              <a:picLocks noChangeAspect="1"/>
            </p:cNvPicPr>
            <p:nvPr/>
          </p:nvPicPr>
          <p:blipFill rotWithShape="1">
            <a:blip r:embed="rId11" cstate="print">
              <a:extLst>
                <a:ext uri="{28A0092B-C50C-407E-A947-70E740481C1C}">
                  <a14:useLocalDpi xmlns:a14="http://schemas.microsoft.com/office/drawing/2010/main" val="0"/>
                </a:ext>
              </a:extLst>
            </a:blip>
            <a:srcRect l="20498" t="31831" r="19698" b="32708"/>
            <a:stretch/>
          </p:blipFill>
          <p:spPr>
            <a:xfrm>
              <a:off x="8925022" y="5366644"/>
              <a:ext cx="327031" cy="139368"/>
            </a:xfrm>
            <a:prstGeom prst="rect">
              <a:avLst/>
            </a:prstGeom>
          </p:spPr>
        </p:pic>
      </p:grpSp>
      <p:grpSp>
        <p:nvGrpSpPr>
          <p:cNvPr id="392" name="Group 391"/>
          <p:cNvGrpSpPr/>
          <p:nvPr/>
        </p:nvGrpSpPr>
        <p:grpSpPr>
          <a:xfrm>
            <a:off x="5380656" y="4135363"/>
            <a:ext cx="518827" cy="77412"/>
            <a:chOff x="8241005" y="5355157"/>
            <a:chExt cx="1011048" cy="150855"/>
          </a:xfrm>
        </p:grpSpPr>
        <p:pic>
          <p:nvPicPr>
            <p:cNvPr id="393" name="Picture 39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41005" y="5355157"/>
              <a:ext cx="659420" cy="133533"/>
            </a:xfrm>
            <a:prstGeom prst="rect">
              <a:avLst/>
            </a:prstGeom>
          </p:spPr>
        </p:pic>
        <p:pic>
          <p:nvPicPr>
            <p:cNvPr id="394" name="Picture 393"/>
            <p:cNvPicPr>
              <a:picLocks noChangeAspect="1"/>
            </p:cNvPicPr>
            <p:nvPr/>
          </p:nvPicPr>
          <p:blipFill rotWithShape="1">
            <a:blip r:embed="rId11" cstate="print">
              <a:extLst>
                <a:ext uri="{28A0092B-C50C-407E-A947-70E740481C1C}">
                  <a14:useLocalDpi xmlns:a14="http://schemas.microsoft.com/office/drawing/2010/main" val="0"/>
                </a:ext>
              </a:extLst>
            </a:blip>
            <a:srcRect l="20498" t="31831" r="19698" b="32708"/>
            <a:stretch/>
          </p:blipFill>
          <p:spPr>
            <a:xfrm>
              <a:off x="8925022" y="5366644"/>
              <a:ext cx="327031" cy="139368"/>
            </a:xfrm>
            <a:prstGeom prst="rect">
              <a:avLst/>
            </a:prstGeom>
          </p:spPr>
        </p:pic>
      </p:grpSp>
      <p:pic>
        <p:nvPicPr>
          <p:cNvPr id="395" name="Picture 39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60072" y="4435325"/>
            <a:ext cx="628462" cy="201076"/>
          </a:xfrm>
          <a:prstGeom prst="rect">
            <a:avLst/>
          </a:prstGeom>
        </p:spPr>
      </p:pic>
      <p:pic>
        <p:nvPicPr>
          <p:cNvPr id="396" name="Picture 39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90593" y="4799921"/>
            <a:ext cx="628462" cy="201076"/>
          </a:xfrm>
          <a:prstGeom prst="rect">
            <a:avLst/>
          </a:prstGeom>
        </p:spPr>
      </p:pic>
      <p:pic>
        <p:nvPicPr>
          <p:cNvPr id="397" name="Picture 166" descr="http://upload.wikimedia.org/wikipedia/de/thumb/5/56/Logo_Enercon.svg/413px-Logo_Enerc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87159" y="4851324"/>
            <a:ext cx="416158" cy="98269"/>
          </a:xfrm>
          <a:prstGeom prst="rect">
            <a:avLst/>
          </a:prstGeom>
          <a:noFill/>
          <a:extLst>
            <a:ext uri="{909E8E84-426E-40DD-AFC4-6F175D3DCCD1}">
              <a14:hiddenFill xmlns:a14="http://schemas.microsoft.com/office/drawing/2010/main">
                <a:solidFill>
                  <a:srgbClr val="FFFFFF"/>
                </a:solidFill>
              </a14:hiddenFill>
            </a:ext>
          </a:extLst>
        </p:spPr>
      </p:pic>
      <p:pic>
        <p:nvPicPr>
          <p:cNvPr id="398" name="Picture 170" descr="http://upload.wikimedia.org/wikipedia/de/thumb/0/06/Ge_wind_energy_logo.svg/69px-Ge_wind_energy_logo.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62473" y="4830650"/>
            <a:ext cx="138868" cy="139618"/>
          </a:xfrm>
          <a:prstGeom prst="rect">
            <a:avLst/>
          </a:prstGeom>
          <a:noFill/>
          <a:extLst>
            <a:ext uri="{909E8E84-426E-40DD-AFC4-6F175D3DCCD1}">
              <a14:hiddenFill xmlns:a14="http://schemas.microsoft.com/office/drawing/2010/main">
                <a:solidFill>
                  <a:srgbClr val="FFFFFF"/>
                </a:solidFill>
              </a14:hiddenFill>
            </a:ext>
          </a:extLst>
        </p:spPr>
      </p:pic>
      <p:pic>
        <p:nvPicPr>
          <p:cNvPr id="399" name="Picture 170" descr="http://upload.wikimedia.org/wikipedia/de/thumb/0/06/Ge_wind_energy_logo.svg/69px-Ge_wind_energy_logo.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03616" y="4113018"/>
            <a:ext cx="138868" cy="139618"/>
          </a:xfrm>
          <a:prstGeom prst="rect">
            <a:avLst/>
          </a:prstGeom>
          <a:noFill/>
          <a:extLst>
            <a:ext uri="{909E8E84-426E-40DD-AFC4-6F175D3DCCD1}">
              <a14:hiddenFill xmlns:a14="http://schemas.microsoft.com/office/drawing/2010/main">
                <a:solidFill>
                  <a:srgbClr val="FFFFFF"/>
                </a:solidFill>
              </a14:hiddenFill>
            </a:ext>
          </a:extLst>
        </p:spPr>
      </p:pic>
      <p:pic>
        <p:nvPicPr>
          <p:cNvPr id="400" name="Picture 164" descr="File:Goldwind logo.jpg"/>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12212" y="4814734"/>
            <a:ext cx="515789" cy="130770"/>
          </a:xfrm>
          <a:prstGeom prst="rect">
            <a:avLst/>
          </a:prstGeom>
          <a:noFill/>
          <a:extLst>
            <a:ext uri="{909E8E84-426E-40DD-AFC4-6F175D3DCCD1}">
              <a14:hiddenFill xmlns:a14="http://schemas.microsoft.com/office/drawing/2010/main">
                <a:solidFill>
                  <a:srgbClr val="FFFFFF"/>
                </a:solidFill>
              </a14:hiddenFill>
            </a:ext>
          </a:extLst>
        </p:spPr>
      </p:pic>
      <p:sp>
        <p:nvSpPr>
          <p:cNvPr id="401" name="Oval 400"/>
          <p:cNvSpPr/>
          <p:nvPr/>
        </p:nvSpPr>
        <p:spPr>
          <a:xfrm>
            <a:off x="5302298" y="4938493"/>
            <a:ext cx="113985" cy="113985"/>
          </a:xfrm>
          <a:prstGeom prst="ellipse">
            <a:avLst/>
          </a:prstGeom>
          <a:solidFill>
            <a:schemeClr val="accent5"/>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pic>
        <p:nvPicPr>
          <p:cNvPr id="402" name="Picture 170" descr="http://upload.wikimedia.org/wikipedia/de/thumb/0/06/Ge_wind_energy_logo.svg/69px-Ge_wind_energy_logo.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85655" y="2408013"/>
            <a:ext cx="138868" cy="139618"/>
          </a:xfrm>
          <a:prstGeom prst="rect">
            <a:avLst/>
          </a:prstGeom>
          <a:noFill/>
          <a:extLst>
            <a:ext uri="{909E8E84-426E-40DD-AFC4-6F175D3DCCD1}">
              <a14:hiddenFill xmlns:a14="http://schemas.microsoft.com/office/drawing/2010/main">
                <a:solidFill>
                  <a:srgbClr val="FFFFFF"/>
                </a:solidFill>
              </a14:hiddenFill>
            </a:ext>
          </a:extLst>
        </p:spPr>
      </p:pic>
      <p:grpSp>
        <p:nvGrpSpPr>
          <p:cNvPr id="403" name="Group 402"/>
          <p:cNvGrpSpPr/>
          <p:nvPr/>
        </p:nvGrpSpPr>
        <p:grpSpPr>
          <a:xfrm>
            <a:off x="7414979" y="2443355"/>
            <a:ext cx="518827" cy="77412"/>
            <a:chOff x="8241005" y="5355157"/>
            <a:chExt cx="1011048" cy="150855"/>
          </a:xfrm>
        </p:grpSpPr>
        <p:pic>
          <p:nvPicPr>
            <p:cNvPr id="404" name="Picture 40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41005" y="5355157"/>
              <a:ext cx="659420" cy="133533"/>
            </a:xfrm>
            <a:prstGeom prst="rect">
              <a:avLst/>
            </a:prstGeom>
          </p:spPr>
        </p:pic>
        <p:pic>
          <p:nvPicPr>
            <p:cNvPr id="405" name="Picture 404"/>
            <p:cNvPicPr>
              <a:picLocks noChangeAspect="1"/>
            </p:cNvPicPr>
            <p:nvPr/>
          </p:nvPicPr>
          <p:blipFill rotWithShape="1">
            <a:blip r:embed="rId11" cstate="print">
              <a:extLst>
                <a:ext uri="{28A0092B-C50C-407E-A947-70E740481C1C}">
                  <a14:useLocalDpi xmlns:a14="http://schemas.microsoft.com/office/drawing/2010/main" val="0"/>
                </a:ext>
              </a:extLst>
            </a:blip>
            <a:srcRect l="20498" t="31831" r="19698" b="32708"/>
            <a:stretch/>
          </p:blipFill>
          <p:spPr>
            <a:xfrm>
              <a:off x="8925022" y="5366644"/>
              <a:ext cx="327031" cy="139368"/>
            </a:xfrm>
            <a:prstGeom prst="rect">
              <a:avLst/>
            </a:prstGeom>
          </p:spPr>
        </p:pic>
      </p:grpSp>
      <p:pic>
        <p:nvPicPr>
          <p:cNvPr id="406" name="Picture 40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7495" y="2387873"/>
            <a:ext cx="628462" cy="201076"/>
          </a:xfrm>
          <a:prstGeom prst="rect">
            <a:avLst/>
          </a:prstGeom>
        </p:spPr>
      </p:pic>
      <p:pic>
        <p:nvPicPr>
          <p:cNvPr id="407" name="Picture 164" descr="File:Goldwind 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00204" y="2676630"/>
            <a:ext cx="515789" cy="130770"/>
          </a:xfrm>
          <a:prstGeom prst="rect">
            <a:avLst/>
          </a:prstGeom>
          <a:noFill/>
          <a:extLst>
            <a:ext uri="{909E8E84-426E-40DD-AFC4-6F175D3DCCD1}">
              <a14:hiddenFill xmlns:a14="http://schemas.microsoft.com/office/drawing/2010/main">
                <a:solidFill>
                  <a:srgbClr val="FFFFFF"/>
                </a:solidFill>
              </a14:hiddenFill>
            </a:ext>
          </a:extLst>
        </p:spPr>
      </p:pic>
      <p:pic>
        <p:nvPicPr>
          <p:cNvPr id="408" name="Picture 166" descr="http://upload.wikimedia.org/wikipedia/de/thumb/5/56/Logo_Enercon.svg/413px-Logo_Enerc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82557" y="2432927"/>
            <a:ext cx="416158" cy="98269"/>
          </a:xfrm>
          <a:prstGeom prst="rect">
            <a:avLst/>
          </a:prstGeom>
          <a:noFill/>
          <a:extLst>
            <a:ext uri="{909E8E84-426E-40DD-AFC4-6F175D3DCCD1}">
              <a14:hiddenFill xmlns:a14="http://schemas.microsoft.com/office/drawing/2010/main">
                <a:solidFill>
                  <a:srgbClr val="FFFFFF"/>
                </a:solidFill>
              </a14:hiddenFill>
            </a:ext>
          </a:extLst>
        </p:spPr>
      </p:pic>
      <p:pic>
        <p:nvPicPr>
          <p:cNvPr id="409" name="Picture 170" descr="http://upload.wikimedia.org/wikipedia/de/thumb/0/06/Ge_wind_energy_logo.svg/69px-Ge_wind_energy_logo.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07118" y="2769092"/>
            <a:ext cx="138868" cy="139618"/>
          </a:xfrm>
          <a:prstGeom prst="rect">
            <a:avLst/>
          </a:prstGeom>
          <a:noFill/>
          <a:extLst>
            <a:ext uri="{909E8E84-426E-40DD-AFC4-6F175D3DCCD1}">
              <a14:hiddenFill xmlns:a14="http://schemas.microsoft.com/office/drawing/2010/main">
                <a:solidFill>
                  <a:srgbClr val="FFFFFF"/>
                </a:solidFill>
              </a14:hiddenFill>
            </a:ext>
          </a:extLst>
        </p:spPr>
      </p:pic>
      <p:pic>
        <p:nvPicPr>
          <p:cNvPr id="410" name="Picture 40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26860" y="2753660"/>
            <a:ext cx="628462" cy="201076"/>
          </a:xfrm>
          <a:prstGeom prst="rect">
            <a:avLst/>
          </a:prstGeom>
        </p:spPr>
      </p:pic>
      <p:pic>
        <p:nvPicPr>
          <p:cNvPr id="411" name="Picture 170" descr="http://upload.wikimedia.org/wikipedia/de/thumb/0/06/Ge_wind_energy_logo.svg/69px-Ge_wind_energy_logo.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45624" y="3409271"/>
            <a:ext cx="138868" cy="139618"/>
          </a:xfrm>
          <a:prstGeom prst="rect">
            <a:avLst/>
          </a:prstGeom>
          <a:noFill/>
          <a:extLst>
            <a:ext uri="{909E8E84-426E-40DD-AFC4-6F175D3DCCD1}">
              <a14:hiddenFill xmlns:a14="http://schemas.microsoft.com/office/drawing/2010/main">
                <a:solidFill>
                  <a:srgbClr val="FFFFFF"/>
                </a:solidFill>
              </a14:hiddenFill>
            </a:ext>
          </a:extLst>
        </p:spPr>
      </p:pic>
      <p:pic>
        <p:nvPicPr>
          <p:cNvPr id="412" name="Picture 4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72965" y="3410387"/>
            <a:ext cx="628462" cy="201076"/>
          </a:xfrm>
          <a:prstGeom prst="rect">
            <a:avLst/>
          </a:prstGeom>
        </p:spPr>
      </p:pic>
      <p:grpSp>
        <p:nvGrpSpPr>
          <p:cNvPr id="413" name="Group 412"/>
          <p:cNvGrpSpPr/>
          <p:nvPr/>
        </p:nvGrpSpPr>
        <p:grpSpPr>
          <a:xfrm>
            <a:off x="5787031" y="3091647"/>
            <a:ext cx="518827" cy="77412"/>
            <a:chOff x="8241005" y="5355157"/>
            <a:chExt cx="1011048" cy="150855"/>
          </a:xfrm>
        </p:grpSpPr>
        <p:pic>
          <p:nvPicPr>
            <p:cNvPr id="414" name="Picture 4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41005" y="5355157"/>
              <a:ext cx="659420" cy="133533"/>
            </a:xfrm>
            <a:prstGeom prst="rect">
              <a:avLst/>
            </a:prstGeom>
          </p:spPr>
        </p:pic>
        <p:pic>
          <p:nvPicPr>
            <p:cNvPr id="415" name="Picture 414"/>
            <p:cNvPicPr>
              <a:picLocks noChangeAspect="1"/>
            </p:cNvPicPr>
            <p:nvPr/>
          </p:nvPicPr>
          <p:blipFill rotWithShape="1">
            <a:blip r:embed="rId11" cstate="print">
              <a:extLst>
                <a:ext uri="{28A0092B-C50C-407E-A947-70E740481C1C}">
                  <a14:useLocalDpi xmlns:a14="http://schemas.microsoft.com/office/drawing/2010/main" val="0"/>
                </a:ext>
              </a:extLst>
            </a:blip>
            <a:srcRect l="20498" t="31831" r="19698" b="32708"/>
            <a:stretch/>
          </p:blipFill>
          <p:spPr>
            <a:xfrm>
              <a:off x="8925022" y="5366644"/>
              <a:ext cx="327031" cy="139368"/>
            </a:xfrm>
            <a:prstGeom prst="rect">
              <a:avLst/>
            </a:prstGeom>
          </p:spPr>
        </p:pic>
      </p:grpSp>
      <p:pic>
        <p:nvPicPr>
          <p:cNvPr id="416" name="Picture 166" descr="http://upload.wikimedia.org/wikipedia/de/thumb/5/56/Logo_Enercon.svg/413px-Logo_Enerc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0204" y="3084165"/>
            <a:ext cx="416158" cy="98269"/>
          </a:xfrm>
          <a:prstGeom prst="rect">
            <a:avLst/>
          </a:prstGeom>
          <a:noFill/>
          <a:extLst>
            <a:ext uri="{909E8E84-426E-40DD-AFC4-6F175D3DCCD1}">
              <a14:hiddenFill xmlns:a14="http://schemas.microsoft.com/office/drawing/2010/main">
                <a:solidFill>
                  <a:srgbClr val="FFFFFF"/>
                </a:solidFill>
              </a14:hiddenFill>
            </a:ext>
          </a:extLst>
        </p:spPr>
      </p:pic>
      <p:pic>
        <p:nvPicPr>
          <p:cNvPr id="417" name="Picture 4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26995" y="3039112"/>
            <a:ext cx="628462" cy="201076"/>
          </a:xfrm>
          <a:prstGeom prst="rect">
            <a:avLst/>
          </a:prstGeom>
        </p:spPr>
      </p:pic>
      <p:grpSp>
        <p:nvGrpSpPr>
          <p:cNvPr id="418" name="Group 417"/>
          <p:cNvGrpSpPr/>
          <p:nvPr/>
        </p:nvGrpSpPr>
        <p:grpSpPr>
          <a:xfrm>
            <a:off x="6704640" y="3446213"/>
            <a:ext cx="518827" cy="77412"/>
            <a:chOff x="8241005" y="5355157"/>
            <a:chExt cx="1011048" cy="150855"/>
          </a:xfrm>
        </p:grpSpPr>
        <p:pic>
          <p:nvPicPr>
            <p:cNvPr id="419" name="Picture 4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41005" y="5355157"/>
              <a:ext cx="659420" cy="133533"/>
            </a:xfrm>
            <a:prstGeom prst="rect">
              <a:avLst/>
            </a:prstGeom>
          </p:spPr>
        </p:pic>
        <p:pic>
          <p:nvPicPr>
            <p:cNvPr id="420" name="Picture 419"/>
            <p:cNvPicPr>
              <a:picLocks noChangeAspect="1"/>
            </p:cNvPicPr>
            <p:nvPr/>
          </p:nvPicPr>
          <p:blipFill rotWithShape="1">
            <a:blip r:embed="rId11" cstate="print">
              <a:extLst>
                <a:ext uri="{28A0092B-C50C-407E-A947-70E740481C1C}">
                  <a14:useLocalDpi xmlns:a14="http://schemas.microsoft.com/office/drawing/2010/main" val="0"/>
                </a:ext>
              </a:extLst>
            </a:blip>
            <a:srcRect l="20498" t="31831" r="19698" b="32708"/>
            <a:stretch/>
          </p:blipFill>
          <p:spPr>
            <a:xfrm>
              <a:off x="8925022" y="5366644"/>
              <a:ext cx="327031" cy="139368"/>
            </a:xfrm>
            <a:prstGeom prst="rect">
              <a:avLst/>
            </a:prstGeom>
          </p:spPr>
        </p:pic>
      </p:grpSp>
      <p:pic>
        <p:nvPicPr>
          <p:cNvPr id="421" name="Picture 170" descr="http://upload.wikimedia.org/wikipedia/de/thumb/0/06/Ge_wind_energy_logo.svg/69px-Ge_wind_energy_logo.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5058" y="3063490"/>
            <a:ext cx="138868" cy="139618"/>
          </a:xfrm>
          <a:prstGeom prst="rect">
            <a:avLst/>
          </a:prstGeom>
          <a:noFill/>
          <a:extLst>
            <a:ext uri="{909E8E84-426E-40DD-AFC4-6F175D3DCCD1}">
              <a14:hiddenFill xmlns:a14="http://schemas.microsoft.com/office/drawing/2010/main">
                <a:solidFill>
                  <a:srgbClr val="FFFFFF"/>
                </a:solidFill>
              </a14:hiddenFill>
            </a:ext>
          </a:extLst>
        </p:spPr>
      </p:pic>
      <p:pic>
        <p:nvPicPr>
          <p:cNvPr id="422" name="Picture 170" descr="http://upload.wikimedia.org/wikipedia/de/thumb/0/06/Ge_wind_energy_logo.svg/69px-Ge_wind_energy_logo.svg.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835508" y="6011827"/>
            <a:ext cx="297677" cy="299285"/>
          </a:xfrm>
          <a:prstGeom prst="rect">
            <a:avLst/>
          </a:prstGeom>
          <a:noFill/>
          <a:extLst>
            <a:ext uri="{909E8E84-426E-40DD-AFC4-6F175D3DCCD1}">
              <a14:hiddenFill xmlns:a14="http://schemas.microsoft.com/office/drawing/2010/main">
                <a:solidFill>
                  <a:srgbClr val="FFFFFF"/>
                </a:solidFill>
              </a14:hiddenFill>
            </a:ext>
          </a:extLst>
        </p:spPr>
      </p:pic>
      <p:grpSp>
        <p:nvGrpSpPr>
          <p:cNvPr id="423" name="Group 422"/>
          <p:cNvGrpSpPr/>
          <p:nvPr/>
        </p:nvGrpSpPr>
        <p:grpSpPr>
          <a:xfrm>
            <a:off x="720422" y="6486431"/>
            <a:ext cx="946885" cy="151714"/>
            <a:chOff x="720422" y="6486431"/>
            <a:chExt cx="946885" cy="151714"/>
          </a:xfrm>
        </p:grpSpPr>
        <p:sp>
          <p:nvSpPr>
            <p:cNvPr id="424" name="LegendText"/>
            <p:cNvSpPr txBox="1"/>
            <p:nvPr/>
          </p:nvSpPr>
          <p:spPr>
            <a:xfrm>
              <a:off x="918704" y="6494615"/>
              <a:ext cx="748603" cy="138499"/>
            </a:xfrm>
            <a:prstGeom prst="rect">
              <a:avLst/>
            </a:prstGeom>
            <a:noFill/>
            <a:ln w="9525">
              <a:noFill/>
            </a:ln>
          </p:spPr>
          <p:txBody>
            <a:bodyPr vert="horz" wrap="none" lIns="0" tIns="0" rIns="0" bIns="0" rtlCol="0" anchor="t" anchorCtr="0">
              <a:spAutoFit/>
            </a:bodyPr>
            <a:lstStyle/>
            <a:p>
              <a:pPr marL="0" marR="0" lvl="0" indent="0" algn="l" defTabSz="914400" rtl="0" eaLnBrk="1" fontAlgn="auto" latinLnBrk="0" hangingPunct="1">
                <a:lnSpc>
                  <a:spcPct val="90000"/>
                </a:lnSpc>
                <a:spcBef>
                  <a:spcPts val="0"/>
                </a:spcBef>
                <a:spcAft>
                  <a:spcPts val="0"/>
                </a:spcAft>
                <a:buClr>
                  <a:srgbClr val="000000"/>
                </a:buClr>
                <a:buSzPct val="100000"/>
                <a:buFontTx/>
                <a:buNone/>
                <a:tabLst/>
                <a:defRPr/>
              </a:pPr>
              <a:r>
                <a:rPr kumimoji="0" lang="ru-RU" sz="1000" b="0" i="0" u="none" strike="noStrike" kern="0" cap="none" spc="0" normalizeH="0" baseline="0" dirty="0" smtClean="0">
                  <a:ln>
                    <a:noFill/>
                  </a:ln>
                  <a:solidFill>
                    <a:sysClr val="windowText" lastClr="000000"/>
                  </a:solidFill>
                  <a:effectLst/>
                  <a:uLnTx/>
                  <a:uFillTx/>
                  <a:latin typeface="+mn-lt"/>
                  <a:cs typeface="+mn-cs"/>
                  <a:sym typeface="+mn-lt"/>
                </a:rPr>
                <a:t>Наземные ВЭУ</a:t>
              </a:r>
              <a:endParaRPr kumimoji="0" lang="ru-RU" sz="1000" b="0" i="0" u="none" strike="noStrike" kern="0" cap="none" spc="0" normalizeH="0" baseline="0" dirty="0">
                <a:ln>
                  <a:noFill/>
                </a:ln>
                <a:solidFill>
                  <a:sysClr val="windowText" lastClr="000000"/>
                </a:solidFill>
                <a:effectLst/>
                <a:uLnTx/>
                <a:uFillTx/>
                <a:latin typeface="+mn-lt"/>
                <a:cs typeface="+mn-cs"/>
                <a:sym typeface="+mn-lt"/>
              </a:endParaRPr>
            </a:p>
          </p:txBody>
        </p:sp>
        <p:sp>
          <p:nvSpPr>
            <p:cNvPr id="425" name="Oval 424"/>
            <p:cNvSpPr/>
            <p:nvPr/>
          </p:nvSpPr>
          <p:spPr>
            <a:xfrm>
              <a:off x="720422" y="6486431"/>
              <a:ext cx="151714" cy="151714"/>
            </a:xfrm>
            <a:prstGeom prst="ellipse">
              <a:avLst/>
            </a:prstGeom>
            <a:solidFill>
              <a:schemeClr val="accent4"/>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grpSp>
      <p:grpSp>
        <p:nvGrpSpPr>
          <p:cNvPr id="426" name="Group 425"/>
          <p:cNvGrpSpPr/>
          <p:nvPr/>
        </p:nvGrpSpPr>
        <p:grpSpPr>
          <a:xfrm>
            <a:off x="1780781" y="6486431"/>
            <a:ext cx="860323" cy="151714"/>
            <a:chOff x="1765526" y="6486431"/>
            <a:chExt cx="860323" cy="151714"/>
          </a:xfrm>
        </p:grpSpPr>
        <p:sp>
          <p:nvSpPr>
            <p:cNvPr id="427" name="Oval 426"/>
            <p:cNvSpPr/>
            <p:nvPr/>
          </p:nvSpPr>
          <p:spPr>
            <a:xfrm>
              <a:off x="1765526" y="6486431"/>
              <a:ext cx="151714" cy="151714"/>
            </a:xfrm>
            <a:prstGeom prst="ellipse">
              <a:avLst/>
            </a:prstGeom>
            <a:solidFill>
              <a:schemeClr val="accent6"/>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428" name="LegendText"/>
            <p:cNvSpPr txBox="1"/>
            <p:nvPr/>
          </p:nvSpPr>
          <p:spPr>
            <a:xfrm>
              <a:off x="1963808" y="6494615"/>
              <a:ext cx="662041" cy="138499"/>
            </a:xfrm>
            <a:prstGeom prst="rect">
              <a:avLst/>
            </a:prstGeom>
            <a:noFill/>
            <a:ln w="9525">
              <a:noFill/>
            </a:ln>
          </p:spPr>
          <p:txBody>
            <a:bodyPr vert="horz" wrap="none" lIns="0" tIns="0" rIns="0" bIns="0" rtlCol="0" anchor="t" anchorCtr="0">
              <a:spAutoFit/>
            </a:bodyPr>
            <a:lstStyle/>
            <a:p>
              <a:pPr marL="0" marR="0" lvl="0" indent="0" algn="l" defTabSz="914400" rtl="0" eaLnBrk="1" fontAlgn="auto" latinLnBrk="0" hangingPunct="1">
                <a:lnSpc>
                  <a:spcPct val="90000"/>
                </a:lnSpc>
                <a:spcBef>
                  <a:spcPts val="0"/>
                </a:spcBef>
                <a:spcAft>
                  <a:spcPts val="0"/>
                </a:spcAft>
                <a:buClr>
                  <a:srgbClr val="000000"/>
                </a:buClr>
                <a:buSzPct val="100000"/>
                <a:buFontTx/>
                <a:buNone/>
                <a:tabLst/>
                <a:defRPr/>
              </a:pPr>
              <a:r>
                <a:rPr kumimoji="0" lang="ru-RU" sz="1000" b="0" i="0" u="none" strike="noStrike" kern="0" cap="none" spc="0" normalizeH="0" baseline="0" dirty="0" smtClean="0">
                  <a:ln>
                    <a:noFill/>
                  </a:ln>
                  <a:solidFill>
                    <a:sysClr val="windowText" lastClr="000000"/>
                  </a:solidFill>
                  <a:effectLst/>
                  <a:uLnTx/>
                  <a:uFillTx/>
                  <a:latin typeface="+mn-lt"/>
                  <a:cs typeface="+mn-cs"/>
                  <a:sym typeface="+mn-lt"/>
                </a:rPr>
                <a:t>Морские ВЭУ</a:t>
              </a:r>
              <a:endParaRPr kumimoji="0" lang="ru-RU" sz="1000" b="0" i="0" u="none" strike="noStrike" kern="0" cap="none" spc="0" normalizeH="0" baseline="0" dirty="0">
                <a:ln>
                  <a:noFill/>
                </a:ln>
                <a:solidFill>
                  <a:sysClr val="windowText" lastClr="000000"/>
                </a:solidFill>
                <a:effectLst/>
                <a:uLnTx/>
                <a:uFillTx/>
                <a:latin typeface="+mn-lt"/>
                <a:cs typeface="+mn-cs"/>
                <a:sym typeface="+mn-lt"/>
              </a:endParaRPr>
            </a:p>
          </p:txBody>
        </p:sp>
      </p:grpSp>
      <p:grpSp>
        <p:nvGrpSpPr>
          <p:cNvPr id="429" name="Group 428"/>
          <p:cNvGrpSpPr/>
          <p:nvPr/>
        </p:nvGrpSpPr>
        <p:grpSpPr>
          <a:xfrm>
            <a:off x="2841140" y="6486431"/>
            <a:ext cx="1466258" cy="151714"/>
            <a:chOff x="2841140" y="6486431"/>
            <a:chExt cx="1466258" cy="151714"/>
          </a:xfrm>
        </p:grpSpPr>
        <p:sp>
          <p:nvSpPr>
            <p:cNvPr id="430" name="Oval 429"/>
            <p:cNvSpPr/>
            <p:nvPr/>
          </p:nvSpPr>
          <p:spPr>
            <a:xfrm>
              <a:off x="2841140" y="6486431"/>
              <a:ext cx="151714" cy="151714"/>
            </a:xfrm>
            <a:prstGeom prst="ellipse">
              <a:avLst/>
            </a:prstGeom>
            <a:solidFill>
              <a:schemeClr val="accent5"/>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431" name="LegendText"/>
            <p:cNvSpPr txBox="1"/>
            <p:nvPr/>
          </p:nvSpPr>
          <p:spPr>
            <a:xfrm>
              <a:off x="3039422" y="6494615"/>
              <a:ext cx="1267976" cy="138499"/>
            </a:xfrm>
            <a:prstGeom prst="rect">
              <a:avLst/>
            </a:prstGeom>
            <a:noFill/>
            <a:ln w="9525">
              <a:noFill/>
            </a:ln>
          </p:spPr>
          <p:txBody>
            <a:bodyPr vert="horz" wrap="none" lIns="0" tIns="0" rIns="0" bIns="0" rtlCol="0" anchor="t" anchorCtr="0">
              <a:spAutoFit/>
            </a:bodyPr>
            <a:lstStyle/>
            <a:p>
              <a:pPr marL="0" marR="0" lvl="0" indent="0" algn="l" defTabSz="914400" rtl="0" eaLnBrk="1" fontAlgn="auto" latinLnBrk="0" hangingPunct="1">
                <a:lnSpc>
                  <a:spcPct val="90000"/>
                </a:lnSpc>
                <a:spcBef>
                  <a:spcPts val="0"/>
                </a:spcBef>
                <a:spcAft>
                  <a:spcPts val="0"/>
                </a:spcAft>
                <a:buClr>
                  <a:srgbClr val="000000"/>
                </a:buClr>
                <a:buSzPct val="100000"/>
                <a:buFontTx/>
                <a:buNone/>
                <a:tabLst/>
                <a:defRPr/>
              </a:pPr>
              <a:r>
                <a:rPr kumimoji="0" lang="ru-RU" sz="1000" b="0" i="0" u="none" strike="noStrike" kern="0" cap="none" spc="0" normalizeH="0" baseline="0" dirty="0" smtClean="0">
                  <a:ln>
                    <a:noFill/>
                  </a:ln>
                  <a:solidFill>
                    <a:sysClr val="windowText" lastClr="000000"/>
                  </a:solidFill>
                  <a:effectLst/>
                  <a:uLnTx/>
                  <a:uFillTx/>
                  <a:latin typeface="+mn-lt"/>
                  <a:cs typeface="+mn-cs"/>
                  <a:sym typeface="+mn-lt"/>
                </a:rPr>
                <a:t>Наземные и морские ВЭУ</a:t>
              </a:r>
              <a:endParaRPr kumimoji="0" lang="ru-RU" sz="1000" b="0" i="0" u="none" strike="noStrike" kern="0" cap="none" spc="0" normalizeH="0" baseline="0" dirty="0">
                <a:ln>
                  <a:noFill/>
                </a:ln>
                <a:solidFill>
                  <a:sysClr val="windowText" lastClr="000000"/>
                </a:solidFill>
                <a:effectLst/>
                <a:uLnTx/>
                <a:uFillTx/>
                <a:latin typeface="+mn-lt"/>
                <a:cs typeface="+mn-cs"/>
                <a:sym typeface="+mn-lt"/>
              </a:endParaRPr>
            </a:p>
          </p:txBody>
        </p:sp>
      </p:grpSp>
      <p:pic>
        <p:nvPicPr>
          <p:cNvPr id="432" name="Picture 164" descr="File:Goldwind logo.jpg"/>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44104" y="3318338"/>
            <a:ext cx="515789" cy="130770"/>
          </a:xfrm>
          <a:prstGeom prst="rect">
            <a:avLst/>
          </a:prstGeom>
          <a:noFill/>
          <a:extLst>
            <a:ext uri="{909E8E84-426E-40DD-AFC4-6F175D3DCCD1}">
              <a14:hiddenFill xmlns:a14="http://schemas.microsoft.com/office/drawing/2010/main">
                <a:solidFill>
                  <a:srgbClr val="FFFFFF"/>
                </a:solidFill>
              </a14:hiddenFill>
            </a:ext>
          </a:extLst>
        </p:spPr>
      </p:pic>
      <p:sp>
        <p:nvSpPr>
          <p:cNvPr id="433" name="Oval 432"/>
          <p:cNvSpPr/>
          <p:nvPr/>
        </p:nvSpPr>
        <p:spPr>
          <a:xfrm>
            <a:off x="5481966" y="3326731"/>
            <a:ext cx="113985" cy="113985"/>
          </a:xfrm>
          <a:prstGeom prst="ellipse">
            <a:avLst/>
          </a:prstGeom>
          <a:solidFill>
            <a:schemeClr val="accent5"/>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434" name="Oval 433"/>
          <p:cNvSpPr/>
          <p:nvPr/>
        </p:nvSpPr>
        <p:spPr>
          <a:xfrm>
            <a:off x="6909273" y="2695739"/>
            <a:ext cx="113985" cy="113985"/>
          </a:xfrm>
          <a:prstGeom prst="ellipse">
            <a:avLst/>
          </a:prstGeom>
          <a:solidFill>
            <a:schemeClr val="accent5"/>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rtl="0">
              <a:lnSpc>
                <a:spcPct val="90000"/>
              </a:lnSpc>
              <a:spcBef>
                <a:spcPts val="400"/>
              </a:spcBef>
            </a:pPr>
            <a:endParaRPr lang="ru-RU" sz="1500" b="0" dirty="0" smtClean="0"/>
          </a:p>
        </p:txBody>
      </p:sp>
      <p:sp>
        <p:nvSpPr>
          <p:cNvPr id="194" name="RbNavigator"/>
          <p:cNvSpPr txBox="1"/>
          <p:nvPr/>
        </p:nvSpPr>
        <p:spPr>
          <a:xfrm>
            <a:off x="7380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ru-RU" noProof="0" dirty="0" smtClean="0">
                <a:solidFill>
                  <a:schemeClr val="bg1"/>
                </a:solidFill>
                <a:latin typeface="+mn-lt"/>
                <a:cs typeface="Arial Narrow" pitchFamily="34" charset="0"/>
              </a:rPr>
              <a:t>1</a:t>
            </a:r>
          </a:p>
        </p:txBody>
      </p:sp>
      <p:grpSp>
        <p:nvGrpSpPr>
          <p:cNvPr id="4" name="Group 3"/>
          <p:cNvGrpSpPr/>
          <p:nvPr/>
        </p:nvGrpSpPr>
        <p:grpSpPr>
          <a:xfrm>
            <a:off x="9489248" y="2183615"/>
            <a:ext cx="2041560" cy="4236550"/>
            <a:chOff x="6675402" y="2183615"/>
            <a:chExt cx="2041560" cy="4236550"/>
          </a:xfrm>
        </p:grpSpPr>
        <p:cxnSp>
          <p:nvCxnSpPr>
            <p:cNvPr id="2" name="VLine2"/>
            <p:cNvCxnSpPr/>
            <p:nvPr/>
          </p:nvCxnSpPr>
          <p:spPr>
            <a:xfrm>
              <a:off x="6675402" y="2183615"/>
              <a:ext cx="0" cy="4236550"/>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96" name="RBContent196"/>
            <p:cNvSpPr txBox="1">
              <a:spLocks/>
            </p:cNvSpPr>
            <p:nvPr/>
          </p:nvSpPr>
          <p:spPr>
            <a:xfrm>
              <a:off x="6675402" y="2183615"/>
              <a:ext cx="2041560" cy="2803332"/>
            </a:xfrm>
            <a:prstGeom prst="rect">
              <a:avLst/>
            </a:prstGeom>
            <a:noFill/>
            <a:ln w="9525">
              <a:noFill/>
            </a:ln>
          </p:spPr>
          <p:txBody>
            <a:bodyPr vert="horz" wrap="square" lIns="144000" tIns="0" rIns="0" bIns="0" rtlCol="0">
              <a:spAutoFit/>
            </a:bodyPr>
            <a:lstStyle/>
            <a:p>
              <a:pPr>
                <a:lnSpc>
                  <a:spcPct val="90000"/>
                </a:lnSpc>
                <a:spcBef>
                  <a:spcPts val="400"/>
                </a:spcBef>
                <a:buSzPct val="100000"/>
              </a:pPr>
              <a:r>
                <a:rPr lang="ru-RU" b="1" dirty="0" smtClean="0">
                  <a:latin typeface="+mn-lt"/>
                  <a:cs typeface="+mn-cs"/>
                  <a:sym typeface="+mn-lt"/>
                </a:rPr>
                <a:t>Комментарии</a:t>
              </a:r>
              <a:endParaRPr lang="en-US" b="0" dirty="0" smtClean="0">
                <a:latin typeface="+mn-lt"/>
                <a:cs typeface="+mn-cs"/>
                <a:sym typeface="+mn-lt"/>
              </a:endParaRPr>
            </a:p>
            <a:p>
              <a:pPr marL="142628" lvl="1" indent="-142628">
                <a:lnSpc>
                  <a:spcPct val="90000"/>
                </a:lnSpc>
                <a:spcBef>
                  <a:spcPts val="400"/>
                </a:spcBef>
                <a:buSzPct val="100000"/>
                <a:buFont typeface="Arial Narrow"/>
                <a:buChar char="&gt;"/>
              </a:pPr>
              <a:r>
                <a:rPr lang="ru-RU" b="0" dirty="0" smtClean="0">
                  <a:latin typeface="+mn-lt"/>
                  <a:sym typeface="+mn-lt"/>
                </a:rPr>
                <a:t>Обозначенные "отраслевые" решения могут обеспечить снижение сокращение </a:t>
              </a:r>
              <a:r>
                <a:rPr lang="en-US" b="0" dirty="0" err="1" smtClean="0">
                  <a:latin typeface="+mn-lt"/>
                  <a:sym typeface="+mn-lt"/>
                </a:rPr>
                <a:t>LCoE</a:t>
              </a:r>
              <a:r>
                <a:rPr lang="ru-RU" b="0" dirty="0" smtClean="0">
                  <a:latin typeface="+mn-lt"/>
                  <a:sym typeface="+mn-lt"/>
                </a:rPr>
                <a:t> к 2025 г. в на </a:t>
              </a:r>
              <a:r>
                <a:rPr lang="en-US" b="0" dirty="0" smtClean="0">
                  <a:latin typeface="+mn-lt"/>
                  <a:sym typeface="+mn-lt"/>
                </a:rPr>
                <a:t>~20-25%</a:t>
              </a:r>
              <a:r>
                <a:rPr lang="ru-RU" b="0" dirty="0" smtClean="0">
                  <a:latin typeface="+mn-lt"/>
                  <a:sym typeface="+mn-lt"/>
                </a:rPr>
                <a:t> в сравнении со значениями 2016 г.</a:t>
              </a:r>
              <a:endParaRPr lang="en-US" b="0" dirty="0" smtClean="0">
                <a:latin typeface="+mn-lt"/>
                <a:sym typeface="+mn-lt"/>
              </a:endParaRPr>
            </a:p>
            <a:p>
              <a:pPr marL="142628" lvl="1" indent="-142628">
                <a:lnSpc>
                  <a:spcPct val="90000"/>
                </a:lnSpc>
                <a:spcBef>
                  <a:spcPts val="400"/>
                </a:spcBef>
                <a:buSzPct val="100000"/>
                <a:buFont typeface="Arial Narrow"/>
                <a:buChar char="&gt;"/>
              </a:pPr>
              <a:r>
                <a:rPr lang="ru-RU" b="0" dirty="0" smtClean="0">
                  <a:latin typeface="+mn-lt"/>
                  <a:sym typeface="+mn-lt"/>
                </a:rPr>
                <a:t>Подобное сокращение ожидается за </a:t>
              </a:r>
              <a:r>
                <a:rPr lang="ru-RU" b="0" dirty="0">
                  <a:latin typeface="+mn-lt"/>
                  <a:sym typeface="+mn-lt"/>
                </a:rPr>
                <a:t>счет </a:t>
              </a:r>
              <a:r>
                <a:rPr lang="ru-RU" dirty="0">
                  <a:latin typeface="+mn-lt"/>
                  <a:sym typeface="+mn-lt"/>
                </a:rPr>
                <a:t>увеличения выработки э/э</a:t>
              </a:r>
              <a:r>
                <a:rPr lang="ru-RU" b="0" dirty="0">
                  <a:latin typeface="+mn-lt"/>
                  <a:sym typeface="+mn-lt"/>
                </a:rPr>
                <a:t> на </a:t>
              </a:r>
              <a:r>
                <a:rPr lang="ru-RU" b="0" dirty="0" err="1" smtClean="0">
                  <a:latin typeface="+mn-lt"/>
                  <a:sym typeface="+mn-lt"/>
                </a:rPr>
                <a:t>ВЭУ</a:t>
              </a:r>
              <a:r>
                <a:rPr lang="ru-RU" b="0" dirty="0" smtClean="0">
                  <a:latin typeface="+mn-lt"/>
                  <a:sym typeface="+mn-lt"/>
                </a:rPr>
                <a:t> (-8-10 </a:t>
              </a:r>
              <a:r>
                <a:rPr lang="ru-RU" b="0" dirty="0" err="1" smtClean="0">
                  <a:latin typeface="+mn-lt"/>
                  <a:sym typeface="+mn-lt"/>
                </a:rPr>
                <a:t>п.п</a:t>
              </a:r>
              <a:r>
                <a:rPr lang="ru-RU" b="0" dirty="0" smtClean="0">
                  <a:latin typeface="+mn-lt"/>
                  <a:sym typeface="+mn-lt"/>
                </a:rPr>
                <a:t>.), а также </a:t>
              </a:r>
              <a:r>
                <a:rPr lang="ru-RU" b="0" dirty="0">
                  <a:latin typeface="+mn-lt"/>
                  <a:sym typeface="+mn-lt"/>
                </a:rPr>
                <a:t>снижения </a:t>
              </a:r>
              <a:r>
                <a:rPr lang="ru-RU" dirty="0" smtClean="0">
                  <a:latin typeface="+mn-lt"/>
                  <a:sym typeface="+mn-lt"/>
                </a:rPr>
                <a:t>капитальных</a:t>
              </a:r>
              <a:r>
                <a:rPr lang="ru-RU" b="0" dirty="0" smtClean="0">
                  <a:latin typeface="+mn-lt"/>
                  <a:sym typeface="+mn-lt"/>
                </a:rPr>
                <a:t> (-6-</a:t>
              </a:r>
              <a:r>
                <a:rPr lang="en-US" b="0" dirty="0" smtClean="0">
                  <a:latin typeface="+mn-lt"/>
                  <a:sym typeface="+mn-lt"/>
                </a:rPr>
                <a:t>8</a:t>
              </a:r>
              <a:r>
                <a:rPr lang="ru-RU" b="0" dirty="0" smtClean="0">
                  <a:latin typeface="+mn-lt"/>
                  <a:sym typeface="+mn-lt"/>
                </a:rPr>
                <a:t> </a:t>
              </a:r>
              <a:r>
                <a:rPr lang="ru-RU" b="0" dirty="0" err="1" smtClean="0">
                  <a:latin typeface="+mn-lt"/>
                  <a:sym typeface="+mn-lt"/>
                </a:rPr>
                <a:t>пп</a:t>
              </a:r>
              <a:r>
                <a:rPr lang="ru-RU" b="0" dirty="0" smtClean="0">
                  <a:latin typeface="+mn-lt"/>
                  <a:sym typeface="+mn-lt"/>
                </a:rPr>
                <a:t>.) и </a:t>
              </a:r>
              <a:r>
                <a:rPr lang="ru-RU" dirty="0" smtClean="0">
                  <a:latin typeface="+mn-lt"/>
                  <a:sym typeface="+mn-lt"/>
                </a:rPr>
                <a:t>операционных</a:t>
              </a:r>
              <a:r>
                <a:rPr lang="ru-RU" b="0" dirty="0" smtClean="0">
                  <a:latin typeface="+mn-lt"/>
                  <a:sym typeface="+mn-lt"/>
                </a:rPr>
                <a:t> затрат      (-6-</a:t>
              </a:r>
              <a:r>
                <a:rPr lang="en-US" b="0" dirty="0" smtClean="0">
                  <a:latin typeface="+mn-lt"/>
                  <a:sym typeface="+mn-lt"/>
                </a:rPr>
                <a:t>8</a:t>
              </a:r>
              <a:r>
                <a:rPr lang="ru-RU" b="0" dirty="0" smtClean="0">
                  <a:latin typeface="+mn-lt"/>
                  <a:sym typeface="+mn-lt"/>
                </a:rPr>
                <a:t> </a:t>
              </a:r>
              <a:r>
                <a:rPr lang="ru-RU" b="0" dirty="0" err="1" smtClean="0">
                  <a:latin typeface="+mn-lt"/>
                  <a:sym typeface="+mn-lt"/>
                </a:rPr>
                <a:t>пп</a:t>
              </a:r>
              <a:r>
                <a:rPr lang="ru-RU" b="0" dirty="0" smtClean="0">
                  <a:latin typeface="+mn-lt"/>
                  <a:sym typeface="+mn-lt"/>
                </a:rPr>
                <a:t>.)</a:t>
              </a:r>
              <a:endParaRPr lang="en-US" b="0" dirty="0" smtClean="0">
                <a:latin typeface="+mn-lt"/>
                <a:cs typeface="+mn-cs"/>
                <a:sym typeface="+mn-lt"/>
              </a:endParaRPr>
            </a:p>
          </p:txBody>
        </p:sp>
      </p:grpSp>
    </p:spTree>
    <p:extLst>
      <p:ext uri="{BB962C8B-B14F-4D97-AF65-F5344CB8AC3E}">
        <p14:creationId xmlns:p14="http://schemas.microsoft.com/office/powerpoint/2010/main" val="2355708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ext uri="{D42A27DB-BD31-4B8C-83A1-F6EECF244321}">
                <p14:modId xmlns:p14="http://schemas.microsoft.com/office/powerpoint/2010/main" val="3141464069"/>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2090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48" name="Rectangle 47"/>
          <p:cNvSpPr/>
          <p:nvPr/>
        </p:nvSpPr>
        <p:spPr>
          <a:xfrm>
            <a:off x="3921368" y="3075240"/>
            <a:ext cx="7620144" cy="1188000"/>
          </a:xfrm>
          <a:prstGeom prst="rect">
            <a:avLst/>
          </a:prstGeom>
          <a:solidFill>
            <a:schemeClr val="bg1">
              <a:lumMod val="95000"/>
            </a:schemeClr>
          </a:solidFill>
          <a:ln w="952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0" name="Rectangle 9"/>
          <p:cNvSpPr>
            <a:spLocks noChangeArrowheads="1"/>
          </p:cNvSpPr>
          <p:nvPr/>
        </p:nvSpPr>
        <p:spPr bwMode="auto">
          <a:xfrm>
            <a:off x="3269623" y="2111683"/>
            <a:ext cx="476009" cy="595548"/>
          </a:xfrm>
          <a:prstGeom prst="rect">
            <a:avLst/>
          </a:prstGeom>
          <a:noFill/>
          <a:ln w="9525">
            <a:noFill/>
            <a:miter lim="800000"/>
            <a:headEnd/>
            <a:tailEnd/>
          </a:ln>
        </p:spPr>
        <p:txBody>
          <a:bodyPr wrap="square" lIns="0" tIns="0" rIns="0" bIns="0">
            <a:spAutoFit/>
          </a:bodyPr>
          <a:lstStyle/>
          <a:p>
            <a:pPr>
              <a:lnSpc>
                <a:spcPct val="90000"/>
              </a:lnSpc>
              <a:spcBef>
                <a:spcPts val="0"/>
              </a:spcBef>
              <a:buSzPct val="100000"/>
            </a:pPr>
            <a:r>
              <a:rPr lang="ru-RU" sz="4300" b="0" dirty="0" smtClean="0">
                <a:solidFill>
                  <a:schemeClr val="accent6"/>
                </a:solidFill>
                <a:latin typeface="+mj-lt"/>
              </a:rPr>
              <a:t>А</a:t>
            </a:r>
            <a:endParaRPr lang="en-US" sz="4300" b="0" dirty="0">
              <a:solidFill>
                <a:schemeClr val="accent6"/>
              </a:solidFill>
              <a:latin typeface="+mj-lt"/>
            </a:endParaRPr>
          </a:p>
        </p:txBody>
      </p:sp>
      <p:sp>
        <p:nvSpPr>
          <p:cNvPr id="11" name="TextBox 10"/>
          <p:cNvSpPr txBox="1">
            <a:spLocks/>
          </p:cNvSpPr>
          <p:nvPr/>
        </p:nvSpPr>
        <p:spPr>
          <a:xfrm>
            <a:off x="3702205" y="2167438"/>
            <a:ext cx="7828604" cy="855619"/>
          </a:xfrm>
          <a:prstGeom prst="rect">
            <a:avLst/>
          </a:prstGeom>
          <a:noFill/>
          <a:ln w="9525">
            <a:noFill/>
          </a:ln>
        </p:spPr>
        <p:txBody>
          <a:bodyPr vert="horz" wrap="square" lIns="0" tIns="0" rIns="0" bIns="0" rtlCol="0">
            <a:spAutoFit/>
          </a:bodyPr>
          <a:lstStyle/>
          <a:p>
            <a:pPr>
              <a:lnSpc>
                <a:spcPct val="90000"/>
              </a:lnSpc>
              <a:spcBef>
                <a:spcPts val="300"/>
              </a:spcBef>
              <a:buSzPct val="100000"/>
            </a:pPr>
            <a:r>
              <a:rPr lang="ru-RU" sz="2100" dirty="0">
                <a:solidFill>
                  <a:srgbClr val="000000"/>
                </a:solidFill>
                <a:latin typeface="Arial Narrow" panose="020B0606020202030204" pitchFamily="34" charset="0"/>
                <a:cs typeface="Arial Narrow" pitchFamily="34" charset="0"/>
              </a:rPr>
              <a:t>Повышение технической эффективности </a:t>
            </a:r>
            <a:r>
              <a:rPr lang="ru-RU" sz="2100" dirty="0" smtClean="0">
                <a:solidFill>
                  <a:srgbClr val="000000"/>
                </a:solidFill>
                <a:latin typeface="Arial Narrow" panose="020B0606020202030204" pitchFamily="34" charset="0"/>
                <a:cs typeface="Arial Narrow" pitchFamily="34" charset="0"/>
              </a:rPr>
              <a:t>АЭС</a:t>
            </a:r>
            <a:endParaRPr lang="en-US" sz="2100" dirty="0" smtClean="0">
              <a:solidFill>
                <a:srgbClr val="000000"/>
              </a:solidFill>
              <a:latin typeface="Arial Narrow" panose="020B0606020202030204" pitchFamily="34" charset="0"/>
              <a:cs typeface="Arial Narrow" pitchFamily="34" charset="0"/>
            </a:endParaRPr>
          </a:p>
          <a:p>
            <a:pPr marL="208457" lvl="1" indent="-208457">
              <a:lnSpc>
                <a:spcPct val="90000"/>
              </a:lnSpc>
              <a:spcBef>
                <a:spcPts val="300"/>
              </a:spcBef>
              <a:buSzPct val="100000"/>
              <a:buFont typeface="Arial Narrow"/>
              <a:buChar char="&gt;"/>
            </a:pPr>
            <a:r>
              <a:rPr lang="ru-RU" sz="1900" b="0" dirty="0" smtClean="0">
                <a:solidFill>
                  <a:srgbClr val="000000"/>
                </a:solidFill>
                <a:latin typeface="Arial Narrow" panose="020B0606020202030204" pitchFamily="34" charset="0"/>
                <a:cs typeface="Arial Narrow" pitchFamily="34" charset="0"/>
              </a:rPr>
              <a:t>Разработка </a:t>
            </a:r>
            <a:r>
              <a:rPr lang="ru-RU" sz="1900" b="0" dirty="0">
                <a:solidFill>
                  <a:srgbClr val="000000"/>
                </a:solidFill>
                <a:latin typeface="Arial Narrow" panose="020B0606020202030204" pitchFamily="34" charset="0"/>
                <a:cs typeface="Arial Narrow" pitchFamily="34" charset="0"/>
              </a:rPr>
              <a:t>усовершенствованных технических решений, направленных на увеличение КПД и сроков службы новых и существующих </a:t>
            </a:r>
            <a:r>
              <a:rPr lang="ru-RU" sz="1900" b="0" dirty="0" smtClean="0">
                <a:solidFill>
                  <a:srgbClr val="000000"/>
                </a:solidFill>
                <a:latin typeface="Arial Narrow" panose="020B0606020202030204" pitchFamily="34" charset="0"/>
                <a:cs typeface="Arial Narrow" pitchFamily="34" charset="0"/>
              </a:rPr>
              <a:t>АЭС</a:t>
            </a:r>
            <a:endParaRPr lang="en-US" sz="1900" b="0" dirty="0">
              <a:solidFill>
                <a:srgbClr val="000000"/>
              </a:solidFill>
              <a:latin typeface="Arial Narrow" panose="020B0606020202030204" pitchFamily="34" charset="0"/>
              <a:cs typeface="Arial Narrow" pitchFamily="34" charset="0"/>
            </a:endParaRPr>
          </a:p>
        </p:txBody>
      </p:sp>
      <p:sp>
        <p:nvSpPr>
          <p:cNvPr id="29" name="Rectangle 28"/>
          <p:cNvSpPr>
            <a:spLocks noChangeArrowheads="1"/>
          </p:cNvSpPr>
          <p:nvPr/>
        </p:nvSpPr>
        <p:spPr bwMode="auto">
          <a:xfrm>
            <a:off x="3269623" y="4489647"/>
            <a:ext cx="476009" cy="595548"/>
          </a:xfrm>
          <a:prstGeom prst="rect">
            <a:avLst/>
          </a:prstGeom>
          <a:noFill/>
          <a:ln w="9525">
            <a:noFill/>
            <a:miter lim="800000"/>
            <a:headEnd/>
            <a:tailEnd/>
          </a:ln>
        </p:spPr>
        <p:txBody>
          <a:bodyPr wrap="square" lIns="0" tIns="0" rIns="0" bIns="0">
            <a:spAutoFit/>
          </a:bodyPr>
          <a:lstStyle/>
          <a:p>
            <a:pPr>
              <a:lnSpc>
                <a:spcPct val="90000"/>
              </a:lnSpc>
              <a:spcBef>
                <a:spcPts val="0"/>
              </a:spcBef>
              <a:buSzPct val="100000"/>
            </a:pPr>
            <a:r>
              <a:rPr lang="ru-RU" sz="4300" b="0" dirty="0" smtClean="0">
                <a:solidFill>
                  <a:schemeClr val="accent6"/>
                </a:solidFill>
                <a:latin typeface="+mj-lt"/>
              </a:rPr>
              <a:t>Б</a:t>
            </a:r>
            <a:endParaRPr lang="en-US" sz="4300" b="0" dirty="0">
              <a:solidFill>
                <a:schemeClr val="accent6"/>
              </a:solidFill>
              <a:latin typeface="+mj-lt"/>
            </a:endParaRPr>
          </a:p>
        </p:txBody>
      </p:sp>
      <p:sp>
        <p:nvSpPr>
          <p:cNvPr id="30" name="TextBox 29"/>
          <p:cNvSpPr txBox="1">
            <a:spLocks/>
          </p:cNvSpPr>
          <p:nvPr/>
        </p:nvSpPr>
        <p:spPr>
          <a:xfrm>
            <a:off x="3702205" y="4532281"/>
            <a:ext cx="7828604" cy="1157240"/>
          </a:xfrm>
          <a:prstGeom prst="rect">
            <a:avLst/>
          </a:prstGeom>
          <a:noFill/>
          <a:ln w="9525">
            <a:noFill/>
          </a:ln>
        </p:spPr>
        <p:txBody>
          <a:bodyPr vert="horz" wrap="square" lIns="0" tIns="0" rIns="0" bIns="0" rtlCol="0">
            <a:spAutoFit/>
          </a:bodyPr>
          <a:lstStyle/>
          <a:p>
            <a:pPr>
              <a:lnSpc>
                <a:spcPct val="90000"/>
              </a:lnSpc>
              <a:spcBef>
                <a:spcPts val="300"/>
              </a:spcBef>
              <a:buSzPct val="100000"/>
            </a:pPr>
            <a:r>
              <a:rPr lang="ru-RU" sz="2100" dirty="0" err="1" smtClean="0">
                <a:cs typeface="Arial Narrow" pitchFamily="34" charset="0"/>
              </a:rPr>
              <a:t>АСММ</a:t>
            </a:r>
            <a:endParaRPr lang="ru-RU" sz="1900" b="0" dirty="0" smtClean="0">
              <a:cs typeface="Arial Narrow" pitchFamily="34" charset="0"/>
            </a:endParaRPr>
          </a:p>
          <a:p>
            <a:pPr marL="208457" lvl="1" indent="-208457">
              <a:lnSpc>
                <a:spcPct val="90000"/>
              </a:lnSpc>
              <a:spcBef>
                <a:spcPts val="300"/>
              </a:spcBef>
              <a:buSzPct val="100000"/>
              <a:buFont typeface="Arial Narrow"/>
              <a:buChar char="&gt;"/>
            </a:pPr>
            <a:r>
              <a:rPr lang="ru-RU" sz="1900" b="0" dirty="0" smtClean="0">
                <a:cs typeface="Arial Narrow" pitchFamily="34" charset="0"/>
              </a:rPr>
              <a:t>Традиционные </a:t>
            </a:r>
            <a:r>
              <a:rPr lang="ru-RU" sz="1900" b="0" dirty="0">
                <a:cs typeface="Arial Narrow" pitchFamily="34" charset="0"/>
              </a:rPr>
              <a:t>(т.е. выработка э/э) и </a:t>
            </a:r>
            <a:r>
              <a:rPr lang="ru-RU" sz="1900" b="0" dirty="0" err="1">
                <a:cs typeface="Arial Narrow" pitchFamily="34" charset="0"/>
              </a:rPr>
              <a:t>нишевые</a:t>
            </a:r>
            <a:r>
              <a:rPr lang="ru-RU" sz="1900" b="0" dirty="0">
                <a:cs typeface="Arial Narrow" pitchFamily="34" charset="0"/>
              </a:rPr>
              <a:t> (напр., выработка т/э, опреснение) сферы применения АЭС на базе малых </a:t>
            </a:r>
            <a:r>
              <a:rPr lang="ru-RU" sz="1900" b="0" dirty="0" smtClean="0">
                <a:cs typeface="Arial Narrow" pitchFamily="34" charset="0"/>
              </a:rPr>
              <a:t>(модульных) реакторов</a:t>
            </a:r>
          </a:p>
          <a:p>
            <a:pPr marL="208457" lvl="1" indent="-208457">
              <a:lnSpc>
                <a:spcPct val="90000"/>
              </a:lnSpc>
              <a:spcBef>
                <a:spcPts val="300"/>
              </a:spcBef>
              <a:buSzPct val="100000"/>
              <a:buFont typeface="Arial Narrow"/>
              <a:buChar char="&gt;"/>
            </a:pPr>
            <a:r>
              <a:rPr lang="ru-RU" sz="1900" b="0" dirty="0" smtClean="0">
                <a:cs typeface="Arial Narrow" pitchFamily="34" charset="0"/>
              </a:rPr>
              <a:t>Новые типы энергоблоков, апробируемые на реакторах малой мощности</a:t>
            </a:r>
            <a:endParaRPr lang="ru-RU" sz="1900" b="0" dirty="0">
              <a:cs typeface="Arial Narrow" pitchFamily="34" charset="0"/>
            </a:endParaRPr>
          </a:p>
        </p:txBody>
      </p:sp>
      <p:cxnSp>
        <p:nvCxnSpPr>
          <p:cNvPr id="4" name="Straight Connector 3"/>
          <p:cNvCxnSpPr>
            <a:cxnSpLocks/>
          </p:cNvCxnSpPr>
          <p:nvPr/>
        </p:nvCxnSpPr>
        <p:spPr>
          <a:xfrm>
            <a:off x="3269623" y="4382027"/>
            <a:ext cx="8271889" cy="0"/>
          </a:xfrm>
          <a:prstGeom prst="line">
            <a:avLst/>
          </a:prstGeom>
          <a:ln w="952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sp>
        <p:nvSpPr>
          <p:cNvPr id="20" name="Subtitle"/>
          <p:cNvSpPr txBox="1">
            <a:spLocks/>
          </p:cNvSpPr>
          <p:nvPr/>
        </p:nvSpPr>
        <p:spPr>
          <a:xfrm>
            <a:off x="738000" y="1710001"/>
            <a:ext cx="10792808" cy="300531"/>
          </a:xfrm>
          <a:prstGeom prst="rect">
            <a:avLst/>
          </a:prstGeom>
          <a:noFill/>
          <a:ln w="9525">
            <a:noFill/>
          </a:ln>
        </p:spPr>
        <p:txBody>
          <a:bodyPr vert="horz" wrap="square" lIns="0" tIns="0" rIns="0" bIns="0" rtlCol="0">
            <a:spAutoFit/>
          </a:bodyPr>
          <a:lstStyle/>
          <a:p>
            <a:pPr>
              <a:lnSpc>
                <a:spcPct val="90000"/>
              </a:lnSpc>
              <a:spcBef>
                <a:spcPts val="0"/>
              </a:spcBef>
              <a:buSzPct val="100000"/>
            </a:pPr>
            <a:r>
              <a:rPr lang="en-US" sz="2100" b="0" dirty="0" err="1" smtClean="0">
                <a:solidFill>
                  <a:schemeClr val="tx2"/>
                </a:solidFill>
                <a:latin typeface="+mn-lt"/>
                <a:cs typeface="+mn-cs"/>
                <a:sym typeface="+mn-lt"/>
              </a:rPr>
              <a:t>Ключевые</a:t>
            </a:r>
            <a:r>
              <a:rPr lang="en-US" sz="2100" b="0" dirty="0" smtClean="0">
                <a:solidFill>
                  <a:schemeClr val="tx2"/>
                </a:solidFill>
                <a:latin typeface="+mn-lt"/>
                <a:cs typeface="+mn-cs"/>
                <a:sym typeface="+mn-lt"/>
              </a:rPr>
              <a:t> </a:t>
            </a:r>
            <a:r>
              <a:rPr lang="en-US" sz="2100" b="0" dirty="0" err="1" smtClean="0">
                <a:solidFill>
                  <a:schemeClr val="tx2"/>
                </a:solidFill>
                <a:latin typeface="+mn-lt"/>
                <a:cs typeface="+mn-cs"/>
                <a:sym typeface="+mn-lt"/>
              </a:rPr>
              <a:t>технологические</a:t>
            </a:r>
            <a:r>
              <a:rPr lang="en-US" sz="2100" b="0" dirty="0" smtClean="0">
                <a:solidFill>
                  <a:schemeClr val="tx2"/>
                </a:solidFill>
                <a:latin typeface="+mn-lt"/>
                <a:cs typeface="+mn-cs"/>
                <a:sym typeface="+mn-lt"/>
              </a:rPr>
              <a:t> </a:t>
            </a:r>
            <a:r>
              <a:rPr lang="en-US" sz="2100" b="0" dirty="0" err="1" smtClean="0">
                <a:solidFill>
                  <a:schemeClr val="tx2"/>
                </a:solidFill>
                <a:latin typeface="+mn-lt"/>
                <a:cs typeface="+mn-cs"/>
                <a:sym typeface="+mn-lt"/>
              </a:rPr>
              <a:t>тренды</a:t>
            </a:r>
            <a:r>
              <a:rPr lang="en-US" sz="2100" b="0" dirty="0" smtClean="0">
                <a:solidFill>
                  <a:schemeClr val="tx2"/>
                </a:solidFill>
                <a:latin typeface="+mn-lt"/>
                <a:cs typeface="+mn-cs"/>
                <a:sym typeface="+mn-lt"/>
              </a:rPr>
              <a:t> в </a:t>
            </a:r>
            <a:r>
              <a:rPr lang="ru-RU" sz="2100" b="0" dirty="0" smtClean="0">
                <a:solidFill>
                  <a:schemeClr val="tx2"/>
                </a:solidFill>
                <a:latin typeface="+mn-lt"/>
                <a:cs typeface="+mn-cs"/>
                <a:sym typeface="+mn-lt"/>
              </a:rPr>
              <a:t>АЭС</a:t>
            </a:r>
            <a:endParaRPr lang="en-US" sz="2100" b="0" dirty="0" smtClean="0">
              <a:solidFill>
                <a:schemeClr val="tx2"/>
              </a:solidFill>
              <a:latin typeface="+mn-lt"/>
              <a:cs typeface="+mn-cs"/>
              <a:sym typeface="+mn-lt"/>
            </a:endParaRPr>
          </a:p>
        </p:txBody>
      </p:sp>
      <p:sp>
        <p:nvSpPr>
          <p:cNvPr id="19" name="Source"/>
          <p:cNvSpPr txBox="1"/>
          <p:nvPr/>
        </p:nvSpPr>
        <p:spPr>
          <a:xfrm>
            <a:off x="736600" y="6710121"/>
            <a:ext cx="1072409" cy="124650"/>
          </a:xfrm>
          <a:prstGeom prst="rect">
            <a:avLst/>
          </a:prstGeom>
          <a:noFill/>
          <a:ln w="9525">
            <a:noFill/>
          </a:ln>
        </p:spPr>
        <p:txBody>
          <a:bodyPr vert="horz" wrap="none" lIns="0" tIns="0" rIns="0" bIns="0" rtlCol="0" anchor="b" anchorCtr="0">
            <a:spAutoFit/>
          </a:bodyPr>
          <a:lstStyle/>
          <a:p>
            <a:pPr>
              <a:lnSpc>
                <a:spcPct val="90000"/>
              </a:lnSpc>
              <a:spcBef>
                <a:spcPts val="0"/>
              </a:spcBef>
              <a:buSzPct val="100000"/>
            </a:pPr>
            <a:r>
              <a:rPr lang="en-US" sz="900" b="0" dirty="0" err="1" smtClean="0">
                <a:solidFill>
                  <a:schemeClr val="tx1"/>
                </a:solidFill>
                <a:latin typeface="+mn-lt"/>
                <a:cs typeface="+mn-cs"/>
                <a:sym typeface="+mn-lt"/>
              </a:rPr>
              <a:t>Источник</a:t>
            </a:r>
            <a:r>
              <a:rPr lang="en-US" sz="900" b="0" dirty="0" smtClean="0">
                <a:solidFill>
                  <a:schemeClr val="tx1"/>
                </a:solidFill>
                <a:latin typeface="+mn-lt"/>
                <a:cs typeface="+mn-cs"/>
                <a:sym typeface="+mn-lt"/>
              </a:rPr>
              <a:t>: Roland Berger</a:t>
            </a:r>
          </a:p>
        </p:txBody>
      </p:sp>
      <p:sp>
        <p:nvSpPr>
          <p:cNvPr id="16" name="RbNavigator"/>
          <p:cNvSpPr txBox="1"/>
          <p:nvPr/>
        </p:nvSpPr>
        <p:spPr>
          <a:xfrm>
            <a:off x="7380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ru-RU" noProof="0" dirty="0" smtClean="0">
                <a:solidFill>
                  <a:schemeClr val="bg1"/>
                </a:solidFill>
                <a:latin typeface="+mn-lt"/>
                <a:cs typeface="Arial Narrow" pitchFamily="34" charset="0"/>
              </a:rPr>
              <a:t>1</a:t>
            </a:r>
          </a:p>
        </p:txBody>
      </p:sp>
      <p:sp>
        <p:nvSpPr>
          <p:cNvPr id="2" name="Title 1"/>
          <p:cNvSpPr>
            <a:spLocks noGrp="1"/>
          </p:cNvSpPr>
          <p:nvPr>
            <p:ph type="title"/>
          </p:nvPr>
        </p:nvSpPr>
        <p:spPr/>
        <p:txBody>
          <a:bodyPr/>
          <a:lstStyle/>
          <a:p>
            <a:r>
              <a:rPr lang="ru-RU" dirty="0"/>
              <a:t>Развитие </a:t>
            </a:r>
            <a:r>
              <a:rPr lang="ru-RU" dirty="0" smtClean="0"/>
              <a:t>АЭС </a:t>
            </a:r>
            <a:r>
              <a:rPr lang="ru-RU" dirty="0"/>
              <a:t>сконцентрировано на </a:t>
            </a:r>
            <a:r>
              <a:rPr lang="ru-RU" dirty="0" smtClean="0"/>
              <a:t>материаловедении и конструкционных решениях, а также на тематике </a:t>
            </a:r>
            <a:r>
              <a:rPr lang="ru-RU" dirty="0" err="1" smtClean="0"/>
              <a:t>АСММ</a:t>
            </a:r>
            <a:endParaRPr lang="ru-RU" dirty="0"/>
          </a:p>
        </p:txBody>
      </p:sp>
      <p:pic>
        <p:nvPicPr>
          <p:cNvPr id="23" name="Picture 22" descr="Fotolia_33687901_rb.jpg"/>
          <p:cNvPicPr>
            <a:picLocks noChangeAspect="1"/>
          </p:cNvPicPr>
          <p:nvPr/>
        </p:nvPicPr>
        <p:blipFill rotWithShape="1">
          <a:blip r:embed="rId6" cstate="email"/>
          <a:srcRect l="60853" r="2031"/>
          <a:stretch/>
        </p:blipFill>
        <p:spPr>
          <a:xfrm>
            <a:off x="738000" y="2167437"/>
            <a:ext cx="2324226" cy="4335240"/>
          </a:xfrm>
          <a:prstGeom prst="rect">
            <a:avLst/>
          </a:prstGeom>
        </p:spPr>
      </p:pic>
      <p:sp>
        <p:nvSpPr>
          <p:cNvPr id="25" name="Textframe 10"/>
          <p:cNvSpPr txBox="1">
            <a:spLocks/>
          </p:cNvSpPr>
          <p:nvPr/>
        </p:nvSpPr>
        <p:spPr>
          <a:xfrm>
            <a:off x="4213412" y="3394374"/>
            <a:ext cx="7317396" cy="257635"/>
          </a:xfrm>
          <a:prstGeom prst="rect">
            <a:avLst/>
          </a:prstGeom>
          <a:noFill/>
          <a:ln w="9525">
            <a:noFill/>
          </a:ln>
        </p:spPr>
        <p:txBody>
          <a:bodyPr vert="horz" wrap="square" lIns="0" tIns="0" rIns="0" bIns="0" rtlCol="0" anchor="ctr" anchorCtr="0">
            <a:spAutoFit/>
          </a:bodyPr>
          <a:lstStyle/>
          <a:p>
            <a:pPr>
              <a:lnSpc>
                <a:spcPct val="93000"/>
              </a:lnSpc>
              <a:spcBef>
                <a:spcPts val="0"/>
              </a:spcBef>
              <a:spcAft>
                <a:spcPts val="0"/>
              </a:spcAft>
              <a:buClr>
                <a:schemeClr val="tx1"/>
              </a:buClr>
              <a:buSzPct val="100000"/>
            </a:pPr>
            <a:r>
              <a:rPr lang="ru-RU" sz="900" b="0" dirty="0" smtClean="0">
                <a:latin typeface="+mn-lt"/>
                <a:cs typeface="Arial" pitchFamily="34" charset="0"/>
              </a:rPr>
              <a:t>Дальнейшее совершенствование</a:t>
            </a:r>
            <a:r>
              <a:rPr lang="en-US" sz="900" b="0" dirty="0" smtClean="0">
                <a:latin typeface="+mn-lt"/>
                <a:cs typeface="Arial" pitchFamily="34" charset="0"/>
              </a:rPr>
              <a:t> </a:t>
            </a:r>
            <a:r>
              <a:rPr lang="en-US" sz="900" dirty="0" smtClean="0">
                <a:latin typeface="+mn-lt"/>
                <a:cs typeface="Arial" pitchFamily="34" charset="0"/>
              </a:rPr>
              <a:t>3D</a:t>
            </a:r>
            <a:r>
              <a:rPr lang="ru-RU" sz="900" dirty="0" smtClean="0">
                <a:latin typeface="+mn-lt"/>
                <a:cs typeface="Arial" pitchFamily="34" charset="0"/>
              </a:rPr>
              <a:t>-формы</a:t>
            </a:r>
            <a:r>
              <a:rPr lang="ru-RU" sz="900" b="0" dirty="0" smtClean="0">
                <a:latin typeface="+mn-lt"/>
                <a:cs typeface="Arial" pitchFamily="34" charset="0"/>
              </a:rPr>
              <a:t> лопаток и их </a:t>
            </a:r>
            <a:r>
              <a:rPr lang="ru-RU" sz="900" dirty="0" smtClean="0">
                <a:latin typeface="+mn-lt"/>
                <a:cs typeface="Arial" pitchFamily="34" charset="0"/>
              </a:rPr>
              <a:t>структурных взаимосвязей,</a:t>
            </a:r>
            <a:r>
              <a:rPr lang="ru-RU" sz="900" b="0" dirty="0" smtClean="0">
                <a:latin typeface="+mn-lt"/>
                <a:cs typeface="Arial" pitchFamily="34" charset="0"/>
              </a:rPr>
              <a:t> увеличение </a:t>
            </a:r>
            <a:r>
              <a:rPr lang="ru-RU" sz="900" dirty="0">
                <a:latin typeface="+mn-lt"/>
                <a:cs typeface="Arial" pitchFamily="34" charset="0"/>
              </a:rPr>
              <a:t>длины лопаток</a:t>
            </a:r>
            <a:r>
              <a:rPr lang="ru-RU" sz="900" b="0" dirty="0">
                <a:latin typeface="+mn-lt"/>
                <a:cs typeface="Arial" pitchFamily="34" charset="0"/>
              </a:rPr>
              <a:t> в </a:t>
            </a:r>
            <a:r>
              <a:rPr lang="ru-RU" sz="900" b="0" dirty="0" smtClean="0">
                <a:latin typeface="+mn-lt"/>
                <a:cs typeface="Arial" pitchFamily="34" charset="0"/>
              </a:rPr>
              <a:t>частях </a:t>
            </a:r>
            <a:r>
              <a:rPr lang="ru-RU" sz="900" b="0" dirty="0">
                <a:latin typeface="+mn-lt"/>
                <a:cs typeface="Arial" pitchFamily="34" charset="0"/>
              </a:rPr>
              <a:t>низкого </a:t>
            </a:r>
            <a:r>
              <a:rPr lang="ru-RU" sz="900" b="0" dirty="0" smtClean="0">
                <a:latin typeface="+mn-lt"/>
                <a:cs typeface="Arial" pitchFamily="34" charset="0"/>
              </a:rPr>
              <a:t>давления</a:t>
            </a:r>
            <a:r>
              <a:rPr lang="en-US" sz="900" b="0" dirty="0" smtClean="0">
                <a:latin typeface="+mn-lt"/>
                <a:cs typeface="Arial" pitchFamily="34" charset="0"/>
              </a:rPr>
              <a:t> </a:t>
            </a:r>
            <a:r>
              <a:rPr lang="en-US" sz="900" b="0" dirty="0" smtClean="0">
                <a:solidFill>
                  <a:schemeClr val="accent5"/>
                </a:solidFill>
                <a:cs typeface="Arial" pitchFamily="34" charset="0"/>
              </a:rPr>
              <a:t>[</a:t>
            </a:r>
            <a:r>
              <a:rPr lang="ru-RU" sz="900" b="0" dirty="0" smtClean="0">
                <a:solidFill>
                  <a:schemeClr val="accent5"/>
                </a:solidFill>
                <a:cs typeface="Arial" pitchFamily="34" charset="0"/>
              </a:rPr>
              <a:t>минимизация возмущений потока; бандаж </a:t>
            </a:r>
            <a:r>
              <a:rPr lang="en-US" sz="900" b="0" dirty="0" smtClean="0">
                <a:solidFill>
                  <a:schemeClr val="accent5"/>
                </a:solidFill>
                <a:cs typeface="Arial" pitchFamily="34" charset="0"/>
              </a:rPr>
              <a:t>/ </a:t>
            </a:r>
            <a:r>
              <a:rPr lang="ru-RU" sz="900" b="0" dirty="0" smtClean="0">
                <a:solidFill>
                  <a:schemeClr val="accent5"/>
                </a:solidFill>
                <a:cs typeface="Arial" pitchFamily="34" charset="0"/>
              </a:rPr>
              <a:t>проволочные связи для блоков лопаток турбины</a:t>
            </a:r>
            <a:r>
              <a:rPr lang="en-US" sz="900" b="0" dirty="0" smtClean="0">
                <a:solidFill>
                  <a:schemeClr val="accent5"/>
                </a:solidFill>
                <a:cs typeface="Arial" pitchFamily="34" charset="0"/>
              </a:rPr>
              <a:t>]</a:t>
            </a:r>
            <a:endParaRPr lang="en-US" sz="900" b="0" dirty="0" smtClean="0">
              <a:latin typeface="+mn-lt"/>
              <a:cs typeface="Arial" pitchFamily="34" charset="0"/>
            </a:endParaRPr>
          </a:p>
        </p:txBody>
      </p:sp>
      <p:sp>
        <p:nvSpPr>
          <p:cNvPr id="31" name="Textframe 10"/>
          <p:cNvSpPr txBox="1"/>
          <p:nvPr/>
        </p:nvSpPr>
        <p:spPr>
          <a:xfrm>
            <a:off x="4055843" y="3444483"/>
            <a:ext cx="81754" cy="157415"/>
          </a:xfrm>
          <a:prstGeom prst="rect">
            <a:avLst/>
          </a:prstGeom>
          <a:noFill/>
          <a:ln w="9525">
            <a:noFill/>
          </a:ln>
        </p:spPr>
        <p:txBody>
          <a:bodyPr vert="horz" wrap="none" lIns="0" tIns="0" rIns="0" bIns="0" rtlCol="0" anchor="ctr">
            <a:spAutoFit/>
          </a:bodyPr>
          <a:lstStyle/>
          <a:p>
            <a:pPr>
              <a:lnSpc>
                <a:spcPct val="93000"/>
              </a:lnSpc>
              <a:buClr>
                <a:schemeClr val="tx1"/>
              </a:buClr>
              <a:buSzPct val="100000"/>
            </a:pPr>
            <a:r>
              <a:rPr lang="en-US" sz="1100" b="0" dirty="0" smtClean="0">
                <a:solidFill>
                  <a:schemeClr val="accent3"/>
                </a:solidFill>
                <a:latin typeface="Arial"/>
                <a:cs typeface="Arial"/>
              </a:rPr>
              <a:t>−</a:t>
            </a:r>
            <a:endParaRPr lang="en-US" sz="1100" b="0" dirty="0" smtClean="0">
              <a:solidFill>
                <a:schemeClr val="accent3"/>
              </a:solidFill>
              <a:latin typeface="+mn-lt"/>
              <a:cs typeface="Arial" pitchFamily="34" charset="0"/>
            </a:endParaRPr>
          </a:p>
        </p:txBody>
      </p:sp>
      <p:sp>
        <p:nvSpPr>
          <p:cNvPr id="33" name="Textframe 10"/>
          <p:cNvSpPr txBox="1">
            <a:spLocks/>
          </p:cNvSpPr>
          <p:nvPr/>
        </p:nvSpPr>
        <p:spPr>
          <a:xfrm>
            <a:off x="4213412" y="3668509"/>
            <a:ext cx="7317396" cy="257635"/>
          </a:xfrm>
          <a:prstGeom prst="rect">
            <a:avLst/>
          </a:prstGeom>
          <a:noFill/>
          <a:ln w="9525">
            <a:noFill/>
          </a:ln>
        </p:spPr>
        <p:txBody>
          <a:bodyPr vert="horz" wrap="square" lIns="0" tIns="0" rIns="0" bIns="0" rtlCol="0" anchor="ctr" anchorCtr="0">
            <a:spAutoFit/>
          </a:bodyPr>
          <a:lstStyle/>
          <a:p>
            <a:pPr>
              <a:lnSpc>
                <a:spcPct val="93000"/>
              </a:lnSpc>
              <a:spcBef>
                <a:spcPts val="0"/>
              </a:spcBef>
              <a:spcAft>
                <a:spcPts val="0"/>
              </a:spcAft>
              <a:buClr>
                <a:schemeClr val="tx1"/>
              </a:buClr>
              <a:buSzPct val="100000"/>
            </a:pPr>
            <a:r>
              <a:rPr lang="ru-RU" sz="900" b="0" dirty="0">
                <a:latin typeface="+mn-lt"/>
                <a:cs typeface="Arial" pitchFamily="34" charset="0"/>
              </a:rPr>
              <a:t>Применение новых </a:t>
            </a:r>
            <a:r>
              <a:rPr lang="ru-RU" sz="900" dirty="0">
                <a:latin typeface="+mn-lt"/>
                <a:cs typeface="Arial" pitchFamily="34" charset="0"/>
              </a:rPr>
              <a:t>сплавов, композиционных материалов и защитных покрытий</a:t>
            </a:r>
            <a:r>
              <a:rPr lang="ru-RU" sz="900" b="0" dirty="0">
                <a:latin typeface="+mn-lt"/>
                <a:cs typeface="Arial" pitchFamily="34" charset="0"/>
              </a:rPr>
              <a:t> (в </a:t>
            </a:r>
            <a:r>
              <a:rPr lang="ru-RU" sz="900" b="0" dirty="0" err="1">
                <a:latin typeface="+mn-lt"/>
                <a:cs typeface="Arial" pitchFamily="34" charset="0"/>
              </a:rPr>
              <a:t>т.ч</a:t>
            </a:r>
            <a:r>
              <a:rPr lang="ru-RU" sz="900" b="0" dirty="0">
                <a:latin typeface="+mn-lt"/>
                <a:cs typeface="Arial" pitchFamily="34" charset="0"/>
              </a:rPr>
              <a:t>. против коррозии и эрозии лопаточного аппарата</a:t>
            </a:r>
            <a:r>
              <a:rPr lang="ru-RU" sz="900" b="0" dirty="0" smtClean="0">
                <a:latin typeface="+mn-lt"/>
                <a:cs typeface="Arial" pitchFamily="34" charset="0"/>
              </a:rPr>
              <a:t>) </a:t>
            </a:r>
            <a:r>
              <a:rPr lang="en-US" sz="900" b="0" dirty="0" smtClean="0">
                <a:solidFill>
                  <a:schemeClr val="accent5"/>
                </a:solidFill>
                <a:latin typeface="+mn-lt"/>
                <a:cs typeface="Arial" pitchFamily="34" charset="0"/>
              </a:rPr>
              <a:t>[</a:t>
            </a:r>
            <a:r>
              <a:rPr lang="ru-RU" sz="900" b="0" dirty="0" smtClean="0">
                <a:solidFill>
                  <a:schemeClr val="accent5"/>
                </a:solidFill>
                <a:latin typeface="+mn-lt"/>
                <a:cs typeface="Arial" pitchFamily="34" charset="0"/>
              </a:rPr>
              <a:t>напр., покрытие, получаемое путем термического распыления стали, сильно легированной </a:t>
            </a:r>
            <a:r>
              <a:rPr lang="en-US" sz="900" b="0" dirty="0" smtClean="0">
                <a:solidFill>
                  <a:schemeClr val="accent5"/>
                </a:solidFill>
                <a:latin typeface="+mn-lt"/>
                <a:cs typeface="Arial" pitchFamily="34" charset="0"/>
              </a:rPr>
              <a:t>Cr </a:t>
            </a:r>
            <a:r>
              <a:rPr lang="ru-RU" sz="900" b="0" dirty="0" smtClean="0">
                <a:solidFill>
                  <a:schemeClr val="accent5"/>
                </a:solidFill>
                <a:latin typeface="+mn-lt"/>
                <a:cs typeface="Arial" pitchFamily="34" charset="0"/>
              </a:rPr>
              <a:t>и </a:t>
            </a:r>
            <a:r>
              <a:rPr lang="en-US" sz="900" b="0" dirty="0" smtClean="0">
                <a:solidFill>
                  <a:schemeClr val="accent5"/>
                </a:solidFill>
                <a:latin typeface="+mn-lt"/>
                <a:cs typeface="Arial" pitchFamily="34" charset="0"/>
              </a:rPr>
              <a:t>Al</a:t>
            </a:r>
            <a:r>
              <a:rPr lang="ru-RU" sz="900" b="0" dirty="0" smtClean="0">
                <a:solidFill>
                  <a:schemeClr val="accent5"/>
                </a:solidFill>
                <a:latin typeface="+mn-lt"/>
                <a:cs typeface="Arial" pitchFamily="34" charset="0"/>
              </a:rPr>
              <a:t>, образующих пленку из оксидов</a:t>
            </a:r>
            <a:r>
              <a:rPr lang="en-US" sz="900" b="0" dirty="0" smtClean="0">
                <a:solidFill>
                  <a:schemeClr val="accent5"/>
                </a:solidFill>
                <a:latin typeface="+mn-lt"/>
                <a:cs typeface="Arial" pitchFamily="34" charset="0"/>
              </a:rPr>
              <a:t>]</a:t>
            </a:r>
            <a:endParaRPr lang="ru-RU" sz="900" b="0" dirty="0">
              <a:solidFill>
                <a:schemeClr val="accent5"/>
              </a:solidFill>
              <a:latin typeface="+mn-lt"/>
              <a:cs typeface="Arial" pitchFamily="34" charset="0"/>
            </a:endParaRPr>
          </a:p>
        </p:txBody>
      </p:sp>
      <p:sp>
        <p:nvSpPr>
          <p:cNvPr id="34" name="Textframe 10"/>
          <p:cNvSpPr txBox="1"/>
          <p:nvPr/>
        </p:nvSpPr>
        <p:spPr>
          <a:xfrm>
            <a:off x="4055843" y="3718618"/>
            <a:ext cx="81754" cy="157415"/>
          </a:xfrm>
          <a:prstGeom prst="rect">
            <a:avLst/>
          </a:prstGeom>
          <a:noFill/>
          <a:ln w="9525">
            <a:noFill/>
          </a:ln>
        </p:spPr>
        <p:txBody>
          <a:bodyPr vert="horz" wrap="none" lIns="0" tIns="0" rIns="0" bIns="0" rtlCol="0" anchor="ctr">
            <a:spAutoFit/>
          </a:bodyPr>
          <a:lstStyle/>
          <a:p>
            <a:pPr>
              <a:lnSpc>
                <a:spcPct val="93000"/>
              </a:lnSpc>
              <a:buClr>
                <a:schemeClr val="tx1"/>
              </a:buClr>
              <a:buSzPct val="100000"/>
            </a:pPr>
            <a:r>
              <a:rPr lang="en-US" sz="1100" b="0" dirty="0">
                <a:solidFill>
                  <a:schemeClr val="accent3"/>
                </a:solidFill>
                <a:latin typeface="Arial"/>
                <a:cs typeface="Arial"/>
              </a:rPr>
              <a:t>−</a:t>
            </a:r>
            <a:endParaRPr lang="en-US" sz="1100" b="0" dirty="0" smtClean="0">
              <a:solidFill>
                <a:schemeClr val="accent3"/>
              </a:solidFill>
              <a:latin typeface="+mn-lt"/>
              <a:cs typeface="Arial" pitchFamily="34" charset="0"/>
            </a:endParaRPr>
          </a:p>
        </p:txBody>
      </p:sp>
      <p:sp>
        <p:nvSpPr>
          <p:cNvPr id="36" name="Textframe 10"/>
          <p:cNvSpPr txBox="1">
            <a:spLocks/>
          </p:cNvSpPr>
          <p:nvPr/>
        </p:nvSpPr>
        <p:spPr>
          <a:xfrm>
            <a:off x="4213412" y="3942644"/>
            <a:ext cx="7317396" cy="257635"/>
          </a:xfrm>
          <a:prstGeom prst="rect">
            <a:avLst/>
          </a:prstGeom>
          <a:noFill/>
          <a:ln w="9525">
            <a:noFill/>
          </a:ln>
        </p:spPr>
        <p:txBody>
          <a:bodyPr vert="horz" wrap="square" lIns="0" tIns="0" rIns="0" bIns="0" rtlCol="0" anchor="ctr" anchorCtr="0">
            <a:spAutoFit/>
          </a:bodyPr>
          <a:lstStyle/>
          <a:p>
            <a:pPr>
              <a:lnSpc>
                <a:spcPct val="93000"/>
              </a:lnSpc>
              <a:spcBef>
                <a:spcPts val="0"/>
              </a:spcBef>
              <a:spcAft>
                <a:spcPts val="0"/>
              </a:spcAft>
              <a:buClr>
                <a:schemeClr val="tx1"/>
              </a:buClr>
              <a:buSzPct val="100000"/>
            </a:pPr>
            <a:r>
              <a:rPr lang="ru-RU" sz="900" b="0" dirty="0" smtClean="0">
                <a:latin typeface="+mn-lt"/>
                <a:cs typeface="Arial" pitchFamily="34" charset="0"/>
              </a:rPr>
              <a:t>Повышение </a:t>
            </a:r>
            <a:r>
              <a:rPr lang="ru-RU" sz="900" dirty="0" smtClean="0">
                <a:latin typeface="+mn-lt"/>
                <a:cs typeface="Arial" pitchFamily="34" charset="0"/>
              </a:rPr>
              <a:t>модульности исполнения</a:t>
            </a:r>
            <a:r>
              <a:rPr lang="ru-RU" sz="900" b="0" dirty="0" smtClean="0">
                <a:latin typeface="+mn-lt"/>
                <a:cs typeface="Arial" pitchFamily="34" charset="0"/>
              </a:rPr>
              <a:t> турбоагрегатов (в </a:t>
            </a:r>
            <a:r>
              <a:rPr lang="ru-RU" sz="900" b="0" dirty="0" err="1" smtClean="0">
                <a:latin typeface="+mn-lt"/>
                <a:cs typeface="Arial" pitchFamily="34" charset="0"/>
              </a:rPr>
              <a:t>т.ч</a:t>
            </a:r>
            <a:r>
              <a:rPr lang="ru-RU" sz="900" b="0" dirty="0" smtClean="0">
                <a:latin typeface="+mn-lt"/>
                <a:cs typeface="Arial" pitchFamily="34" charset="0"/>
              </a:rPr>
              <a:t>. для </a:t>
            </a:r>
            <a:r>
              <a:rPr lang="ru-RU" sz="900" b="0" dirty="0">
                <a:latin typeface="+mn-lt"/>
                <a:cs typeface="Arial" pitchFamily="34" charset="0"/>
              </a:rPr>
              <a:t>сокращения длительности ремонтной </a:t>
            </a:r>
            <a:r>
              <a:rPr lang="ru-RU" sz="900" b="0" dirty="0" smtClean="0">
                <a:latin typeface="+mn-lt"/>
                <a:cs typeface="Arial" pitchFamily="34" charset="0"/>
              </a:rPr>
              <a:t>кампании)</a:t>
            </a:r>
            <a:r>
              <a:rPr lang="en-US" sz="900" b="0" dirty="0" smtClean="0">
                <a:latin typeface="+mn-lt"/>
                <a:cs typeface="Arial" pitchFamily="34" charset="0"/>
              </a:rPr>
              <a:t> </a:t>
            </a:r>
            <a:r>
              <a:rPr lang="en-US" sz="900" b="0" dirty="0" smtClean="0">
                <a:solidFill>
                  <a:schemeClr val="accent5"/>
                </a:solidFill>
                <a:latin typeface="+mn-lt"/>
                <a:cs typeface="Arial" pitchFamily="34" charset="0"/>
              </a:rPr>
              <a:t>[</a:t>
            </a:r>
            <a:r>
              <a:rPr lang="ru-RU" sz="900" b="0" dirty="0" smtClean="0">
                <a:solidFill>
                  <a:schemeClr val="accent5"/>
                </a:solidFill>
                <a:latin typeface="+mn-lt"/>
                <a:cs typeface="Arial" pitchFamily="34" charset="0"/>
              </a:rPr>
              <a:t>напр., </a:t>
            </a:r>
            <a:r>
              <a:rPr lang="en-US" sz="900" b="0" dirty="0" smtClean="0">
                <a:solidFill>
                  <a:schemeClr val="accent5"/>
                </a:solidFill>
                <a:latin typeface="+mn-lt"/>
                <a:cs typeface="Arial" pitchFamily="34" charset="0"/>
              </a:rPr>
              <a:t>Siemens</a:t>
            </a:r>
            <a:r>
              <a:rPr lang="ru-RU" sz="900" b="0" dirty="0" smtClean="0">
                <a:solidFill>
                  <a:schemeClr val="accent5"/>
                </a:solidFill>
                <a:latin typeface="+mn-lt"/>
                <a:cs typeface="Arial" pitchFamily="34" charset="0"/>
              </a:rPr>
              <a:t> – для использования с вертикальными и горизонтальными </a:t>
            </a:r>
            <a:r>
              <a:rPr lang="ru-RU" sz="900" b="0" dirty="0" err="1" smtClean="0">
                <a:solidFill>
                  <a:schemeClr val="accent5"/>
                </a:solidFill>
                <a:latin typeface="+mn-lt"/>
                <a:cs typeface="Arial" pitchFamily="34" charset="0"/>
              </a:rPr>
              <a:t>СПП</a:t>
            </a:r>
            <a:r>
              <a:rPr lang="en-US" sz="900" b="0" dirty="0" smtClean="0">
                <a:solidFill>
                  <a:schemeClr val="accent5"/>
                </a:solidFill>
                <a:latin typeface="+mn-lt"/>
                <a:cs typeface="Arial" pitchFamily="34" charset="0"/>
              </a:rPr>
              <a:t>]</a:t>
            </a:r>
            <a:endParaRPr lang="ru-RU" sz="900" b="0" dirty="0" smtClean="0">
              <a:solidFill>
                <a:schemeClr val="accent5"/>
              </a:solidFill>
              <a:latin typeface="+mn-lt"/>
              <a:cs typeface="Arial" pitchFamily="34" charset="0"/>
            </a:endParaRPr>
          </a:p>
        </p:txBody>
      </p:sp>
      <p:sp>
        <p:nvSpPr>
          <p:cNvPr id="37" name="Textframe 10"/>
          <p:cNvSpPr txBox="1"/>
          <p:nvPr/>
        </p:nvSpPr>
        <p:spPr>
          <a:xfrm>
            <a:off x="4055843" y="3992753"/>
            <a:ext cx="81754" cy="157415"/>
          </a:xfrm>
          <a:prstGeom prst="rect">
            <a:avLst/>
          </a:prstGeom>
          <a:noFill/>
          <a:ln w="9525">
            <a:noFill/>
          </a:ln>
        </p:spPr>
        <p:txBody>
          <a:bodyPr vert="horz" wrap="none" lIns="0" tIns="0" rIns="0" bIns="0" rtlCol="0" anchor="ctr">
            <a:spAutoFit/>
          </a:bodyPr>
          <a:lstStyle/>
          <a:p>
            <a:pPr>
              <a:lnSpc>
                <a:spcPct val="93000"/>
              </a:lnSpc>
              <a:buClr>
                <a:schemeClr val="tx1"/>
              </a:buClr>
              <a:buSzPct val="100000"/>
            </a:pPr>
            <a:r>
              <a:rPr lang="en-US" sz="1100" b="0" dirty="0">
                <a:solidFill>
                  <a:schemeClr val="accent3"/>
                </a:solidFill>
                <a:latin typeface="Arial"/>
                <a:cs typeface="Arial"/>
              </a:rPr>
              <a:t>−</a:t>
            </a:r>
            <a:endParaRPr lang="en-US" sz="1100" b="0" dirty="0" smtClean="0">
              <a:solidFill>
                <a:schemeClr val="accent3"/>
              </a:solidFill>
              <a:latin typeface="+mn-lt"/>
              <a:cs typeface="Arial" pitchFamily="34" charset="0"/>
            </a:endParaRPr>
          </a:p>
        </p:txBody>
      </p:sp>
      <p:sp>
        <p:nvSpPr>
          <p:cNvPr id="49" name="TextBox 48"/>
          <p:cNvSpPr txBox="1">
            <a:spLocks/>
          </p:cNvSpPr>
          <p:nvPr/>
        </p:nvSpPr>
        <p:spPr>
          <a:xfrm>
            <a:off x="4055843" y="3158777"/>
            <a:ext cx="3424194" cy="186077"/>
          </a:xfrm>
          <a:prstGeom prst="rect">
            <a:avLst/>
          </a:prstGeom>
          <a:noFill/>
          <a:ln w="9525">
            <a:noFill/>
          </a:ln>
        </p:spPr>
        <p:txBody>
          <a:bodyPr vert="horz" wrap="square" lIns="0" tIns="0" rIns="0" bIns="0" rtlCol="0" anchor="ctr" anchorCtr="0">
            <a:spAutoFit/>
          </a:bodyPr>
          <a:lstStyle>
            <a:defPPr>
              <a:defRPr lang="de-DE"/>
            </a:defPPr>
            <a:lvl1pPr>
              <a:lnSpc>
                <a:spcPct val="93000"/>
              </a:lnSpc>
              <a:spcBef>
                <a:spcPts val="0"/>
              </a:spcBef>
              <a:spcAft>
                <a:spcPts val="0"/>
              </a:spcAft>
              <a:buClr>
                <a:schemeClr val="tx1"/>
              </a:buClr>
              <a:buSzPct val="100000"/>
              <a:defRPr sz="900" b="0">
                <a:latin typeface="+mn-lt"/>
                <a:cs typeface="Arial" pitchFamily="34" charset="0"/>
              </a:defRPr>
            </a:lvl1pPr>
          </a:lstStyle>
          <a:p>
            <a:r>
              <a:rPr lang="ru-RU" sz="1300" b="1" dirty="0"/>
              <a:t>Примеры для турбинного острова</a:t>
            </a:r>
          </a:p>
        </p:txBody>
      </p:sp>
      <p:pic>
        <p:nvPicPr>
          <p:cNvPr id="52" name="Picture 51"/>
          <p:cNvPicPr/>
          <p:nvPr/>
        </p:nvPicPr>
        <p:blipFill rotWithShape="1">
          <a:blip r:embed="rId7"/>
          <a:srcRect l="38612" t="81143"/>
          <a:stretch/>
        </p:blipFill>
        <p:spPr>
          <a:xfrm>
            <a:off x="8106509" y="6201120"/>
            <a:ext cx="2668900" cy="301557"/>
          </a:xfrm>
          <a:prstGeom prst="rect">
            <a:avLst/>
          </a:prstGeom>
          <a:ln>
            <a:solidFill>
              <a:schemeClr val="accent1"/>
            </a:solidFill>
          </a:ln>
        </p:spPr>
      </p:pic>
      <p:pic>
        <p:nvPicPr>
          <p:cNvPr id="50" name="Picture 49"/>
          <p:cNvPicPr/>
          <p:nvPr/>
        </p:nvPicPr>
        <p:blipFill rotWithShape="1">
          <a:blip r:embed="rId7"/>
          <a:srcRect t="50690" b="24655"/>
          <a:stretch/>
        </p:blipFill>
        <p:spPr>
          <a:xfrm>
            <a:off x="3649453" y="5753392"/>
            <a:ext cx="4347586" cy="394289"/>
          </a:xfrm>
          <a:prstGeom prst="rect">
            <a:avLst/>
          </a:prstGeom>
          <a:ln>
            <a:solidFill>
              <a:schemeClr val="accent1"/>
            </a:solidFill>
          </a:ln>
        </p:spPr>
      </p:pic>
      <p:pic>
        <p:nvPicPr>
          <p:cNvPr id="51" name="Picture 50"/>
          <p:cNvPicPr/>
          <p:nvPr/>
        </p:nvPicPr>
        <p:blipFill rotWithShape="1">
          <a:blip r:embed="rId7"/>
          <a:srcRect t="19837" b="52320"/>
          <a:stretch/>
        </p:blipFill>
        <p:spPr>
          <a:xfrm>
            <a:off x="3649453" y="6140283"/>
            <a:ext cx="4347586" cy="445269"/>
          </a:xfrm>
          <a:prstGeom prst="rect">
            <a:avLst/>
          </a:prstGeom>
          <a:ln>
            <a:solidFill>
              <a:schemeClr val="accent1"/>
            </a:solidFill>
          </a:ln>
        </p:spPr>
      </p:pic>
      <p:pic>
        <p:nvPicPr>
          <p:cNvPr id="53" name="Picture 52"/>
          <p:cNvPicPr/>
          <p:nvPr/>
        </p:nvPicPr>
        <p:blipFill rotWithShape="1">
          <a:blip r:embed="rId7"/>
          <a:srcRect l="9436" t="81143" r="62656"/>
          <a:stretch/>
        </p:blipFill>
        <p:spPr>
          <a:xfrm>
            <a:off x="8053757" y="5792663"/>
            <a:ext cx="1213338" cy="301557"/>
          </a:xfrm>
          <a:prstGeom prst="rect">
            <a:avLst/>
          </a:prstGeom>
          <a:ln>
            <a:solidFill>
              <a:schemeClr val="accent1"/>
            </a:solidFill>
          </a:ln>
        </p:spPr>
      </p:pic>
    </p:spTree>
    <p:extLst>
      <p:ext uri="{BB962C8B-B14F-4D97-AF65-F5344CB8AC3E}">
        <p14:creationId xmlns:p14="http://schemas.microsoft.com/office/powerpoint/2010/main" val="2640498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6019" name="Object 726018" hidden="1"/>
          <p:cNvGraphicFramePr>
            <a:graphicFrameLocks noChangeAspect="1"/>
          </p:cNvGraphicFramePr>
          <p:nvPr>
            <p:custDataLst>
              <p:tags r:id="rId2"/>
            </p:custDataLst>
            <p:extLst>
              <p:ext uri="{D42A27DB-BD31-4B8C-83A1-F6EECF244321}">
                <p14:modId xmlns:p14="http://schemas.microsoft.com/office/powerpoint/2010/main" val="2716630649"/>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26028" name="think-cell Slide" r:id="rId4" imgW="358" imgH="358" progId="TCLayout.ActiveDocument.1">
                  <p:embed/>
                </p:oleObj>
              </mc:Choice>
              <mc:Fallback>
                <p:oleObj name="think-cell Slide" r:id="rId4" imgW="358" imgH="358" progId="TCLayout.ActiveDocument.1">
                  <p:embed/>
                  <p:pic>
                    <p:nvPicPr>
                      <p:cNvPr id="0" name=""/>
                      <p:cNvPicPr/>
                      <p:nvPr/>
                    </p:nvPicPr>
                    <p:blipFill>
                      <a:blip r:embed="rId5"/>
                      <a:stretch>
                        <a:fillRect/>
                      </a:stretch>
                    </p:blipFill>
                    <p:spPr>
                      <a:xfrm>
                        <a:off x="1955" y="1589"/>
                        <a:ext cx="1953" cy="1587"/>
                      </a:xfrm>
                      <a:prstGeom prst="rect">
                        <a:avLst/>
                      </a:prstGeom>
                    </p:spPr>
                  </p:pic>
                </p:oleObj>
              </mc:Fallback>
            </mc:AlternateContent>
          </a:graphicData>
        </a:graphic>
      </p:graphicFrame>
      <p:grpSp>
        <p:nvGrpSpPr>
          <p:cNvPr id="10" name="Group 9"/>
          <p:cNvGrpSpPr/>
          <p:nvPr/>
        </p:nvGrpSpPr>
        <p:grpSpPr>
          <a:xfrm>
            <a:off x="2361895" y="6637921"/>
            <a:ext cx="1542278" cy="146050"/>
            <a:chOff x="1919289" y="6553894"/>
            <a:chExt cx="1253264" cy="146050"/>
          </a:xfrm>
        </p:grpSpPr>
        <p:sp>
          <p:nvSpPr>
            <p:cNvPr id="70" name="LegendIcon"/>
            <p:cNvSpPr/>
            <p:nvPr/>
          </p:nvSpPr>
          <p:spPr>
            <a:xfrm>
              <a:off x="1919289" y="6553894"/>
              <a:ext cx="215900" cy="146050"/>
            </a:xfrm>
            <a:prstGeom prst="rect">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buSzPct val="100000"/>
              </a:pPr>
              <a:endParaRPr lang="en-US" sz="900" b="0" dirty="0">
                <a:solidFill>
                  <a:schemeClr val="bg1"/>
                </a:solidFill>
                <a:latin typeface="+mn-lt"/>
                <a:sym typeface="+mn-lt"/>
              </a:endParaRPr>
            </a:p>
          </p:txBody>
        </p:sp>
        <p:sp>
          <p:nvSpPr>
            <p:cNvPr id="71" name="LegendText"/>
            <p:cNvSpPr txBox="1"/>
            <p:nvPr/>
          </p:nvSpPr>
          <p:spPr>
            <a:xfrm>
              <a:off x="2217739" y="6555361"/>
              <a:ext cx="954814" cy="138499"/>
            </a:xfrm>
            <a:prstGeom prst="rect">
              <a:avLst/>
            </a:prstGeom>
            <a:noFill/>
            <a:ln w="9525">
              <a:noFill/>
            </a:ln>
          </p:spPr>
          <p:txBody>
            <a:bodyPr vert="horz" wrap="none" lIns="0" tIns="0" rIns="0" bIns="0" rtlCol="0" anchor="t" anchorCtr="0">
              <a:spAutoFit/>
            </a:bodyPr>
            <a:lstStyle/>
            <a:p>
              <a:pPr>
                <a:lnSpc>
                  <a:spcPct val="90000"/>
                </a:lnSpc>
                <a:spcBef>
                  <a:spcPts val="0"/>
                </a:spcBef>
                <a:buSzPct val="100000"/>
                <a:defRPr/>
              </a:pPr>
              <a:r>
                <a:rPr kumimoji="0" lang="ru-RU" sz="1000" b="0" i="0" u="none" strike="noStrike" kern="0" cap="none" spc="0" normalizeH="0" baseline="0" noProof="0" dirty="0">
                  <a:ln>
                    <a:noFill/>
                  </a:ln>
                  <a:solidFill>
                    <a:sysClr val="windowText" lastClr="000000"/>
                  </a:solidFill>
                  <a:effectLst/>
                  <a:uLnTx/>
                  <a:uFillTx/>
                  <a:latin typeface="+mn-lt"/>
                  <a:cs typeface="+mn-cs"/>
                  <a:sym typeface="+mn-lt"/>
                </a:rPr>
                <a:t>Продвинутая</a:t>
              </a:r>
              <a:r>
                <a:rPr kumimoji="0" lang="ru-RU" sz="1000" b="0" i="0" u="none" strike="noStrike" kern="0" cap="none" spc="0" normalizeH="0" noProof="0" dirty="0">
                  <a:ln>
                    <a:noFill/>
                  </a:ln>
                  <a:solidFill>
                    <a:sysClr val="windowText" lastClr="000000"/>
                  </a:solidFill>
                  <a:effectLst/>
                  <a:uLnTx/>
                  <a:uFillTx/>
                  <a:latin typeface="+mn-lt"/>
                  <a:cs typeface="+mn-cs"/>
                  <a:sym typeface="+mn-lt"/>
                </a:rPr>
                <a:t> аналитика</a:t>
              </a:r>
              <a:endParaRPr kumimoji="0" lang="en-US" sz="1000" b="0" i="0" u="none" strike="noStrike" kern="0" cap="none" spc="0" normalizeH="0" baseline="0" noProof="0" dirty="0">
                <a:ln>
                  <a:noFill/>
                </a:ln>
                <a:solidFill>
                  <a:sysClr val="windowText" lastClr="000000"/>
                </a:solidFill>
                <a:effectLst/>
                <a:uLnTx/>
                <a:uFillTx/>
                <a:latin typeface="+mn-lt"/>
                <a:cs typeface="+mn-cs"/>
                <a:sym typeface="+mn-lt"/>
              </a:endParaRPr>
            </a:p>
          </p:txBody>
        </p:sp>
      </p:grpSp>
      <p:grpSp>
        <p:nvGrpSpPr>
          <p:cNvPr id="11" name="Group 10"/>
          <p:cNvGrpSpPr/>
          <p:nvPr/>
        </p:nvGrpSpPr>
        <p:grpSpPr>
          <a:xfrm>
            <a:off x="4470592" y="6637921"/>
            <a:ext cx="1120686" cy="146050"/>
            <a:chOff x="3254773" y="6553894"/>
            <a:chExt cx="910676" cy="146050"/>
          </a:xfrm>
        </p:grpSpPr>
        <p:sp>
          <p:nvSpPr>
            <p:cNvPr id="73" name="LegendIcon"/>
            <p:cNvSpPr/>
            <p:nvPr/>
          </p:nvSpPr>
          <p:spPr>
            <a:xfrm>
              <a:off x="3254773" y="6553894"/>
              <a:ext cx="215900" cy="146050"/>
            </a:xfrm>
            <a:prstGeom prst="rect">
              <a:avLst/>
            </a:prstGeom>
            <a:solidFill>
              <a:schemeClr val="accent6"/>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400"/>
                </a:spcBef>
                <a:buSzPct val="100000"/>
              </a:pPr>
              <a:endParaRPr lang="en-US" sz="900" b="0" dirty="0">
                <a:solidFill>
                  <a:schemeClr val="bg1"/>
                </a:solidFill>
                <a:latin typeface="+mn-lt"/>
                <a:sym typeface="+mn-lt"/>
              </a:endParaRPr>
            </a:p>
          </p:txBody>
        </p:sp>
        <p:sp>
          <p:nvSpPr>
            <p:cNvPr id="78" name="LegendText"/>
            <p:cNvSpPr txBox="1"/>
            <p:nvPr/>
          </p:nvSpPr>
          <p:spPr>
            <a:xfrm>
              <a:off x="3553223" y="6555361"/>
              <a:ext cx="612226" cy="138499"/>
            </a:xfrm>
            <a:prstGeom prst="rect">
              <a:avLst/>
            </a:prstGeom>
            <a:noFill/>
            <a:ln w="9525">
              <a:noFill/>
            </a:ln>
          </p:spPr>
          <p:txBody>
            <a:bodyPr vert="horz" wrap="none" lIns="0" tIns="0" rIns="0" bIns="0" rtlCol="0" anchor="t" anchorCtr="0">
              <a:spAutoFit/>
            </a:bodyPr>
            <a:lstStyle/>
            <a:p>
              <a:pPr>
                <a:lnSpc>
                  <a:spcPct val="90000"/>
                </a:lnSpc>
                <a:spcBef>
                  <a:spcPts val="0"/>
                </a:spcBef>
                <a:buSzPct val="100000"/>
                <a:defRPr/>
              </a:pPr>
              <a:r>
                <a:rPr kumimoji="0" lang="ru-RU" sz="1000" b="0" i="0" u="none" strike="noStrike" kern="0" cap="none" spc="0" normalizeH="0" baseline="0" noProof="0" dirty="0">
                  <a:ln>
                    <a:noFill/>
                  </a:ln>
                  <a:solidFill>
                    <a:sysClr val="windowText" lastClr="000000"/>
                  </a:solidFill>
                  <a:effectLst/>
                  <a:uLnTx/>
                  <a:uFillTx/>
                  <a:latin typeface="+mn-lt"/>
                  <a:cs typeface="+mn-cs"/>
                  <a:sym typeface="+mn-lt"/>
                </a:rPr>
                <a:t>Автоматизация</a:t>
              </a:r>
              <a:endParaRPr kumimoji="0" lang="en-US" sz="1000" b="0" i="0" u="none" strike="noStrike" kern="0" cap="none" spc="0" normalizeH="0" baseline="0" noProof="0" dirty="0">
                <a:ln>
                  <a:noFill/>
                </a:ln>
                <a:solidFill>
                  <a:sysClr val="windowText" lastClr="000000"/>
                </a:solidFill>
                <a:effectLst/>
                <a:uLnTx/>
                <a:uFillTx/>
                <a:latin typeface="+mn-lt"/>
                <a:cs typeface="+mn-cs"/>
                <a:sym typeface="+mn-lt"/>
              </a:endParaRPr>
            </a:p>
          </p:txBody>
        </p:sp>
      </p:grpSp>
      <p:grpSp>
        <p:nvGrpSpPr>
          <p:cNvPr id="12" name="Group 11"/>
          <p:cNvGrpSpPr/>
          <p:nvPr/>
        </p:nvGrpSpPr>
        <p:grpSpPr>
          <a:xfrm>
            <a:off x="6119657" y="6637921"/>
            <a:ext cx="1333886" cy="146050"/>
            <a:chOff x="4216757" y="6553894"/>
            <a:chExt cx="1083924" cy="146050"/>
          </a:xfrm>
        </p:grpSpPr>
        <p:sp>
          <p:nvSpPr>
            <p:cNvPr id="103" name="LegendIcon"/>
            <p:cNvSpPr/>
            <p:nvPr/>
          </p:nvSpPr>
          <p:spPr>
            <a:xfrm>
              <a:off x="4216757" y="6553894"/>
              <a:ext cx="215900" cy="146050"/>
            </a:xfrm>
            <a:prstGeom prst="rect">
              <a:avLst/>
            </a:prstGeom>
            <a:solidFill>
              <a:schemeClr val="bg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400"/>
                </a:spcBef>
                <a:buSzPct val="100000"/>
              </a:pPr>
              <a:endParaRPr lang="en-US" sz="900" b="0" dirty="0">
                <a:solidFill>
                  <a:schemeClr val="bg1"/>
                </a:solidFill>
                <a:latin typeface="+mn-lt"/>
                <a:sym typeface="+mn-lt"/>
              </a:endParaRPr>
            </a:p>
          </p:txBody>
        </p:sp>
        <p:sp>
          <p:nvSpPr>
            <p:cNvPr id="104" name="LegendText"/>
            <p:cNvSpPr txBox="1"/>
            <p:nvPr/>
          </p:nvSpPr>
          <p:spPr>
            <a:xfrm>
              <a:off x="4515207" y="6555361"/>
              <a:ext cx="785474" cy="138499"/>
            </a:xfrm>
            <a:prstGeom prst="rect">
              <a:avLst/>
            </a:prstGeom>
            <a:noFill/>
            <a:ln w="9525">
              <a:noFill/>
            </a:ln>
          </p:spPr>
          <p:txBody>
            <a:bodyPr vert="horz" wrap="none" lIns="0" tIns="0" rIns="0" bIns="0" rtlCol="0" anchor="t" anchorCtr="0">
              <a:spAutoFit/>
            </a:bodyPr>
            <a:lstStyle/>
            <a:p>
              <a:pPr>
                <a:lnSpc>
                  <a:spcPct val="90000"/>
                </a:lnSpc>
                <a:spcBef>
                  <a:spcPts val="0"/>
                </a:spcBef>
                <a:buSzPct val="100000"/>
                <a:defRPr/>
              </a:pPr>
              <a:r>
                <a:rPr lang="ru-RU" sz="1000" b="0" kern="0" dirty="0">
                  <a:solidFill>
                    <a:sysClr val="windowText" lastClr="000000"/>
                  </a:solidFill>
                  <a:sym typeface="+mn-lt"/>
                </a:rPr>
                <a:t>Взаимосвязанность</a:t>
              </a:r>
              <a:endParaRPr lang="en-US" sz="1000" b="0" kern="0" dirty="0">
                <a:solidFill>
                  <a:sysClr val="windowText" lastClr="000000"/>
                </a:solidFill>
                <a:sym typeface="+mn-lt"/>
              </a:endParaRPr>
            </a:p>
          </p:txBody>
        </p:sp>
      </p:grpSp>
      <p:grpSp>
        <p:nvGrpSpPr>
          <p:cNvPr id="13" name="Group 12"/>
          <p:cNvGrpSpPr/>
          <p:nvPr/>
        </p:nvGrpSpPr>
        <p:grpSpPr>
          <a:xfrm>
            <a:off x="8084348" y="6637921"/>
            <a:ext cx="2018368" cy="146050"/>
            <a:chOff x="5435220" y="6553894"/>
            <a:chExt cx="1640138" cy="146050"/>
          </a:xfrm>
        </p:grpSpPr>
        <p:sp>
          <p:nvSpPr>
            <p:cNvPr id="106" name="LegendIcon"/>
            <p:cNvSpPr/>
            <p:nvPr/>
          </p:nvSpPr>
          <p:spPr>
            <a:xfrm>
              <a:off x="5435220" y="6553894"/>
              <a:ext cx="215900" cy="146050"/>
            </a:xfrm>
            <a:prstGeom prst="rect">
              <a:avLst/>
            </a:prstGeom>
            <a:solidFill>
              <a:schemeClr val="accent4"/>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400"/>
                </a:spcBef>
                <a:buSzPct val="100000"/>
              </a:pPr>
              <a:endParaRPr lang="en-US" sz="900" b="0" dirty="0">
                <a:latin typeface="+mn-lt"/>
                <a:sym typeface="+mn-lt"/>
              </a:endParaRPr>
            </a:p>
          </p:txBody>
        </p:sp>
        <p:sp>
          <p:nvSpPr>
            <p:cNvPr id="107" name="LegendText"/>
            <p:cNvSpPr txBox="1"/>
            <p:nvPr/>
          </p:nvSpPr>
          <p:spPr>
            <a:xfrm>
              <a:off x="5733670" y="6555361"/>
              <a:ext cx="1341688" cy="138499"/>
            </a:xfrm>
            <a:prstGeom prst="rect">
              <a:avLst/>
            </a:prstGeom>
            <a:noFill/>
            <a:ln w="9525">
              <a:noFill/>
            </a:ln>
          </p:spPr>
          <p:txBody>
            <a:bodyPr vert="horz" wrap="none" lIns="0" tIns="0" rIns="0" bIns="0" rtlCol="0" anchor="t" anchorCtr="0">
              <a:spAutoFit/>
            </a:bodyPr>
            <a:lstStyle/>
            <a:p>
              <a:pPr lvl="0" fontAlgn="auto">
                <a:lnSpc>
                  <a:spcPct val="90000"/>
                </a:lnSpc>
                <a:spcBef>
                  <a:spcPts val="0"/>
                </a:spcBef>
                <a:spcAft>
                  <a:spcPts val="0"/>
                </a:spcAft>
                <a:buClr>
                  <a:srgbClr val="000000"/>
                </a:buClr>
                <a:buSzPct val="100000"/>
                <a:defRPr/>
              </a:pPr>
              <a:r>
                <a:rPr lang="ru-RU" sz="1000" b="0" kern="0" dirty="0">
                  <a:solidFill>
                    <a:sysClr val="windowText" lastClr="000000"/>
                  </a:solidFill>
                  <a:sym typeface="+mn-lt"/>
                </a:rPr>
                <a:t>Цифровой клиентский интерфейс</a:t>
              </a:r>
            </a:p>
          </p:txBody>
        </p:sp>
      </p:grpSp>
      <p:sp>
        <p:nvSpPr>
          <p:cNvPr id="3" name="Title 2"/>
          <p:cNvSpPr>
            <a:spLocks noGrp="1"/>
          </p:cNvSpPr>
          <p:nvPr>
            <p:ph type="title"/>
          </p:nvPr>
        </p:nvSpPr>
        <p:spPr>
          <a:xfrm>
            <a:off x="738000" y="666000"/>
            <a:ext cx="10792808" cy="860400"/>
          </a:xfrm>
        </p:spPr>
        <p:txBody>
          <a:bodyPr/>
          <a:lstStyle/>
          <a:p>
            <a:r>
              <a:rPr lang="ru-RU" dirty="0" smtClean="0"/>
              <a:t>В дополнение к внутриотраслевым решениям существует широкий ландшафт смежных цифровых решений в энергетике – 3 группы</a:t>
            </a:r>
            <a:endParaRPr lang="ru-RU" dirty="0"/>
          </a:p>
        </p:txBody>
      </p:sp>
      <p:sp>
        <p:nvSpPr>
          <p:cNvPr id="69" name="RbNavigator"/>
          <p:cNvSpPr txBox="1"/>
          <p:nvPr/>
        </p:nvSpPr>
        <p:spPr>
          <a:xfrm>
            <a:off x="7380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SzPct val="100000"/>
            </a:pPr>
            <a:r>
              <a:rPr kumimoji="1" lang="ru-RU" dirty="0">
                <a:solidFill>
                  <a:schemeClr val="bg1"/>
                </a:solidFill>
                <a:latin typeface="+mn-lt"/>
                <a:cs typeface="Arial Narrow" pitchFamily="34" charset="0"/>
              </a:rPr>
              <a:t>2</a:t>
            </a:r>
            <a:endParaRPr kumimoji="1" lang="en-US" noProof="0" dirty="0">
              <a:solidFill>
                <a:schemeClr val="bg1"/>
              </a:solidFill>
              <a:latin typeface="+mn-lt"/>
              <a:cs typeface="Arial Narrow" pitchFamily="34" charset="0"/>
            </a:endParaRPr>
          </a:p>
        </p:txBody>
      </p:sp>
      <p:sp>
        <p:nvSpPr>
          <p:cNvPr id="74" name="Subtitle"/>
          <p:cNvSpPr txBox="1">
            <a:spLocks/>
          </p:cNvSpPr>
          <p:nvPr/>
        </p:nvSpPr>
        <p:spPr>
          <a:xfrm>
            <a:off x="738000" y="1710001"/>
            <a:ext cx="1079280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sz="2100" b="0" dirty="0" smtClean="0">
                <a:solidFill>
                  <a:schemeClr val="tx2"/>
                </a:solidFill>
                <a:latin typeface="+mn-lt"/>
                <a:cs typeface="+mn-cs"/>
                <a:sym typeface="+mn-lt"/>
              </a:rPr>
              <a:t>Новые технологии – Обзор энергетической области</a:t>
            </a:r>
            <a:endParaRPr lang="en-US" sz="2100" b="0" dirty="0" smtClean="0">
              <a:solidFill>
                <a:schemeClr val="tx2"/>
              </a:solidFill>
              <a:latin typeface="+mn-lt"/>
              <a:cs typeface="+mn-cs"/>
              <a:sym typeface="+mn-lt"/>
            </a:endParaRPr>
          </a:p>
        </p:txBody>
      </p:sp>
      <p:grpSp>
        <p:nvGrpSpPr>
          <p:cNvPr id="2" name="Group 1"/>
          <p:cNvGrpSpPr/>
          <p:nvPr/>
        </p:nvGrpSpPr>
        <p:grpSpPr>
          <a:xfrm>
            <a:off x="738000" y="2174939"/>
            <a:ext cx="10517294" cy="4389264"/>
            <a:chOff x="819522" y="2174939"/>
            <a:chExt cx="10517294" cy="4389264"/>
          </a:xfrm>
        </p:grpSpPr>
        <p:sp>
          <p:nvSpPr>
            <p:cNvPr id="72" name="Rectangle 71"/>
            <p:cNvSpPr/>
            <p:nvPr/>
          </p:nvSpPr>
          <p:spPr>
            <a:xfrm>
              <a:off x="5529418" y="2420127"/>
              <a:ext cx="5759250" cy="1243783"/>
            </a:xfrm>
            <a:prstGeom prst="rect">
              <a:avLst/>
            </a:prstGeom>
            <a:solidFill>
              <a:schemeClr val="bg1">
                <a:alpha val="40000"/>
              </a:schemeClr>
            </a:solidFill>
            <a:ln w="22225" cmpd="sng">
              <a:solidFill>
                <a:schemeClr val="accent6"/>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1">
              <a:noAutofit/>
            </a:bodyPr>
            <a:lstStyle/>
            <a:p>
              <a:pPr algn="ctr">
                <a:lnSpc>
                  <a:spcPct val="90000"/>
                </a:lnSpc>
                <a:spcBef>
                  <a:spcPts val="400"/>
                </a:spcBef>
              </a:pPr>
              <a:endParaRPr lang="ru-RU" sz="1500" b="0" dirty="0"/>
            </a:p>
          </p:txBody>
        </p:sp>
        <p:sp>
          <p:nvSpPr>
            <p:cNvPr id="75" name="RBContent151"/>
            <p:cNvSpPr txBox="1">
              <a:spLocks/>
            </p:cNvSpPr>
            <p:nvPr/>
          </p:nvSpPr>
          <p:spPr>
            <a:xfrm>
              <a:off x="7390099" y="2328891"/>
              <a:ext cx="2037889" cy="180049"/>
            </a:xfrm>
            <a:prstGeom prst="rect">
              <a:avLst/>
            </a:prstGeom>
            <a:solidFill>
              <a:schemeClr val="bg1"/>
            </a:solidFill>
            <a:ln w="9525">
              <a:noFill/>
            </a:ln>
          </p:spPr>
          <p:txBody>
            <a:bodyPr vert="horz" wrap="square" lIns="0" tIns="0" rIns="0" bIns="0" rtlCol="0">
              <a:spAutoFit/>
            </a:bodyPr>
            <a:lstStyle/>
            <a:p>
              <a:pPr algn="ctr">
                <a:lnSpc>
                  <a:spcPct val="90000"/>
                </a:lnSpc>
                <a:spcBef>
                  <a:spcPts val="400"/>
                </a:spcBef>
                <a:buSzPct val="100000"/>
              </a:pPr>
              <a:r>
                <a:rPr lang="ru-RU" dirty="0">
                  <a:solidFill>
                    <a:schemeClr val="accent6"/>
                  </a:solidFill>
                  <a:latin typeface="+mn-lt"/>
                  <a:sym typeface="+mn-lt"/>
                </a:rPr>
                <a:t>Новые бизнес-модели</a:t>
              </a:r>
              <a:endParaRPr lang="en-US" dirty="0">
                <a:solidFill>
                  <a:schemeClr val="accent6"/>
                </a:solidFill>
                <a:latin typeface="+mn-lt"/>
                <a:sym typeface="+mn-lt"/>
              </a:endParaRPr>
            </a:p>
          </p:txBody>
        </p:sp>
        <p:sp>
          <p:nvSpPr>
            <p:cNvPr id="76" name="Rectangle 75"/>
            <p:cNvSpPr/>
            <p:nvPr/>
          </p:nvSpPr>
          <p:spPr>
            <a:xfrm>
              <a:off x="4211962" y="4594610"/>
              <a:ext cx="7076706" cy="1656000"/>
            </a:xfrm>
            <a:prstGeom prst="rect">
              <a:avLst/>
            </a:prstGeom>
            <a:solidFill>
              <a:schemeClr val="bg1">
                <a:alpha val="40000"/>
              </a:schemeClr>
            </a:solidFill>
            <a:ln w="22225" cmpd="sng">
              <a:solidFill>
                <a:schemeClr val="accent6"/>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1">
              <a:noAutofit/>
            </a:bodyPr>
            <a:lstStyle/>
            <a:p>
              <a:pPr algn="ctr">
                <a:lnSpc>
                  <a:spcPct val="90000"/>
                </a:lnSpc>
                <a:spcBef>
                  <a:spcPts val="400"/>
                </a:spcBef>
              </a:pPr>
              <a:endParaRPr lang="ru-RU" sz="1500" b="0" dirty="0"/>
            </a:p>
          </p:txBody>
        </p:sp>
        <p:sp>
          <p:nvSpPr>
            <p:cNvPr id="79" name="Rectangle 78"/>
            <p:cNvSpPr/>
            <p:nvPr/>
          </p:nvSpPr>
          <p:spPr>
            <a:xfrm>
              <a:off x="1968860" y="2420126"/>
              <a:ext cx="2879625" cy="2088000"/>
            </a:xfrm>
            <a:prstGeom prst="rect">
              <a:avLst/>
            </a:prstGeom>
            <a:solidFill>
              <a:schemeClr val="bg1">
                <a:alpha val="40000"/>
              </a:schemeClr>
            </a:solidFill>
            <a:ln w="22225" cmpd="sng">
              <a:solidFill>
                <a:schemeClr val="accent6"/>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1">
              <a:noAutofit/>
            </a:bodyPr>
            <a:lstStyle/>
            <a:p>
              <a:pPr algn="ctr">
                <a:lnSpc>
                  <a:spcPct val="90000"/>
                </a:lnSpc>
                <a:spcBef>
                  <a:spcPts val="400"/>
                </a:spcBef>
              </a:pPr>
              <a:endParaRPr lang="ru-RU" sz="1500" b="0" dirty="0"/>
            </a:p>
          </p:txBody>
        </p:sp>
        <p:cxnSp>
          <p:nvCxnSpPr>
            <p:cNvPr id="81" name="Straight Connector 40"/>
            <p:cNvCxnSpPr/>
            <p:nvPr/>
          </p:nvCxnSpPr>
          <p:spPr>
            <a:xfrm>
              <a:off x="1906610" y="6319265"/>
              <a:ext cx="9430206" cy="0"/>
            </a:xfrm>
            <a:prstGeom prst="line">
              <a:avLst/>
            </a:prstGeom>
            <a:ln w="22225" cmpd="sng">
              <a:solidFill>
                <a:schemeClr val="accent3"/>
              </a:solidFill>
              <a:headEnd type="none" w="med" len="med"/>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flipV="1">
              <a:off x="4125746" y="6119907"/>
              <a:ext cx="0" cy="398717"/>
            </a:xfrm>
            <a:prstGeom prst="line">
              <a:avLst/>
            </a:prstGeom>
            <a:ln w="15875">
              <a:solidFill>
                <a:schemeClr val="accent3"/>
              </a:solidFill>
              <a:headEnd type="none" w="lg" len="lg"/>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V="1">
              <a:off x="7269148" y="6119907"/>
              <a:ext cx="0" cy="398717"/>
            </a:xfrm>
            <a:prstGeom prst="line">
              <a:avLst/>
            </a:prstGeom>
            <a:ln w="15875">
              <a:solidFill>
                <a:schemeClr val="accent3"/>
              </a:solidFill>
              <a:headEnd type="none" w="lg" len="lg"/>
              <a:tailEnd type="triangle" w="med" len="med"/>
            </a:ln>
            <a:effectLst/>
          </p:spPr>
          <p:style>
            <a:lnRef idx="1">
              <a:schemeClr val="accent1"/>
            </a:lnRef>
            <a:fillRef idx="0">
              <a:schemeClr val="accent1"/>
            </a:fillRef>
            <a:effectRef idx="0">
              <a:schemeClr val="accent1"/>
            </a:effectRef>
            <a:fontRef idx="minor">
              <a:schemeClr val="tx1"/>
            </a:fontRef>
          </p:style>
        </p:cxnSp>
        <p:sp>
          <p:nvSpPr>
            <p:cNvPr id="87" name="Rectangle 35"/>
            <p:cNvSpPr/>
            <p:nvPr/>
          </p:nvSpPr>
          <p:spPr>
            <a:xfrm>
              <a:off x="2253524" y="6384154"/>
              <a:ext cx="1672863" cy="180049"/>
            </a:xfrm>
            <a:prstGeom prst="rect">
              <a:avLst/>
            </a:prstGeom>
            <a:no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spAutoFit/>
            </a:bodyPr>
            <a:lstStyle/>
            <a:p>
              <a:pPr algn="ctr">
                <a:lnSpc>
                  <a:spcPct val="90000"/>
                </a:lnSpc>
                <a:spcBef>
                  <a:spcPts val="0"/>
                </a:spcBef>
                <a:buSzPct val="100000"/>
              </a:pPr>
              <a:r>
                <a:rPr lang="ru-RU" dirty="0" smtClean="0"/>
                <a:t>"Легкие активы"</a:t>
              </a:r>
              <a:endParaRPr lang="ru-RU" dirty="0"/>
            </a:p>
          </p:txBody>
        </p:sp>
        <p:sp>
          <p:nvSpPr>
            <p:cNvPr id="88" name="Rectangle 35"/>
            <p:cNvSpPr/>
            <p:nvPr/>
          </p:nvSpPr>
          <p:spPr>
            <a:xfrm>
              <a:off x="7748358" y="6384154"/>
              <a:ext cx="2894369" cy="180049"/>
            </a:xfrm>
            <a:prstGeom prst="rect">
              <a:avLst/>
            </a:prstGeom>
            <a:no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spAutoFit/>
            </a:bodyPr>
            <a:lstStyle/>
            <a:p>
              <a:pPr algn="ctr">
                <a:lnSpc>
                  <a:spcPct val="90000"/>
                </a:lnSpc>
                <a:spcBef>
                  <a:spcPts val="0"/>
                </a:spcBef>
                <a:buSzPct val="100000"/>
              </a:pPr>
              <a:r>
                <a:rPr lang="ru-RU" dirty="0"/>
                <a:t>Генерирующие / сетевые активы</a:t>
              </a:r>
            </a:p>
          </p:txBody>
        </p:sp>
        <p:sp>
          <p:nvSpPr>
            <p:cNvPr id="89" name="Rectangle 35"/>
            <p:cNvSpPr/>
            <p:nvPr/>
          </p:nvSpPr>
          <p:spPr>
            <a:xfrm>
              <a:off x="4304015" y="6384154"/>
              <a:ext cx="3108404" cy="180049"/>
            </a:xfrm>
            <a:prstGeom prst="rect">
              <a:avLst/>
            </a:prstGeom>
            <a:no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spAutoFit/>
            </a:bodyPr>
            <a:lstStyle/>
            <a:p>
              <a:pPr algn="ctr">
                <a:lnSpc>
                  <a:spcPct val="90000"/>
                </a:lnSpc>
                <a:spcBef>
                  <a:spcPts val="0"/>
                </a:spcBef>
                <a:buSzPct val="100000"/>
              </a:pPr>
              <a:r>
                <a:rPr lang="ru-RU" dirty="0"/>
                <a:t>Машиностроительные активы</a:t>
              </a:r>
            </a:p>
          </p:txBody>
        </p:sp>
        <p:sp>
          <p:nvSpPr>
            <p:cNvPr id="90" name="Rectangle 89"/>
            <p:cNvSpPr/>
            <p:nvPr/>
          </p:nvSpPr>
          <p:spPr>
            <a:xfrm>
              <a:off x="9767941" y="6384154"/>
              <a:ext cx="1568875" cy="180049"/>
            </a:xfrm>
            <a:prstGeom prst="rect">
              <a:avLst/>
            </a:prstGeom>
            <a:no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spAutoFit/>
            </a:bodyPr>
            <a:lstStyle/>
            <a:p>
              <a:pPr algn="r">
                <a:lnSpc>
                  <a:spcPct val="90000"/>
                </a:lnSpc>
                <a:spcBef>
                  <a:spcPts val="0"/>
                </a:spcBef>
                <a:buSzPct val="100000"/>
              </a:pPr>
              <a:r>
                <a:rPr lang="ru-RU" dirty="0">
                  <a:solidFill>
                    <a:schemeClr val="accent6"/>
                  </a:solidFill>
                </a:rPr>
                <a:t>Активы</a:t>
              </a:r>
            </a:p>
          </p:txBody>
        </p:sp>
        <p:sp>
          <p:nvSpPr>
            <p:cNvPr id="91" name="Rectangle 90"/>
            <p:cNvSpPr>
              <a:spLocks/>
            </p:cNvSpPr>
            <p:nvPr/>
          </p:nvSpPr>
          <p:spPr>
            <a:xfrm>
              <a:off x="8468729" y="2622429"/>
              <a:ext cx="1329058" cy="428400"/>
            </a:xfrm>
            <a:prstGeom prst="rect">
              <a:avLst/>
            </a:prstGeom>
            <a:solidFill>
              <a:schemeClr val="bg2"/>
            </a:solidFill>
            <a:ln w="9525">
              <a:solidFill>
                <a:schemeClr val="bg2"/>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solidFill>
                    <a:schemeClr val="bg1"/>
                  </a:solidFill>
                </a:rPr>
                <a:t>Виртуальные электростанции</a:t>
              </a:r>
            </a:p>
          </p:txBody>
        </p:sp>
        <p:sp>
          <p:nvSpPr>
            <p:cNvPr id="93" name="Rectangle 92"/>
            <p:cNvSpPr>
              <a:spLocks/>
            </p:cNvSpPr>
            <p:nvPr/>
          </p:nvSpPr>
          <p:spPr>
            <a:xfrm>
              <a:off x="3438153" y="3087952"/>
              <a:ext cx="1329058" cy="428400"/>
            </a:xfrm>
            <a:prstGeom prst="rect">
              <a:avLst/>
            </a:prstGeom>
            <a:solidFill>
              <a:schemeClr val="accent4"/>
            </a:solidFill>
            <a:ln w="9525">
              <a:solidFill>
                <a:schemeClr val="accent4"/>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t>Мульти-площадочная аналитика</a:t>
              </a:r>
            </a:p>
          </p:txBody>
        </p:sp>
        <p:sp>
          <p:nvSpPr>
            <p:cNvPr id="95" name="Rectangle 94"/>
            <p:cNvSpPr>
              <a:spLocks/>
            </p:cNvSpPr>
            <p:nvPr/>
          </p:nvSpPr>
          <p:spPr>
            <a:xfrm>
              <a:off x="2018350" y="2622651"/>
              <a:ext cx="1329058" cy="428400"/>
            </a:xfrm>
            <a:prstGeom prst="rect">
              <a:avLst/>
            </a:prstGeom>
            <a:solidFill>
              <a:schemeClr val="accent4"/>
            </a:solidFill>
            <a:ln w="9525">
              <a:solidFill>
                <a:schemeClr val="accent4"/>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t>CRM и предложения на основе цифровых инструментов</a:t>
              </a:r>
            </a:p>
          </p:txBody>
        </p:sp>
        <p:sp>
          <p:nvSpPr>
            <p:cNvPr id="96" name="Rectangle 95"/>
            <p:cNvSpPr/>
            <p:nvPr/>
          </p:nvSpPr>
          <p:spPr>
            <a:xfrm>
              <a:off x="3438153" y="3544461"/>
              <a:ext cx="1329058" cy="428400"/>
            </a:xfrm>
            <a:prstGeom prst="rect">
              <a:avLst/>
            </a:prstGeom>
            <a:solidFill>
              <a:schemeClr val="accent4"/>
            </a:solidFill>
            <a:ln w="9525">
              <a:solidFill>
                <a:schemeClr val="accent4"/>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en-US" sz="900" b="0" dirty="0" err="1"/>
                <a:t>B2C</a:t>
              </a:r>
              <a:r>
                <a:rPr lang="en-US" sz="900" b="0" dirty="0"/>
                <a:t>-</a:t>
              </a:r>
              <a:r>
                <a:rPr lang="ru-RU" sz="900" b="0" dirty="0" err="1"/>
                <a:t>маркетплэйс</a:t>
              </a:r>
              <a:r>
                <a:rPr lang="ru-RU" sz="900" b="0" dirty="0"/>
                <a:t> платформа</a:t>
              </a:r>
            </a:p>
          </p:txBody>
        </p:sp>
        <p:sp>
          <p:nvSpPr>
            <p:cNvPr id="105" name="Rectangle 104"/>
            <p:cNvSpPr>
              <a:spLocks/>
            </p:cNvSpPr>
            <p:nvPr/>
          </p:nvSpPr>
          <p:spPr>
            <a:xfrm>
              <a:off x="2018350" y="3087952"/>
              <a:ext cx="1329058" cy="428400"/>
            </a:xfrm>
            <a:prstGeom prst="rect">
              <a:avLst/>
            </a:prstGeom>
            <a:solidFill>
              <a:schemeClr val="accent4"/>
            </a:solidFill>
            <a:ln w="9525">
              <a:solidFill>
                <a:schemeClr val="accent4"/>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t>Оптимизированные маркетинговые   онлайн-кампании</a:t>
              </a:r>
            </a:p>
          </p:txBody>
        </p:sp>
        <p:sp>
          <p:nvSpPr>
            <p:cNvPr id="108" name="Rectangle 107"/>
            <p:cNvSpPr>
              <a:spLocks/>
            </p:cNvSpPr>
            <p:nvPr/>
          </p:nvSpPr>
          <p:spPr>
            <a:xfrm>
              <a:off x="2018350" y="3544461"/>
              <a:ext cx="1329058" cy="428400"/>
            </a:xfrm>
            <a:prstGeom prst="rect">
              <a:avLst/>
            </a:prstGeom>
            <a:solidFill>
              <a:schemeClr val="accent4"/>
            </a:solidFill>
            <a:ln w="9525">
              <a:solidFill>
                <a:schemeClr val="accent4"/>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err="1"/>
                <a:t>Оптимизир</a:t>
              </a:r>
              <a:r>
                <a:rPr lang="ru-RU" sz="900" b="0" dirty="0"/>
                <a:t>. </a:t>
              </a:r>
              <a:r>
                <a:rPr lang="ru-RU" sz="900" b="0" dirty="0" smtClean="0"/>
                <a:t>"</a:t>
              </a:r>
              <a:r>
                <a:rPr lang="ru-RU" sz="900" b="0" dirty="0" err="1" smtClean="0"/>
                <a:t>интеракт</a:t>
              </a:r>
              <a:r>
                <a:rPr lang="ru-RU" sz="900" b="0" dirty="0"/>
                <a:t>. голосовой </a:t>
              </a:r>
              <a:r>
                <a:rPr lang="ru-RU" sz="900" b="0" dirty="0" smtClean="0"/>
                <a:t>помощник" </a:t>
              </a:r>
              <a:r>
                <a:rPr lang="ru-RU" sz="900" b="0" dirty="0"/>
                <a:t>(</a:t>
              </a:r>
              <a:r>
                <a:rPr lang="ru-RU" sz="900" b="0" dirty="0" err="1"/>
                <a:t>IVR</a:t>
              </a:r>
              <a:r>
                <a:rPr lang="ru-RU" sz="900" b="0" dirty="0"/>
                <a:t>)</a:t>
              </a:r>
            </a:p>
          </p:txBody>
        </p:sp>
        <p:sp>
          <p:nvSpPr>
            <p:cNvPr id="110" name="Rectangle 109"/>
            <p:cNvSpPr/>
            <p:nvPr/>
          </p:nvSpPr>
          <p:spPr>
            <a:xfrm>
              <a:off x="2018350" y="4009761"/>
              <a:ext cx="1329058" cy="428400"/>
            </a:xfrm>
            <a:prstGeom prst="rect">
              <a:avLst/>
            </a:prstGeom>
            <a:solidFill>
              <a:schemeClr val="accent4"/>
            </a:solidFill>
            <a:ln w="9525">
              <a:solidFill>
                <a:schemeClr val="accent4"/>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t>Совместные инструменты продаж с </a:t>
              </a:r>
              <a:r>
                <a:rPr lang="ru-RU" sz="900" b="0" dirty="0" err="1"/>
                <a:t>B2B2C-ритейлером</a:t>
              </a:r>
              <a:endParaRPr lang="ru-RU" sz="900" b="0" dirty="0"/>
            </a:p>
          </p:txBody>
        </p:sp>
        <p:sp>
          <p:nvSpPr>
            <p:cNvPr id="118" name="Rectangle 117"/>
            <p:cNvSpPr/>
            <p:nvPr/>
          </p:nvSpPr>
          <p:spPr>
            <a:xfrm>
              <a:off x="5621619" y="3087952"/>
              <a:ext cx="1329058" cy="427956"/>
            </a:xfrm>
            <a:prstGeom prst="rect">
              <a:avLst/>
            </a:prstGeom>
            <a:solidFill>
              <a:schemeClr val="bg2"/>
            </a:solidFill>
            <a:ln w="9525">
              <a:solidFill>
                <a:schemeClr val="bg2"/>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smtClean="0">
                  <a:solidFill>
                    <a:schemeClr val="bg1"/>
                  </a:solidFill>
                </a:rPr>
                <a:t>"Гибриды" </a:t>
              </a:r>
              <a:r>
                <a:rPr lang="ru-RU" sz="900" b="0" dirty="0">
                  <a:solidFill>
                    <a:schemeClr val="bg1"/>
                  </a:solidFill>
                </a:rPr>
                <a:t>(</a:t>
              </a:r>
              <a:r>
                <a:rPr lang="ru-RU" sz="900" b="0" dirty="0" err="1">
                  <a:solidFill>
                    <a:schemeClr val="bg1"/>
                  </a:solidFill>
                </a:rPr>
                <a:t>СЭС</a:t>
              </a:r>
              <a:r>
                <a:rPr lang="ru-RU" sz="900" b="0" dirty="0">
                  <a:solidFill>
                    <a:schemeClr val="bg1"/>
                  </a:solidFill>
                </a:rPr>
                <a:t>-</a:t>
              </a:r>
              <a:r>
                <a:rPr lang="ru-RU" sz="900" b="0" dirty="0" err="1">
                  <a:solidFill>
                    <a:schemeClr val="bg1"/>
                  </a:solidFill>
                </a:rPr>
                <a:t>ВЭС</a:t>
              </a:r>
              <a:r>
                <a:rPr lang="ru-RU" sz="900" b="0" dirty="0">
                  <a:solidFill>
                    <a:schemeClr val="bg1"/>
                  </a:solidFill>
                </a:rPr>
                <a:t>-биомасса-вода)</a:t>
              </a:r>
            </a:p>
          </p:txBody>
        </p:sp>
        <p:sp>
          <p:nvSpPr>
            <p:cNvPr id="119" name="Rectangle 118"/>
            <p:cNvSpPr/>
            <p:nvPr/>
          </p:nvSpPr>
          <p:spPr>
            <a:xfrm>
              <a:off x="7045174" y="3087952"/>
              <a:ext cx="1329058" cy="427956"/>
            </a:xfrm>
            <a:prstGeom prst="rect">
              <a:avLst/>
            </a:prstGeom>
            <a:solidFill>
              <a:schemeClr val="bg2"/>
            </a:solidFill>
            <a:ln w="9525">
              <a:solidFill>
                <a:schemeClr val="bg2"/>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err="1">
                  <a:solidFill>
                    <a:schemeClr val="bg1"/>
                  </a:solidFill>
                </a:rPr>
                <a:t>Энергосервисы</a:t>
              </a:r>
              <a:r>
                <a:rPr lang="ru-RU" sz="900" b="0" dirty="0">
                  <a:solidFill>
                    <a:schemeClr val="bg1"/>
                  </a:solidFill>
                </a:rPr>
                <a:t> (напр., </a:t>
              </a:r>
              <a:r>
                <a:rPr lang="ru-RU" sz="900" b="0" dirty="0" err="1">
                  <a:solidFill>
                    <a:schemeClr val="bg1"/>
                  </a:solidFill>
                </a:rPr>
                <a:t>энергоконтракты</a:t>
              </a:r>
              <a:r>
                <a:rPr lang="ru-RU" sz="900" b="0" dirty="0">
                  <a:solidFill>
                    <a:schemeClr val="bg1"/>
                  </a:solidFill>
                </a:rPr>
                <a:t>)</a:t>
              </a:r>
            </a:p>
          </p:txBody>
        </p:sp>
        <p:sp>
          <p:nvSpPr>
            <p:cNvPr id="120" name="Rectangle 119"/>
            <p:cNvSpPr/>
            <p:nvPr/>
          </p:nvSpPr>
          <p:spPr>
            <a:xfrm>
              <a:off x="5621619" y="2622651"/>
              <a:ext cx="1329058" cy="427956"/>
            </a:xfrm>
            <a:prstGeom prst="rect">
              <a:avLst/>
            </a:prstGeom>
            <a:solidFill>
              <a:schemeClr val="bg2"/>
            </a:solidFill>
            <a:ln w="2222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solidFill>
                    <a:schemeClr val="bg1"/>
                  </a:solidFill>
                </a:rPr>
                <a:t>Хранение энергии</a:t>
              </a:r>
            </a:p>
          </p:txBody>
        </p:sp>
        <p:sp>
          <p:nvSpPr>
            <p:cNvPr id="121" name="Rectangle 120"/>
            <p:cNvSpPr/>
            <p:nvPr/>
          </p:nvSpPr>
          <p:spPr>
            <a:xfrm>
              <a:off x="9892283" y="2622651"/>
              <a:ext cx="1329058" cy="427956"/>
            </a:xfrm>
            <a:prstGeom prst="rect">
              <a:avLst/>
            </a:prstGeom>
            <a:solidFill>
              <a:schemeClr val="bg2"/>
            </a:solidFill>
            <a:ln w="2222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80000"/>
                </a:lnSpc>
                <a:spcBef>
                  <a:spcPts val="200"/>
                </a:spcBef>
                <a:buSzPct val="100000"/>
              </a:pPr>
              <a:r>
                <a:rPr lang="ru-RU" sz="900" b="0" dirty="0">
                  <a:solidFill>
                    <a:schemeClr val="bg1"/>
                  </a:solidFill>
                </a:rPr>
                <a:t>Управление спросом (</a:t>
              </a:r>
              <a:r>
                <a:rPr lang="en-US" sz="900" b="0" dirty="0">
                  <a:solidFill>
                    <a:schemeClr val="bg1"/>
                  </a:solidFill>
                </a:rPr>
                <a:t>DSM)</a:t>
              </a:r>
            </a:p>
          </p:txBody>
        </p:sp>
        <p:cxnSp>
          <p:nvCxnSpPr>
            <p:cNvPr id="122" name="Straight Connector 121"/>
            <p:cNvCxnSpPr/>
            <p:nvPr/>
          </p:nvCxnSpPr>
          <p:spPr>
            <a:xfrm flipV="1">
              <a:off x="1906610" y="2252996"/>
              <a:ext cx="0" cy="4069965"/>
            </a:xfrm>
            <a:prstGeom prst="line">
              <a:avLst/>
            </a:prstGeom>
            <a:ln w="22225" cmpd="sng">
              <a:solidFill>
                <a:schemeClr val="accent3"/>
              </a:solidFill>
              <a:headEnd type="none" w="lg" len="lg"/>
              <a:tailEnd type="triangle" w="lg" len="lg"/>
            </a:ln>
            <a:effectLst/>
          </p:spPr>
          <p:style>
            <a:lnRef idx="1">
              <a:schemeClr val="accent1"/>
            </a:lnRef>
            <a:fillRef idx="0">
              <a:schemeClr val="accent1"/>
            </a:fillRef>
            <a:effectRef idx="0">
              <a:schemeClr val="accent1"/>
            </a:effectRef>
            <a:fontRef idx="minor">
              <a:schemeClr val="tx1"/>
            </a:fontRef>
          </p:style>
        </p:cxnSp>
        <p:grpSp>
          <p:nvGrpSpPr>
            <p:cNvPr id="127" name="Group 126"/>
            <p:cNvGrpSpPr/>
            <p:nvPr/>
          </p:nvGrpSpPr>
          <p:grpSpPr>
            <a:xfrm>
              <a:off x="1906610" y="3084653"/>
              <a:ext cx="0" cy="2353125"/>
              <a:chOff x="1605077" y="2973142"/>
              <a:chExt cx="0" cy="2353125"/>
            </a:xfrm>
          </p:grpSpPr>
          <p:cxnSp>
            <p:nvCxnSpPr>
              <p:cNvPr id="128" name="Straight Connector 127"/>
              <p:cNvCxnSpPr/>
              <p:nvPr/>
            </p:nvCxnSpPr>
            <p:spPr>
              <a:xfrm flipV="1">
                <a:off x="1605077" y="2973142"/>
                <a:ext cx="0" cy="324000"/>
              </a:xfrm>
              <a:prstGeom prst="line">
                <a:avLst/>
              </a:prstGeom>
              <a:ln w="15875">
                <a:solidFill>
                  <a:schemeClr val="accent3"/>
                </a:solidFill>
                <a:headEnd type="none" w="lg" len="lg"/>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605077" y="5002267"/>
                <a:ext cx="0" cy="324000"/>
              </a:xfrm>
              <a:prstGeom prst="line">
                <a:avLst/>
              </a:prstGeom>
              <a:ln w="15875">
                <a:solidFill>
                  <a:schemeClr val="accent3"/>
                </a:solidFill>
                <a:headEnd type="none" w="lg" len="lg"/>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1605077" y="3987705"/>
                <a:ext cx="0" cy="324000"/>
              </a:xfrm>
              <a:prstGeom prst="line">
                <a:avLst/>
              </a:prstGeom>
              <a:ln w="15875">
                <a:solidFill>
                  <a:schemeClr val="accent3"/>
                </a:solidFill>
                <a:headEnd type="none" w="lg" len="lg"/>
                <a:tailEnd type="triangle" w="med" len="med"/>
              </a:ln>
              <a:effectLst/>
            </p:spPr>
            <p:style>
              <a:lnRef idx="1">
                <a:schemeClr val="accent1"/>
              </a:lnRef>
              <a:fillRef idx="0">
                <a:schemeClr val="accent1"/>
              </a:fillRef>
              <a:effectRef idx="0">
                <a:schemeClr val="accent1"/>
              </a:effectRef>
              <a:fontRef idx="minor">
                <a:schemeClr val="tx1"/>
              </a:fontRef>
            </p:style>
          </p:cxnSp>
        </p:grpSp>
        <p:sp>
          <p:nvSpPr>
            <p:cNvPr id="136" name="Rectangle 135"/>
            <p:cNvSpPr/>
            <p:nvPr/>
          </p:nvSpPr>
          <p:spPr>
            <a:xfrm>
              <a:off x="8494985" y="4766374"/>
              <a:ext cx="1329058" cy="427956"/>
            </a:xfrm>
            <a:prstGeom prst="rect">
              <a:avLst/>
            </a:prstGeom>
            <a:solidFill>
              <a:schemeClr val="bg2"/>
            </a:solidFill>
            <a:ln w="9525">
              <a:solidFill>
                <a:schemeClr val="bg2"/>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solidFill>
                    <a:schemeClr val="bg1"/>
                  </a:solidFill>
                </a:rPr>
                <a:t>Предикативное </a:t>
              </a:r>
              <a:r>
                <a:rPr lang="ru-RU" sz="900" b="0" dirty="0" err="1">
                  <a:solidFill>
                    <a:schemeClr val="bg1"/>
                  </a:solidFill>
                </a:rPr>
                <a:t>ТОиР</a:t>
              </a:r>
              <a:r>
                <a:rPr lang="ru-RU" sz="900" b="0" dirty="0">
                  <a:solidFill>
                    <a:schemeClr val="bg1"/>
                  </a:solidFill>
                </a:rPr>
                <a:t>  (</a:t>
              </a:r>
              <a:r>
                <a:rPr lang="en-US" sz="900" b="0" dirty="0" err="1">
                  <a:solidFill>
                    <a:schemeClr val="bg1"/>
                  </a:solidFill>
                </a:rPr>
                <a:t>OPEX</a:t>
              </a:r>
              <a:r>
                <a:rPr lang="en-US" sz="900" b="0" dirty="0">
                  <a:solidFill>
                    <a:schemeClr val="bg1"/>
                  </a:solidFill>
                </a:rPr>
                <a:t>, CAPEX)</a:t>
              </a:r>
            </a:p>
          </p:txBody>
        </p:sp>
        <p:sp>
          <p:nvSpPr>
            <p:cNvPr id="137" name="Rectangle 136"/>
            <p:cNvSpPr/>
            <p:nvPr/>
          </p:nvSpPr>
          <p:spPr>
            <a:xfrm>
              <a:off x="4288758" y="5745671"/>
              <a:ext cx="1329058" cy="427956"/>
            </a:xfrm>
            <a:prstGeom prst="rect">
              <a:avLst/>
            </a:prstGeom>
            <a:solidFill>
              <a:schemeClr val="accent6"/>
            </a:solidFill>
            <a:ln w="2222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solidFill>
                    <a:schemeClr val="bg1"/>
                  </a:solidFill>
                </a:rPr>
                <a:t>Цифровой документооборот</a:t>
              </a:r>
            </a:p>
          </p:txBody>
        </p:sp>
        <p:sp>
          <p:nvSpPr>
            <p:cNvPr id="138" name="Rectangle 137"/>
            <p:cNvSpPr/>
            <p:nvPr/>
          </p:nvSpPr>
          <p:spPr>
            <a:xfrm>
              <a:off x="4288758" y="4766374"/>
              <a:ext cx="1329058" cy="427956"/>
            </a:xfrm>
            <a:prstGeom prst="rect">
              <a:avLst/>
            </a:prstGeom>
            <a:solidFill>
              <a:schemeClr val="accent6"/>
            </a:solidFill>
            <a:ln w="2222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smtClean="0">
                  <a:solidFill>
                    <a:schemeClr val="bg1"/>
                  </a:solidFill>
                </a:rPr>
                <a:t>"Умные" </a:t>
              </a:r>
              <a:r>
                <a:rPr lang="ru-RU" sz="900" b="0" dirty="0">
                  <a:solidFill>
                    <a:schemeClr val="bg1"/>
                  </a:solidFill>
                </a:rPr>
                <a:t>центры удаленной диспетчеризации</a:t>
              </a:r>
            </a:p>
          </p:txBody>
        </p:sp>
        <p:sp>
          <p:nvSpPr>
            <p:cNvPr id="139" name="Rectangle 138"/>
            <p:cNvSpPr/>
            <p:nvPr/>
          </p:nvSpPr>
          <p:spPr>
            <a:xfrm>
              <a:off x="7097686" y="5256023"/>
              <a:ext cx="1329058" cy="427956"/>
            </a:xfrm>
            <a:prstGeom prst="rect">
              <a:avLst/>
            </a:prstGeom>
            <a:solidFill>
              <a:schemeClr val="accent3"/>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solidFill>
                    <a:schemeClr val="bg1"/>
                  </a:solidFill>
                </a:rPr>
                <a:t>Алгоритмический </a:t>
              </a:r>
              <a:r>
                <a:rPr lang="ru-RU" sz="900" b="0" dirty="0" err="1">
                  <a:solidFill>
                    <a:schemeClr val="bg1"/>
                  </a:solidFill>
                </a:rPr>
                <a:t>трейдинг</a:t>
              </a:r>
              <a:endParaRPr lang="ru-RU" sz="900" b="0" dirty="0">
                <a:solidFill>
                  <a:schemeClr val="bg1"/>
                </a:solidFill>
              </a:endParaRPr>
            </a:p>
          </p:txBody>
        </p:sp>
        <p:sp>
          <p:nvSpPr>
            <p:cNvPr id="140" name="Rectangle 139"/>
            <p:cNvSpPr/>
            <p:nvPr/>
          </p:nvSpPr>
          <p:spPr>
            <a:xfrm>
              <a:off x="7097686" y="5745671"/>
              <a:ext cx="1329058" cy="427956"/>
            </a:xfrm>
            <a:prstGeom prst="rect">
              <a:avLst/>
            </a:prstGeom>
            <a:solidFill>
              <a:schemeClr val="accent3"/>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80000"/>
                </a:lnSpc>
                <a:spcBef>
                  <a:spcPts val="200"/>
                </a:spcBef>
                <a:buSzPct val="100000"/>
              </a:pPr>
              <a:r>
                <a:rPr lang="ru-RU" sz="900" b="0" dirty="0">
                  <a:solidFill>
                    <a:schemeClr val="bg1"/>
                  </a:solidFill>
                </a:rPr>
                <a:t>Оптимизированное прогнозирование</a:t>
              </a:r>
            </a:p>
          </p:txBody>
        </p:sp>
        <p:sp>
          <p:nvSpPr>
            <p:cNvPr id="141" name="Rectangle 140"/>
            <p:cNvSpPr/>
            <p:nvPr/>
          </p:nvSpPr>
          <p:spPr>
            <a:xfrm>
              <a:off x="9892283" y="4766374"/>
              <a:ext cx="1329058" cy="427956"/>
            </a:xfrm>
            <a:prstGeom prst="rect">
              <a:avLst/>
            </a:prstGeom>
            <a:solidFill>
              <a:schemeClr val="bg2"/>
            </a:solidFill>
            <a:ln w="9525">
              <a:solidFill>
                <a:schemeClr val="bg2"/>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solidFill>
                    <a:schemeClr val="bg1"/>
                  </a:solidFill>
                </a:rPr>
                <a:t>Оптимизация маршрутов</a:t>
              </a:r>
            </a:p>
          </p:txBody>
        </p:sp>
        <p:sp>
          <p:nvSpPr>
            <p:cNvPr id="142" name="Rectangle 141"/>
            <p:cNvSpPr/>
            <p:nvPr/>
          </p:nvSpPr>
          <p:spPr>
            <a:xfrm>
              <a:off x="8494985" y="5256023"/>
              <a:ext cx="1329058" cy="427956"/>
            </a:xfrm>
            <a:prstGeom prst="rect">
              <a:avLst/>
            </a:prstGeom>
            <a:solidFill>
              <a:schemeClr val="accent6"/>
            </a:solidFill>
            <a:ln w="2222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solidFill>
                    <a:schemeClr val="bg1"/>
                  </a:solidFill>
                </a:rPr>
                <a:t>Новые технологии </a:t>
              </a:r>
              <a:br>
                <a:rPr lang="ru-RU" sz="900" b="0" dirty="0">
                  <a:solidFill>
                    <a:schemeClr val="bg1"/>
                  </a:solidFill>
                </a:rPr>
              </a:br>
              <a:r>
                <a:rPr lang="ru-RU" sz="900" b="0" dirty="0">
                  <a:solidFill>
                    <a:schemeClr val="bg1"/>
                  </a:solidFill>
                </a:rPr>
                <a:t>инспекции (напр., </a:t>
              </a:r>
              <a:br>
                <a:rPr lang="ru-RU" sz="900" b="0" dirty="0">
                  <a:solidFill>
                    <a:schemeClr val="bg1"/>
                  </a:solidFill>
                </a:rPr>
              </a:br>
              <a:r>
                <a:rPr lang="ru-RU" sz="900" b="0" dirty="0" err="1">
                  <a:solidFill>
                    <a:schemeClr val="bg1"/>
                  </a:solidFill>
                </a:rPr>
                <a:t>дроны</a:t>
              </a:r>
              <a:r>
                <a:rPr lang="ru-RU" sz="900" b="0" dirty="0">
                  <a:solidFill>
                    <a:schemeClr val="bg1"/>
                  </a:solidFill>
                </a:rPr>
                <a:t>/роботы/</a:t>
              </a:r>
              <a:r>
                <a:rPr lang="ru-RU" sz="900" b="0" dirty="0" err="1">
                  <a:solidFill>
                    <a:schemeClr val="bg1"/>
                  </a:solidFill>
                </a:rPr>
                <a:t>RFID</a:t>
              </a:r>
              <a:r>
                <a:rPr lang="ru-RU" sz="900" b="0" dirty="0">
                  <a:solidFill>
                    <a:schemeClr val="bg1"/>
                  </a:solidFill>
                </a:rPr>
                <a:t>)</a:t>
              </a:r>
            </a:p>
          </p:txBody>
        </p:sp>
        <p:sp>
          <p:nvSpPr>
            <p:cNvPr id="144" name="Rectangle 143"/>
            <p:cNvSpPr/>
            <p:nvPr/>
          </p:nvSpPr>
          <p:spPr>
            <a:xfrm>
              <a:off x="7097686" y="4766374"/>
              <a:ext cx="1329058" cy="427956"/>
            </a:xfrm>
            <a:prstGeom prst="rect">
              <a:avLst/>
            </a:prstGeom>
            <a:solidFill>
              <a:schemeClr val="bg2"/>
            </a:solidFill>
            <a:ln w="9525">
              <a:solidFill>
                <a:schemeClr val="bg2"/>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solidFill>
                    <a:schemeClr val="bg1"/>
                  </a:solidFill>
                </a:rPr>
                <a:t>Управление а/м парком (подход </a:t>
              </a:r>
              <a:r>
                <a:rPr lang="ru-RU" sz="900" b="0" dirty="0" err="1">
                  <a:solidFill>
                    <a:schemeClr val="bg1"/>
                  </a:solidFill>
                </a:rPr>
                <a:t>Uber</a:t>
              </a:r>
              <a:r>
                <a:rPr lang="ru-RU" sz="900" b="0" dirty="0">
                  <a:solidFill>
                    <a:schemeClr val="bg1"/>
                  </a:solidFill>
                </a:rPr>
                <a:t>)</a:t>
              </a:r>
            </a:p>
          </p:txBody>
        </p:sp>
        <p:sp>
          <p:nvSpPr>
            <p:cNvPr id="145" name="Rectangle 144"/>
            <p:cNvSpPr/>
            <p:nvPr/>
          </p:nvSpPr>
          <p:spPr>
            <a:xfrm>
              <a:off x="5700388" y="5745671"/>
              <a:ext cx="1329058" cy="427956"/>
            </a:xfrm>
            <a:prstGeom prst="rect">
              <a:avLst/>
            </a:prstGeom>
            <a:solidFill>
              <a:schemeClr val="accent3"/>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solidFill>
                    <a:schemeClr val="bg1"/>
                  </a:solidFill>
                </a:rPr>
                <a:t>Оптимизация план. выездных бригад и диспетчеризации </a:t>
              </a:r>
            </a:p>
          </p:txBody>
        </p:sp>
        <p:sp>
          <p:nvSpPr>
            <p:cNvPr id="146" name="Rectangle 145"/>
            <p:cNvSpPr/>
            <p:nvPr/>
          </p:nvSpPr>
          <p:spPr>
            <a:xfrm>
              <a:off x="5700388" y="4766374"/>
              <a:ext cx="1329058" cy="427956"/>
            </a:xfrm>
            <a:prstGeom prst="rect">
              <a:avLst/>
            </a:prstGeom>
            <a:solidFill>
              <a:schemeClr val="bg2"/>
            </a:solidFill>
            <a:ln w="9525">
              <a:solidFill>
                <a:schemeClr val="bg2"/>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solidFill>
                    <a:schemeClr val="bg1"/>
                  </a:solidFill>
                </a:rPr>
                <a:t>Умная сеть, аналитика больших данных</a:t>
              </a:r>
              <a:endParaRPr lang="en-US" sz="900" b="0" dirty="0">
                <a:solidFill>
                  <a:schemeClr val="bg1"/>
                </a:solidFill>
              </a:endParaRPr>
            </a:p>
          </p:txBody>
        </p:sp>
        <p:sp>
          <p:nvSpPr>
            <p:cNvPr id="147" name="Rectangle 146"/>
            <p:cNvSpPr/>
            <p:nvPr/>
          </p:nvSpPr>
          <p:spPr>
            <a:xfrm>
              <a:off x="4288758" y="5256023"/>
              <a:ext cx="1329058" cy="427956"/>
            </a:xfrm>
            <a:prstGeom prst="rect">
              <a:avLst/>
            </a:prstGeom>
            <a:solidFill>
              <a:schemeClr val="accent6"/>
            </a:solidFill>
            <a:ln w="2222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solidFill>
                    <a:schemeClr val="bg1"/>
                  </a:solidFill>
                </a:rPr>
                <a:t>Автономные автомобили</a:t>
              </a:r>
            </a:p>
          </p:txBody>
        </p:sp>
        <p:sp>
          <p:nvSpPr>
            <p:cNvPr id="150" name="Rectangle 149"/>
            <p:cNvSpPr/>
            <p:nvPr/>
          </p:nvSpPr>
          <p:spPr>
            <a:xfrm>
              <a:off x="5700388" y="5256023"/>
              <a:ext cx="1329058" cy="427956"/>
            </a:xfrm>
            <a:prstGeom prst="rect">
              <a:avLst/>
            </a:prstGeom>
            <a:solidFill>
              <a:schemeClr val="accent3"/>
            </a:solidFill>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80000"/>
                </a:lnSpc>
                <a:spcBef>
                  <a:spcPts val="200"/>
                </a:spcBef>
                <a:buSzPct val="100000"/>
              </a:pPr>
              <a:r>
                <a:rPr lang="ru-RU" sz="900" b="0" dirty="0">
                  <a:solidFill>
                    <a:schemeClr val="bg1"/>
                  </a:solidFill>
                </a:rPr>
                <a:t>Носимые устройства с датчиками, доп./</a:t>
              </a:r>
              <a:r>
                <a:rPr lang="ru-RU" sz="900" b="0" dirty="0" err="1">
                  <a:solidFill>
                    <a:schemeClr val="bg1"/>
                  </a:solidFill>
                </a:rPr>
                <a:t>вирт</a:t>
              </a:r>
              <a:r>
                <a:rPr lang="ru-RU" sz="900" b="0" dirty="0">
                  <a:solidFill>
                    <a:schemeClr val="bg1"/>
                  </a:solidFill>
                </a:rPr>
                <a:t>. реальности</a:t>
              </a:r>
            </a:p>
          </p:txBody>
        </p:sp>
        <p:sp>
          <p:nvSpPr>
            <p:cNvPr id="153" name="Rectangle 152"/>
            <p:cNvSpPr/>
            <p:nvPr/>
          </p:nvSpPr>
          <p:spPr>
            <a:xfrm>
              <a:off x="8468729" y="3087952"/>
              <a:ext cx="1329058" cy="427956"/>
            </a:xfrm>
            <a:prstGeom prst="rect">
              <a:avLst/>
            </a:prstGeom>
            <a:solidFill>
              <a:schemeClr val="bg2"/>
            </a:solidFill>
            <a:ln w="9525">
              <a:solidFill>
                <a:schemeClr val="bg2"/>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err="1">
                  <a:solidFill>
                    <a:schemeClr val="bg1"/>
                  </a:solidFill>
                </a:rPr>
                <a:t>Энергодиагностика</a:t>
              </a:r>
              <a:r>
                <a:rPr lang="ru-RU" sz="900" b="0" dirty="0">
                  <a:solidFill>
                    <a:schemeClr val="bg1"/>
                  </a:solidFill>
                </a:rPr>
                <a:t> в реальном времени </a:t>
              </a:r>
              <a:r>
                <a:rPr lang="ru-RU" sz="900" b="0" dirty="0" smtClean="0">
                  <a:solidFill>
                    <a:schemeClr val="bg1"/>
                  </a:solidFill>
                </a:rPr>
                <a:t>("Интернет вещей")</a:t>
              </a:r>
              <a:endParaRPr lang="ru-RU" sz="900" b="0" dirty="0">
                <a:solidFill>
                  <a:schemeClr val="bg1"/>
                </a:solidFill>
              </a:endParaRPr>
            </a:p>
          </p:txBody>
        </p:sp>
        <p:sp>
          <p:nvSpPr>
            <p:cNvPr id="155" name="Rectangle 154"/>
            <p:cNvSpPr/>
            <p:nvPr/>
          </p:nvSpPr>
          <p:spPr>
            <a:xfrm>
              <a:off x="7045174" y="2622651"/>
              <a:ext cx="1329058" cy="427956"/>
            </a:xfrm>
            <a:prstGeom prst="rect">
              <a:avLst/>
            </a:prstGeom>
            <a:solidFill>
              <a:schemeClr val="bg2"/>
            </a:solidFill>
            <a:ln w="9525">
              <a:solidFill>
                <a:schemeClr val="bg2"/>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solidFill>
                    <a:schemeClr val="bg1"/>
                  </a:solidFill>
                </a:rPr>
                <a:t>Электромобили (вкл. </a:t>
              </a:r>
              <a:r>
                <a:rPr lang="en-US" sz="900" b="0" dirty="0" err="1">
                  <a:solidFill>
                    <a:schemeClr val="bg1"/>
                  </a:solidFill>
                </a:rPr>
                <a:t>Vehicle2Grid</a:t>
              </a:r>
              <a:r>
                <a:rPr lang="en-US" sz="900" b="0" dirty="0">
                  <a:solidFill>
                    <a:schemeClr val="bg1"/>
                  </a:solidFill>
                </a:rPr>
                <a:t>)</a:t>
              </a:r>
            </a:p>
          </p:txBody>
        </p:sp>
        <p:sp>
          <p:nvSpPr>
            <p:cNvPr id="156" name="Rectangle 155"/>
            <p:cNvSpPr/>
            <p:nvPr/>
          </p:nvSpPr>
          <p:spPr>
            <a:xfrm>
              <a:off x="3438153" y="2622651"/>
              <a:ext cx="1329058" cy="427956"/>
            </a:xfrm>
            <a:prstGeom prst="rect">
              <a:avLst/>
            </a:prstGeom>
            <a:solidFill>
              <a:schemeClr val="accent4"/>
            </a:solidFill>
            <a:ln w="9525">
              <a:solidFill>
                <a:schemeClr val="accent4"/>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t>Динамическое </a:t>
              </a:r>
              <a:br>
                <a:rPr lang="ru-RU" sz="900" b="0" dirty="0"/>
              </a:br>
              <a:r>
                <a:rPr lang="ru-RU" sz="900" b="0" dirty="0"/>
                <a:t>ценообразование в сегменте </a:t>
              </a:r>
              <a:r>
                <a:rPr lang="ru-RU" sz="900" b="0" dirty="0" err="1"/>
                <a:t>B2C</a:t>
              </a:r>
              <a:r>
                <a:rPr lang="ru-RU" sz="900" b="0" dirty="0"/>
                <a:t> </a:t>
              </a:r>
            </a:p>
          </p:txBody>
        </p:sp>
        <p:sp>
          <p:nvSpPr>
            <p:cNvPr id="157" name="Rectangle 156"/>
            <p:cNvSpPr/>
            <p:nvPr/>
          </p:nvSpPr>
          <p:spPr>
            <a:xfrm>
              <a:off x="9892283" y="3087952"/>
              <a:ext cx="1329058" cy="427956"/>
            </a:xfrm>
            <a:prstGeom prst="rect">
              <a:avLst/>
            </a:prstGeom>
            <a:solidFill>
              <a:schemeClr val="accent6"/>
            </a:solidFill>
            <a:ln w="2222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80000"/>
                </a:lnSpc>
                <a:spcBef>
                  <a:spcPts val="200"/>
                </a:spcBef>
                <a:buSzPct val="100000"/>
              </a:pPr>
              <a:r>
                <a:rPr lang="ru-RU" sz="900" b="0" dirty="0">
                  <a:solidFill>
                    <a:schemeClr val="bg1"/>
                  </a:solidFill>
                </a:rPr>
                <a:t>Аддитивное производство</a:t>
              </a:r>
            </a:p>
          </p:txBody>
        </p:sp>
        <p:sp>
          <p:nvSpPr>
            <p:cNvPr id="158" name="RBContent151"/>
            <p:cNvSpPr txBox="1">
              <a:spLocks/>
            </p:cNvSpPr>
            <p:nvPr/>
          </p:nvSpPr>
          <p:spPr>
            <a:xfrm>
              <a:off x="2367578" y="2328891"/>
              <a:ext cx="2082190" cy="180049"/>
            </a:xfrm>
            <a:prstGeom prst="rect">
              <a:avLst/>
            </a:prstGeom>
            <a:solidFill>
              <a:schemeClr val="bg1"/>
            </a:solidFill>
            <a:ln w="9525">
              <a:noFill/>
            </a:ln>
          </p:spPr>
          <p:txBody>
            <a:bodyPr vert="horz" wrap="square" lIns="0" tIns="0" rIns="0" bIns="0" rtlCol="0">
              <a:spAutoFit/>
            </a:bodyPr>
            <a:lstStyle/>
            <a:p>
              <a:pPr algn="ctr">
                <a:lnSpc>
                  <a:spcPct val="90000"/>
                </a:lnSpc>
                <a:spcBef>
                  <a:spcPts val="400"/>
                </a:spcBef>
                <a:buSzPct val="100000"/>
              </a:pPr>
              <a:r>
                <a:rPr lang="ru-RU" dirty="0">
                  <a:solidFill>
                    <a:schemeClr val="accent6"/>
                  </a:solidFill>
                  <a:latin typeface="+mn-lt"/>
                  <a:sym typeface="+mn-lt"/>
                </a:rPr>
                <a:t>Клиентская платформа</a:t>
              </a:r>
              <a:endParaRPr lang="en-US" dirty="0">
                <a:solidFill>
                  <a:schemeClr val="accent6"/>
                </a:solidFill>
                <a:latin typeface="+mn-lt"/>
                <a:sym typeface="+mn-lt"/>
              </a:endParaRPr>
            </a:p>
          </p:txBody>
        </p:sp>
        <p:sp>
          <p:nvSpPr>
            <p:cNvPr id="159" name="RBContent151"/>
            <p:cNvSpPr txBox="1">
              <a:spLocks/>
            </p:cNvSpPr>
            <p:nvPr/>
          </p:nvSpPr>
          <p:spPr>
            <a:xfrm>
              <a:off x="6532012" y="4508250"/>
              <a:ext cx="2436606" cy="180049"/>
            </a:xfrm>
            <a:prstGeom prst="rect">
              <a:avLst/>
            </a:prstGeom>
            <a:solidFill>
              <a:schemeClr val="bg1"/>
            </a:solidFill>
            <a:ln w="9525">
              <a:noFill/>
            </a:ln>
          </p:spPr>
          <p:txBody>
            <a:bodyPr vert="horz" wrap="square" lIns="0" tIns="0" rIns="0" bIns="0" rtlCol="0">
              <a:spAutoFit/>
            </a:bodyPr>
            <a:lstStyle/>
            <a:p>
              <a:pPr algn="ctr">
                <a:lnSpc>
                  <a:spcPct val="90000"/>
                </a:lnSpc>
                <a:spcBef>
                  <a:spcPts val="400"/>
                </a:spcBef>
                <a:buSzPct val="100000"/>
              </a:pPr>
              <a:r>
                <a:rPr lang="ru-RU" dirty="0">
                  <a:solidFill>
                    <a:schemeClr val="accent6"/>
                  </a:solidFill>
                  <a:latin typeface="+mn-lt"/>
                  <a:sym typeface="+mn-lt"/>
                </a:rPr>
                <a:t>Эффективная эксплуатация</a:t>
              </a:r>
              <a:endParaRPr lang="en-US" dirty="0">
                <a:solidFill>
                  <a:schemeClr val="accent6"/>
                </a:solidFill>
                <a:latin typeface="+mn-lt"/>
                <a:sym typeface="+mn-lt"/>
              </a:endParaRPr>
            </a:p>
          </p:txBody>
        </p:sp>
        <p:sp>
          <p:nvSpPr>
            <p:cNvPr id="77" name="Rectangle 35"/>
            <p:cNvSpPr/>
            <p:nvPr/>
          </p:nvSpPr>
          <p:spPr>
            <a:xfrm>
              <a:off x="819522" y="2174939"/>
              <a:ext cx="1067034" cy="180049"/>
            </a:xfrm>
            <a:prstGeom prst="rect">
              <a:avLst/>
            </a:prstGeom>
            <a:no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spAutoFit/>
            </a:bodyPr>
            <a:lstStyle/>
            <a:p>
              <a:pPr>
                <a:lnSpc>
                  <a:spcPct val="90000"/>
                </a:lnSpc>
                <a:spcBef>
                  <a:spcPts val="0"/>
                </a:spcBef>
                <a:buSzPct val="100000"/>
              </a:pPr>
              <a:r>
                <a:rPr lang="ru-RU" dirty="0">
                  <a:solidFill>
                    <a:schemeClr val="accent6"/>
                  </a:solidFill>
                </a:rPr>
                <a:t>Клиенты</a:t>
              </a:r>
            </a:p>
          </p:txBody>
        </p:sp>
        <p:sp>
          <p:nvSpPr>
            <p:cNvPr id="83" name="Rectangle 35"/>
            <p:cNvSpPr>
              <a:spLocks/>
            </p:cNvSpPr>
            <p:nvPr/>
          </p:nvSpPr>
          <p:spPr>
            <a:xfrm>
              <a:off x="819522" y="3663910"/>
              <a:ext cx="974642" cy="180049"/>
            </a:xfrm>
            <a:prstGeom prst="rect">
              <a:avLst/>
            </a:prstGeom>
            <a:no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spAutoFit/>
            </a:bodyPr>
            <a:lstStyle/>
            <a:p>
              <a:pPr>
                <a:lnSpc>
                  <a:spcPct val="90000"/>
                </a:lnSpc>
                <a:spcBef>
                  <a:spcPts val="0"/>
                </a:spcBef>
                <a:buSzPct val="100000"/>
              </a:pPr>
              <a:r>
                <a:rPr lang="en-US" dirty="0" err="1"/>
                <a:t>B2C</a:t>
              </a:r>
              <a:endParaRPr lang="en-US" dirty="0"/>
            </a:p>
          </p:txBody>
        </p:sp>
        <p:sp>
          <p:nvSpPr>
            <p:cNvPr id="84" name="Rectangle 35"/>
            <p:cNvSpPr>
              <a:spLocks/>
            </p:cNvSpPr>
            <p:nvPr/>
          </p:nvSpPr>
          <p:spPr>
            <a:xfrm>
              <a:off x="819522" y="5512988"/>
              <a:ext cx="974642" cy="540148"/>
            </a:xfrm>
            <a:prstGeom prst="rect">
              <a:avLst/>
            </a:prstGeom>
            <a:no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spAutoFit/>
            </a:bodyPr>
            <a:lstStyle/>
            <a:p>
              <a:pPr>
                <a:lnSpc>
                  <a:spcPct val="90000"/>
                </a:lnSpc>
                <a:spcBef>
                  <a:spcPts val="0"/>
                </a:spcBef>
                <a:buSzPct val="100000"/>
              </a:pPr>
              <a:r>
                <a:rPr lang="ru-RU" dirty="0" err="1"/>
                <a:t>Кэптивные</a:t>
              </a:r>
              <a:r>
                <a:rPr lang="ru-RU" dirty="0"/>
                <a:t> активы, гос. </a:t>
              </a:r>
              <a:r>
                <a:rPr lang="ru-RU" dirty="0" err="1"/>
                <a:t>учрежд</a:t>
              </a:r>
              <a:r>
                <a:rPr lang="ru-RU" dirty="0"/>
                <a:t>-я</a:t>
              </a:r>
            </a:p>
          </p:txBody>
        </p:sp>
        <p:sp>
          <p:nvSpPr>
            <p:cNvPr id="85" name="Rectangle 35"/>
            <p:cNvSpPr>
              <a:spLocks/>
            </p:cNvSpPr>
            <p:nvPr/>
          </p:nvSpPr>
          <p:spPr>
            <a:xfrm>
              <a:off x="819522" y="4678472"/>
              <a:ext cx="974642" cy="180049"/>
            </a:xfrm>
            <a:prstGeom prst="rect">
              <a:avLst/>
            </a:prstGeom>
            <a:no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spAutoFit/>
            </a:bodyPr>
            <a:lstStyle/>
            <a:p>
              <a:pPr>
                <a:lnSpc>
                  <a:spcPct val="90000"/>
                </a:lnSpc>
                <a:spcBef>
                  <a:spcPts val="0"/>
                </a:spcBef>
                <a:buSzPct val="100000"/>
              </a:pPr>
              <a:r>
                <a:rPr lang="en-US" dirty="0" err="1"/>
                <a:t>B2B</a:t>
              </a:r>
              <a:endParaRPr lang="en-US" dirty="0"/>
            </a:p>
          </p:txBody>
        </p:sp>
        <p:sp>
          <p:nvSpPr>
            <p:cNvPr id="92" name="Rectangle 35"/>
            <p:cNvSpPr>
              <a:spLocks/>
            </p:cNvSpPr>
            <p:nvPr/>
          </p:nvSpPr>
          <p:spPr>
            <a:xfrm>
              <a:off x="819522" y="2469297"/>
              <a:ext cx="974642" cy="360099"/>
            </a:xfrm>
            <a:prstGeom prst="rect">
              <a:avLst/>
            </a:prstGeom>
            <a:no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spAutoFit/>
            </a:bodyPr>
            <a:lstStyle/>
            <a:p>
              <a:pPr>
                <a:lnSpc>
                  <a:spcPct val="90000"/>
                </a:lnSpc>
                <a:spcBef>
                  <a:spcPts val="0"/>
                </a:spcBef>
                <a:buSzPct val="100000"/>
              </a:pPr>
              <a:r>
                <a:rPr lang="ru-RU" dirty="0" smtClean="0"/>
                <a:t>Комплексное предложение</a:t>
              </a:r>
              <a:endParaRPr lang="ru-RU" dirty="0"/>
            </a:p>
          </p:txBody>
        </p:sp>
      </p:grpSp>
      <p:sp>
        <p:nvSpPr>
          <p:cNvPr id="94" name="Source"/>
          <p:cNvSpPr txBox="1"/>
          <p:nvPr/>
        </p:nvSpPr>
        <p:spPr>
          <a:xfrm>
            <a:off x="736600" y="6710121"/>
            <a:ext cx="1072409"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smtClean="0">
                <a:solidFill>
                  <a:schemeClr val="tx1"/>
                </a:solidFill>
                <a:latin typeface="+mn-lt"/>
                <a:cs typeface="+mn-cs"/>
                <a:sym typeface="+mn-lt"/>
              </a:rPr>
              <a:t>Источник: </a:t>
            </a:r>
            <a:r>
              <a:rPr lang="en-US" sz="900" b="0" smtClean="0">
                <a:solidFill>
                  <a:schemeClr val="tx1"/>
                </a:solidFill>
                <a:latin typeface="+mn-lt"/>
                <a:cs typeface="+mn-cs"/>
                <a:sym typeface="+mn-lt"/>
              </a:rPr>
              <a:t>Roland Berger</a:t>
            </a:r>
            <a:endParaRPr lang="en-US" sz="900" b="0" dirty="0" smtClean="0">
              <a:solidFill>
                <a:schemeClr val="tx1"/>
              </a:solidFill>
              <a:latin typeface="+mn-lt"/>
              <a:cs typeface="+mn-cs"/>
              <a:sym typeface="+mn-lt"/>
            </a:endParaRPr>
          </a:p>
        </p:txBody>
      </p:sp>
    </p:spTree>
    <p:extLst>
      <p:ext uri="{BB962C8B-B14F-4D97-AF65-F5344CB8AC3E}">
        <p14:creationId xmlns:p14="http://schemas.microsoft.com/office/powerpoint/2010/main" val="492575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836465297"/>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25003"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Title 2"/>
          <p:cNvSpPr>
            <a:spLocks noGrp="1"/>
          </p:cNvSpPr>
          <p:nvPr>
            <p:ph type="title"/>
          </p:nvPr>
        </p:nvSpPr>
        <p:spPr>
          <a:xfrm>
            <a:off x="738000" y="666000"/>
            <a:ext cx="10792808" cy="860400"/>
          </a:xfrm>
        </p:spPr>
        <p:txBody>
          <a:bodyPr/>
          <a:lstStyle/>
          <a:p>
            <a:r>
              <a:rPr lang="ru-RU" smtClean="0"/>
              <a:t>ИИ помогает энергокомпаниям сократить расходы и развивать новые сервисы – Уже существуют решения с быстрой окупаемостью</a:t>
            </a:r>
            <a:endParaRPr lang="en-US" dirty="0"/>
          </a:p>
        </p:txBody>
      </p:sp>
      <p:sp>
        <p:nvSpPr>
          <p:cNvPr id="172" name="RbLeanShape Right Angle 4"/>
          <p:cNvSpPr/>
          <p:nvPr/>
        </p:nvSpPr>
        <p:spPr>
          <a:xfrm>
            <a:off x="3526644" y="2743165"/>
            <a:ext cx="5140626" cy="838691"/>
          </a:xfrm>
          <a:prstGeom prst="rect">
            <a:avLst/>
          </a:prstGeom>
          <a:ln w="222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spAutoFit/>
          </a:bodyPr>
          <a:lstStyle/>
          <a:p>
            <a:pPr>
              <a:lnSpc>
                <a:spcPct val="90000"/>
              </a:lnSpc>
              <a:spcBef>
                <a:spcPts val="300"/>
              </a:spcBef>
              <a:buSzPct val="100000"/>
            </a:pPr>
            <a:r>
              <a:rPr lang="en-US" sz="1100" dirty="0" err="1" smtClean="0">
                <a:solidFill>
                  <a:schemeClr val="accent6"/>
                </a:solidFill>
              </a:rPr>
              <a:t>Улучшенное</a:t>
            </a:r>
            <a:r>
              <a:rPr lang="en-US" sz="1100" dirty="0" smtClean="0">
                <a:solidFill>
                  <a:schemeClr val="accent6"/>
                </a:solidFill>
              </a:rPr>
              <a:t> </a:t>
            </a:r>
            <a:r>
              <a:rPr lang="en-US" sz="1100" dirty="0" err="1" smtClean="0">
                <a:solidFill>
                  <a:schemeClr val="accent6"/>
                </a:solidFill>
              </a:rPr>
              <a:t>профилактическое</a:t>
            </a:r>
            <a:r>
              <a:rPr lang="en-US" sz="1100" dirty="0" smtClean="0">
                <a:solidFill>
                  <a:schemeClr val="accent6"/>
                </a:solidFill>
              </a:rPr>
              <a:t> </a:t>
            </a:r>
            <a:r>
              <a:rPr lang="en-US" sz="1100" dirty="0" err="1" smtClean="0">
                <a:solidFill>
                  <a:schemeClr val="accent6"/>
                </a:solidFill>
              </a:rPr>
              <a:t>обслуживание</a:t>
            </a:r>
            <a:r>
              <a:rPr lang="en-US" sz="1100" dirty="0" smtClean="0">
                <a:solidFill>
                  <a:schemeClr val="accent6"/>
                </a:solidFill>
              </a:rPr>
              <a:t> и </a:t>
            </a:r>
            <a:r>
              <a:rPr lang="en-US" sz="1100" dirty="0" err="1" smtClean="0">
                <a:solidFill>
                  <a:schemeClr val="accent6"/>
                </a:solidFill>
              </a:rPr>
              <a:t>управление</a:t>
            </a:r>
            <a:r>
              <a:rPr lang="en-US" sz="1100" dirty="0" smtClean="0">
                <a:solidFill>
                  <a:schemeClr val="accent6"/>
                </a:solidFill>
              </a:rPr>
              <a:t> </a:t>
            </a:r>
            <a:r>
              <a:rPr lang="en-US" sz="1100" dirty="0" err="1" smtClean="0">
                <a:solidFill>
                  <a:schemeClr val="accent6"/>
                </a:solidFill>
              </a:rPr>
              <a:t>объектами</a:t>
            </a:r>
            <a:endParaRPr lang="en-US" sz="1100" dirty="0" smtClean="0">
              <a:solidFill>
                <a:schemeClr val="accent6"/>
              </a:solidFill>
            </a:endParaRPr>
          </a:p>
          <a:p>
            <a:pPr marL="268288" lvl="2" indent="-122238">
              <a:lnSpc>
                <a:spcPct val="90000"/>
              </a:lnSpc>
              <a:spcBef>
                <a:spcPts val="300"/>
              </a:spcBef>
              <a:buSzPct val="100000"/>
              <a:buFont typeface="Arial Narrow"/>
              <a:buChar char="–"/>
            </a:pPr>
            <a:r>
              <a:rPr lang="en-US" sz="1100" dirty="0" err="1" smtClean="0"/>
              <a:t>Прогнозирование</a:t>
            </a:r>
            <a:r>
              <a:rPr lang="en-US" sz="1100" dirty="0" smtClean="0"/>
              <a:t> </a:t>
            </a:r>
            <a:r>
              <a:rPr lang="en-US" sz="1100" dirty="0" err="1" smtClean="0"/>
              <a:t>сбоев</a:t>
            </a:r>
            <a:r>
              <a:rPr lang="en-US" sz="1100" dirty="0" smtClean="0"/>
              <a:t> </a:t>
            </a:r>
            <a:r>
              <a:rPr lang="en-US" sz="1100" b="0" dirty="0" smtClean="0"/>
              <a:t>в </a:t>
            </a:r>
            <a:r>
              <a:rPr lang="en-US" sz="1100" b="0" dirty="0" err="1" smtClean="0"/>
              <a:t>выработке</a:t>
            </a:r>
            <a:r>
              <a:rPr lang="en-US" sz="1100" b="0" dirty="0" smtClean="0"/>
              <a:t> </a:t>
            </a:r>
            <a:r>
              <a:rPr lang="en-US" sz="1100" b="0" dirty="0" err="1" smtClean="0"/>
              <a:t>энергии</a:t>
            </a:r>
            <a:r>
              <a:rPr lang="en-US" sz="1100" b="0" dirty="0" smtClean="0"/>
              <a:t> и </a:t>
            </a:r>
            <a:r>
              <a:rPr lang="en-US" sz="1100" b="0" dirty="0" err="1" smtClean="0"/>
              <a:t>оборудовании</a:t>
            </a:r>
            <a:r>
              <a:rPr lang="en-US" sz="1100" b="0" dirty="0" smtClean="0"/>
              <a:t> </a:t>
            </a:r>
            <a:r>
              <a:rPr lang="en-US" sz="1100" b="0" dirty="0" err="1" smtClean="0"/>
              <a:t>электросети</a:t>
            </a:r>
            <a:r>
              <a:rPr lang="en-US" sz="1100" b="0" dirty="0" smtClean="0"/>
              <a:t> </a:t>
            </a:r>
            <a:r>
              <a:rPr lang="en-US" sz="1100" b="0" dirty="0" err="1" smtClean="0"/>
              <a:t>на</a:t>
            </a:r>
            <a:r>
              <a:rPr lang="en-US" sz="1100" b="0" dirty="0" smtClean="0"/>
              <a:t> </a:t>
            </a:r>
            <a:r>
              <a:rPr lang="en-US" sz="1100" b="0" dirty="0" err="1" smtClean="0"/>
              <a:t>основе</a:t>
            </a:r>
            <a:r>
              <a:rPr lang="en-US" sz="1100" b="0" dirty="0" smtClean="0"/>
              <a:t> </a:t>
            </a:r>
            <a:r>
              <a:rPr lang="en-US" sz="1100" b="0" dirty="0" err="1" smtClean="0"/>
              <a:t>информации</a:t>
            </a:r>
            <a:r>
              <a:rPr lang="en-US" sz="1100" b="0" dirty="0" smtClean="0"/>
              <a:t> </a:t>
            </a:r>
            <a:r>
              <a:rPr lang="en-US" sz="1100" b="0" dirty="0" err="1" smtClean="0"/>
              <a:t>от</a:t>
            </a:r>
            <a:r>
              <a:rPr lang="en-US" sz="1100" b="0" dirty="0" smtClean="0"/>
              <a:t> </a:t>
            </a:r>
            <a:r>
              <a:rPr lang="en-US" sz="1100" b="0" dirty="0" err="1" smtClean="0"/>
              <a:t>датчиков</a:t>
            </a:r>
            <a:r>
              <a:rPr lang="en-US" sz="1100" b="0" dirty="0" smtClean="0"/>
              <a:t> </a:t>
            </a:r>
            <a:r>
              <a:rPr lang="en-US" sz="1100" b="0" dirty="0" err="1" smtClean="0"/>
              <a:t>или</a:t>
            </a:r>
            <a:r>
              <a:rPr lang="en-US" sz="1100" b="0" dirty="0" smtClean="0"/>
              <a:t> </a:t>
            </a:r>
            <a:r>
              <a:rPr lang="en-US" sz="1100" b="0" dirty="0" err="1" smtClean="0"/>
              <a:t>контроля</a:t>
            </a:r>
            <a:r>
              <a:rPr lang="en-US" sz="1100" b="0" dirty="0" smtClean="0"/>
              <a:t> </a:t>
            </a:r>
            <a:r>
              <a:rPr lang="en-US" sz="1100" b="0" dirty="0" err="1" smtClean="0"/>
              <a:t>уровня</a:t>
            </a:r>
            <a:r>
              <a:rPr lang="en-US" sz="1100" b="0" dirty="0" smtClean="0"/>
              <a:t> </a:t>
            </a:r>
            <a:r>
              <a:rPr lang="en-US" sz="1100" b="0" dirty="0" err="1" smtClean="0"/>
              <a:t>шума</a:t>
            </a:r>
            <a:endParaRPr lang="en-US" sz="1100" b="0" dirty="0" smtClean="0"/>
          </a:p>
          <a:p>
            <a:pPr marL="268288" lvl="2" indent="-122238">
              <a:lnSpc>
                <a:spcPct val="90000"/>
              </a:lnSpc>
              <a:spcBef>
                <a:spcPts val="300"/>
              </a:spcBef>
              <a:buSzPct val="100000"/>
              <a:buFont typeface="Arial Narrow"/>
              <a:buChar char="–"/>
            </a:pPr>
            <a:r>
              <a:rPr lang="en-US" sz="1100" dirty="0" err="1" smtClean="0"/>
              <a:t>Прозрачный</a:t>
            </a:r>
            <a:r>
              <a:rPr lang="en-US" sz="1100" dirty="0" smtClean="0"/>
              <a:t> </a:t>
            </a:r>
            <a:r>
              <a:rPr lang="en-US" sz="1100" dirty="0" err="1" smtClean="0"/>
              <a:t>мониторинг</a:t>
            </a:r>
            <a:r>
              <a:rPr lang="en-US" sz="1100" dirty="0" smtClean="0"/>
              <a:t> </a:t>
            </a:r>
            <a:r>
              <a:rPr lang="en-US" sz="1100" dirty="0" err="1" smtClean="0"/>
              <a:t>состояния</a:t>
            </a:r>
            <a:r>
              <a:rPr lang="en-US" sz="1100" dirty="0" smtClean="0"/>
              <a:t> </a:t>
            </a:r>
            <a:r>
              <a:rPr lang="en-US" sz="1100" dirty="0" err="1" smtClean="0"/>
              <a:t>объектов</a:t>
            </a:r>
            <a:r>
              <a:rPr lang="en-US" sz="1100" dirty="0" smtClean="0"/>
              <a:t> </a:t>
            </a:r>
            <a:r>
              <a:rPr lang="en-US" sz="1100" b="0" dirty="0" err="1" smtClean="0"/>
              <a:t>по</a:t>
            </a:r>
            <a:r>
              <a:rPr lang="en-US" sz="1100" b="0" dirty="0" smtClean="0"/>
              <a:t> </a:t>
            </a:r>
            <a:r>
              <a:rPr lang="en-US" sz="1100" b="0" dirty="0" err="1" smtClean="0"/>
              <a:t>фотографиям</a:t>
            </a:r>
            <a:r>
              <a:rPr lang="en-US" sz="1100" b="0" dirty="0" smtClean="0"/>
              <a:t>, </a:t>
            </a:r>
            <a:r>
              <a:rPr lang="en-US" sz="1100" b="0" dirty="0" err="1" smtClean="0"/>
              <a:t>сделанным</a:t>
            </a:r>
            <a:r>
              <a:rPr lang="en-US" sz="1100" b="0" dirty="0" smtClean="0"/>
              <a:t> </a:t>
            </a:r>
            <a:r>
              <a:rPr lang="en-US" sz="1100" b="0" dirty="0" err="1" smtClean="0"/>
              <a:t>дронами</a:t>
            </a:r>
            <a:r>
              <a:rPr lang="en-US" sz="1100" b="0" dirty="0" smtClean="0"/>
              <a:t> </a:t>
            </a:r>
            <a:r>
              <a:rPr lang="en-US" sz="1100" b="0" dirty="0" err="1" smtClean="0"/>
              <a:t>или</a:t>
            </a:r>
            <a:r>
              <a:rPr lang="en-US" sz="1100" b="0" dirty="0" smtClean="0"/>
              <a:t> </a:t>
            </a:r>
            <a:r>
              <a:rPr lang="en-US" sz="1100" b="0" dirty="0" err="1" smtClean="0"/>
              <a:t>персоналом</a:t>
            </a:r>
            <a:endParaRPr lang="en-US" sz="1100" b="0" dirty="0"/>
          </a:p>
        </p:txBody>
      </p:sp>
      <p:sp>
        <p:nvSpPr>
          <p:cNvPr id="101" name="Chevron 20"/>
          <p:cNvSpPr>
            <a:spLocks/>
          </p:cNvSpPr>
          <p:nvPr/>
        </p:nvSpPr>
        <p:spPr>
          <a:xfrm>
            <a:off x="6201522" y="2361680"/>
            <a:ext cx="2475592" cy="207749"/>
          </a:xfrm>
          <a:prstGeom prst="rect">
            <a:avLst/>
          </a:prstGeom>
          <a:noFill/>
          <a:ln w="12700">
            <a:noFill/>
          </a:ln>
        </p:spPr>
        <p:txBody>
          <a:bodyPr vert="horz" wrap="square" lIns="0" tIns="0" rIns="0" bIns="0" rtlCol="0">
            <a:spAutoFit/>
          </a:bodyPr>
          <a:lstStyle/>
          <a:p>
            <a:pPr>
              <a:lnSpc>
                <a:spcPct val="90000"/>
              </a:lnSpc>
              <a:spcBef>
                <a:spcPts val="400"/>
              </a:spcBef>
              <a:buSzPct val="100000"/>
            </a:pPr>
            <a:r>
              <a:rPr lang="en-US" sz="1500" dirty="0" err="1" smtClean="0">
                <a:latin typeface="Arial Narrow" charset="0"/>
              </a:rPr>
              <a:t>Сети</a:t>
            </a:r>
            <a:endParaRPr lang="en-US" sz="1500" dirty="0">
              <a:latin typeface="Arial Narrow" charset="0"/>
            </a:endParaRPr>
          </a:p>
        </p:txBody>
      </p:sp>
      <p:grpSp>
        <p:nvGrpSpPr>
          <p:cNvPr id="5" name="Group 4"/>
          <p:cNvGrpSpPr/>
          <p:nvPr/>
        </p:nvGrpSpPr>
        <p:grpSpPr>
          <a:xfrm>
            <a:off x="8266513" y="2205038"/>
            <a:ext cx="258199" cy="378009"/>
            <a:chOff x="8035840" y="2125048"/>
            <a:chExt cx="352936" cy="457999"/>
          </a:xfrm>
        </p:grpSpPr>
        <p:sp>
          <p:nvSpPr>
            <p:cNvPr id="112" name="Freeform 5"/>
            <p:cNvSpPr>
              <a:spLocks noEditPoints="1"/>
            </p:cNvSpPr>
            <p:nvPr/>
          </p:nvSpPr>
          <p:spPr bwMode="auto">
            <a:xfrm>
              <a:off x="8035840" y="2125048"/>
              <a:ext cx="352936" cy="457999"/>
            </a:xfrm>
            <a:custGeom>
              <a:avLst/>
              <a:gdLst>
                <a:gd name="T0" fmla="*/ 1004 w 1439"/>
                <a:gd name="T1" fmla="*/ 975 h 2298"/>
                <a:gd name="T2" fmla="*/ 1135 w 1439"/>
                <a:gd name="T3" fmla="*/ 576 h 2298"/>
                <a:gd name="T4" fmla="*/ 1250 w 1439"/>
                <a:gd name="T5" fmla="*/ 642 h 2298"/>
                <a:gd name="T6" fmla="*/ 1287 w 1439"/>
                <a:gd name="T7" fmla="*/ 576 h 2298"/>
                <a:gd name="T8" fmla="*/ 891 w 1439"/>
                <a:gd name="T9" fmla="*/ 461 h 2298"/>
                <a:gd name="T10" fmla="*/ 786 w 1439"/>
                <a:gd name="T11" fmla="*/ 0 h 2298"/>
                <a:gd name="T12" fmla="*/ 637 w 1439"/>
                <a:gd name="T13" fmla="*/ 0 h 2298"/>
                <a:gd name="T14" fmla="*/ 635 w 1439"/>
                <a:gd name="T15" fmla="*/ 0 h 2298"/>
                <a:gd name="T16" fmla="*/ 153 w 1439"/>
                <a:gd name="T17" fmla="*/ 461 h 2298"/>
                <a:gd name="T18" fmla="*/ 202 w 1439"/>
                <a:gd name="T19" fmla="*/ 576 h 2298"/>
                <a:gd name="T20" fmla="*/ 316 w 1439"/>
                <a:gd name="T21" fmla="*/ 642 h 2298"/>
                <a:gd name="T22" fmla="*/ 507 w 1439"/>
                <a:gd name="T23" fmla="*/ 576 h 2298"/>
                <a:gd name="T24" fmla="*/ 0 w 1439"/>
                <a:gd name="T25" fmla="*/ 975 h 2298"/>
                <a:gd name="T26" fmla="*/ 393 w 1439"/>
                <a:gd name="T27" fmla="*/ 1090 h 2298"/>
                <a:gd name="T28" fmla="*/ 0 w 1439"/>
                <a:gd name="T29" fmla="*/ 2183 h 2298"/>
                <a:gd name="T30" fmla="*/ 1439 w 1439"/>
                <a:gd name="T31" fmla="*/ 2298 h 2298"/>
                <a:gd name="T32" fmla="*/ 1274 w 1439"/>
                <a:gd name="T33" fmla="*/ 2183 h 2298"/>
                <a:gd name="T34" fmla="*/ 1439 w 1439"/>
                <a:gd name="T35" fmla="*/ 1090 h 2298"/>
                <a:gd name="T36" fmla="*/ 538 w 1439"/>
                <a:gd name="T37" fmla="*/ 968 h 2298"/>
                <a:gd name="T38" fmla="*/ 887 w 1439"/>
                <a:gd name="T39" fmla="*/ 975 h 2298"/>
                <a:gd name="T40" fmla="*/ 538 w 1439"/>
                <a:gd name="T41" fmla="*/ 968 h 2298"/>
                <a:gd name="T42" fmla="*/ 808 w 1439"/>
                <a:gd name="T43" fmla="*/ 760 h 2298"/>
                <a:gd name="T44" fmla="*/ 598 w 1439"/>
                <a:gd name="T45" fmla="*/ 694 h 2298"/>
                <a:gd name="T46" fmla="*/ 624 w 1439"/>
                <a:gd name="T47" fmla="*/ 581 h 2298"/>
                <a:gd name="T48" fmla="*/ 799 w 1439"/>
                <a:gd name="T49" fmla="*/ 576 h 2298"/>
                <a:gd name="T50" fmla="*/ 711 w 1439"/>
                <a:gd name="T51" fmla="*/ 186 h 2298"/>
                <a:gd name="T52" fmla="*/ 650 w 1439"/>
                <a:gd name="T53" fmla="*/ 461 h 2298"/>
                <a:gd name="T54" fmla="*/ 984 w 1439"/>
                <a:gd name="T55" fmla="*/ 1410 h 2298"/>
                <a:gd name="T56" fmla="*/ 974 w 1439"/>
                <a:gd name="T57" fmla="*/ 1365 h 2298"/>
                <a:gd name="T58" fmla="*/ 1013 w 1439"/>
                <a:gd name="T59" fmla="*/ 1539 h 2298"/>
                <a:gd name="T60" fmla="*/ 753 w 1439"/>
                <a:gd name="T61" fmla="*/ 1793 h 2298"/>
                <a:gd name="T62" fmla="*/ 408 w 1439"/>
                <a:gd name="T63" fmla="*/ 1546 h 2298"/>
                <a:gd name="T64" fmla="*/ 1013 w 1439"/>
                <a:gd name="T65" fmla="*/ 1539 h 2298"/>
                <a:gd name="T66" fmla="*/ 1093 w 1439"/>
                <a:gd name="T67" fmla="*/ 1903 h 2298"/>
                <a:gd name="T68" fmla="*/ 1073 w 1439"/>
                <a:gd name="T69" fmla="*/ 1811 h 2298"/>
                <a:gd name="T70" fmla="*/ 322 w 1439"/>
                <a:gd name="T71" fmla="*/ 1932 h 2298"/>
                <a:gd name="T72" fmla="*/ 566 w 1439"/>
                <a:gd name="T73" fmla="*/ 1853 h 2298"/>
                <a:gd name="T74" fmla="*/ 450 w 1439"/>
                <a:gd name="T75" fmla="*/ 1358 h 2298"/>
                <a:gd name="T76" fmla="*/ 437 w 1439"/>
                <a:gd name="T77" fmla="*/ 1417 h 2298"/>
                <a:gd name="T78" fmla="*/ 293 w 1439"/>
                <a:gd name="T79" fmla="*/ 2061 h 2298"/>
                <a:gd name="T80" fmla="*/ 1122 w 1439"/>
                <a:gd name="T81" fmla="*/ 2032 h 2298"/>
                <a:gd name="T82" fmla="*/ 266 w 1439"/>
                <a:gd name="T83" fmla="*/ 2183 h 2298"/>
                <a:gd name="T84" fmla="*/ 721 w 1439"/>
                <a:gd name="T85" fmla="*/ 1325 h 2298"/>
                <a:gd name="T86" fmla="*/ 510 w 1439"/>
                <a:gd name="T87" fmla="*/ 1090 h 2298"/>
                <a:gd name="T88" fmla="*/ 948 w 1439"/>
                <a:gd name="T89" fmla="*/ 1252 h 2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9" h="2298">
                  <a:moveTo>
                    <a:pt x="1439" y="975"/>
                  </a:moveTo>
                  <a:lnTo>
                    <a:pt x="1004" y="975"/>
                  </a:lnTo>
                  <a:lnTo>
                    <a:pt x="915" y="576"/>
                  </a:lnTo>
                  <a:lnTo>
                    <a:pt x="1135" y="576"/>
                  </a:lnTo>
                  <a:lnTo>
                    <a:pt x="1135" y="642"/>
                  </a:lnTo>
                  <a:lnTo>
                    <a:pt x="1250" y="642"/>
                  </a:lnTo>
                  <a:lnTo>
                    <a:pt x="1250" y="576"/>
                  </a:lnTo>
                  <a:lnTo>
                    <a:pt x="1287" y="576"/>
                  </a:lnTo>
                  <a:lnTo>
                    <a:pt x="1287" y="461"/>
                  </a:lnTo>
                  <a:lnTo>
                    <a:pt x="891" y="461"/>
                  </a:lnTo>
                  <a:lnTo>
                    <a:pt x="787" y="0"/>
                  </a:lnTo>
                  <a:lnTo>
                    <a:pt x="786" y="0"/>
                  </a:lnTo>
                  <a:lnTo>
                    <a:pt x="786" y="0"/>
                  </a:lnTo>
                  <a:lnTo>
                    <a:pt x="637" y="0"/>
                  </a:lnTo>
                  <a:lnTo>
                    <a:pt x="637" y="0"/>
                  </a:lnTo>
                  <a:lnTo>
                    <a:pt x="635" y="0"/>
                  </a:lnTo>
                  <a:lnTo>
                    <a:pt x="532" y="461"/>
                  </a:lnTo>
                  <a:lnTo>
                    <a:pt x="153" y="461"/>
                  </a:lnTo>
                  <a:lnTo>
                    <a:pt x="153" y="576"/>
                  </a:lnTo>
                  <a:lnTo>
                    <a:pt x="202" y="576"/>
                  </a:lnTo>
                  <a:lnTo>
                    <a:pt x="202" y="642"/>
                  </a:lnTo>
                  <a:lnTo>
                    <a:pt x="316" y="642"/>
                  </a:lnTo>
                  <a:lnTo>
                    <a:pt x="316" y="576"/>
                  </a:lnTo>
                  <a:lnTo>
                    <a:pt x="507" y="576"/>
                  </a:lnTo>
                  <a:lnTo>
                    <a:pt x="418" y="975"/>
                  </a:lnTo>
                  <a:lnTo>
                    <a:pt x="0" y="975"/>
                  </a:lnTo>
                  <a:lnTo>
                    <a:pt x="0" y="1090"/>
                  </a:lnTo>
                  <a:lnTo>
                    <a:pt x="393" y="1090"/>
                  </a:lnTo>
                  <a:lnTo>
                    <a:pt x="148" y="2183"/>
                  </a:lnTo>
                  <a:lnTo>
                    <a:pt x="0" y="2183"/>
                  </a:lnTo>
                  <a:lnTo>
                    <a:pt x="0" y="2298"/>
                  </a:lnTo>
                  <a:lnTo>
                    <a:pt x="1439" y="2298"/>
                  </a:lnTo>
                  <a:lnTo>
                    <a:pt x="1439" y="2183"/>
                  </a:lnTo>
                  <a:lnTo>
                    <a:pt x="1274" y="2183"/>
                  </a:lnTo>
                  <a:lnTo>
                    <a:pt x="1030" y="1090"/>
                  </a:lnTo>
                  <a:lnTo>
                    <a:pt x="1439" y="1090"/>
                  </a:lnTo>
                  <a:lnTo>
                    <a:pt x="1439" y="975"/>
                  </a:lnTo>
                  <a:close/>
                  <a:moveTo>
                    <a:pt x="538" y="968"/>
                  </a:moveTo>
                  <a:lnTo>
                    <a:pt x="862" y="863"/>
                  </a:lnTo>
                  <a:lnTo>
                    <a:pt x="887" y="975"/>
                  </a:lnTo>
                  <a:lnTo>
                    <a:pt x="535" y="975"/>
                  </a:lnTo>
                  <a:lnTo>
                    <a:pt x="538" y="968"/>
                  </a:lnTo>
                  <a:close/>
                  <a:moveTo>
                    <a:pt x="598" y="694"/>
                  </a:moveTo>
                  <a:lnTo>
                    <a:pt x="808" y="760"/>
                  </a:lnTo>
                  <a:lnTo>
                    <a:pt x="566" y="837"/>
                  </a:lnTo>
                  <a:lnTo>
                    <a:pt x="598" y="694"/>
                  </a:lnTo>
                  <a:close/>
                  <a:moveTo>
                    <a:pt x="813" y="642"/>
                  </a:moveTo>
                  <a:lnTo>
                    <a:pt x="624" y="581"/>
                  </a:lnTo>
                  <a:lnTo>
                    <a:pt x="624" y="576"/>
                  </a:lnTo>
                  <a:lnTo>
                    <a:pt x="799" y="576"/>
                  </a:lnTo>
                  <a:lnTo>
                    <a:pt x="813" y="642"/>
                  </a:lnTo>
                  <a:close/>
                  <a:moveTo>
                    <a:pt x="711" y="186"/>
                  </a:moveTo>
                  <a:lnTo>
                    <a:pt x="773" y="461"/>
                  </a:lnTo>
                  <a:lnTo>
                    <a:pt x="650" y="461"/>
                  </a:lnTo>
                  <a:lnTo>
                    <a:pt x="711" y="186"/>
                  </a:lnTo>
                  <a:close/>
                  <a:moveTo>
                    <a:pt x="984" y="1410"/>
                  </a:moveTo>
                  <a:lnTo>
                    <a:pt x="910" y="1385"/>
                  </a:lnTo>
                  <a:lnTo>
                    <a:pt x="974" y="1365"/>
                  </a:lnTo>
                  <a:lnTo>
                    <a:pt x="984" y="1410"/>
                  </a:lnTo>
                  <a:close/>
                  <a:moveTo>
                    <a:pt x="1013" y="1539"/>
                  </a:moveTo>
                  <a:lnTo>
                    <a:pt x="1049" y="1699"/>
                  </a:lnTo>
                  <a:lnTo>
                    <a:pt x="753" y="1793"/>
                  </a:lnTo>
                  <a:lnTo>
                    <a:pt x="380" y="1674"/>
                  </a:lnTo>
                  <a:lnTo>
                    <a:pt x="408" y="1546"/>
                  </a:lnTo>
                  <a:lnTo>
                    <a:pt x="721" y="1446"/>
                  </a:lnTo>
                  <a:lnTo>
                    <a:pt x="1013" y="1539"/>
                  </a:lnTo>
                  <a:close/>
                  <a:moveTo>
                    <a:pt x="1073" y="1811"/>
                  </a:moveTo>
                  <a:lnTo>
                    <a:pt x="1093" y="1903"/>
                  </a:lnTo>
                  <a:lnTo>
                    <a:pt x="941" y="1853"/>
                  </a:lnTo>
                  <a:lnTo>
                    <a:pt x="1073" y="1811"/>
                  </a:lnTo>
                  <a:close/>
                  <a:moveTo>
                    <a:pt x="566" y="1853"/>
                  </a:moveTo>
                  <a:lnTo>
                    <a:pt x="322" y="1932"/>
                  </a:lnTo>
                  <a:lnTo>
                    <a:pt x="355" y="1785"/>
                  </a:lnTo>
                  <a:lnTo>
                    <a:pt x="566" y="1853"/>
                  </a:lnTo>
                  <a:close/>
                  <a:moveTo>
                    <a:pt x="437" y="1417"/>
                  </a:moveTo>
                  <a:lnTo>
                    <a:pt x="450" y="1358"/>
                  </a:lnTo>
                  <a:lnTo>
                    <a:pt x="535" y="1385"/>
                  </a:lnTo>
                  <a:lnTo>
                    <a:pt x="437" y="1417"/>
                  </a:lnTo>
                  <a:close/>
                  <a:moveTo>
                    <a:pt x="266" y="2183"/>
                  </a:moveTo>
                  <a:lnTo>
                    <a:pt x="293" y="2061"/>
                  </a:lnTo>
                  <a:lnTo>
                    <a:pt x="753" y="1913"/>
                  </a:lnTo>
                  <a:lnTo>
                    <a:pt x="1122" y="2032"/>
                  </a:lnTo>
                  <a:lnTo>
                    <a:pt x="1157" y="2183"/>
                  </a:lnTo>
                  <a:lnTo>
                    <a:pt x="266" y="2183"/>
                  </a:lnTo>
                  <a:close/>
                  <a:moveTo>
                    <a:pt x="948" y="1252"/>
                  </a:moveTo>
                  <a:lnTo>
                    <a:pt x="721" y="1325"/>
                  </a:lnTo>
                  <a:lnTo>
                    <a:pt x="476" y="1246"/>
                  </a:lnTo>
                  <a:lnTo>
                    <a:pt x="510" y="1090"/>
                  </a:lnTo>
                  <a:lnTo>
                    <a:pt x="912" y="1090"/>
                  </a:lnTo>
                  <a:lnTo>
                    <a:pt x="948" y="1252"/>
                  </a:lnTo>
                  <a:close/>
                </a:path>
              </a:pathLst>
            </a:custGeom>
            <a:solidFill>
              <a:schemeClr val="accent3"/>
            </a:solidFill>
            <a:ln w="9525">
              <a:noFill/>
              <a:round/>
              <a:headEnd/>
              <a:tailEnd/>
            </a:ln>
            <a:extLst/>
          </p:spPr>
          <p:txBody>
            <a:bodyPr vert="horz" wrap="square" lIns="91440" tIns="45720" rIns="91440" bIns="45720" numCol="1" anchor="t" anchorCtr="0" compatLnSpc="1">
              <a:prstTxWarp prst="textNoShape">
                <a:avLst/>
              </a:prstTxWarp>
            </a:bodyPr>
            <a:lstStyle/>
            <a:p>
              <a:endParaRPr lang="de-DE" dirty="0">
                <a:latin typeface="+mn-lt"/>
                <a:sym typeface="+mn-lt"/>
              </a:endParaRPr>
            </a:p>
          </p:txBody>
        </p:sp>
        <p:sp>
          <p:nvSpPr>
            <p:cNvPr id="113" name="Rectangle 6"/>
            <p:cNvSpPr>
              <a:spLocks noChangeArrowheads="1"/>
            </p:cNvSpPr>
            <p:nvPr/>
          </p:nvSpPr>
          <p:spPr bwMode="auto">
            <a:xfrm>
              <a:off x="8349533" y="2340835"/>
              <a:ext cx="27959" cy="13752"/>
            </a:xfrm>
            <a:prstGeom prst="rect">
              <a:avLst/>
            </a:prstGeom>
            <a:solidFill>
              <a:schemeClr val="accent3"/>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de-DE" dirty="0">
                <a:latin typeface="+mn-lt"/>
                <a:sym typeface="+mn-lt"/>
              </a:endParaRPr>
            </a:p>
          </p:txBody>
        </p:sp>
        <p:sp>
          <p:nvSpPr>
            <p:cNvPr id="114" name="Rectangle 7"/>
            <p:cNvSpPr>
              <a:spLocks noChangeArrowheads="1"/>
            </p:cNvSpPr>
            <p:nvPr/>
          </p:nvSpPr>
          <p:spPr bwMode="auto">
            <a:xfrm>
              <a:off x="8047858" y="2340835"/>
              <a:ext cx="28206" cy="13752"/>
            </a:xfrm>
            <a:prstGeom prst="rect">
              <a:avLst/>
            </a:prstGeom>
            <a:solidFill>
              <a:schemeClr val="accent3"/>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de-DE" dirty="0">
                <a:latin typeface="+mn-lt"/>
                <a:sym typeface="+mn-lt"/>
              </a:endParaRPr>
            </a:p>
          </p:txBody>
        </p:sp>
      </p:grpSp>
      <p:sp>
        <p:nvSpPr>
          <p:cNvPr id="117" name="Pentagon 33"/>
          <p:cNvSpPr/>
          <p:nvPr/>
        </p:nvSpPr>
        <p:spPr>
          <a:xfrm>
            <a:off x="740256" y="2361680"/>
            <a:ext cx="2857745" cy="207749"/>
          </a:xfrm>
          <a:prstGeom prst="rect">
            <a:avLst/>
          </a:prstGeom>
          <a:noFill/>
          <a:ln w="12700">
            <a:noFill/>
          </a:ln>
        </p:spPr>
        <p:txBody>
          <a:bodyPr vert="horz" wrap="square" lIns="0" tIns="0" rIns="0" bIns="0" rtlCol="0">
            <a:spAutoFit/>
          </a:bodyPr>
          <a:lstStyle/>
          <a:p>
            <a:pPr>
              <a:lnSpc>
                <a:spcPct val="90000"/>
              </a:lnSpc>
              <a:spcBef>
                <a:spcPts val="400"/>
              </a:spcBef>
              <a:buSzPct val="100000"/>
            </a:pPr>
            <a:r>
              <a:rPr lang="en-US" sz="1500" dirty="0" err="1" smtClean="0"/>
              <a:t>ОХР</a:t>
            </a:r>
            <a:endParaRPr lang="en-US" sz="1500" dirty="0"/>
          </a:p>
        </p:txBody>
      </p:sp>
      <p:grpSp>
        <p:nvGrpSpPr>
          <p:cNvPr id="6" name="Group 5"/>
          <p:cNvGrpSpPr/>
          <p:nvPr/>
        </p:nvGrpSpPr>
        <p:grpSpPr>
          <a:xfrm>
            <a:off x="2125980" y="2183672"/>
            <a:ext cx="864816" cy="381373"/>
            <a:chOff x="2058914" y="2079046"/>
            <a:chExt cx="1102071" cy="486000"/>
          </a:xfrm>
        </p:grpSpPr>
        <p:sp>
          <p:nvSpPr>
            <p:cNvPr id="119" name="Rounded Rectangle 31"/>
            <p:cNvSpPr>
              <a:spLocks/>
            </p:cNvSpPr>
            <p:nvPr/>
          </p:nvSpPr>
          <p:spPr>
            <a:xfrm>
              <a:off x="2058914" y="2079046"/>
              <a:ext cx="527028" cy="221611"/>
            </a:xfrm>
            <a:prstGeom prst="rect">
              <a:avLst/>
            </a:prstGeom>
            <a:solidFill>
              <a:schemeClr val="accent3"/>
            </a:solidFill>
            <a:ln w="12700">
              <a:noFill/>
            </a:ln>
          </p:spPr>
          <p:txBody>
            <a:bodyPr vert="horz" wrap="square" lIns="0" tIns="0" rIns="0" bIns="0" rtlCol="0" anchor="ctr">
              <a:noAutofit/>
            </a:bodyPr>
            <a:lstStyle/>
            <a:p>
              <a:pPr algn="ctr">
                <a:lnSpc>
                  <a:spcPct val="90000"/>
                </a:lnSpc>
                <a:spcBef>
                  <a:spcPts val="400"/>
                </a:spcBef>
                <a:buSzPct val="100000"/>
              </a:pPr>
              <a:r>
                <a:rPr lang="en-US" sz="1000" dirty="0" err="1">
                  <a:solidFill>
                    <a:schemeClr val="bg1"/>
                  </a:solidFill>
                  <a:latin typeface="Arial Narrow" charset="0"/>
                </a:rPr>
                <a:t>HR</a:t>
              </a:r>
              <a:endParaRPr lang="en-US" sz="1000" dirty="0">
                <a:solidFill>
                  <a:schemeClr val="bg1"/>
                </a:solidFill>
                <a:latin typeface="Arial Narrow" charset="0"/>
              </a:endParaRPr>
            </a:p>
          </p:txBody>
        </p:sp>
        <p:sp>
          <p:nvSpPr>
            <p:cNvPr id="120" name="Rounded Rectangle 39"/>
            <p:cNvSpPr>
              <a:spLocks/>
            </p:cNvSpPr>
            <p:nvPr/>
          </p:nvSpPr>
          <p:spPr>
            <a:xfrm>
              <a:off x="2631930" y="2079046"/>
              <a:ext cx="527028" cy="221611"/>
            </a:xfrm>
            <a:prstGeom prst="rect">
              <a:avLst/>
            </a:prstGeom>
            <a:solidFill>
              <a:schemeClr val="accent3"/>
            </a:solidFill>
            <a:ln w="12700">
              <a:noFill/>
            </a:ln>
          </p:spPr>
          <p:txBody>
            <a:bodyPr vert="horz" wrap="square" lIns="0" tIns="0" rIns="0" bIns="0" rtlCol="0" anchor="ctr">
              <a:noAutofit/>
            </a:bodyPr>
            <a:lstStyle/>
            <a:p>
              <a:pPr algn="ctr">
                <a:lnSpc>
                  <a:spcPct val="90000"/>
                </a:lnSpc>
                <a:spcBef>
                  <a:spcPts val="400"/>
                </a:spcBef>
                <a:buSzPct val="100000"/>
              </a:pPr>
              <a:r>
                <a:rPr lang="en-US" sz="1000" dirty="0">
                  <a:solidFill>
                    <a:schemeClr val="bg1"/>
                  </a:solidFill>
                  <a:latin typeface="Arial Narrow" charset="0"/>
                </a:rPr>
                <a:t>IT</a:t>
              </a:r>
            </a:p>
          </p:txBody>
        </p:sp>
        <p:sp>
          <p:nvSpPr>
            <p:cNvPr id="121" name="Rounded Rectangle 40"/>
            <p:cNvSpPr>
              <a:spLocks/>
            </p:cNvSpPr>
            <p:nvPr/>
          </p:nvSpPr>
          <p:spPr>
            <a:xfrm>
              <a:off x="2060940" y="2343435"/>
              <a:ext cx="527028" cy="221611"/>
            </a:xfrm>
            <a:prstGeom prst="rect">
              <a:avLst/>
            </a:prstGeom>
            <a:solidFill>
              <a:schemeClr val="accent3"/>
            </a:solidFill>
            <a:ln w="12700">
              <a:noFill/>
            </a:ln>
          </p:spPr>
          <p:txBody>
            <a:bodyPr vert="horz" wrap="square" lIns="0" tIns="0" rIns="0" bIns="0" rtlCol="0" anchor="ctr">
              <a:noAutofit/>
            </a:bodyPr>
            <a:lstStyle/>
            <a:p>
              <a:pPr algn="ctr">
                <a:lnSpc>
                  <a:spcPct val="90000"/>
                </a:lnSpc>
                <a:spcBef>
                  <a:spcPts val="400"/>
                </a:spcBef>
                <a:buSzPct val="100000"/>
              </a:pPr>
              <a:r>
                <a:rPr lang="en-US" sz="1000" dirty="0">
                  <a:solidFill>
                    <a:schemeClr val="bg1"/>
                  </a:solidFill>
                  <a:latin typeface="Arial Narrow" charset="0"/>
                </a:rPr>
                <a:t>Fin.</a:t>
              </a:r>
            </a:p>
          </p:txBody>
        </p:sp>
        <p:sp>
          <p:nvSpPr>
            <p:cNvPr id="122" name="Rounded Rectangle 41"/>
            <p:cNvSpPr>
              <a:spLocks/>
            </p:cNvSpPr>
            <p:nvPr/>
          </p:nvSpPr>
          <p:spPr>
            <a:xfrm>
              <a:off x="2633957" y="2343435"/>
              <a:ext cx="527028" cy="221611"/>
            </a:xfrm>
            <a:prstGeom prst="rect">
              <a:avLst/>
            </a:prstGeom>
            <a:solidFill>
              <a:schemeClr val="accent3"/>
            </a:solidFill>
            <a:ln w="12700">
              <a:noFill/>
            </a:ln>
          </p:spPr>
          <p:txBody>
            <a:bodyPr vert="horz" wrap="square" lIns="0" tIns="0" rIns="0" bIns="0" rtlCol="0" anchor="ctr">
              <a:noAutofit/>
            </a:bodyPr>
            <a:lstStyle/>
            <a:p>
              <a:pPr algn="ctr">
                <a:lnSpc>
                  <a:spcPct val="90000"/>
                </a:lnSpc>
                <a:spcBef>
                  <a:spcPts val="400"/>
                </a:spcBef>
                <a:buSzPct val="100000"/>
              </a:pPr>
              <a:r>
                <a:rPr lang="en-US" sz="1000" dirty="0">
                  <a:solidFill>
                    <a:schemeClr val="bg1"/>
                  </a:solidFill>
                  <a:latin typeface="Arial Narrow" charset="0"/>
                </a:rPr>
                <a:t>…</a:t>
              </a:r>
            </a:p>
          </p:txBody>
        </p:sp>
      </p:grpSp>
      <p:sp>
        <p:nvSpPr>
          <p:cNvPr id="123" name="Chevron 44"/>
          <p:cNvSpPr>
            <a:spLocks/>
          </p:cNvSpPr>
          <p:nvPr/>
        </p:nvSpPr>
        <p:spPr>
          <a:xfrm>
            <a:off x="3526644" y="2361680"/>
            <a:ext cx="2475592" cy="207749"/>
          </a:xfrm>
          <a:prstGeom prst="rect">
            <a:avLst/>
          </a:prstGeom>
          <a:noFill/>
          <a:ln w="12700">
            <a:noFill/>
          </a:ln>
        </p:spPr>
        <p:txBody>
          <a:bodyPr vert="horz" wrap="square" lIns="0" tIns="0" rIns="0" bIns="0" rtlCol="0">
            <a:spAutoFit/>
          </a:bodyPr>
          <a:lstStyle/>
          <a:p>
            <a:pPr>
              <a:lnSpc>
                <a:spcPct val="90000"/>
              </a:lnSpc>
              <a:spcBef>
                <a:spcPts val="400"/>
              </a:spcBef>
              <a:buSzPct val="100000"/>
            </a:pPr>
            <a:r>
              <a:rPr lang="en-US" sz="1500" dirty="0" err="1" smtClean="0">
                <a:latin typeface="Arial Narrow" charset="0"/>
              </a:rPr>
              <a:t>Генерация</a:t>
            </a:r>
            <a:endParaRPr lang="en-US" sz="1500" dirty="0">
              <a:latin typeface="Arial Narrow" charset="0"/>
            </a:endParaRPr>
          </a:p>
        </p:txBody>
      </p:sp>
      <p:sp>
        <p:nvSpPr>
          <p:cNvPr id="124" name="Freeform 5"/>
          <p:cNvSpPr>
            <a:spLocks noChangeAspect="1" noEditPoints="1"/>
          </p:cNvSpPr>
          <p:nvPr/>
        </p:nvSpPr>
        <p:spPr bwMode="auto">
          <a:xfrm>
            <a:off x="5501897" y="2205038"/>
            <a:ext cx="303755" cy="378007"/>
          </a:xfrm>
          <a:custGeom>
            <a:avLst/>
            <a:gdLst>
              <a:gd name="T0" fmla="*/ 855 w 1567"/>
              <a:gd name="T1" fmla="*/ 1999 h 2155"/>
              <a:gd name="T2" fmla="*/ 855 w 1567"/>
              <a:gd name="T3" fmla="*/ 1115 h 2155"/>
              <a:gd name="T4" fmla="*/ 935 w 1567"/>
              <a:gd name="T5" fmla="*/ 1115 h 2155"/>
              <a:gd name="T6" fmla="*/ 935 w 1567"/>
              <a:gd name="T7" fmla="*/ 1999 h 2155"/>
              <a:gd name="T8" fmla="*/ 855 w 1567"/>
              <a:gd name="T9" fmla="*/ 1999 h 2155"/>
              <a:gd name="T10" fmla="*/ 897 w 1567"/>
              <a:gd name="T11" fmla="*/ 715 h 2155"/>
              <a:gd name="T12" fmla="*/ 921 w 1567"/>
              <a:gd name="T13" fmla="*/ 717 h 2155"/>
              <a:gd name="T14" fmla="*/ 1079 w 1567"/>
              <a:gd name="T15" fmla="*/ 129 h 2155"/>
              <a:gd name="T16" fmla="*/ 849 w 1567"/>
              <a:gd name="T17" fmla="*/ 540 h 2155"/>
              <a:gd name="T18" fmla="*/ 833 w 1567"/>
              <a:gd name="T19" fmla="*/ 579 h 2155"/>
              <a:gd name="T20" fmla="*/ 887 w 1567"/>
              <a:gd name="T21" fmla="*/ 697 h 2155"/>
              <a:gd name="T22" fmla="*/ 897 w 1567"/>
              <a:gd name="T23" fmla="*/ 715 h 2155"/>
              <a:gd name="T24" fmla="*/ 995 w 1567"/>
              <a:gd name="T25" fmla="*/ 750 h 2155"/>
              <a:gd name="T26" fmla="*/ 1055 w 1567"/>
              <a:gd name="T27" fmla="*/ 875 h 2155"/>
              <a:gd name="T28" fmla="*/ 1053 w 1567"/>
              <a:gd name="T29" fmla="*/ 901 h 2155"/>
              <a:gd name="T30" fmla="*/ 1185 w 1567"/>
              <a:gd name="T31" fmla="*/ 915 h 2155"/>
              <a:gd name="T32" fmla="*/ 1265 w 1567"/>
              <a:gd name="T33" fmla="*/ 975 h 2155"/>
              <a:gd name="T34" fmla="*/ 1273 w 1567"/>
              <a:gd name="T35" fmla="*/ 987 h 2155"/>
              <a:gd name="T36" fmla="*/ 1552 w 1567"/>
              <a:gd name="T37" fmla="*/ 1456 h 2155"/>
              <a:gd name="T38" fmla="*/ 1532 w 1567"/>
              <a:gd name="T39" fmla="*/ 1531 h 2155"/>
              <a:gd name="T40" fmla="*/ 1457 w 1567"/>
              <a:gd name="T41" fmla="*/ 1554 h 2155"/>
              <a:gd name="T42" fmla="*/ 1446 w 1567"/>
              <a:gd name="T43" fmla="*/ 1546 h 2155"/>
              <a:gd name="T44" fmla="*/ 929 w 1567"/>
              <a:gd name="T45" fmla="*/ 1031 h 2155"/>
              <a:gd name="T46" fmla="*/ 895 w 1567"/>
              <a:gd name="T47" fmla="*/ 1035 h 2155"/>
              <a:gd name="T48" fmla="*/ 807 w 1567"/>
              <a:gd name="T49" fmla="*/ 1009 h 2155"/>
              <a:gd name="T50" fmla="*/ 711 w 1567"/>
              <a:gd name="T51" fmla="*/ 1133 h 2155"/>
              <a:gd name="T52" fmla="*/ 609 w 1567"/>
              <a:gd name="T53" fmla="*/ 1172 h 2155"/>
              <a:gd name="T54" fmla="*/ 60 w 1567"/>
              <a:gd name="T55" fmla="*/ 1179 h 2155"/>
              <a:gd name="T56" fmla="*/ 5 w 1567"/>
              <a:gd name="T57" fmla="*/ 1124 h 2155"/>
              <a:gd name="T58" fmla="*/ 1 w 1567"/>
              <a:gd name="T59" fmla="*/ 1093 h 2155"/>
              <a:gd name="T60" fmla="*/ 35 w 1567"/>
              <a:gd name="T61" fmla="*/ 1042 h 2155"/>
              <a:gd name="T62" fmla="*/ 737 w 1567"/>
              <a:gd name="T63" fmla="*/ 852 h 2155"/>
              <a:gd name="T64" fmla="*/ 817 w 1567"/>
              <a:gd name="T65" fmla="*/ 735 h 2155"/>
              <a:gd name="T66" fmla="*/ 755 w 1567"/>
              <a:gd name="T67" fmla="*/ 559 h 2155"/>
              <a:gd name="T68" fmla="*/ 776 w 1567"/>
              <a:gd name="T69" fmla="*/ 507 h 2155"/>
              <a:gd name="T70" fmla="*/ 1046 w 1567"/>
              <a:gd name="T71" fmla="*/ 25 h 2155"/>
              <a:gd name="T72" fmla="*/ 1089 w 1567"/>
              <a:gd name="T73" fmla="*/ 1 h 2155"/>
              <a:gd name="T74" fmla="*/ 1150 w 1567"/>
              <a:gd name="T75" fmla="*/ 17 h 2155"/>
              <a:gd name="T76" fmla="*/ 1177 w 1567"/>
              <a:gd name="T77" fmla="*/ 72 h 2155"/>
              <a:gd name="T78" fmla="*/ 995 w 1567"/>
              <a:gd name="T79" fmla="*/ 750 h 2155"/>
              <a:gd name="T80" fmla="*/ 1018 w 1567"/>
              <a:gd name="T81" fmla="*/ 977 h 2155"/>
              <a:gd name="T82" fmla="*/ 1003 w 1567"/>
              <a:gd name="T83" fmla="*/ 993 h 2155"/>
              <a:gd name="T84" fmla="*/ 1446 w 1567"/>
              <a:gd name="T85" fmla="*/ 1433 h 2155"/>
              <a:gd name="T86" fmla="*/ 1205 w 1567"/>
              <a:gd name="T87" fmla="*/ 1028 h 2155"/>
              <a:gd name="T88" fmla="*/ 1177 w 1567"/>
              <a:gd name="T89" fmla="*/ 994 h 2155"/>
              <a:gd name="T90" fmla="*/ 1018 w 1567"/>
              <a:gd name="T91" fmla="*/ 977 h 2155"/>
              <a:gd name="T92" fmla="*/ 753 w 1567"/>
              <a:gd name="T93" fmla="*/ 949 h 2155"/>
              <a:gd name="T94" fmla="*/ 745 w 1567"/>
              <a:gd name="T95" fmla="*/ 932 h 2155"/>
              <a:gd name="T96" fmla="*/ 132 w 1567"/>
              <a:gd name="T97" fmla="*/ 1099 h 2155"/>
              <a:gd name="T98" fmla="*/ 603 w 1567"/>
              <a:gd name="T99" fmla="*/ 1093 h 2155"/>
              <a:gd name="T100" fmla="*/ 647 w 1567"/>
              <a:gd name="T101" fmla="*/ 1085 h 2155"/>
              <a:gd name="T102" fmla="*/ 753 w 1567"/>
              <a:gd name="T103" fmla="*/ 949 h 2155"/>
              <a:gd name="T104" fmla="*/ 895 w 1567"/>
              <a:gd name="T105" fmla="*/ 795 h 2155"/>
              <a:gd name="T106" fmla="*/ 815 w 1567"/>
              <a:gd name="T107" fmla="*/ 875 h 2155"/>
              <a:gd name="T108" fmla="*/ 895 w 1567"/>
              <a:gd name="T109" fmla="*/ 955 h 2155"/>
              <a:gd name="T110" fmla="*/ 975 w 1567"/>
              <a:gd name="T111" fmla="*/ 875 h 2155"/>
              <a:gd name="T112" fmla="*/ 895 w 1567"/>
              <a:gd name="T113" fmla="*/ 795 h 2155"/>
              <a:gd name="T114" fmla="*/ 337 w 1567"/>
              <a:gd name="T115" fmla="*/ 2075 h 2155"/>
              <a:gd name="T116" fmla="*/ 1457 w 1567"/>
              <a:gd name="T117" fmla="*/ 2075 h 2155"/>
              <a:gd name="T118" fmla="*/ 1457 w 1567"/>
              <a:gd name="T119" fmla="*/ 2155 h 2155"/>
              <a:gd name="T120" fmla="*/ 337 w 1567"/>
              <a:gd name="T121" fmla="*/ 2155 h 2155"/>
              <a:gd name="T122" fmla="*/ 337 w 1567"/>
              <a:gd name="T123" fmla="*/ 2075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7" h="2155">
                <a:moveTo>
                  <a:pt x="855" y="1999"/>
                </a:moveTo>
                <a:cubicBezTo>
                  <a:pt x="855" y="1115"/>
                  <a:pt x="855" y="1115"/>
                  <a:pt x="855" y="1115"/>
                </a:cubicBezTo>
                <a:cubicBezTo>
                  <a:pt x="935" y="1115"/>
                  <a:pt x="935" y="1115"/>
                  <a:pt x="935" y="1115"/>
                </a:cubicBezTo>
                <a:cubicBezTo>
                  <a:pt x="935" y="1999"/>
                  <a:pt x="935" y="1999"/>
                  <a:pt x="935" y="1999"/>
                </a:cubicBezTo>
                <a:lnTo>
                  <a:pt x="855" y="1999"/>
                </a:lnTo>
                <a:close/>
                <a:moveTo>
                  <a:pt x="897" y="715"/>
                </a:moveTo>
                <a:cubicBezTo>
                  <a:pt x="905" y="715"/>
                  <a:pt x="913" y="716"/>
                  <a:pt x="921" y="717"/>
                </a:cubicBezTo>
                <a:cubicBezTo>
                  <a:pt x="1079" y="129"/>
                  <a:pt x="1079" y="129"/>
                  <a:pt x="1079" y="129"/>
                </a:cubicBezTo>
                <a:cubicBezTo>
                  <a:pt x="849" y="540"/>
                  <a:pt x="849" y="540"/>
                  <a:pt x="849" y="540"/>
                </a:cubicBezTo>
                <a:cubicBezTo>
                  <a:pt x="843" y="553"/>
                  <a:pt x="836" y="567"/>
                  <a:pt x="833" y="579"/>
                </a:cubicBezTo>
                <a:cubicBezTo>
                  <a:pt x="831" y="584"/>
                  <a:pt x="867" y="654"/>
                  <a:pt x="887" y="697"/>
                </a:cubicBezTo>
                <a:cubicBezTo>
                  <a:pt x="891" y="703"/>
                  <a:pt x="894" y="710"/>
                  <a:pt x="897" y="715"/>
                </a:cubicBezTo>
                <a:close/>
                <a:moveTo>
                  <a:pt x="995" y="750"/>
                </a:moveTo>
                <a:cubicBezTo>
                  <a:pt x="1033" y="781"/>
                  <a:pt x="1055" y="826"/>
                  <a:pt x="1055" y="875"/>
                </a:cubicBezTo>
                <a:cubicBezTo>
                  <a:pt x="1055" y="884"/>
                  <a:pt x="1054" y="893"/>
                  <a:pt x="1053" y="901"/>
                </a:cubicBezTo>
                <a:cubicBezTo>
                  <a:pt x="1185" y="915"/>
                  <a:pt x="1185" y="915"/>
                  <a:pt x="1185" y="915"/>
                </a:cubicBezTo>
                <a:cubicBezTo>
                  <a:pt x="1228" y="919"/>
                  <a:pt x="1247" y="948"/>
                  <a:pt x="1265" y="975"/>
                </a:cubicBezTo>
                <a:cubicBezTo>
                  <a:pt x="1265" y="975"/>
                  <a:pt x="1272" y="985"/>
                  <a:pt x="1273" y="987"/>
                </a:cubicBezTo>
                <a:cubicBezTo>
                  <a:pt x="1552" y="1456"/>
                  <a:pt x="1552" y="1456"/>
                  <a:pt x="1552" y="1456"/>
                </a:cubicBezTo>
                <a:cubicBezTo>
                  <a:pt x="1567" y="1483"/>
                  <a:pt x="1552" y="1512"/>
                  <a:pt x="1532" y="1531"/>
                </a:cubicBezTo>
                <a:cubicBezTo>
                  <a:pt x="1513" y="1551"/>
                  <a:pt x="1484" y="1567"/>
                  <a:pt x="1457" y="1554"/>
                </a:cubicBezTo>
                <a:cubicBezTo>
                  <a:pt x="1446" y="1546"/>
                  <a:pt x="1446" y="1546"/>
                  <a:pt x="1446" y="1546"/>
                </a:cubicBezTo>
                <a:cubicBezTo>
                  <a:pt x="929" y="1031"/>
                  <a:pt x="929" y="1031"/>
                  <a:pt x="929" y="1031"/>
                </a:cubicBezTo>
                <a:cubicBezTo>
                  <a:pt x="918" y="1034"/>
                  <a:pt x="907" y="1035"/>
                  <a:pt x="895" y="1035"/>
                </a:cubicBezTo>
                <a:cubicBezTo>
                  <a:pt x="863" y="1035"/>
                  <a:pt x="833" y="1025"/>
                  <a:pt x="807" y="1009"/>
                </a:cubicBezTo>
                <a:cubicBezTo>
                  <a:pt x="711" y="1133"/>
                  <a:pt x="711" y="1133"/>
                  <a:pt x="711" y="1133"/>
                </a:cubicBezTo>
                <a:cubicBezTo>
                  <a:pt x="685" y="1168"/>
                  <a:pt x="649" y="1169"/>
                  <a:pt x="609" y="1172"/>
                </a:cubicBezTo>
                <a:cubicBezTo>
                  <a:pt x="60" y="1179"/>
                  <a:pt x="60" y="1179"/>
                  <a:pt x="60" y="1179"/>
                </a:cubicBezTo>
                <a:cubicBezTo>
                  <a:pt x="29" y="1178"/>
                  <a:pt x="12" y="1151"/>
                  <a:pt x="5" y="1124"/>
                </a:cubicBezTo>
                <a:cubicBezTo>
                  <a:pt x="2" y="1114"/>
                  <a:pt x="0" y="1103"/>
                  <a:pt x="1" y="1093"/>
                </a:cubicBezTo>
                <a:cubicBezTo>
                  <a:pt x="1" y="1066"/>
                  <a:pt x="12" y="1053"/>
                  <a:pt x="35" y="1042"/>
                </a:cubicBezTo>
                <a:cubicBezTo>
                  <a:pt x="737" y="852"/>
                  <a:pt x="737" y="852"/>
                  <a:pt x="737" y="852"/>
                </a:cubicBezTo>
                <a:cubicBezTo>
                  <a:pt x="744" y="802"/>
                  <a:pt x="774" y="759"/>
                  <a:pt x="817" y="735"/>
                </a:cubicBezTo>
                <a:cubicBezTo>
                  <a:pt x="800" y="700"/>
                  <a:pt x="746" y="595"/>
                  <a:pt x="755" y="559"/>
                </a:cubicBezTo>
                <a:cubicBezTo>
                  <a:pt x="760" y="541"/>
                  <a:pt x="769" y="522"/>
                  <a:pt x="776" y="507"/>
                </a:cubicBezTo>
                <a:cubicBezTo>
                  <a:pt x="1046" y="25"/>
                  <a:pt x="1046" y="25"/>
                  <a:pt x="1046" y="25"/>
                </a:cubicBezTo>
                <a:cubicBezTo>
                  <a:pt x="1055" y="10"/>
                  <a:pt x="1071" y="3"/>
                  <a:pt x="1089" y="1"/>
                </a:cubicBezTo>
                <a:cubicBezTo>
                  <a:pt x="1109" y="0"/>
                  <a:pt x="1134" y="7"/>
                  <a:pt x="1150" y="17"/>
                </a:cubicBezTo>
                <a:cubicBezTo>
                  <a:pt x="1172" y="31"/>
                  <a:pt x="1183" y="46"/>
                  <a:pt x="1177" y="72"/>
                </a:cubicBezTo>
                <a:lnTo>
                  <a:pt x="995" y="750"/>
                </a:lnTo>
                <a:close/>
                <a:moveTo>
                  <a:pt x="1018" y="977"/>
                </a:moveTo>
                <a:cubicBezTo>
                  <a:pt x="1013" y="983"/>
                  <a:pt x="1009" y="988"/>
                  <a:pt x="1003" y="993"/>
                </a:cubicBezTo>
                <a:cubicBezTo>
                  <a:pt x="1446" y="1433"/>
                  <a:pt x="1446" y="1433"/>
                  <a:pt x="1446" y="1433"/>
                </a:cubicBezTo>
                <a:cubicBezTo>
                  <a:pt x="1205" y="1028"/>
                  <a:pt x="1205" y="1028"/>
                  <a:pt x="1205" y="1028"/>
                </a:cubicBezTo>
                <a:cubicBezTo>
                  <a:pt x="1199" y="1019"/>
                  <a:pt x="1184" y="995"/>
                  <a:pt x="1177" y="994"/>
                </a:cubicBezTo>
                <a:lnTo>
                  <a:pt x="1018" y="977"/>
                </a:lnTo>
                <a:close/>
                <a:moveTo>
                  <a:pt x="753" y="949"/>
                </a:moveTo>
                <a:cubicBezTo>
                  <a:pt x="750" y="943"/>
                  <a:pt x="748" y="938"/>
                  <a:pt x="745" y="932"/>
                </a:cubicBezTo>
                <a:cubicBezTo>
                  <a:pt x="132" y="1099"/>
                  <a:pt x="132" y="1099"/>
                  <a:pt x="132" y="1099"/>
                </a:cubicBezTo>
                <a:cubicBezTo>
                  <a:pt x="603" y="1093"/>
                  <a:pt x="603" y="1093"/>
                  <a:pt x="603" y="1093"/>
                </a:cubicBezTo>
                <a:cubicBezTo>
                  <a:pt x="613" y="1092"/>
                  <a:pt x="643" y="1091"/>
                  <a:pt x="647" y="1085"/>
                </a:cubicBezTo>
                <a:lnTo>
                  <a:pt x="753" y="949"/>
                </a:lnTo>
                <a:close/>
                <a:moveTo>
                  <a:pt x="895" y="795"/>
                </a:moveTo>
                <a:cubicBezTo>
                  <a:pt x="851" y="795"/>
                  <a:pt x="815" y="831"/>
                  <a:pt x="815" y="875"/>
                </a:cubicBezTo>
                <a:cubicBezTo>
                  <a:pt x="815" y="919"/>
                  <a:pt x="851" y="955"/>
                  <a:pt x="895" y="955"/>
                </a:cubicBezTo>
                <a:cubicBezTo>
                  <a:pt x="939" y="955"/>
                  <a:pt x="975" y="919"/>
                  <a:pt x="975" y="875"/>
                </a:cubicBezTo>
                <a:cubicBezTo>
                  <a:pt x="975" y="831"/>
                  <a:pt x="939" y="795"/>
                  <a:pt x="895" y="795"/>
                </a:cubicBezTo>
                <a:close/>
                <a:moveTo>
                  <a:pt x="337" y="2075"/>
                </a:moveTo>
                <a:cubicBezTo>
                  <a:pt x="1457" y="2075"/>
                  <a:pt x="1457" y="2075"/>
                  <a:pt x="1457" y="2075"/>
                </a:cubicBezTo>
                <a:cubicBezTo>
                  <a:pt x="1457" y="2155"/>
                  <a:pt x="1457" y="2155"/>
                  <a:pt x="1457" y="2155"/>
                </a:cubicBezTo>
                <a:cubicBezTo>
                  <a:pt x="337" y="2155"/>
                  <a:pt x="337" y="2155"/>
                  <a:pt x="337" y="2155"/>
                </a:cubicBezTo>
                <a:lnTo>
                  <a:pt x="337" y="2075"/>
                </a:lnTo>
                <a:close/>
              </a:path>
            </a:pathLst>
          </a:custGeom>
          <a:solidFill>
            <a:schemeClr val="accent3"/>
          </a:solidFill>
          <a:ln w="9525" cmpd="sng">
            <a:noFill/>
          </a:ln>
          <a:extLst/>
        </p:spPr>
        <p:txBody>
          <a:bodyPr vert="horz" wrap="square" lIns="91440" tIns="45720" rIns="91440" bIns="45720" numCol="1" anchor="t" anchorCtr="0" compatLnSpc="1">
            <a:prstTxWarp prst="textNoShape">
              <a:avLst/>
            </a:prstTxWarp>
          </a:bodyPr>
          <a:lstStyle/>
          <a:p>
            <a:endParaRPr lang="de-DE" dirty="0">
              <a:latin typeface="+mn-lt"/>
              <a:sym typeface="+mn-lt"/>
            </a:endParaRPr>
          </a:p>
        </p:txBody>
      </p:sp>
      <p:cxnSp>
        <p:nvCxnSpPr>
          <p:cNvPr id="141" name="Gerade Verbindung 4"/>
          <p:cNvCxnSpPr>
            <a:cxnSpLocks/>
          </p:cNvCxnSpPr>
          <p:nvPr/>
        </p:nvCxnSpPr>
        <p:spPr>
          <a:xfrm>
            <a:off x="740256" y="2629860"/>
            <a:ext cx="2475592" cy="0"/>
          </a:xfrm>
          <a:prstGeom prst="line">
            <a:avLst/>
          </a:prstGeom>
          <a:ln w="22225" cmpd="sng">
            <a:solidFill>
              <a:schemeClr val="accent3"/>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42" name="Gerade Verbindung 50"/>
          <p:cNvCxnSpPr>
            <a:cxnSpLocks/>
          </p:cNvCxnSpPr>
          <p:nvPr/>
        </p:nvCxnSpPr>
        <p:spPr>
          <a:xfrm>
            <a:off x="3526644" y="2629860"/>
            <a:ext cx="2475592" cy="0"/>
          </a:xfrm>
          <a:prstGeom prst="line">
            <a:avLst/>
          </a:prstGeom>
          <a:ln w="22225" cmpd="sng">
            <a:solidFill>
              <a:schemeClr val="accent3"/>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43" name="Gerade Verbindung 51"/>
          <p:cNvCxnSpPr>
            <a:cxnSpLocks/>
          </p:cNvCxnSpPr>
          <p:nvPr/>
        </p:nvCxnSpPr>
        <p:spPr>
          <a:xfrm>
            <a:off x="6201521" y="2629860"/>
            <a:ext cx="2475592" cy="0"/>
          </a:xfrm>
          <a:prstGeom prst="line">
            <a:avLst/>
          </a:prstGeom>
          <a:ln w="22225" cmpd="sng">
            <a:solidFill>
              <a:schemeClr val="accent3"/>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45" name="Gerade Verbindung 58"/>
          <p:cNvCxnSpPr/>
          <p:nvPr/>
        </p:nvCxnSpPr>
        <p:spPr>
          <a:xfrm flipH="1">
            <a:off x="6096956" y="3815536"/>
            <a:ext cx="4900" cy="2521434"/>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46" name="Gerade Verbindung 10"/>
          <p:cNvCxnSpPr>
            <a:cxnSpLocks/>
          </p:cNvCxnSpPr>
          <p:nvPr/>
        </p:nvCxnSpPr>
        <p:spPr>
          <a:xfrm>
            <a:off x="3315491" y="2629861"/>
            <a:ext cx="0" cy="3707109"/>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47" name="Gerade Verbindung 61"/>
          <p:cNvCxnSpPr>
            <a:cxnSpLocks/>
          </p:cNvCxnSpPr>
          <p:nvPr/>
        </p:nvCxnSpPr>
        <p:spPr>
          <a:xfrm>
            <a:off x="8836477" y="2629860"/>
            <a:ext cx="0" cy="3707109"/>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pic>
        <p:nvPicPr>
          <p:cNvPr id="150" name="Picture 1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6458" y="5309753"/>
            <a:ext cx="365778" cy="365778"/>
          </a:xfrm>
          <a:prstGeom prst="rect">
            <a:avLst/>
          </a:prstGeom>
          <a:noFill/>
          <a:ln>
            <a:noFill/>
          </a:ln>
        </p:spPr>
      </p:pic>
      <p:sp>
        <p:nvSpPr>
          <p:cNvPr id="155" name="RbLeanShape Right Angle 4"/>
          <p:cNvSpPr>
            <a:spLocks/>
          </p:cNvSpPr>
          <p:nvPr/>
        </p:nvSpPr>
        <p:spPr>
          <a:xfrm>
            <a:off x="3573530" y="5331116"/>
            <a:ext cx="2008120" cy="900246"/>
          </a:xfrm>
          <a:prstGeom prst="rect">
            <a:avLst/>
          </a:prstGeom>
          <a:ln w="222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spAutoFit/>
          </a:bodyPr>
          <a:lstStyle/>
          <a:p>
            <a:pPr>
              <a:lnSpc>
                <a:spcPct val="90000"/>
              </a:lnSpc>
              <a:spcBef>
                <a:spcPts val="300"/>
              </a:spcBef>
              <a:buSzPct val="100000"/>
            </a:pPr>
            <a:r>
              <a:rPr lang="en-US" b="0" i="1" dirty="0" err="1" smtClean="0">
                <a:solidFill>
                  <a:schemeClr val="bg2"/>
                </a:solidFill>
                <a:cs typeface="Arial Narrow" pitchFamily="34" charset="0"/>
              </a:rPr>
              <a:t>Более</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точные</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прогнозы</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погоды</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обеспечивающие</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повышение</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выработки</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на</a:t>
            </a:r>
            <a:r>
              <a:rPr lang="en-US" b="0" i="1" dirty="0" smtClean="0">
                <a:solidFill>
                  <a:schemeClr val="bg2"/>
                </a:solidFill>
                <a:cs typeface="Arial Narrow" pitchFamily="34" charset="0"/>
              </a:rPr>
              <a:t> 5% и </a:t>
            </a:r>
            <a:r>
              <a:rPr lang="en-US" b="0" i="1" dirty="0" err="1" smtClean="0">
                <a:solidFill>
                  <a:schemeClr val="bg2"/>
                </a:solidFill>
                <a:cs typeface="Arial Narrow" pitchFamily="34" charset="0"/>
              </a:rPr>
              <a:t>снижение</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стоимости</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ТО</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на</a:t>
            </a:r>
            <a:r>
              <a:rPr lang="en-US" b="0" i="1" dirty="0" smtClean="0">
                <a:solidFill>
                  <a:schemeClr val="bg2"/>
                </a:solidFill>
                <a:cs typeface="Arial Narrow" pitchFamily="34" charset="0"/>
              </a:rPr>
              <a:t> 20%</a:t>
            </a:r>
            <a:endParaRPr lang="en-US" b="0" i="1" dirty="0">
              <a:solidFill>
                <a:schemeClr val="bg2"/>
              </a:solidFill>
              <a:cs typeface="Arial Narrow" pitchFamily="34" charset="0"/>
            </a:endParaRPr>
          </a:p>
        </p:txBody>
      </p:sp>
      <p:grpSp>
        <p:nvGrpSpPr>
          <p:cNvPr id="10" name="Group 9"/>
          <p:cNvGrpSpPr/>
          <p:nvPr/>
        </p:nvGrpSpPr>
        <p:grpSpPr>
          <a:xfrm>
            <a:off x="3481230" y="3844367"/>
            <a:ext cx="2566420" cy="2386995"/>
            <a:chOff x="3539909" y="3844367"/>
            <a:chExt cx="2566420" cy="2386995"/>
          </a:xfrm>
        </p:grpSpPr>
        <p:sp>
          <p:nvSpPr>
            <p:cNvPr id="157" name="Rectangle 156"/>
            <p:cNvSpPr/>
            <p:nvPr/>
          </p:nvSpPr>
          <p:spPr>
            <a:xfrm>
              <a:off x="3539909" y="3844367"/>
              <a:ext cx="2566420" cy="1077705"/>
            </a:xfrm>
            <a:prstGeom prst="rect">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ru-RU" sz="1500" b="0" dirty="0"/>
            </a:p>
          </p:txBody>
        </p:sp>
        <p:cxnSp>
          <p:nvCxnSpPr>
            <p:cNvPr id="158" name="Straight Connector 157"/>
            <p:cNvCxnSpPr/>
            <p:nvPr/>
          </p:nvCxnSpPr>
          <p:spPr>
            <a:xfrm>
              <a:off x="3539909" y="4845039"/>
              <a:ext cx="0" cy="1386323"/>
            </a:xfrm>
            <a:prstGeom prst="line">
              <a:avLst/>
            </a:prstGeom>
            <a:ln w="15875" cmpd="sng">
              <a:solidFill>
                <a:schemeClr val="bg2"/>
              </a:solidFill>
              <a:tailEnd type="oval"/>
            </a:ln>
            <a:effectLst/>
          </p:spPr>
          <p:style>
            <a:lnRef idx="1">
              <a:schemeClr val="accent1"/>
            </a:lnRef>
            <a:fillRef idx="0">
              <a:schemeClr val="accent1"/>
            </a:fillRef>
            <a:effectRef idx="0">
              <a:schemeClr val="accent1"/>
            </a:effectRef>
            <a:fontRef idx="minor">
              <a:schemeClr val="tx1"/>
            </a:fontRef>
          </p:style>
        </p:cxnSp>
      </p:grpSp>
      <p:sp>
        <p:nvSpPr>
          <p:cNvPr id="160" name="Rectangle 159"/>
          <p:cNvSpPr/>
          <p:nvPr/>
        </p:nvSpPr>
        <p:spPr>
          <a:xfrm>
            <a:off x="6156107" y="3844367"/>
            <a:ext cx="2566420" cy="703821"/>
          </a:xfrm>
          <a:prstGeom prst="rect">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ru-RU" sz="1500" b="0" dirty="0"/>
          </a:p>
        </p:txBody>
      </p:sp>
      <p:sp>
        <p:nvSpPr>
          <p:cNvPr id="163" name="RbLeanShape Right Angle 4"/>
          <p:cNvSpPr>
            <a:spLocks/>
          </p:cNvSpPr>
          <p:nvPr/>
        </p:nvSpPr>
        <p:spPr>
          <a:xfrm>
            <a:off x="6243368" y="5331116"/>
            <a:ext cx="1921431" cy="900246"/>
          </a:xfrm>
          <a:prstGeom prst="rect">
            <a:avLst/>
          </a:prstGeom>
          <a:ln w="222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spAutoFit/>
          </a:bodyPr>
          <a:lstStyle/>
          <a:p>
            <a:pPr>
              <a:lnSpc>
                <a:spcPct val="90000"/>
              </a:lnSpc>
              <a:spcBef>
                <a:spcPts val="300"/>
              </a:spcBef>
              <a:buSzPct val="100000"/>
            </a:pPr>
            <a:r>
              <a:rPr lang="en-US" b="0" i="1" dirty="0" smtClean="0">
                <a:solidFill>
                  <a:schemeClr val="bg2"/>
                </a:solidFill>
                <a:cs typeface="Arial Narrow" pitchFamily="34" charset="0"/>
              </a:rPr>
              <a:t>Grid Edge </a:t>
            </a:r>
            <a:r>
              <a:rPr lang="en-US" b="0" i="1" dirty="0" err="1" smtClean="0">
                <a:solidFill>
                  <a:schemeClr val="bg2"/>
                </a:solidFill>
                <a:cs typeface="Arial Narrow" pitchFamily="34" charset="0"/>
              </a:rPr>
              <a:t>предлагает</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клиентам</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внедрение</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систем</a:t>
            </a:r>
            <a:r>
              <a:rPr lang="ru-RU" b="0" i="1" dirty="0" smtClean="0">
                <a:solidFill>
                  <a:schemeClr val="bg2"/>
                </a:solidFill>
                <a:cs typeface="Arial Narrow" pitchFamily="34" charset="0"/>
              </a:rPr>
              <a:t> </a:t>
            </a:r>
            <a:r>
              <a:rPr lang="en-US" b="0" i="1" dirty="0" err="1" smtClean="0">
                <a:solidFill>
                  <a:schemeClr val="bg2"/>
                </a:solidFill>
                <a:cs typeface="Arial Narrow" pitchFamily="34" charset="0"/>
              </a:rPr>
              <a:t>упр</a:t>
            </a:r>
            <a:r>
              <a:rPr lang="en-US" b="0" i="1" dirty="0" smtClean="0">
                <a:solidFill>
                  <a:schemeClr val="bg2"/>
                </a:solidFill>
                <a:cs typeface="Arial Narrow" pitchFamily="34" charset="0"/>
              </a:rPr>
              <a:t>-я </a:t>
            </a:r>
            <a:r>
              <a:rPr lang="en-US" b="0" i="1" dirty="0" err="1" smtClean="0">
                <a:solidFill>
                  <a:schemeClr val="bg2"/>
                </a:solidFill>
                <a:cs typeface="Arial Narrow" pitchFamily="34" charset="0"/>
              </a:rPr>
              <a:t>потреблением</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обеспечивающих</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более</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точные</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прогнозы</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спроса</a:t>
            </a:r>
            <a:endParaRPr lang="en-US" b="0" i="1" dirty="0">
              <a:solidFill>
                <a:schemeClr val="bg2"/>
              </a:solidFill>
              <a:cs typeface="Arial Narrow" pitchFamily="34" charset="0"/>
            </a:endParaRPr>
          </a:p>
        </p:txBody>
      </p:sp>
      <p:pic>
        <p:nvPicPr>
          <p:cNvPr id="164"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164799" y="5331116"/>
            <a:ext cx="515414" cy="20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1" name="Straight Connector 160"/>
          <p:cNvCxnSpPr/>
          <p:nvPr/>
        </p:nvCxnSpPr>
        <p:spPr>
          <a:xfrm>
            <a:off x="6156107" y="4548188"/>
            <a:ext cx="0" cy="1683174"/>
          </a:xfrm>
          <a:prstGeom prst="line">
            <a:avLst/>
          </a:prstGeom>
          <a:ln w="15875" cmpd="sng">
            <a:solidFill>
              <a:schemeClr val="bg2"/>
            </a:solidFill>
            <a:tailEnd type="oval"/>
          </a:ln>
          <a:effectLst/>
        </p:spPr>
        <p:style>
          <a:lnRef idx="1">
            <a:schemeClr val="accent1"/>
          </a:lnRef>
          <a:fillRef idx="0">
            <a:schemeClr val="accent1"/>
          </a:fillRef>
          <a:effectRef idx="0">
            <a:schemeClr val="accent1"/>
          </a:effectRef>
          <a:fontRef idx="minor">
            <a:schemeClr val="tx1"/>
          </a:fontRef>
        </p:style>
      </p:cxnSp>
      <p:sp>
        <p:nvSpPr>
          <p:cNvPr id="102" name="RbLeanShape Right Angle 4"/>
          <p:cNvSpPr/>
          <p:nvPr/>
        </p:nvSpPr>
        <p:spPr>
          <a:xfrm>
            <a:off x="738001" y="2743164"/>
            <a:ext cx="2477847" cy="2668423"/>
          </a:xfrm>
          <a:prstGeom prst="rect">
            <a:avLst/>
          </a:prstGeom>
          <a:ln w="22225">
            <a:noFill/>
          </a:ln>
          <a:effectLst/>
        </p:spPr>
        <p:style>
          <a:lnRef idx="1">
            <a:schemeClr val="accent1"/>
          </a:lnRef>
          <a:fillRef idx="0">
            <a:schemeClr val="accent1"/>
          </a:fillRef>
          <a:effectRef idx="0">
            <a:schemeClr val="accent1"/>
          </a:effectRef>
          <a:fontRef idx="minor">
            <a:schemeClr val="tx1"/>
          </a:fontRef>
        </p:style>
        <p:txBody>
          <a:bodyPr wrap="square" lIns="0" tIns="0" rIns="35941" bIns="0" rtlCol="0" anchor="t">
            <a:spAutoFit/>
          </a:bodyPr>
          <a:lstStyle/>
          <a:p>
            <a:pPr>
              <a:lnSpc>
                <a:spcPct val="90000"/>
              </a:lnSpc>
              <a:spcBef>
                <a:spcPts val="300"/>
              </a:spcBef>
              <a:buSzPct val="100000"/>
            </a:pPr>
            <a:r>
              <a:rPr lang="en-US" sz="1100" dirty="0" err="1" smtClean="0">
                <a:solidFill>
                  <a:schemeClr val="accent6"/>
                </a:solidFill>
              </a:rPr>
              <a:t>Автоматизация</a:t>
            </a:r>
            <a:r>
              <a:rPr lang="en-US" sz="1100" dirty="0" smtClean="0">
                <a:solidFill>
                  <a:schemeClr val="accent6"/>
                </a:solidFill>
              </a:rPr>
              <a:t> </a:t>
            </a:r>
            <a:r>
              <a:rPr lang="en-US" sz="1100" dirty="0" err="1" smtClean="0">
                <a:solidFill>
                  <a:schemeClr val="accent6"/>
                </a:solidFill>
              </a:rPr>
              <a:t>задач</a:t>
            </a:r>
            <a:r>
              <a:rPr lang="en-US" sz="1100" dirty="0" smtClean="0">
                <a:solidFill>
                  <a:schemeClr val="accent6"/>
                </a:solidFill>
              </a:rPr>
              <a:t>, </a:t>
            </a:r>
            <a:r>
              <a:rPr lang="en-US" sz="1100" dirty="0" err="1" smtClean="0">
                <a:solidFill>
                  <a:schemeClr val="accent6"/>
                </a:solidFill>
              </a:rPr>
              <a:t>напр</a:t>
            </a:r>
            <a:r>
              <a:rPr lang="en-US" sz="1100" dirty="0" smtClean="0">
                <a:solidFill>
                  <a:schemeClr val="accent6"/>
                </a:solidFill>
              </a:rPr>
              <a:t>.: </a:t>
            </a:r>
          </a:p>
          <a:p>
            <a:pPr marL="268288" lvl="2" indent="-122238">
              <a:lnSpc>
                <a:spcPct val="90000"/>
              </a:lnSpc>
              <a:spcBef>
                <a:spcPts val="300"/>
              </a:spcBef>
              <a:buSzPct val="100000"/>
              <a:buFont typeface="Arial Narrow"/>
              <a:buChar char="–"/>
            </a:pPr>
            <a:r>
              <a:rPr lang="en-US" sz="1100" dirty="0" err="1" smtClean="0"/>
              <a:t>Учет</a:t>
            </a:r>
            <a:r>
              <a:rPr lang="en-US" sz="1100" dirty="0" smtClean="0"/>
              <a:t> </a:t>
            </a:r>
            <a:r>
              <a:rPr lang="en-US" sz="1100" b="0" dirty="0" smtClean="0"/>
              <a:t>(</a:t>
            </a:r>
            <a:r>
              <a:rPr lang="en-US" sz="1100" b="0" dirty="0" err="1" smtClean="0"/>
              <a:t>напр</a:t>
            </a:r>
            <a:r>
              <a:rPr lang="en-US" sz="1100" b="0" dirty="0" smtClean="0"/>
              <a:t>., </a:t>
            </a:r>
            <a:r>
              <a:rPr lang="en-US" sz="1100" b="0" dirty="0" err="1" smtClean="0"/>
              <a:t>сокращение</a:t>
            </a:r>
            <a:r>
              <a:rPr lang="en-US" sz="1100" b="0" dirty="0" smtClean="0"/>
              <a:t> </a:t>
            </a:r>
            <a:r>
              <a:rPr lang="en-US" sz="1100" b="0" dirty="0" err="1" smtClean="0"/>
              <a:t>полных</a:t>
            </a:r>
            <a:r>
              <a:rPr lang="en-US" sz="1100" b="0" dirty="0" smtClean="0"/>
              <a:t> </a:t>
            </a:r>
            <a:r>
              <a:rPr lang="en-US" sz="1100" b="0" dirty="0" err="1" smtClean="0"/>
              <a:t>ставок</a:t>
            </a:r>
            <a:r>
              <a:rPr lang="en-US" sz="1100" b="0" dirty="0" smtClean="0"/>
              <a:t> </a:t>
            </a:r>
            <a:r>
              <a:rPr lang="en-US" sz="1100" b="0" dirty="0" err="1" smtClean="0"/>
              <a:t>на</a:t>
            </a:r>
            <a:r>
              <a:rPr lang="en-US" sz="1100" b="0" dirty="0" smtClean="0"/>
              <a:t> 30%)</a:t>
            </a:r>
          </a:p>
          <a:p>
            <a:pPr marL="268288" lvl="2" indent="-122238">
              <a:lnSpc>
                <a:spcPct val="90000"/>
              </a:lnSpc>
              <a:spcBef>
                <a:spcPts val="300"/>
              </a:spcBef>
              <a:buSzPct val="100000"/>
              <a:buFont typeface="Arial Narrow"/>
              <a:buChar char="–"/>
            </a:pPr>
            <a:r>
              <a:rPr lang="en-US" sz="1100" dirty="0" err="1" smtClean="0"/>
              <a:t>Юридич</a:t>
            </a:r>
            <a:r>
              <a:rPr lang="en-US" sz="1100" dirty="0" smtClean="0"/>
              <a:t>. </a:t>
            </a:r>
            <a:r>
              <a:rPr lang="en-US" sz="1100" dirty="0" err="1" smtClean="0"/>
              <a:t>сопровождение</a:t>
            </a:r>
            <a:r>
              <a:rPr lang="en-US" sz="1100" b="0" dirty="0" smtClean="0"/>
              <a:t> (</a:t>
            </a:r>
            <a:r>
              <a:rPr lang="en-US" sz="1100" b="0" dirty="0" err="1" smtClean="0"/>
              <a:t>напр</a:t>
            </a:r>
            <a:r>
              <a:rPr lang="en-US" sz="1100" b="0" dirty="0" smtClean="0"/>
              <a:t>., </a:t>
            </a:r>
            <a:r>
              <a:rPr lang="en-US" sz="1100" b="0" dirty="0" err="1" smtClean="0"/>
              <a:t>стандартные</a:t>
            </a:r>
            <a:r>
              <a:rPr lang="en-US" sz="1100" b="0" dirty="0" smtClean="0"/>
              <a:t> </a:t>
            </a:r>
            <a:r>
              <a:rPr lang="en-US" sz="1100" b="0" dirty="0" err="1" smtClean="0"/>
              <a:t>проверки</a:t>
            </a:r>
            <a:r>
              <a:rPr lang="en-US" sz="1100" b="0" dirty="0" smtClean="0"/>
              <a:t> </a:t>
            </a:r>
            <a:r>
              <a:rPr lang="en-US" sz="1100" b="0" dirty="0" err="1" smtClean="0"/>
              <a:t>договоров</a:t>
            </a:r>
            <a:r>
              <a:rPr lang="en-US" sz="1100" b="0" dirty="0" smtClean="0"/>
              <a:t>)</a:t>
            </a:r>
          </a:p>
          <a:p>
            <a:pPr marL="268288" lvl="2" indent="-122238">
              <a:lnSpc>
                <a:spcPct val="90000"/>
              </a:lnSpc>
              <a:spcBef>
                <a:spcPts val="300"/>
              </a:spcBef>
              <a:buSzPct val="100000"/>
              <a:buFont typeface="Arial Narrow"/>
              <a:buChar char="–"/>
            </a:pPr>
            <a:r>
              <a:rPr lang="en-US" sz="1100" dirty="0" err="1" smtClean="0"/>
              <a:t>ИТ-услуги</a:t>
            </a:r>
            <a:r>
              <a:rPr lang="en-US" sz="1100" dirty="0" smtClean="0"/>
              <a:t> </a:t>
            </a:r>
            <a:r>
              <a:rPr lang="en-US" sz="1100" b="0" dirty="0" smtClean="0"/>
              <a:t>(</a:t>
            </a:r>
            <a:r>
              <a:rPr lang="en-US" sz="1100" b="0" dirty="0" err="1" smtClean="0"/>
              <a:t>до</a:t>
            </a:r>
            <a:r>
              <a:rPr lang="en-US" sz="1100" b="0" dirty="0" smtClean="0"/>
              <a:t> 95% </a:t>
            </a:r>
            <a:r>
              <a:rPr lang="en-US" sz="1100" b="0" dirty="0" err="1" smtClean="0"/>
              <a:t>стандартных</a:t>
            </a:r>
            <a:r>
              <a:rPr lang="en-US" sz="1100" b="0" dirty="0" smtClean="0"/>
              <a:t> </a:t>
            </a:r>
            <a:r>
              <a:rPr lang="en-US" sz="1100" b="0" dirty="0" err="1" smtClean="0"/>
              <a:t>запросов</a:t>
            </a:r>
            <a:r>
              <a:rPr lang="en-US" sz="1100" b="0" dirty="0" smtClean="0"/>
              <a:t>)</a:t>
            </a:r>
            <a:endParaRPr lang="en-US" sz="1100" dirty="0" smtClean="0">
              <a:cs typeface="Arial Narrow" pitchFamily="34" charset="0"/>
            </a:endParaRPr>
          </a:p>
          <a:p>
            <a:pPr marL="268288" lvl="2" indent="-122238">
              <a:lnSpc>
                <a:spcPct val="90000"/>
              </a:lnSpc>
              <a:spcBef>
                <a:spcPts val="300"/>
              </a:spcBef>
              <a:buSzPct val="100000"/>
              <a:buFont typeface="Arial Narrow"/>
              <a:buChar char="–"/>
            </a:pPr>
            <a:r>
              <a:rPr lang="en-US" sz="1100" dirty="0" err="1" smtClean="0"/>
              <a:t>Закупки</a:t>
            </a:r>
            <a:r>
              <a:rPr lang="en-US" sz="1100" dirty="0" smtClean="0"/>
              <a:t> </a:t>
            </a:r>
            <a:r>
              <a:rPr lang="en-US" sz="1100" b="0" dirty="0" smtClean="0"/>
              <a:t>(</a:t>
            </a:r>
            <a:r>
              <a:rPr lang="en-US" sz="1100" b="0" dirty="0" err="1" smtClean="0"/>
              <a:t>напр</a:t>
            </a:r>
            <a:r>
              <a:rPr lang="en-US" sz="1100" b="0" dirty="0" smtClean="0"/>
              <a:t>., </a:t>
            </a:r>
            <a:r>
              <a:rPr lang="en-US" sz="1100" b="0" dirty="0" err="1" smtClean="0"/>
              <a:t>автоматизация</a:t>
            </a:r>
            <a:r>
              <a:rPr lang="en-US" sz="1100" b="0" dirty="0" smtClean="0"/>
              <a:t> </a:t>
            </a:r>
            <a:r>
              <a:rPr lang="en-US" sz="1100" b="0" dirty="0" err="1" smtClean="0"/>
              <a:t>проверки</a:t>
            </a:r>
            <a:r>
              <a:rPr lang="en-US" sz="1100" b="0" dirty="0" smtClean="0"/>
              <a:t> </a:t>
            </a:r>
            <a:r>
              <a:rPr lang="en-US" sz="1100" b="0" dirty="0" err="1" smtClean="0"/>
              <a:t>непредвиденных</a:t>
            </a:r>
            <a:r>
              <a:rPr lang="en-US" sz="1100" b="0" dirty="0" smtClean="0"/>
              <a:t> </a:t>
            </a:r>
            <a:r>
              <a:rPr lang="en-US" sz="1100" b="0" dirty="0" err="1" smtClean="0"/>
              <a:t>затрат</a:t>
            </a:r>
            <a:r>
              <a:rPr lang="en-US" sz="1100" b="0" dirty="0" smtClean="0"/>
              <a:t>, </a:t>
            </a:r>
            <a:r>
              <a:rPr lang="en-US" sz="1100" b="0" dirty="0" err="1" smtClean="0"/>
              <a:t>автоматизация</a:t>
            </a:r>
            <a:r>
              <a:rPr lang="en-US" sz="1100" b="0" dirty="0" smtClean="0"/>
              <a:t> </a:t>
            </a:r>
            <a:r>
              <a:rPr lang="en-US" sz="1100" b="0" dirty="0" err="1" smtClean="0"/>
              <a:t>обработки</a:t>
            </a:r>
            <a:r>
              <a:rPr lang="en-US" sz="1100" b="0" dirty="0" smtClean="0"/>
              <a:t> </a:t>
            </a:r>
            <a:r>
              <a:rPr lang="en-US" sz="1100" b="0" dirty="0" err="1" smtClean="0"/>
              <a:t>счетов</a:t>
            </a:r>
            <a:r>
              <a:rPr lang="en-US" sz="1100" b="0" dirty="0" smtClean="0"/>
              <a:t>)</a:t>
            </a:r>
          </a:p>
          <a:p>
            <a:pPr marL="268288" lvl="2" indent="-122238">
              <a:lnSpc>
                <a:spcPct val="90000"/>
              </a:lnSpc>
              <a:spcBef>
                <a:spcPts val="300"/>
              </a:spcBef>
              <a:buSzPct val="100000"/>
              <a:buFont typeface="Arial Narrow"/>
              <a:buChar char="–"/>
            </a:pPr>
            <a:r>
              <a:rPr lang="en-US" sz="1100" dirty="0" err="1" smtClean="0"/>
              <a:t>Контроль</a:t>
            </a:r>
            <a:r>
              <a:rPr lang="en-US" sz="1100" dirty="0" smtClean="0"/>
              <a:t> </a:t>
            </a:r>
            <a:r>
              <a:rPr lang="en-US" sz="1100" b="0" dirty="0" smtClean="0"/>
              <a:t>(</a:t>
            </a:r>
            <a:r>
              <a:rPr lang="en-US" sz="1100" b="0" dirty="0" err="1" smtClean="0"/>
              <a:t>напр</a:t>
            </a:r>
            <a:r>
              <a:rPr lang="en-US" sz="1100" b="0" dirty="0" smtClean="0"/>
              <a:t>., </a:t>
            </a:r>
            <a:r>
              <a:rPr lang="en-US" sz="1100" b="0" dirty="0" err="1" smtClean="0"/>
              <a:t>автоматизированное</a:t>
            </a:r>
            <a:r>
              <a:rPr lang="en-US" sz="1100" dirty="0" smtClean="0"/>
              <a:t/>
            </a:r>
            <a:br>
              <a:rPr lang="en-US" sz="1100" dirty="0" smtClean="0"/>
            </a:br>
            <a:r>
              <a:rPr lang="en-US" sz="1100" b="0" dirty="0" err="1" smtClean="0"/>
              <a:t>управление</a:t>
            </a:r>
            <a:r>
              <a:rPr lang="en-US" sz="1100" b="0" dirty="0" smtClean="0"/>
              <a:t> </a:t>
            </a:r>
            <a:r>
              <a:rPr lang="en-US" sz="1100" b="0" dirty="0" err="1" smtClean="0"/>
              <a:t>мастер-данными</a:t>
            </a:r>
            <a:r>
              <a:rPr lang="en-US" sz="1100" b="0" dirty="0" smtClean="0"/>
              <a:t> и </a:t>
            </a:r>
            <a:r>
              <a:rPr lang="en-US" sz="1100" b="0" dirty="0" err="1" smtClean="0"/>
              <a:t>отчетностью</a:t>
            </a:r>
            <a:r>
              <a:rPr lang="en-US" sz="1100" b="0" dirty="0" smtClean="0"/>
              <a:t>)</a:t>
            </a:r>
          </a:p>
          <a:p>
            <a:pPr marL="268288" lvl="2" indent="-122238">
              <a:lnSpc>
                <a:spcPct val="90000"/>
              </a:lnSpc>
              <a:spcBef>
                <a:spcPts val="300"/>
              </a:spcBef>
              <a:buSzPct val="100000"/>
              <a:buFont typeface="Arial Narrow"/>
              <a:buChar char="–"/>
            </a:pPr>
            <a:r>
              <a:rPr lang="en-US" sz="1100" dirty="0" smtClean="0"/>
              <a:t>HR </a:t>
            </a:r>
            <a:r>
              <a:rPr lang="en-US" sz="1100" b="0" dirty="0" smtClean="0"/>
              <a:t>(</a:t>
            </a:r>
            <a:r>
              <a:rPr lang="en-US" sz="1100" b="0" dirty="0" err="1" smtClean="0"/>
              <a:t>напр</a:t>
            </a:r>
            <a:r>
              <a:rPr lang="en-US" sz="1100" b="0" dirty="0" smtClean="0"/>
              <a:t>., </a:t>
            </a:r>
            <a:r>
              <a:rPr lang="en-US" sz="1100" b="0" dirty="0" err="1" smtClean="0"/>
              <a:t>улучшенная</a:t>
            </a:r>
            <a:r>
              <a:rPr lang="en-US" sz="1100" b="0" dirty="0" smtClean="0"/>
              <a:t> и </a:t>
            </a:r>
            <a:r>
              <a:rPr lang="en-US" sz="1100" b="0" dirty="0" err="1" smtClean="0"/>
              <a:t>частично</a:t>
            </a:r>
            <a:r>
              <a:rPr lang="en-US" sz="1100" dirty="0" smtClean="0"/>
              <a:t> </a:t>
            </a:r>
            <a:r>
              <a:rPr lang="en-US" sz="1100" b="0" dirty="0" err="1" smtClean="0"/>
              <a:t>автоматизированная</a:t>
            </a:r>
            <a:r>
              <a:rPr lang="en-US" sz="1100" b="0" dirty="0" smtClean="0"/>
              <a:t> </a:t>
            </a:r>
            <a:r>
              <a:rPr lang="en-US" sz="1100" b="0" dirty="0" err="1" smtClean="0"/>
              <a:t>оценка</a:t>
            </a:r>
            <a:r>
              <a:rPr lang="en-US" sz="1100" b="0" dirty="0" smtClean="0"/>
              <a:t> </a:t>
            </a:r>
            <a:r>
              <a:rPr lang="en-US" sz="1100" b="0" dirty="0" err="1" smtClean="0"/>
              <a:t>кандидатов</a:t>
            </a:r>
            <a:r>
              <a:rPr lang="en-US" sz="1100" b="0" dirty="0" smtClean="0"/>
              <a:t> </a:t>
            </a:r>
            <a:r>
              <a:rPr lang="en-US" sz="1100" b="0" dirty="0" err="1" smtClean="0"/>
              <a:t>на</a:t>
            </a:r>
            <a:r>
              <a:rPr lang="en-US" sz="1100" b="0" dirty="0" smtClean="0"/>
              <a:t> </a:t>
            </a:r>
            <a:r>
              <a:rPr lang="en-US" sz="1100" b="0" dirty="0" err="1" smtClean="0"/>
              <a:t>основе</a:t>
            </a:r>
            <a:r>
              <a:rPr lang="en-US" sz="1100" b="0" dirty="0" smtClean="0"/>
              <a:t> </a:t>
            </a:r>
            <a:r>
              <a:rPr lang="en-US" sz="1100" b="0" dirty="0" err="1" smtClean="0"/>
              <a:t>распознавания</a:t>
            </a:r>
            <a:r>
              <a:rPr lang="en-US" sz="1100" b="0" dirty="0" smtClean="0"/>
              <a:t> </a:t>
            </a:r>
            <a:r>
              <a:rPr lang="en-US" sz="1100" b="0" dirty="0" err="1" smtClean="0"/>
              <a:t>речи</a:t>
            </a:r>
            <a:r>
              <a:rPr lang="en-US" sz="1100" b="0" dirty="0" smtClean="0"/>
              <a:t>)</a:t>
            </a:r>
            <a:endParaRPr lang="en-US" sz="1100" b="0" dirty="0"/>
          </a:p>
        </p:txBody>
      </p:sp>
      <p:sp>
        <p:nvSpPr>
          <p:cNvPr id="103" name="Rectangle 102"/>
          <p:cNvSpPr>
            <a:spLocks/>
          </p:cNvSpPr>
          <p:nvPr/>
        </p:nvSpPr>
        <p:spPr>
          <a:xfrm>
            <a:off x="738000" y="2922465"/>
            <a:ext cx="234000" cy="23400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buSzPct val="100000"/>
            </a:pPr>
            <a:r>
              <a:rPr lang="en-US" dirty="0" smtClean="0">
                <a:solidFill>
                  <a:schemeClr val="bg1"/>
                </a:solidFill>
              </a:rPr>
              <a:t>1</a:t>
            </a:r>
            <a:endParaRPr lang="en-US" dirty="0">
              <a:solidFill>
                <a:schemeClr val="bg1"/>
              </a:solidFill>
            </a:endParaRPr>
          </a:p>
        </p:txBody>
      </p:sp>
      <p:sp>
        <p:nvSpPr>
          <p:cNvPr id="104" name="Rectangle 103"/>
          <p:cNvSpPr>
            <a:spLocks/>
          </p:cNvSpPr>
          <p:nvPr/>
        </p:nvSpPr>
        <p:spPr>
          <a:xfrm>
            <a:off x="738000" y="3265966"/>
            <a:ext cx="234000" cy="23400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buSzPct val="100000"/>
            </a:pPr>
            <a:r>
              <a:rPr lang="en-US" dirty="0" smtClean="0">
                <a:solidFill>
                  <a:schemeClr val="bg1"/>
                </a:solidFill>
              </a:rPr>
              <a:t>2</a:t>
            </a:r>
            <a:endParaRPr lang="en-US" dirty="0">
              <a:solidFill>
                <a:schemeClr val="bg1"/>
              </a:solidFill>
            </a:endParaRPr>
          </a:p>
        </p:txBody>
      </p:sp>
      <p:sp>
        <p:nvSpPr>
          <p:cNvPr id="105" name="Rectangle 104"/>
          <p:cNvSpPr>
            <a:spLocks/>
          </p:cNvSpPr>
          <p:nvPr/>
        </p:nvSpPr>
        <p:spPr>
          <a:xfrm>
            <a:off x="738000" y="3577901"/>
            <a:ext cx="234000" cy="23400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buSzPct val="100000"/>
            </a:pPr>
            <a:r>
              <a:rPr lang="en-US" dirty="0" smtClean="0">
                <a:solidFill>
                  <a:schemeClr val="bg1"/>
                </a:solidFill>
              </a:rPr>
              <a:t>3</a:t>
            </a:r>
            <a:endParaRPr lang="en-US" dirty="0">
              <a:solidFill>
                <a:schemeClr val="bg1"/>
              </a:solidFill>
            </a:endParaRPr>
          </a:p>
        </p:txBody>
      </p:sp>
      <p:sp>
        <p:nvSpPr>
          <p:cNvPr id="106" name="Rectangle 105"/>
          <p:cNvSpPr>
            <a:spLocks/>
          </p:cNvSpPr>
          <p:nvPr/>
        </p:nvSpPr>
        <p:spPr>
          <a:xfrm>
            <a:off x="738000" y="3917871"/>
            <a:ext cx="234000" cy="23400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buSzPct val="100000"/>
            </a:pPr>
            <a:r>
              <a:rPr lang="en-US" dirty="0" smtClean="0">
                <a:solidFill>
                  <a:schemeClr val="bg1"/>
                </a:solidFill>
              </a:rPr>
              <a:t>4</a:t>
            </a:r>
            <a:endParaRPr lang="en-US" dirty="0">
              <a:solidFill>
                <a:schemeClr val="bg1"/>
              </a:solidFill>
            </a:endParaRPr>
          </a:p>
        </p:txBody>
      </p:sp>
      <p:sp>
        <p:nvSpPr>
          <p:cNvPr id="107" name="Rectangle 106"/>
          <p:cNvSpPr>
            <a:spLocks/>
          </p:cNvSpPr>
          <p:nvPr/>
        </p:nvSpPr>
        <p:spPr>
          <a:xfrm>
            <a:off x="738000" y="4439907"/>
            <a:ext cx="234000" cy="23400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buSzPct val="100000"/>
            </a:pPr>
            <a:r>
              <a:rPr lang="en-US" dirty="0" smtClean="0">
                <a:solidFill>
                  <a:schemeClr val="bg1"/>
                </a:solidFill>
              </a:rPr>
              <a:t>5</a:t>
            </a:r>
            <a:endParaRPr lang="en-US" dirty="0">
              <a:solidFill>
                <a:schemeClr val="bg1"/>
              </a:solidFill>
            </a:endParaRPr>
          </a:p>
        </p:txBody>
      </p:sp>
      <p:sp>
        <p:nvSpPr>
          <p:cNvPr id="108" name="Rectangle 107"/>
          <p:cNvSpPr>
            <a:spLocks/>
          </p:cNvSpPr>
          <p:nvPr/>
        </p:nvSpPr>
        <p:spPr>
          <a:xfrm>
            <a:off x="738000" y="4922072"/>
            <a:ext cx="234000" cy="23400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buSzPct val="100000"/>
            </a:pPr>
            <a:r>
              <a:rPr lang="en-US" dirty="0" smtClean="0">
                <a:solidFill>
                  <a:schemeClr val="bg1"/>
                </a:solidFill>
              </a:rPr>
              <a:t>6</a:t>
            </a:r>
            <a:endParaRPr lang="en-US" dirty="0">
              <a:solidFill>
                <a:schemeClr val="bg1"/>
              </a:solidFill>
            </a:endParaRPr>
          </a:p>
        </p:txBody>
      </p:sp>
      <p:sp>
        <p:nvSpPr>
          <p:cNvPr id="173" name="Rectangle 172"/>
          <p:cNvSpPr>
            <a:spLocks/>
          </p:cNvSpPr>
          <p:nvPr/>
        </p:nvSpPr>
        <p:spPr>
          <a:xfrm>
            <a:off x="3526644" y="2922465"/>
            <a:ext cx="234000" cy="23400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buSzPct val="100000"/>
            </a:pPr>
            <a:r>
              <a:rPr lang="en-US" dirty="0" smtClean="0">
                <a:solidFill>
                  <a:schemeClr val="bg1"/>
                </a:solidFill>
              </a:rPr>
              <a:t>7</a:t>
            </a:r>
            <a:endParaRPr lang="en-US" dirty="0">
              <a:solidFill>
                <a:schemeClr val="bg1"/>
              </a:solidFill>
            </a:endParaRPr>
          </a:p>
        </p:txBody>
      </p:sp>
      <p:sp>
        <p:nvSpPr>
          <p:cNvPr id="174" name="Rectangle 173"/>
          <p:cNvSpPr>
            <a:spLocks/>
          </p:cNvSpPr>
          <p:nvPr/>
        </p:nvSpPr>
        <p:spPr>
          <a:xfrm>
            <a:off x="3526644" y="3246916"/>
            <a:ext cx="234000" cy="23400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buSzPct val="100000"/>
            </a:pPr>
            <a:r>
              <a:rPr lang="en-US" dirty="0" smtClean="0">
                <a:solidFill>
                  <a:schemeClr val="bg1"/>
                </a:solidFill>
              </a:rPr>
              <a:t>8</a:t>
            </a:r>
            <a:endParaRPr lang="en-US" dirty="0">
              <a:solidFill>
                <a:schemeClr val="bg1"/>
              </a:solidFill>
            </a:endParaRPr>
          </a:p>
        </p:txBody>
      </p:sp>
      <p:sp>
        <p:nvSpPr>
          <p:cNvPr id="180" name="RbLeanShape Right Angle 4"/>
          <p:cNvSpPr>
            <a:spLocks/>
          </p:cNvSpPr>
          <p:nvPr/>
        </p:nvSpPr>
        <p:spPr>
          <a:xfrm>
            <a:off x="3526644" y="3892471"/>
            <a:ext cx="2475592" cy="952568"/>
          </a:xfrm>
          <a:prstGeom prst="rect">
            <a:avLst/>
          </a:prstGeom>
          <a:ln w="222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spAutoFit/>
          </a:bodyPr>
          <a:lstStyle/>
          <a:p>
            <a:pPr>
              <a:lnSpc>
                <a:spcPct val="90000"/>
              </a:lnSpc>
              <a:spcBef>
                <a:spcPts val="300"/>
              </a:spcBef>
              <a:buSzPct val="100000"/>
            </a:pPr>
            <a:r>
              <a:rPr lang="en-US" sz="1100" dirty="0" err="1" smtClean="0">
                <a:solidFill>
                  <a:schemeClr val="accent6"/>
                </a:solidFill>
              </a:rPr>
              <a:t>Оптимизация</a:t>
            </a:r>
            <a:r>
              <a:rPr lang="en-US" sz="1100" dirty="0" smtClean="0">
                <a:solidFill>
                  <a:schemeClr val="accent6"/>
                </a:solidFill>
              </a:rPr>
              <a:t> </a:t>
            </a:r>
            <a:r>
              <a:rPr lang="en-US" sz="1100" dirty="0" err="1" smtClean="0">
                <a:solidFill>
                  <a:schemeClr val="accent6"/>
                </a:solidFill>
              </a:rPr>
              <a:t>ветропарков</a:t>
            </a:r>
            <a:endParaRPr lang="en-US" sz="1100" dirty="0" smtClean="0">
              <a:solidFill>
                <a:schemeClr val="accent6"/>
              </a:solidFill>
              <a:cs typeface="Arial Narrow" pitchFamily="34" charset="0"/>
            </a:endParaRPr>
          </a:p>
          <a:p>
            <a:pPr marL="268288" lvl="2" indent="-122238">
              <a:lnSpc>
                <a:spcPct val="90000"/>
              </a:lnSpc>
              <a:spcBef>
                <a:spcPts val="300"/>
              </a:spcBef>
              <a:buSzPct val="100000"/>
              <a:buFont typeface="Arial Narrow"/>
              <a:buChar char="–"/>
            </a:pPr>
            <a:r>
              <a:rPr lang="en-US" sz="1100" dirty="0" err="1" smtClean="0"/>
              <a:t>Более</a:t>
            </a:r>
            <a:r>
              <a:rPr lang="en-US" sz="1100" dirty="0" smtClean="0"/>
              <a:t> </a:t>
            </a:r>
            <a:r>
              <a:rPr lang="en-US" sz="1100" dirty="0" err="1" smtClean="0"/>
              <a:t>точные</a:t>
            </a:r>
            <a:r>
              <a:rPr lang="en-US" sz="1100" dirty="0" smtClean="0"/>
              <a:t> </a:t>
            </a:r>
            <a:r>
              <a:rPr lang="en-US" sz="1100" dirty="0" err="1" smtClean="0"/>
              <a:t>прогнозы</a:t>
            </a:r>
            <a:r>
              <a:rPr lang="en-US" sz="1100" dirty="0" smtClean="0"/>
              <a:t> </a:t>
            </a:r>
            <a:r>
              <a:rPr lang="en-US" sz="1100" dirty="0" err="1" smtClean="0"/>
              <a:t>погоды</a:t>
            </a:r>
            <a:r>
              <a:rPr lang="en-US" sz="1100" dirty="0" smtClean="0"/>
              <a:t> </a:t>
            </a:r>
            <a:r>
              <a:rPr lang="en-US" sz="1100" b="0" dirty="0" err="1" smtClean="0"/>
              <a:t>для</a:t>
            </a:r>
            <a:r>
              <a:rPr lang="en-US" sz="1100" b="0" dirty="0" smtClean="0"/>
              <a:t> </a:t>
            </a:r>
            <a:r>
              <a:rPr lang="en-US" sz="1100" b="0" dirty="0" err="1" smtClean="0"/>
              <a:t>регулирования</a:t>
            </a:r>
            <a:r>
              <a:rPr lang="en-US" sz="1100" b="0" dirty="0" smtClean="0"/>
              <a:t> </a:t>
            </a:r>
            <a:r>
              <a:rPr lang="en-US" sz="1100" b="0" dirty="0" err="1" smtClean="0"/>
              <a:t>угла</a:t>
            </a:r>
            <a:r>
              <a:rPr lang="en-US" sz="1100" b="0" dirty="0" smtClean="0"/>
              <a:t> </a:t>
            </a:r>
            <a:r>
              <a:rPr lang="en-US" sz="1100" b="0" dirty="0" err="1" smtClean="0"/>
              <a:t>вращения</a:t>
            </a:r>
            <a:r>
              <a:rPr lang="en-US" sz="1100" b="0" dirty="0" smtClean="0"/>
              <a:t> </a:t>
            </a:r>
            <a:r>
              <a:rPr lang="en-US" sz="1100" b="0" dirty="0" err="1" smtClean="0"/>
              <a:t>лопастей</a:t>
            </a:r>
            <a:r>
              <a:rPr lang="en-US" sz="1100" b="0" dirty="0" smtClean="0"/>
              <a:t> </a:t>
            </a:r>
            <a:r>
              <a:rPr lang="en-US" sz="1100" b="0" dirty="0" err="1" smtClean="0"/>
              <a:t>генераторов</a:t>
            </a:r>
            <a:r>
              <a:rPr lang="en-US" sz="1100" b="0" dirty="0" smtClean="0"/>
              <a:t>, </a:t>
            </a:r>
            <a:r>
              <a:rPr lang="en-US" sz="1100" b="0" dirty="0" err="1" smtClean="0"/>
              <a:t>повышения</a:t>
            </a:r>
            <a:r>
              <a:rPr lang="en-US" sz="1100" b="0" dirty="0" smtClean="0"/>
              <a:t> </a:t>
            </a:r>
            <a:r>
              <a:rPr lang="en-US" sz="1100" b="0" dirty="0" err="1" smtClean="0"/>
              <a:t>выработки</a:t>
            </a:r>
            <a:r>
              <a:rPr lang="en-US" sz="1100" b="0" dirty="0" smtClean="0"/>
              <a:t> </a:t>
            </a:r>
            <a:r>
              <a:rPr lang="en-US" sz="1100" b="0" dirty="0" err="1" smtClean="0"/>
              <a:t>энергии</a:t>
            </a:r>
            <a:r>
              <a:rPr lang="en-US" sz="1100" b="0" dirty="0" smtClean="0"/>
              <a:t> и </a:t>
            </a:r>
            <a:r>
              <a:rPr lang="en-US" sz="1100" b="0" dirty="0" err="1" smtClean="0"/>
              <a:t>снижения</a:t>
            </a:r>
            <a:r>
              <a:rPr lang="en-US" sz="1100" b="0" dirty="0" smtClean="0"/>
              <a:t> </a:t>
            </a:r>
            <a:r>
              <a:rPr lang="en-US" sz="1100" b="0" dirty="0" err="1" smtClean="0"/>
              <a:t>стоимости</a:t>
            </a:r>
            <a:r>
              <a:rPr lang="en-US" sz="1100" b="0" dirty="0" smtClean="0"/>
              <a:t> </a:t>
            </a:r>
            <a:r>
              <a:rPr lang="en-US" sz="1100" b="0" dirty="0" err="1" smtClean="0"/>
              <a:t>обслуживания</a:t>
            </a:r>
            <a:endParaRPr lang="en-US" sz="1100" b="0" dirty="0">
              <a:cs typeface="Arial Narrow" pitchFamily="34" charset="0"/>
            </a:endParaRPr>
          </a:p>
        </p:txBody>
      </p:sp>
      <p:sp>
        <p:nvSpPr>
          <p:cNvPr id="181" name="Rectangle 180"/>
          <p:cNvSpPr>
            <a:spLocks/>
          </p:cNvSpPr>
          <p:nvPr/>
        </p:nvSpPr>
        <p:spPr>
          <a:xfrm>
            <a:off x="3526642" y="4083515"/>
            <a:ext cx="234000" cy="23400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buSzPct val="100000"/>
            </a:pPr>
            <a:r>
              <a:rPr lang="en-US" dirty="0" smtClean="0">
                <a:solidFill>
                  <a:schemeClr val="bg1"/>
                </a:solidFill>
              </a:rPr>
              <a:t>9</a:t>
            </a:r>
            <a:endParaRPr lang="en-US" dirty="0">
              <a:solidFill>
                <a:schemeClr val="bg1"/>
              </a:solidFill>
            </a:endParaRPr>
          </a:p>
        </p:txBody>
      </p:sp>
      <p:sp>
        <p:nvSpPr>
          <p:cNvPr id="182" name="RbLeanShape Right Angle 4"/>
          <p:cNvSpPr>
            <a:spLocks/>
          </p:cNvSpPr>
          <p:nvPr/>
        </p:nvSpPr>
        <p:spPr>
          <a:xfrm>
            <a:off x="6191678" y="3892471"/>
            <a:ext cx="2475592" cy="1295739"/>
          </a:xfrm>
          <a:prstGeom prst="rect">
            <a:avLst/>
          </a:prstGeom>
          <a:ln w="222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spAutoFit/>
          </a:bodyPr>
          <a:lstStyle/>
          <a:p>
            <a:pPr>
              <a:lnSpc>
                <a:spcPct val="90000"/>
              </a:lnSpc>
              <a:spcBef>
                <a:spcPts val="300"/>
              </a:spcBef>
              <a:buSzPct val="100000"/>
            </a:pPr>
            <a:r>
              <a:rPr lang="en-US" sz="1100" dirty="0" err="1" smtClean="0">
                <a:solidFill>
                  <a:schemeClr val="accent6"/>
                </a:solidFill>
              </a:rPr>
              <a:t>Умные</a:t>
            </a:r>
            <a:r>
              <a:rPr lang="en-US" sz="1100" dirty="0" smtClean="0">
                <a:solidFill>
                  <a:schemeClr val="accent6"/>
                </a:solidFill>
              </a:rPr>
              <a:t> </a:t>
            </a:r>
            <a:r>
              <a:rPr lang="en-US" sz="1100" dirty="0" err="1" smtClean="0">
                <a:solidFill>
                  <a:schemeClr val="accent6"/>
                </a:solidFill>
              </a:rPr>
              <a:t>электросети</a:t>
            </a:r>
            <a:endParaRPr lang="en-US" sz="1100" dirty="0" smtClean="0">
              <a:solidFill>
                <a:schemeClr val="accent6"/>
              </a:solidFill>
            </a:endParaRPr>
          </a:p>
          <a:p>
            <a:pPr marL="268288" lvl="2" indent="-122238">
              <a:lnSpc>
                <a:spcPct val="90000"/>
              </a:lnSpc>
              <a:spcBef>
                <a:spcPts val="300"/>
              </a:spcBef>
              <a:buSzPct val="100000"/>
              <a:buFont typeface="Arial Narrow"/>
              <a:buChar char="–"/>
            </a:pPr>
            <a:r>
              <a:rPr lang="en-US" sz="1100" dirty="0" err="1" smtClean="0"/>
              <a:t>Управление</a:t>
            </a:r>
            <a:r>
              <a:rPr lang="en-US" sz="1100" dirty="0" smtClean="0"/>
              <a:t> </a:t>
            </a:r>
            <a:r>
              <a:rPr lang="en-US" sz="1100" dirty="0" err="1" smtClean="0"/>
              <a:t>спросом</a:t>
            </a:r>
            <a:r>
              <a:rPr lang="en-US" sz="1100" dirty="0" smtClean="0"/>
              <a:t> </a:t>
            </a:r>
            <a:r>
              <a:rPr lang="en-US" sz="1100" dirty="0" err="1" smtClean="0"/>
              <a:t>на</a:t>
            </a:r>
            <a:r>
              <a:rPr lang="en-US" sz="1100" dirty="0" smtClean="0"/>
              <a:t> </a:t>
            </a:r>
            <a:r>
              <a:rPr lang="en-US" sz="1100" dirty="0" err="1" smtClean="0"/>
              <a:t>объектах</a:t>
            </a:r>
            <a:r>
              <a:rPr lang="en-US" sz="1100" baseline="30000" dirty="0" err="1" smtClean="0"/>
              <a:t>1</a:t>
            </a:r>
            <a:r>
              <a:rPr lang="en-US" sz="1100" baseline="30000" dirty="0" smtClean="0"/>
              <a:t>)</a:t>
            </a:r>
            <a:r>
              <a:rPr lang="en-US" sz="1100" dirty="0" smtClean="0"/>
              <a:t> </a:t>
            </a:r>
            <a:r>
              <a:rPr lang="en-US" sz="1100" b="0" dirty="0" err="1" smtClean="0"/>
              <a:t>на</a:t>
            </a:r>
            <a:r>
              <a:rPr lang="en-US" sz="1100" b="0" dirty="0" smtClean="0"/>
              <a:t> </a:t>
            </a:r>
            <a:r>
              <a:rPr lang="en-US" sz="1100" b="0" dirty="0" err="1" smtClean="0"/>
              <a:t>основе</a:t>
            </a:r>
            <a:r>
              <a:rPr lang="en-US" sz="1100" b="0" dirty="0" smtClean="0"/>
              <a:t> </a:t>
            </a:r>
            <a:r>
              <a:rPr lang="en-US" sz="1100" b="0" dirty="0" err="1" smtClean="0"/>
              <a:t>самообучающихся</a:t>
            </a:r>
            <a:r>
              <a:rPr lang="en-US" sz="1100" b="0" dirty="0" smtClean="0"/>
              <a:t> </a:t>
            </a:r>
            <a:r>
              <a:rPr lang="en-US" sz="1100" b="0" dirty="0" err="1" smtClean="0"/>
              <a:t>устройств</a:t>
            </a:r>
            <a:r>
              <a:rPr lang="en-US" sz="1100" b="0" dirty="0" smtClean="0"/>
              <a:t> </a:t>
            </a:r>
            <a:r>
              <a:rPr lang="en-US" sz="1100" b="0" dirty="0" err="1" smtClean="0"/>
              <a:t>для</a:t>
            </a:r>
            <a:r>
              <a:rPr lang="en-US" sz="1100" b="0" dirty="0" smtClean="0"/>
              <a:t> </a:t>
            </a:r>
            <a:r>
              <a:rPr lang="en-US" sz="1100" b="0" dirty="0" err="1" smtClean="0"/>
              <a:t>пром</a:t>
            </a:r>
            <a:r>
              <a:rPr lang="en-US" sz="1100" b="0" dirty="0" smtClean="0"/>
              <a:t>. </a:t>
            </a:r>
            <a:r>
              <a:rPr lang="en-US" sz="1100" b="0" dirty="0" err="1" smtClean="0"/>
              <a:t>потребителей</a:t>
            </a:r>
            <a:endParaRPr lang="en-US" sz="1100" dirty="0" smtClean="0">
              <a:cs typeface="Arial Narrow" pitchFamily="34" charset="0"/>
            </a:endParaRPr>
          </a:p>
          <a:p>
            <a:pPr marL="268288" lvl="2" indent="-122238">
              <a:lnSpc>
                <a:spcPct val="90000"/>
              </a:lnSpc>
              <a:spcBef>
                <a:spcPts val="300"/>
              </a:spcBef>
              <a:buSzPct val="100000"/>
              <a:buFont typeface="Arial Narrow"/>
              <a:buChar char="–"/>
            </a:pPr>
            <a:r>
              <a:rPr lang="en-US" sz="1100" dirty="0" err="1" smtClean="0"/>
              <a:t>Улучшенная</a:t>
            </a:r>
            <a:r>
              <a:rPr lang="en-US" sz="1100" dirty="0" smtClean="0"/>
              <a:t> </a:t>
            </a:r>
            <a:r>
              <a:rPr lang="en-US" sz="1100" dirty="0" err="1" smtClean="0"/>
              <a:t>работа</a:t>
            </a:r>
            <a:r>
              <a:rPr lang="en-US" sz="1100" dirty="0" smtClean="0"/>
              <a:t> </a:t>
            </a:r>
            <a:r>
              <a:rPr lang="en-US" sz="1100" dirty="0" err="1" smtClean="0"/>
              <a:t>электросети</a:t>
            </a:r>
            <a:r>
              <a:rPr lang="en-US" sz="1100" dirty="0" smtClean="0"/>
              <a:t> и </a:t>
            </a:r>
            <a:r>
              <a:rPr lang="en-US" sz="1100" dirty="0" err="1" smtClean="0"/>
              <a:t>более</a:t>
            </a:r>
            <a:r>
              <a:rPr lang="en-US" sz="1100" dirty="0" smtClean="0"/>
              <a:t> </a:t>
            </a:r>
            <a:r>
              <a:rPr lang="en-US" sz="1100" dirty="0" err="1" smtClean="0"/>
              <a:t>эффективное</a:t>
            </a:r>
            <a:r>
              <a:rPr lang="en-US" sz="1100" dirty="0" smtClean="0"/>
              <a:t> </a:t>
            </a:r>
            <a:r>
              <a:rPr lang="en-US" sz="1100" dirty="0" err="1" smtClean="0"/>
              <a:t>хранение</a:t>
            </a:r>
            <a:r>
              <a:rPr lang="en-US" sz="1100" dirty="0" smtClean="0"/>
              <a:t> </a:t>
            </a:r>
            <a:r>
              <a:rPr lang="en-US" sz="1100" dirty="0" err="1" smtClean="0"/>
              <a:t>энергии</a:t>
            </a:r>
            <a:r>
              <a:rPr lang="en-US" sz="1100" dirty="0" smtClean="0"/>
              <a:t> </a:t>
            </a:r>
            <a:r>
              <a:rPr lang="en-US" sz="1100" b="0" dirty="0" err="1" smtClean="0"/>
              <a:t>благодаря</a:t>
            </a:r>
            <a:r>
              <a:rPr lang="en-US" sz="1100" b="0" dirty="0" smtClean="0"/>
              <a:t> </a:t>
            </a:r>
            <a:r>
              <a:rPr lang="en-US" sz="1100" b="0" dirty="0" err="1" smtClean="0"/>
              <a:t>более</a:t>
            </a:r>
            <a:r>
              <a:rPr lang="en-US" sz="1100" b="0" dirty="0" smtClean="0"/>
              <a:t> </a:t>
            </a:r>
            <a:r>
              <a:rPr lang="en-US" sz="1100" b="0" dirty="0" err="1" smtClean="0"/>
              <a:t>точным</a:t>
            </a:r>
            <a:r>
              <a:rPr lang="en-US" sz="1100" b="0" dirty="0" smtClean="0"/>
              <a:t> </a:t>
            </a:r>
            <a:r>
              <a:rPr lang="en-US" sz="1100" b="0" dirty="0" err="1" smtClean="0"/>
              <a:t>прогнозам</a:t>
            </a:r>
            <a:r>
              <a:rPr lang="en-US" sz="1100" b="0" dirty="0" smtClean="0"/>
              <a:t> </a:t>
            </a:r>
            <a:r>
              <a:rPr lang="en-US" sz="1100" b="0" dirty="0" err="1" smtClean="0"/>
              <a:t>спроса</a:t>
            </a:r>
            <a:r>
              <a:rPr lang="en-US" sz="1100" b="0" dirty="0" smtClean="0"/>
              <a:t> и </a:t>
            </a:r>
            <a:r>
              <a:rPr lang="en-US" sz="1100" b="0" dirty="0" err="1" smtClean="0"/>
              <a:t>предложения</a:t>
            </a:r>
            <a:endParaRPr lang="en-US" sz="1100" b="0" dirty="0"/>
          </a:p>
        </p:txBody>
      </p:sp>
      <p:sp>
        <p:nvSpPr>
          <p:cNvPr id="183" name="Rectangle 182"/>
          <p:cNvSpPr>
            <a:spLocks/>
          </p:cNvSpPr>
          <p:nvPr/>
        </p:nvSpPr>
        <p:spPr>
          <a:xfrm>
            <a:off x="6201520" y="4083515"/>
            <a:ext cx="234000" cy="23400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buSzPct val="100000"/>
            </a:pPr>
            <a:r>
              <a:rPr lang="en-US" dirty="0" smtClean="0">
                <a:solidFill>
                  <a:schemeClr val="bg1"/>
                </a:solidFill>
              </a:rPr>
              <a:t>10</a:t>
            </a:r>
            <a:endParaRPr lang="en-US" dirty="0">
              <a:solidFill>
                <a:schemeClr val="bg1"/>
              </a:solidFill>
            </a:endParaRPr>
          </a:p>
        </p:txBody>
      </p:sp>
      <p:sp>
        <p:nvSpPr>
          <p:cNvPr id="184" name="Rectangle 183"/>
          <p:cNvSpPr>
            <a:spLocks/>
          </p:cNvSpPr>
          <p:nvPr/>
        </p:nvSpPr>
        <p:spPr>
          <a:xfrm>
            <a:off x="6201520" y="4556907"/>
            <a:ext cx="234000" cy="23400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buSzPct val="100000"/>
            </a:pPr>
            <a:r>
              <a:rPr lang="en-US" dirty="0" smtClean="0">
                <a:solidFill>
                  <a:schemeClr val="bg1"/>
                </a:solidFill>
              </a:rPr>
              <a:t>11</a:t>
            </a:r>
            <a:endParaRPr lang="en-US" dirty="0">
              <a:solidFill>
                <a:schemeClr val="bg1"/>
              </a:solidFill>
            </a:endParaRPr>
          </a:p>
        </p:txBody>
      </p:sp>
      <p:sp>
        <p:nvSpPr>
          <p:cNvPr id="115" name="Chevron 22"/>
          <p:cNvSpPr>
            <a:spLocks/>
          </p:cNvSpPr>
          <p:nvPr/>
        </p:nvSpPr>
        <p:spPr>
          <a:xfrm>
            <a:off x="8973052" y="2361680"/>
            <a:ext cx="2475592" cy="207749"/>
          </a:xfrm>
          <a:prstGeom prst="rect">
            <a:avLst/>
          </a:prstGeom>
          <a:noFill/>
          <a:ln w="12700">
            <a:noFill/>
          </a:ln>
        </p:spPr>
        <p:txBody>
          <a:bodyPr vert="horz" wrap="square" lIns="0" tIns="0" rIns="0" bIns="0" rtlCol="0">
            <a:spAutoFit/>
          </a:bodyPr>
          <a:lstStyle/>
          <a:p>
            <a:pPr>
              <a:lnSpc>
                <a:spcPct val="90000"/>
              </a:lnSpc>
              <a:spcBef>
                <a:spcPts val="400"/>
              </a:spcBef>
              <a:buSzPct val="100000"/>
            </a:pPr>
            <a:r>
              <a:rPr lang="en-US" sz="1500" dirty="0" err="1" smtClean="0">
                <a:latin typeface="Arial Narrow" charset="0"/>
              </a:rPr>
              <a:t>Сбыт</a:t>
            </a:r>
            <a:endParaRPr lang="en-US" sz="1500" dirty="0">
              <a:latin typeface="Arial Narrow" charset="0"/>
            </a:endParaRPr>
          </a:p>
        </p:txBody>
      </p:sp>
      <p:sp>
        <p:nvSpPr>
          <p:cNvPr id="116" name="Freeform 9"/>
          <p:cNvSpPr>
            <a:spLocks/>
          </p:cNvSpPr>
          <p:nvPr/>
        </p:nvSpPr>
        <p:spPr bwMode="auto">
          <a:xfrm rot="5400000">
            <a:off x="10970729" y="2128500"/>
            <a:ext cx="477914" cy="477914"/>
          </a:xfrm>
          <a:custGeom>
            <a:avLst/>
            <a:gdLst>
              <a:gd name="T0" fmla="*/ 456 w 1952"/>
              <a:gd name="T1" fmla="*/ 1186 h 2153"/>
              <a:gd name="T2" fmla="*/ 456 w 1952"/>
              <a:gd name="T3" fmla="*/ 1212 h 2153"/>
              <a:gd name="T4" fmla="*/ 708 w 1952"/>
              <a:gd name="T5" fmla="*/ 1549 h 2153"/>
              <a:gd name="T6" fmla="*/ 896 w 1952"/>
              <a:gd name="T7" fmla="*/ 1671 h 2153"/>
              <a:gd name="T8" fmla="*/ 896 w 1952"/>
              <a:gd name="T9" fmla="*/ 306 h 2153"/>
              <a:gd name="T10" fmla="*/ 712 w 1952"/>
              <a:gd name="T11" fmla="*/ 489 h 2153"/>
              <a:gd name="T12" fmla="*/ 600 w 1952"/>
              <a:gd name="T13" fmla="*/ 377 h 2153"/>
              <a:gd name="T14" fmla="*/ 976 w 1952"/>
              <a:gd name="T15" fmla="*/ 0 h 2153"/>
              <a:gd name="T16" fmla="*/ 1352 w 1952"/>
              <a:gd name="T17" fmla="*/ 377 h 2153"/>
              <a:gd name="T18" fmla="*/ 1240 w 1952"/>
              <a:gd name="T19" fmla="*/ 489 h 2153"/>
              <a:gd name="T20" fmla="*/ 1056 w 1952"/>
              <a:gd name="T21" fmla="*/ 306 h 2153"/>
              <a:gd name="T22" fmla="*/ 1056 w 1952"/>
              <a:gd name="T23" fmla="*/ 1323 h 2153"/>
              <a:gd name="T24" fmla="*/ 1244 w 1952"/>
              <a:gd name="T25" fmla="*/ 1201 h 2153"/>
              <a:gd name="T26" fmla="*/ 1496 w 1952"/>
              <a:gd name="T27" fmla="*/ 865 h 2153"/>
              <a:gd name="T28" fmla="*/ 1496 w 1952"/>
              <a:gd name="T29" fmla="*/ 826 h 2153"/>
              <a:gd name="T30" fmla="*/ 1312 w 1952"/>
              <a:gd name="T31" fmla="*/ 1009 h 2153"/>
              <a:gd name="T32" fmla="*/ 1200 w 1952"/>
              <a:gd name="T33" fmla="*/ 897 h 2153"/>
              <a:gd name="T34" fmla="*/ 1576 w 1952"/>
              <a:gd name="T35" fmla="*/ 520 h 2153"/>
              <a:gd name="T36" fmla="*/ 1952 w 1952"/>
              <a:gd name="T37" fmla="*/ 897 h 2153"/>
              <a:gd name="T38" fmla="*/ 1840 w 1952"/>
              <a:gd name="T39" fmla="*/ 1009 h 2153"/>
              <a:gd name="T40" fmla="*/ 1656 w 1952"/>
              <a:gd name="T41" fmla="*/ 826 h 2153"/>
              <a:gd name="T42" fmla="*/ 1656 w 1952"/>
              <a:gd name="T43" fmla="*/ 865 h 2153"/>
              <a:gd name="T44" fmla="*/ 1307 w 1952"/>
              <a:gd name="T45" fmla="*/ 1349 h 2153"/>
              <a:gd name="T46" fmla="*/ 1056 w 1952"/>
              <a:gd name="T47" fmla="*/ 1671 h 2153"/>
              <a:gd name="T48" fmla="*/ 1056 w 1952"/>
              <a:gd name="T49" fmla="*/ 2153 h 2153"/>
              <a:gd name="T50" fmla="*/ 896 w 1952"/>
              <a:gd name="T51" fmla="*/ 2153 h 2153"/>
              <a:gd name="T52" fmla="*/ 896 w 1952"/>
              <a:gd name="T53" fmla="*/ 2033 h 2153"/>
              <a:gd name="T54" fmla="*/ 645 w 1952"/>
              <a:gd name="T55" fmla="*/ 1696 h 2153"/>
              <a:gd name="T56" fmla="*/ 296 w 1952"/>
              <a:gd name="T57" fmla="*/ 1212 h 2153"/>
              <a:gd name="T58" fmla="*/ 296 w 1952"/>
              <a:gd name="T59" fmla="*/ 1186 h 2153"/>
              <a:gd name="T60" fmla="*/ 112 w 1952"/>
              <a:gd name="T61" fmla="*/ 1369 h 2153"/>
              <a:gd name="T62" fmla="*/ 0 w 1952"/>
              <a:gd name="T63" fmla="*/ 1257 h 2153"/>
              <a:gd name="T64" fmla="*/ 376 w 1952"/>
              <a:gd name="T65" fmla="*/ 880 h 2153"/>
              <a:gd name="T66" fmla="*/ 752 w 1952"/>
              <a:gd name="T67" fmla="*/ 1257 h 2153"/>
              <a:gd name="T68" fmla="*/ 640 w 1952"/>
              <a:gd name="T69" fmla="*/ 1369 h 2153"/>
              <a:gd name="T70" fmla="*/ 456 w 1952"/>
              <a:gd name="T71" fmla="*/ 1186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52" h="2153">
                <a:moveTo>
                  <a:pt x="456" y="1186"/>
                </a:moveTo>
                <a:cubicBezTo>
                  <a:pt x="456" y="1212"/>
                  <a:pt x="456" y="1212"/>
                  <a:pt x="456" y="1212"/>
                </a:cubicBezTo>
                <a:cubicBezTo>
                  <a:pt x="456" y="1369"/>
                  <a:pt x="570" y="1491"/>
                  <a:pt x="708" y="1549"/>
                </a:cubicBezTo>
                <a:cubicBezTo>
                  <a:pt x="781" y="1581"/>
                  <a:pt x="844" y="1622"/>
                  <a:pt x="896" y="1671"/>
                </a:cubicBezTo>
                <a:cubicBezTo>
                  <a:pt x="896" y="306"/>
                  <a:pt x="896" y="306"/>
                  <a:pt x="896" y="306"/>
                </a:cubicBezTo>
                <a:cubicBezTo>
                  <a:pt x="712" y="489"/>
                  <a:pt x="712" y="489"/>
                  <a:pt x="712" y="489"/>
                </a:cubicBezTo>
                <a:cubicBezTo>
                  <a:pt x="600" y="377"/>
                  <a:pt x="600" y="377"/>
                  <a:pt x="600" y="377"/>
                </a:cubicBezTo>
                <a:cubicBezTo>
                  <a:pt x="976" y="0"/>
                  <a:pt x="976" y="0"/>
                  <a:pt x="976" y="0"/>
                </a:cubicBezTo>
                <a:cubicBezTo>
                  <a:pt x="1352" y="377"/>
                  <a:pt x="1352" y="377"/>
                  <a:pt x="1352" y="377"/>
                </a:cubicBezTo>
                <a:cubicBezTo>
                  <a:pt x="1240" y="489"/>
                  <a:pt x="1240" y="489"/>
                  <a:pt x="1240" y="489"/>
                </a:cubicBezTo>
                <a:cubicBezTo>
                  <a:pt x="1056" y="306"/>
                  <a:pt x="1056" y="306"/>
                  <a:pt x="1056" y="306"/>
                </a:cubicBezTo>
                <a:cubicBezTo>
                  <a:pt x="1056" y="1323"/>
                  <a:pt x="1056" y="1323"/>
                  <a:pt x="1056" y="1323"/>
                </a:cubicBezTo>
                <a:cubicBezTo>
                  <a:pt x="1108" y="1274"/>
                  <a:pt x="1171" y="1233"/>
                  <a:pt x="1244" y="1201"/>
                </a:cubicBezTo>
                <a:cubicBezTo>
                  <a:pt x="1382" y="1143"/>
                  <a:pt x="1496" y="1021"/>
                  <a:pt x="1496" y="865"/>
                </a:cubicBezTo>
                <a:cubicBezTo>
                  <a:pt x="1496" y="826"/>
                  <a:pt x="1496" y="826"/>
                  <a:pt x="1496" y="826"/>
                </a:cubicBezTo>
                <a:cubicBezTo>
                  <a:pt x="1312" y="1009"/>
                  <a:pt x="1312" y="1009"/>
                  <a:pt x="1312" y="1009"/>
                </a:cubicBezTo>
                <a:cubicBezTo>
                  <a:pt x="1200" y="897"/>
                  <a:pt x="1200" y="897"/>
                  <a:pt x="1200" y="897"/>
                </a:cubicBezTo>
                <a:cubicBezTo>
                  <a:pt x="1576" y="520"/>
                  <a:pt x="1576" y="520"/>
                  <a:pt x="1576" y="520"/>
                </a:cubicBezTo>
                <a:cubicBezTo>
                  <a:pt x="1952" y="897"/>
                  <a:pt x="1952" y="897"/>
                  <a:pt x="1952" y="897"/>
                </a:cubicBezTo>
                <a:cubicBezTo>
                  <a:pt x="1840" y="1009"/>
                  <a:pt x="1840" y="1009"/>
                  <a:pt x="1840" y="1009"/>
                </a:cubicBezTo>
                <a:cubicBezTo>
                  <a:pt x="1656" y="826"/>
                  <a:pt x="1656" y="826"/>
                  <a:pt x="1656" y="826"/>
                </a:cubicBezTo>
                <a:cubicBezTo>
                  <a:pt x="1656" y="865"/>
                  <a:pt x="1656" y="865"/>
                  <a:pt x="1656" y="865"/>
                </a:cubicBezTo>
                <a:cubicBezTo>
                  <a:pt x="1656" y="1085"/>
                  <a:pt x="1504" y="1265"/>
                  <a:pt x="1307" y="1349"/>
                </a:cubicBezTo>
                <a:cubicBezTo>
                  <a:pt x="1170" y="1407"/>
                  <a:pt x="1062" y="1517"/>
                  <a:pt x="1056" y="1671"/>
                </a:cubicBezTo>
                <a:cubicBezTo>
                  <a:pt x="1056" y="1834"/>
                  <a:pt x="1056" y="1991"/>
                  <a:pt x="1056" y="2153"/>
                </a:cubicBezTo>
                <a:cubicBezTo>
                  <a:pt x="896" y="2153"/>
                  <a:pt x="896" y="2153"/>
                  <a:pt x="896" y="2153"/>
                </a:cubicBezTo>
                <a:cubicBezTo>
                  <a:pt x="896" y="2033"/>
                  <a:pt x="896" y="2033"/>
                  <a:pt x="896" y="2033"/>
                </a:cubicBezTo>
                <a:cubicBezTo>
                  <a:pt x="896" y="1872"/>
                  <a:pt x="787" y="1757"/>
                  <a:pt x="645" y="1696"/>
                </a:cubicBezTo>
                <a:cubicBezTo>
                  <a:pt x="448" y="1613"/>
                  <a:pt x="296" y="1433"/>
                  <a:pt x="296" y="1212"/>
                </a:cubicBezTo>
                <a:cubicBezTo>
                  <a:pt x="296" y="1186"/>
                  <a:pt x="296" y="1186"/>
                  <a:pt x="296" y="1186"/>
                </a:cubicBezTo>
                <a:cubicBezTo>
                  <a:pt x="112" y="1369"/>
                  <a:pt x="112" y="1369"/>
                  <a:pt x="112" y="1369"/>
                </a:cubicBezTo>
                <a:cubicBezTo>
                  <a:pt x="0" y="1257"/>
                  <a:pt x="0" y="1257"/>
                  <a:pt x="0" y="1257"/>
                </a:cubicBezTo>
                <a:cubicBezTo>
                  <a:pt x="376" y="880"/>
                  <a:pt x="376" y="880"/>
                  <a:pt x="376" y="880"/>
                </a:cubicBezTo>
                <a:cubicBezTo>
                  <a:pt x="752" y="1257"/>
                  <a:pt x="752" y="1257"/>
                  <a:pt x="752" y="1257"/>
                </a:cubicBezTo>
                <a:cubicBezTo>
                  <a:pt x="640" y="1369"/>
                  <a:pt x="640" y="1369"/>
                  <a:pt x="640" y="1369"/>
                </a:cubicBezTo>
                <a:lnTo>
                  <a:pt x="456" y="1186"/>
                </a:lnTo>
                <a:close/>
              </a:path>
            </a:pathLst>
          </a:custGeom>
          <a:solidFill>
            <a:schemeClr val="accent3"/>
          </a:solidFill>
          <a:ln>
            <a:solidFill>
              <a:schemeClr val="accent1"/>
            </a:solidFill>
          </a:ln>
        </p:spPr>
        <p:txBody>
          <a:bodyPr vert="horz" wrap="square" lIns="91440" tIns="45720" rIns="91440" bIns="45720" numCol="1" anchor="t" anchorCtr="0" compatLnSpc="1">
            <a:prstTxWarp prst="textNoShape">
              <a:avLst/>
            </a:prstTxWarp>
          </a:bodyPr>
          <a:lstStyle/>
          <a:p>
            <a:endParaRPr lang="de-DE" dirty="0">
              <a:latin typeface="+mn-lt"/>
              <a:sym typeface="+mn-lt"/>
            </a:endParaRPr>
          </a:p>
        </p:txBody>
      </p:sp>
      <p:cxnSp>
        <p:nvCxnSpPr>
          <p:cNvPr id="144" name="Gerade Verbindung 53"/>
          <p:cNvCxnSpPr>
            <a:cxnSpLocks/>
          </p:cNvCxnSpPr>
          <p:nvPr/>
        </p:nvCxnSpPr>
        <p:spPr>
          <a:xfrm>
            <a:off x="8973051" y="2629860"/>
            <a:ext cx="2475592" cy="0"/>
          </a:xfrm>
          <a:prstGeom prst="line">
            <a:avLst/>
          </a:prstGeom>
          <a:ln w="22225" cmpd="sng">
            <a:solidFill>
              <a:schemeClr val="accent3"/>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8927637" y="2716156"/>
            <a:ext cx="2566420" cy="865700"/>
          </a:xfrm>
          <a:prstGeom prst="rect">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ru-RU" sz="1500" b="0" dirty="0"/>
          </a:p>
        </p:txBody>
      </p:sp>
      <p:cxnSp>
        <p:nvCxnSpPr>
          <p:cNvPr id="167" name="Straight Connector 166"/>
          <p:cNvCxnSpPr/>
          <p:nvPr/>
        </p:nvCxnSpPr>
        <p:spPr>
          <a:xfrm>
            <a:off x="8927637" y="3572182"/>
            <a:ext cx="0" cy="2659180"/>
          </a:xfrm>
          <a:prstGeom prst="line">
            <a:avLst/>
          </a:prstGeom>
          <a:ln w="15875" cmpd="sng">
            <a:solidFill>
              <a:schemeClr val="bg2"/>
            </a:solidFill>
            <a:tailEnd type="oval"/>
          </a:ln>
          <a:effectLst/>
        </p:spPr>
        <p:style>
          <a:lnRef idx="1">
            <a:schemeClr val="accent1"/>
          </a:lnRef>
          <a:fillRef idx="0">
            <a:schemeClr val="accent1"/>
          </a:fillRef>
          <a:effectRef idx="0">
            <a:schemeClr val="accent1"/>
          </a:effectRef>
          <a:fontRef idx="minor">
            <a:schemeClr val="tx1"/>
          </a:fontRef>
        </p:style>
      </p:cxnSp>
      <p:sp>
        <p:nvSpPr>
          <p:cNvPr id="168" name="RbLeanShape Right Angle 4"/>
          <p:cNvSpPr>
            <a:spLocks/>
          </p:cNvSpPr>
          <p:nvPr/>
        </p:nvSpPr>
        <p:spPr>
          <a:xfrm>
            <a:off x="9024739" y="5331116"/>
            <a:ext cx="1996957" cy="900246"/>
          </a:xfrm>
          <a:prstGeom prst="rect">
            <a:avLst/>
          </a:prstGeom>
          <a:ln w="222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spAutoFit/>
          </a:bodyPr>
          <a:lstStyle/>
          <a:p>
            <a:pPr>
              <a:lnSpc>
                <a:spcPct val="90000"/>
              </a:lnSpc>
              <a:spcBef>
                <a:spcPts val="300"/>
              </a:spcBef>
              <a:buSzPct val="100000"/>
            </a:pPr>
            <a:r>
              <a:rPr lang="en-US" b="0" i="1" dirty="0" err="1" smtClean="0">
                <a:solidFill>
                  <a:schemeClr val="bg2"/>
                </a:solidFill>
                <a:cs typeface="Arial Narrow" pitchFamily="34" charset="0"/>
              </a:rPr>
              <a:t>Самообучающийся</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виртуальный</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сотрудник</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который</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заменяет</a:t>
            </a:r>
            <a:r>
              <a:rPr lang="en-US" b="0" i="1" dirty="0" smtClean="0">
                <a:solidFill>
                  <a:schemeClr val="bg2"/>
                </a:solidFill>
                <a:cs typeface="Arial Narrow" pitchFamily="34" charset="0"/>
              </a:rPr>
              <a:t/>
            </a:r>
            <a:br>
              <a:rPr lang="en-US" b="0" i="1" dirty="0" smtClean="0">
                <a:solidFill>
                  <a:schemeClr val="bg2"/>
                </a:solidFill>
                <a:cs typeface="Arial Narrow" pitchFamily="34" charset="0"/>
              </a:rPr>
            </a:br>
            <a:r>
              <a:rPr lang="en-US" b="0" i="1" dirty="0" smtClean="0">
                <a:solidFill>
                  <a:schemeClr val="bg2"/>
                </a:solidFill>
                <a:cs typeface="Arial Narrow" pitchFamily="34" charset="0"/>
              </a:rPr>
              <a:t>90% </a:t>
            </a:r>
            <a:r>
              <a:rPr lang="en-US" b="0" i="1" dirty="0" err="1" smtClean="0">
                <a:solidFill>
                  <a:schemeClr val="bg2"/>
                </a:solidFill>
                <a:cs typeface="Arial Narrow" pitchFamily="34" charset="0"/>
              </a:rPr>
              <a:t>чат-агентов</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глобальной</a:t>
            </a:r>
            <a:r>
              <a:rPr lang="en-US" b="0" i="1" dirty="0" smtClean="0">
                <a:solidFill>
                  <a:schemeClr val="bg2"/>
                </a:solidFill>
                <a:cs typeface="Arial Narrow" pitchFamily="34" charset="0"/>
              </a:rPr>
              <a:t> </a:t>
            </a:r>
            <a:r>
              <a:rPr lang="en-US" b="0" i="1" dirty="0" err="1" smtClean="0">
                <a:solidFill>
                  <a:schemeClr val="bg2"/>
                </a:solidFill>
                <a:cs typeface="Arial Narrow" pitchFamily="34" charset="0"/>
              </a:rPr>
              <a:t>телеком-компании</a:t>
            </a:r>
            <a:endParaRPr lang="en-US" b="0" i="1" dirty="0">
              <a:solidFill>
                <a:schemeClr val="bg2"/>
              </a:solidFill>
              <a:cs typeface="Arial Narrow" pitchFamily="34" charset="0"/>
            </a:endParaRPr>
          </a:p>
        </p:txBody>
      </p:sp>
      <p:grpSp>
        <p:nvGrpSpPr>
          <p:cNvPr id="7" name="Group 6"/>
          <p:cNvGrpSpPr/>
          <p:nvPr/>
        </p:nvGrpSpPr>
        <p:grpSpPr>
          <a:xfrm>
            <a:off x="10699896" y="5331117"/>
            <a:ext cx="737543" cy="633889"/>
            <a:chOff x="10491735" y="5331117"/>
            <a:chExt cx="737543" cy="633889"/>
          </a:xfrm>
        </p:grpSpPr>
        <p:pic>
          <p:nvPicPr>
            <p:cNvPr id="170" name="Picture 169" descr="http://wwvv.ipsoft.com/wp-content/uploads/2014/05/logo-e1399314924561.png"/>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0491735" y="5331117"/>
              <a:ext cx="737543" cy="21072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1"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0838985" y="5622021"/>
              <a:ext cx="390293" cy="342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7" name="RbLeanShape Right Angle 4"/>
          <p:cNvSpPr/>
          <p:nvPr/>
        </p:nvSpPr>
        <p:spPr>
          <a:xfrm>
            <a:off x="8973052" y="2743165"/>
            <a:ext cx="2477574" cy="2095958"/>
          </a:xfrm>
          <a:prstGeom prst="rect">
            <a:avLst/>
          </a:prstGeom>
          <a:ln w="222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spAutoFit/>
          </a:bodyPr>
          <a:lstStyle/>
          <a:p>
            <a:pPr>
              <a:lnSpc>
                <a:spcPct val="90000"/>
              </a:lnSpc>
              <a:spcBef>
                <a:spcPts val="300"/>
              </a:spcBef>
              <a:buSzPct val="100000"/>
            </a:pPr>
            <a:r>
              <a:rPr lang="en-US" sz="1100" dirty="0" err="1" smtClean="0">
                <a:solidFill>
                  <a:schemeClr val="accent6"/>
                </a:solidFill>
              </a:rPr>
              <a:t>Обработка</a:t>
            </a:r>
            <a:r>
              <a:rPr lang="en-US" sz="1100" dirty="0" smtClean="0">
                <a:solidFill>
                  <a:schemeClr val="accent6"/>
                </a:solidFill>
              </a:rPr>
              <a:t> </a:t>
            </a:r>
            <a:r>
              <a:rPr lang="en-US" sz="1100" dirty="0" err="1" smtClean="0">
                <a:solidFill>
                  <a:schemeClr val="accent6"/>
                </a:solidFill>
              </a:rPr>
              <a:t>клиентских</a:t>
            </a:r>
            <a:r>
              <a:rPr lang="en-US" sz="1100" dirty="0" smtClean="0">
                <a:solidFill>
                  <a:schemeClr val="accent6"/>
                </a:solidFill>
              </a:rPr>
              <a:t> </a:t>
            </a:r>
            <a:r>
              <a:rPr lang="en-US" sz="1100" dirty="0" err="1" smtClean="0">
                <a:solidFill>
                  <a:schemeClr val="accent6"/>
                </a:solidFill>
              </a:rPr>
              <a:t>запросов</a:t>
            </a:r>
            <a:endParaRPr lang="en-US" sz="1100" dirty="0" smtClean="0">
              <a:solidFill>
                <a:schemeClr val="accent6"/>
              </a:solidFill>
            </a:endParaRPr>
          </a:p>
          <a:p>
            <a:pPr marL="268288" lvl="2" indent="-122238">
              <a:lnSpc>
                <a:spcPct val="90000"/>
              </a:lnSpc>
              <a:spcBef>
                <a:spcPts val="300"/>
              </a:spcBef>
              <a:buSzPct val="100000"/>
              <a:buFont typeface="Arial Narrow"/>
              <a:buChar char="–"/>
            </a:pPr>
            <a:r>
              <a:rPr lang="en-US" sz="1100" dirty="0" err="1" smtClean="0"/>
              <a:t>Автоматический</a:t>
            </a:r>
            <a:r>
              <a:rPr lang="en-US" sz="1100" dirty="0" smtClean="0"/>
              <a:t> </a:t>
            </a:r>
            <a:r>
              <a:rPr lang="en-US" sz="1100" dirty="0" err="1" smtClean="0"/>
              <a:t>выбор</a:t>
            </a:r>
            <a:r>
              <a:rPr lang="en-US" sz="1100" dirty="0" smtClean="0"/>
              <a:t> </a:t>
            </a:r>
            <a:r>
              <a:rPr lang="en-US" sz="1100" dirty="0" err="1" smtClean="0"/>
              <a:t>оптимального</a:t>
            </a:r>
            <a:r>
              <a:rPr lang="en-US" sz="1100" dirty="0" smtClean="0"/>
              <a:t> </a:t>
            </a:r>
            <a:r>
              <a:rPr lang="en-US" sz="1100" dirty="0" err="1" smtClean="0"/>
              <a:t>ответа</a:t>
            </a:r>
            <a:r>
              <a:rPr lang="en-US" sz="1100" dirty="0" smtClean="0"/>
              <a:t> </a:t>
            </a:r>
            <a:r>
              <a:rPr lang="en-US" sz="1100" b="0" dirty="0" err="1" smtClean="0"/>
              <a:t>при</a:t>
            </a:r>
            <a:r>
              <a:rPr lang="en-US" sz="1100" b="0" dirty="0" smtClean="0"/>
              <a:t> </a:t>
            </a:r>
            <a:r>
              <a:rPr lang="en-US" sz="1100" b="0" dirty="0" err="1" smtClean="0"/>
              <a:t>общении</a:t>
            </a:r>
            <a:r>
              <a:rPr lang="en-US" sz="1100" b="0" dirty="0" smtClean="0"/>
              <a:t> с </a:t>
            </a:r>
            <a:r>
              <a:rPr lang="en-US" sz="1100" b="0" dirty="0" err="1" smtClean="0"/>
              <a:t>каждым</a:t>
            </a:r>
            <a:r>
              <a:rPr lang="en-US" sz="1100" b="0" dirty="0" smtClean="0"/>
              <a:t> </a:t>
            </a:r>
            <a:r>
              <a:rPr lang="en-US" sz="1100" b="0" dirty="0" err="1" smtClean="0"/>
              <a:t>клиентом</a:t>
            </a:r>
            <a:r>
              <a:rPr lang="en-US" sz="1100" b="0" dirty="0" smtClean="0"/>
              <a:t> с </a:t>
            </a:r>
            <a:r>
              <a:rPr lang="en-US" sz="1100" b="0" dirty="0" err="1" smtClean="0"/>
              <a:t>учетом</a:t>
            </a:r>
            <a:r>
              <a:rPr lang="en-US" sz="1100" b="0" dirty="0" smtClean="0"/>
              <a:t> </a:t>
            </a:r>
            <a:r>
              <a:rPr lang="en-US" sz="1100" b="0" dirty="0" err="1" smtClean="0"/>
              <a:t>его</a:t>
            </a:r>
            <a:r>
              <a:rPr lang="en-US" sz="1100" b="0" dirty="0" smtClean="0"/>
              <a:t> </a:t>
            </a:r>
            <a:r>
              <a:rPr lang="en-US" sz="1100" b="0" dirty="0" err="1" smtClean="0"/>
              <a:t>истории</a:t>
            </a:r>
            <a:r>
              <a:rPr lang="en-US" sz="1100" b="0" dirty="0" smtClean="0"/>
              <a:t> и </a:t>
            </a:r>
            <a:r>
              <a:rPr lang="en-US" sz="1100" b="0" dirty="0" err="1" smtClean="0"/>
              <a:t>личных</a:t>
            </a:r>
            <a:r>
              <a:rPr lang="en-US" sz="1100" b="0" dirty="0" smtClean="0"/>
              <a:t> </a:t>
            </a:r>
            <a:r>
              <a:rPr lang="en-US" sz="1100" b="0" dirty="0" err="1" smtClean="0"/>
              <a:t>качеств</a:t>
            </a:r>
            <a:r>
              <a:rPr lang="en-US" sz="1100" b="0" dirty="0" smtClean="0"/>
              <a:t>/</a:t>
            </a:r>
            <a:r>
              <a:rPr lang="en-US" sz="1100" b="0" dirty="0" err="1" smtClean="0"/>
              <a:t>характера</a:t>
            </a:r>
            <a:endParaRPr lang="en-US" sz="1100" b="0" dirty="0" smtClean="0"/>
          </a:p>
          <a:p>
            <a:pPr marL="268288" lvl="2" indent="-122238">
              <a:lnSpc>
                <a:spcPct val="90000"/>
              </a:lnSpc>
              <a:spcBef>
                <a:spcPts val="300"/>
              </a:spcBef>
              <a:buSzPct val="100000"/>
              <a:buFont typeface="Arial Narrow"/>
              <a:buChar char="–"/>
            </a:pPr>
            <a:r>
              <a:rPr lang="en-US" sz="1100" dirty="0" err="1" smtClean="0"/>
              <a:t>Частичная</a:t>
            </a:r>
            <a:r>
              <a:rPr lang="en-US" sz="1100" dirty="0" smtClean="0"/>
              <a:t> </a:t>
            </a:r>
            <a:r>
              <a:rPr lang="en-US" sz="1100" dirty="0" err="1" smtClean="0"/>
              <a:t>замена</a:t>
            </a:r>
            <a:r>
              <a:rPr lang="en-US" sz="1100" dirty="0" smtClean="0"/>
              <a:t> </a:t>
            </a:r>
            <a:r>
              <a:rPr lang="en-US" sz="1100" dirty="0" err="1" smtClean="0"/>
              <a:t>инженеров</a:t>
            </a:r>
            <a:r>
              <a:rPr lang="en-US" sz="1100" dirty="0" smtClean="0"/>
              <a:t> </a:t>
            </a:r>
            <a:r>
              <a:rPr lang="en-US" sz="1100" dirty="0" err="1" smtClean="0"/>
              <a:t>колл-центра</a:t>
            </a:r>
            <a:r>
              <a:rPr lang="en-US" sz="1100" dirty="0" smtClean="0"/>
              <a:t> </a:t>
            </a:r>
            <a:r>
              <a:rPr lang="en-US" sz="1100" b="0" dirty="0" err="1" smtClean="0"/>
              <a:t>голосовыми</a:t>
            </a:r>
            <a:r>
              <a:rPr lang="en-US" sz="1100" b="0" dirty="0" smtClean="0"/>
              <a:t> и </a:t>
            </a:r>
            <a:r>
              <a:rPr lang="en-US" sz="1100" b="0" dirty="0" err="1" smtClean="0"/>
              <a:t>чат-ботами</a:t>
            </a:r>
            <a:r>
              <a:rPr lang="en-US" sz="1100" b="0" dirty="0" smtClean="0"/>
              <a:t> (</a:t>
            </a:r>
            <a:r>
              <a:rPr lang="en-US" sz="1100" b="0" dirty="0" err="1" smtClean="0"/>
              <a:t>до</a:t>
            </a:r>
            <a:r>
              <a:rPr lang="en-US" sz="1100" b="0" dirty="0" smtClean="0"/>
              <a:t> 80% </a:t>
            </a:r>
            <a:r>
              <a:rPr lang="en-US" sz="1100" b="0" dirty="0" err="1" smtClean="0"/>
              <a:t>для</a:t>
            </a:r>
            <a:r>
              <a:rPr lang="en-US" sz="1100" b="0" dirty="0" smtClean="0"/>
              <a:t> </a:t>
            </a:r>
            <a:r>
              <a:rPr lang="en-US" sz="1100" b="0" dirty="0" err="1" smtClean="0"/>
              <a:t>чатов</a:t>
            </a:r>
            <a:r>
              <a:rPr lang="en-US" sz="1100" b="0" dirty="0" smtClean="0"/>
              <a:t>); </a:t>
            </a:r>
            <a:r>
              <a:rPr lang="en-US" sz="1100" b="0" dirty="0" err="1" smtClean="0"/>
              <a:t>снижение</a:t>
            </a:r>
            <a:r>
              <a:rPr lang="en-US" sz="1100" b="0" dirty="0" smtClean="0"/>
              <a:t> </a:t>
            </a:r>
            <a:r>
              <a:rPr lang="en-US" sz="1100" b="0" dirty="0" err="1" smtClean="0"/>
              <a:t>затрат</a:t>
            </a:r>
            <a:r>
              <a:rPr lang="en-US" sz="1100" b="0" dirty="0" smtClean="0"/>
              <a:t> </a:t>
            </a:r>
            <a:r>
              <a:rPr lang="en-US" sz="1100" b="0" dirty="0" err="1" smtClean="0"/>
              <a:t>на</a:t>
            </a:r>
            <a:r>
              <a:rPr lang="en-US" sz="1100" b="0" dirty="0" smtClean="0"/>
              <a:t> </a:t>
            </a:r>
            <a:r>
              <a:rPr lang="en-US" sz="1100" b="0" dirty="0" err="1" smtClean="0"/>
              <a:t>колл-центр</a:t>
            </a:r>
            <a:r>
              <a:rPr lang="en-US" sz="1100" b="0" dirty="0" smtClean="0"/>
              <a:t> </a:t>
            </a:r>
            <a:r>
              <a:rPr lang="en-US" sz="1100" b="0" dirty="0" err="1" smtClean="0"/>
              <a:t>на</a:t>
            </a:r>
            <a:r>
              <a:rPr lang="en-US" sz="1100" b="0" dirty="0" smtClean="0"/>
              <a:t> 30-50%</a:t>
            </a:r>
          </a:p>
          <a:p>
            <a:pPr marL="268288" lvl="2" indent="-122238">
              <a:lnSpc>
                <a:spcPct val="90000"/>
              </a:lnSpc>
              <a:spcBef>
                <a:spcPts val="300"/>
              </a:spcBef>
              <a:buSzPct val="100000"/>
              <a:buFont typeface="Arial Narrow"/>
              <a:buChar char="–"/>
            </a:pPr>
            <a:r>
              <a:rPr lang="en-US" sz="1100" dirty="0" err="1" smtClean="0"/>
              <a:t>Точное</a:t>
            </a:r>
            <a:r>
              <a:rPr lang="en-US" sz="1100" dirty="0" smtClean="0"/>
              <a:t> </a:t>
            </a:r>
            <a:r>
              <a:rPr lang="en-US" sz="1100" dirty="0" err="1" smtClean="0"/>
              <a:t>прогнозирование</a:t>
            </a:r>
            <a:r>
              <a:rPr lang="en-US" sz="1100" dirty="0" smtClean="0"/>
              <a:t> </a:t>
            </a:r>
            <a:r>
              <a:rPr lang="en-US" sz="1100" dirty="0" err="1" smtClean="0"/>
              <a:t>текучести</a:t>
            </a:r>
            <a:r>
              <a:rPr lang="en-US" sz="1100" dirty="0" smtClean="0"/>
              <a:t> </a:t>
            </a:r>
            <a:r>
              <a:rPr lang="en-US" sz="1100" dirty="0" err="1" smtClean="0"/>
              <a:t>клиентов</a:t>
            </a:r>
            <a:r>
              <a:rPr lang="en-US" sz="1100" dirty="0" smtClean="0"/>
              <a:t> и </a:t>
            </a:r>
            <a:r>
              <a:rPr lang="en-US" sz="1100" dirty="0" err="1" smtClean="0"/>
              <a:t>риска</a:t>
            </a:r>
            <a:r>
              <a:rPr lang="en-US" sz="1100" dirty="0" smtClean="0"/>
              <a:t> </a:t>
            </a:r>
            <a:r>
              <a:rPr lang="en-US" sz="1100" dirty="0" err="1" smtClean="0"/>
              <a:t>мошенничества</a:t>
            </a:r>
            <a:r>
              <a:rPr lang="en-US" sz="1100" dirty="0" smtClean="0"/>
              <a:t> </a:t>
            </a:r>
            <a:r>
              <a:rPr lang="en-US" sz="1100" b="0" dirty="0" err="1" smtClean="0"/>
              <a:t>на</a:t>
            </a:r>
            <a:r>
              <a:rPr lang="en-US" sz="1100" b="0" dirty="0" smtClean="0"/>
              <a:t> </a:t>
            </a:r>
            <a:r>
              <a:rPr lang="en-US" sz="1100" b="0" dirty="0" err="1" smtClean="0"/>
              <a:t>основе</a:t>
            </a:r>
            <a:r>
              <a:rPr lang="en-US" sz="1100" b="0" dirty="0" smtClean="0"/>
              <a:t> </a:t>
            </a:r>
            <a:r>
              <a:rPr lang="en-US" sz="1100" b="0" dirty="0" err="1" smtClean="0"/>
              <a:t>анализа</a:t>
            </a:r>
            <a:r>
              <a:rPr lang="en-US" sz="1100" b="0" dirty="0" smtClean="0"/>
              <a:t> </a:t>
            </a:r>
            <a:r>
              <a:rPr lang="en-US" sz="1100" b="0" dirty="0" err="1" smtClean="0"/>
              <a:t>поведения</a:t>
            </a:r>
            <a:r>
              <a:rPr lang="en-US" sz="1100" b="0" dirty="0" smtClean="0"/>
              <a:t> </a:t>
            </a:r>
            <a:r>
              <a:rPr lang="en-US" sz="1100" b="0" dirty="0" err="1" smtClean="0"/>
              <a:t>каждого</a:t>
            </a:r>
            <a:r>
              <a:rPr lang="en-US" sz="1100" b="0" dirty="0" smtClean="0"/>
              <a:t> </a:t>
            </a:r>
            <a:r>
              <a:rPr lang="en-US" sz="1100" b="0" dirty="0" err="1" smtClean="0"/>
              <a:t>клиента</a:t>
            </a:r>
            <a:endParaRPr lang="en-US" sz="1100" dirty="0"/>
          </a:p>
        </p:txBody>
      </p:sp>
      <p:sp>
        <p:nvSpPr>
          <p:cNvPr id="188" name="Rectangle 187"/>
          <p:cNvSpPr>
            <a:spLocks/>
          </p:cNvSpPr>
          <p:nvPr/>
        </p:nvSpPr>
        <p:spPr>
          <a:xfrm>
            <a:off x="8973051" y="2922465"/>
            <a:ext cx="234000" cy="23400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buSzPct val="100000"/>
            </a:pPr>
            <a:r>
              <a:rPr lang="en-US" dirty="0" smtClean="0">
                <a:solidFill>
                  <a:schemeClr val="bg1"/>
                </a:solidFill>
              </a:rPr>
              <a:t>12</a:t>
            </a:r>
            <a:endParaRPr lang="en-US" dirty="0">
              <a:solidFill>
                <a:schemeClr val="bg1"/>
              </a:solidFill>
            </a:endParaRPr>
          </a:p>
        </p:txBody>
      </p:sp>
      <p:sp>
        <p:nvSpPr>
          <p:cNvPr id="189" name="Rectangle 188"/>
          <p:cNvSpPr>
            <a:spLocks/>
          </p:cNvSpPr>
          <p:nvPr/>
        </p:nvSpPr>
        <p:spPr>
          <a:xfrm>
            <a:off x="8973051" y="3581856"/>
            <a:ext cx="234000" cy="23400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buSzPct val="100000"/>
            </a:pPr>
            <a:r>
              <a:rPr lang="en-US" dirty="0" smtClean="0">
                <a:solidFill>
                  <a:schemeClr val="bg1"/>
                </a:solidFill>
              </a:rPr>
              <a:t>13</a:t>
            </a:r>
            <a:endParaRPr lang="en-US" dirty="0">
              <a:solidFill>
                <a:schemeClr val="bg1"/>
              </a:solidFill>
            </a:endParaRPr>
          </a:p>
        </p:txBody>
      </p:sp>
      <p:sp>
        <p:nvSpPr>
          <p:cNvPr id="190" name="Rectangle 189"/>
          <p:cNvSpPr>
            <a:spLocks/>
          </p:cNvSpPr>
          <p:nvPr/>
        </p:nvSpPr>
        <p:spPr>
          <a:xfrm>
            <a:off x="8973051" y="4205907"/>
            <a:ext cx="234000" cy="23400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buSzPct val="100000"/>
            </a:pPr>
            <a:r>
              <a:rPr lang="en-US" dirty="0" smtClean="0">
                <a:solidFill>
                  <a:schemeClr val="bg1"/>
                </a:solidFill>
              </a:rPr>
              <a:t>14</a:t>
            </a:r>
            <a:endParaRPr lang="en-US" dirty="0">
              <a:solidFill>
                <a:schemeClr val="bg1"/>
              </a:solidFill>
            </a:endParaRPr>
          </a:p>
        </p:txBody>
      </p:sp>
      <p:sp>
        <p:nvSpPr>
          <p:cNvPr id="79" name="Source"/>
          <p:cNvSpPr txBox="1"/>
          <p:nvPr/>
        </p:nvSpPr>
        <p:spPr>
          <a:xfrm>
            <a:off x="736600" y="6710121"/>
            <a:ext cx="4978927"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smtClean="0">
                <a:solidFill>
                  <a:schemeClr val="tx1"/>
                </a:solidFill>
                <a:latin typeface="+mn-lt"/>
                <a:cs typeface="+mn-cs"/>
                <a:sym typeface="+mn-lt"/>
              </a:rPr>
              <a:t>Источник: </a:t>
            </a:r>
            <a:r>
              <a:rPr lang="en-US" sz="900" b="0" smtClean="0">
                <a:solidFill>
                  <a:schemeClr val="tx1"/>
                </a:solidFill>
                <a:latin typeface="+mn-lt"/>
                <a:cs typeface="+mn-cs"/>
                <a:sym typeface="+mn-lt"/>
              </a:rPr>
              <a:t>Energy Pool, Frontier Economics, BWK, Energiewirtschaftliche Tagesfragen, Pike Research, Roland Berger</a:t>
            </a:r>
            <a:endParaRPr lang="en-US" sz="900" b="0" dirty="0" smtClean="0">
              <a:solidFill>
                <a:schemeClr val="tx1"/>
              </a:solidFill>
              <a:latin typeface="+mn-lt"/>
              <a:cs typeface="+mn-cs"/>
              <a:sym typeface="+mn-lt"/>
            </a:endParaRPr>
          </a:p>
        </p:txBody>
      </p:sp>
      <p:sp>
        <p:nvSpPr>
          <p:cNvPr id="80" name="Notes"/>
          <p:cNvSpPr txBox="1"/>
          <p:nvPr/>
        </p:nvSpPr>
        <p:spPr>
          <a:xfrm>
            <a:off x="736599" y="6417475"/>
            <a:ext cx="7083670"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dirty="0" smtClean="0">
                <a:solidFill>
                  <a:schemeClr val="tx1"/>
                </a:solidFill>
                <a:latin typeface="+mn-lt"/>
                <a:cs typeface="+mn-cs"/>
                <a:sym typeface="+mn-lt"/>
              </a:rPr>
              <a:t>1) Примеры вариантов оптимизации нагрузки – отопление, охлаждение, вентиляция, насосы, компрессоры, мельницы, выработка электроэнергии на объекте</a:t>
            </a:r>
            <a:endParaRPr lang="en-US" sz="900" b="0" dirty="0" smtClean="0">
              <a:solidFill>
                <a:schemeClr val="tx1"/>
              </a:solidFill>
              <a:latin typeface="+mn-lt"/>
              <a:cs typeface="+mn-cs"/>
              <a:sym typeface="+mn-lt"/>
            </a:endParaRPr>
          </a:p>
        </p:txBody>
      </p:sp>
      <p:sp>
        <p:nvSpPr>
          <p:cNvPr id="71" name="Subtitle"/>
          <p:cNvSpPr txBox="1">
            <a:spLocks/>
          </p:cNvSpPr>
          <p:nvPr/>
        </p:nvSpPr>
        <p:spPr>
          <a:xfrm>
            <a:off x="738000" y="1710001"/>
            <a:ext cx="1079280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sz="2100" b="0" dirty="0">
                <a:solidFill>
                  <a:schemeClr val="tx2"/>
                </a:solidFill>
                <a:sym typeface="+mn-lt"/>
              </a:rPr>
              <a:t>Новые технологии – </a:t>
            </a:r>
            <a:r>
              <a:rPr lang="ru-RU" sz="2100" b="0" dirty="0" smtClean="0">
                <a:solidFill>
                  <a:schemeClr val="tx2"/>
                </a:solidFill>
                <a:latin typeface="+mn-lt"/>
                <a:cs typeface="+mn-cs"/>
                <a:sym typeface="+mn-lt"/>
              </a:rPr>
              <a:t>Искусственный интеллект</a:t>
            </a:r>
            <a:endParaRPr lang="en-US" sz="2100" b="0" dirty="0" smtClean="0">
              <a:solidFill>
                <a:schemeClr val="tx2"/>
              </a:solidFill>
              <a:latin typeface="+mn-lt"/>
              <a:cs typeface="+mn-cs"/>
              <a:sym typeface="+mn-lt"/>
            </a:endParaRPr>
          </a:p>
        </p:txBody>
      </p:sp>
      <p:sp>
        <p:nvSpPr>
          <p:cNvPr id="66" name="RbSticker"/>
          <p:cNvSpPr txBox="1"/>
          <p:nvPr/>
        </p:nvSpPr>
        <p:spPr>
          <a:xfrm>
            <a:off x="1082488" y="260349"/>
            <a:ext cx="525785" cy="180049"/>
          </a:xfrm>
          <a:prstGeom prst="rect">
            <a:avLst/>
          </a:prstGeom>
          <a:solidFill>
            <a:srgbClr val="BBE0E3">
              <a:lumMod val="100000"/>
              <a:alpha val="0"/>
            </a:srgbClr>
          </a:solidFill>
          <a:ln w="9525">
            <a:noFill/>
          </a:ln>
        </p:spPr>
        <p:txBody>
          <a:bodyPr vert="horz" wrap="none" lIns="0" tIns="0" rIns="0" bIns="0" rtlCol="0" anchor="ctr">
            <a:spAutoFit/>
          </a:bodyPr>
          <a:lstStyle/>
          <a:p>
            <a:pPr rtl="0">
              <a:lnSpc>
                <a:spcPct val="90000"/>
              </a:lnSpc>
              <a:spcBef>
                <a:spcPts val="400"/>
              </a:spcBef>
              <a:buClr>
                <a:srgbClr val="000000"/>
              </a:buClr>
              <a:buSzPct val="100000"/>
            </a:pPr>
            <a:r>
              <a:rPr lang="ru-RU">
                <a:solidFill>
                  <a:schemeClr val="accent3"/>
                </a:solidFill>
                <a:latin typeface="+mn-lt"/>
                <a:cs typeface="Arial Narrow" pitchFamily="34" charset="0"/>
              </a:rPr>
              <a:t>Пример</a:t>
            </a:r>
            <a:endParaRPr lang="ru-RU" noProof="0" dirty="0">
              <a:solidFill>
                <a:schemeClr val="accent3"/>
              </a:solidFill>
              <a:latin typeface="+mn-lt"/>
              <a:cs typeface="Arial Narrow" pitchFamily="34" charset="0"/>
            </a:endParaRPr>
          </a:p>
        </p:txBody>
      </p:sp>
      <p:sp>
        <p:nvSpPr>
          <p:cNvPr id="67" name="RbNavigator"/>
          <p:cNvSpPr txBox="1"/>
          <p:nvPr/>
        </p:nvSpPr>
        <p:spPr>
          <a:xfrm>
            <a:off x="7380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SzPct val="100000"/>
            </a:pPr>
            <a:r>
              <a:rPr kumimoji="1" lang="ru-RU" noProof="0" dirty="0" smtClean="0">
                <a:solidFill>
                  <a:schemeClr val="bg1"/>
                </a:solidFill>
                <a:latin typeface="+mn-lt"/>
                <a:cs typeface="Arial Narrow" pitchFamily="34" charset="0"/>
              </a:rPr>
              <a:t>2</a:t>
            </a:r>
            <a:endParaRPr kumimoji="1" lang="en-US" noProof="0" dirty="0">
              <a:solidFill>
                <a:schemeClr val="bg1"/>
              </a:solidFill>
              <a:latin typeface="+mn-lt"/>
              <a:cs typeface="Arial Narrow" pitchFamily="34" charset="0"/>
            </a:endParaRPr>
          </a:p>
        </p:txBody>
      </p:sp>
    </p:spTree>
    <p:extLst>
      <p:ext uri="{BB962C8B-B14F-4D97-AF65-F5344CB8AC3E}">
        <p14:creationId xmlns:p14="http://schemas.microsoft.com/office/powerpoint/2010/main" val="2214358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879253630"/>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28076" name="think-cell Slide" r:id="rId5" imgW="0" imgH="0" progId="TCLayout.ActiveDocument.1">
                  <p:embed/>
                </p:oleObj>
              </mc:Choice>
              <mc:Fallback>
                <p:oleObj name="think-cell Slide" r:id="rId5" imgW="0" imgH="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5" y="1589"/>
                        <a:ext cx="1953"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Espace réservé du numéro de diapositive 2"/>
          <p:cNvSpPr>
            <a:spLocks noGrp="1"/>
          </p:cNvSpPr>
          <p:nvPr>
            <p:ph type="sldNum" sz="quarter" idx="11"/>
          </p:nvPr>
        </p:nvSpPr>
        <p:spPr/>
        <p:txBody>
          <a:bodyPr/>
          <a:lstStyle/>
          <a:p>
            <a:fld id="{733122C9-A0B9-462F-8757-0847AD287B63}" type="slidenum">
              <a:rPr lang="en-US" smtClean="0"/>
              <a:pPr/>
              <a:t>9</a:t>
            </a:fld>
            <a:endParaRPr lang="en-US"/>
          </a:p>
        </p:txBody>
      </p:sp>
      <p:sp>
        <p:nvSpPr>
          <p:cNvPr id="5" name="Title 4"/>
          <p:cNvSpPr>
            <a:spLocks noGrp="1"/>
          </p:cNvSpPr>
          <p:nvPr>
            <p:ph type="title"/>
          </p:nvPr>
        </p:nvSpPr>
        <p:spPr>
          <a:xfrm>
            <a:off x="738000" y="666000"/>
            <a:ext cx="10792808" cy="860400"/>
          </a:xfrm>
        </p:spPr>
        <p:txBody>
          <a:bodyPr/>
          <a:lstStyle/>
          <a:p>
            <a:r>
              <a:rPr lang="ru-RU" smtClean="0"/>
              <a:t>Управление спросом приносит пользу промышленным потре-бителям э</a:t>
            </a:r>
            <a:r>
              <a:rPr lang="en-US" smtClean="0"/>
              <a:t>/</a:t>
            </a:r>
            <a:r>
              <a:rPr lang="ru-RU" smtClean="0"/>
              <a:t>э, генерирующим компаниям и сетевым операторам</a:t>
            </a:r>
            <a:endParaRPr lang="fr-FR" dirty="0"/>
          </a:p>
        </p:txBody>
      </p:sp>
      <p:sp>
        <p:nvSpPr>
          <p:cNvPr id="4" name="Title 1"/>
          <p:cNvSpPr txBox="1"/>
          <p:nvPr/>
        </p:nvSpPr>
        <p:spPr>
          <a:xfrm>
            <a:off x="2025942" y="409855"/>
            <a:ext cx="11379835" cy="747897"/>
          </a:xfrm>
          <a:prstGeom prst="rect">
            <a:avLst/>
          </a:prstGeom>
          <a:effectLst/>
        </p:spPr>
        <p:txBody>
          <a:bodyPr/>
          <a:lstStyle>
            <a:lvl1pPr algn="l" defTabSz="914400" rtl="0" eaLnBrk="1" latinLnBrk="0" hangingPunct="1">
              <a:lnSpc>
                <a:spcPct val="90000"/>
              </a:lnSpc>
              <a:spcBef>
                <a:spcPct val="0"/>
              </a:spcBef>
              <a:buNone/>
              <a:defRPr sz="2300" b="1" kern="1200">
                <a:solidFill>
                  <a:schemeClr val="accent1"/>
                </a:solidFill>
                <a:effectLst/>
                <a:latin typeface="+mj-lt"/>
                <a:ea typeface="+mj-ea"/>
                <a:cs typeface="+mj-cs"/>
              </a:defRPr>
            </a:lvl1pPr>
          </a:lstStyle>
          <a:p>
            <a:endParaRPr lang="en-US">
              <a:effectLst/>
            </a:endParaRPr>
          </a:p>
        </p:txBody>
      </p:sp>
      <p:cxnSp>
        <p:nvCxnSpPr>
          <p:cNvPr id="71" name="Horizontal Line"/>
          <p:cNvCxnSpPr/>
          <p:nvPr/>
        </p:nvCxnSpPr>
        <p:spPr>
          <a:xfrm>
            <a:off x="738000" y="2495594"/>
            <a:ext cx="4825272"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72" name="ListLeanHorizontalTextTopic0"/>
          <p:cNvSpPr txBox="1"/>
          <p:nvPr/>
        </p:nvSpPr>
        <p:spPr>
          <a:xfrm>
            <a:off x="738002" y="2187442"/>
            <a:ext cx="4825272" cy="308152"/>
          </a:xfrm>
          <a:prstGeom prst="rect">
            <a:avLst/>
          </a:prstGeom>
          <a:noFill/>
          <a:ln w="9525">
            <a:noFill/>
          </a:ln>
          <a:effectLst/>
        </p:spPr>
        <p:txBody>
          <a:bodyPr vert="horz" wrap="square" lIns="0" tIns="0" rIns="0" bIns="72000" rtlCol="0" anchor="b">
            <a:spAutoFit/>
          </a:bodyPr>
          <a:lstStyle/>
          <a:p>
            <a:pPr>
              <a:lnSpc>
                <a:spcPct val="90000"/>
              </a:lnSpc>
              <a:spcBef>
                <a:spcPts val="0"/>
              </a:spcBef>
              <a:buSzTx/>
            </a:pPr>
            <a:r>
              <a:rPr lang="ru-RU" sz="1700" dirty="0" smtClean="0">
                <a:solidFill>
                  <a:srgbClr val="000000"/>
                </a:solidFill>
                <a:latin typeface="Arial Narrow"/>
                <a:cs typeface="Arial Narrow" pitchFamily="34" charset="0"/>
              </a:rPr>
              <a:t>Направления </a:t>
            </a:r>
            <a:r>
              <a:rPr lang="ru-RU" sz="1700" dirty="0">
                <a:solidFill>
                  <a:srgbClr val="000000"/>
                </a:solidFill>
                <a:latin typeface="Arial Narrow"/>
                <a:cs typeface="Arial Narrow" pitchFamily="34" charset="0"/>
              </a:rPr>
              <a:t>оптимизации нагрузки</a:t>
            </a:r>
          </a:p>
        </p:txBody>
      </p:sp>
      <p:grpSp>
        <p:nvGrpSpPr>
          <p:cNvPr id="125" name="Group 13"/>
          <p:cNvGrpSpPr/>
          <p:nvPr/>
        </p:nvGrpSpPr>
        <p:grpSpPr>
          <a:xfrm>
            <a:off x="2438918" y="2683833"/>
            <a:ext cx="509504" cy="504000"/>
            <a:chOff x="1336077" y="2624299"/>
            <a:chExt cx="504000" cy="504000"/>
          </a:xfrm>
          <a:effectLst/>
        </p:grpSpPr>
        <p:sp>
          <p:nvSpPr>
            <p:cNvPr id="126" name="Oval 59"/>
            <p:cNvSpPr/>
            <p:nvPr/>
          </p:nvSpPr>
          <p:spPr>
            <a:xfrm>
              <a:off x="1336077" y="2624299"/>
              <a:ext cx="504000" cy="504000"/>
            </a:xfrm>
            <a:prstGeom prst="ellipse">
              <a:avLst/>
            </a:prstGeom>
            <a:solidFill>
              <a:schemeClr val="accent6"/>
            </a:solidFill>
            <a:ln w="9525" cap="flat" cmpd="sng" algn="ctr">
              <a:noFill/>
              <a:prstDash val="solid"/>
            </a:ln>
            <a:effectLst/>
          </p:spPr>
          <p:txBody>
            <a:bodyPr wrap="none" lIns="0" tIns="0" rIns="0" bIns="0" rtlCol="0" anchor="b" anchorCtr="0">
              <a:noAutofit/>
            </a:bodyPr>
            <a:lstStyle/>
            <a:p>
              <a:pPr marL="0" marR="0" lvl="0" indent="0" algn="ctr"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grpSp>
          <p:nvGrpSpPr>
            <p:cNvPr id="127" name="Group 61"/>
            <p:cNvGrpSpPr/>
            <p:nvPr/>
          </p:nvGrpSpPr>
          <p:grpSpPr>
            <a:xfrm>
              <a:off x="1416393" y="2706150"/>
              <a:ext cx="343371" cy="340298"/>
              <a:chOff x="1301269" y="3151604"/>
              <a:chExt cx="456974" cy="452885"/>
            </a:xfrm>
            <a:effectLst/>
          </p:grpSpPr>
          <p:sp>
            <p:nvSpPr>
              <p:cNvPr id="128" name="Freeform 199"/>
              <p:cNvSpPr>
                <a:spLocks noEditPoints="1"/>
              </p:cNvSpPr>
              <p:nvPr/>
            </p:nvSpPr>
            <p:spPr>
              <a:xfrm>
                <a:off x="1693084" y="3258136"/>
                <a:ext cx="65159" cy="51532"/>
              </a:xfrm>
              <a:custGeom>
                <a:avLst/>
                <a:gdLst>
                  <a:gd name="T0" fmla="*/ 30 w 59"/>
                  <a:gd name="T1" fmla="*/ 0 h 59"/>
                  <a:gd name="T2" fmla="*/ 0 w 59"/>
                  <a:gd name="T3" fmla="*/ 30 h 59"/>
                  <a:gd name="T4" fmla="*/ 30 w 59"/>
                  <a:gd name="T5" fmla="*/ 59 h 59"/>
                  <a:gd name="T6" fmla="*/ 59 w 59"/>
                  <a:gd name="T7" fmla="*/ 30 h 59"/>
                  <a:gd name="T8" fmla="*/ 30 w 59"/>
                  <a:gd name="T9" fmla="*/ 0 h 59"/>
                  <a:gd name="T10" fmla="*/ 30 w 59"/>
                  <a:gd name="T11" fmla="*/ 48 h 59"/>
                  <a:gd name="T12" fmla="*/ 11 w 59"/>
                  <a:gd name="T13" fmla="*/ 30 h 59"/>
                  <a:gd name="T14" fmla="*/ 30 w 59"/>
                  <a:gd name="T15" fmla="*/ 11 h 59"/>
                  <a:gd name="T16" fmla="*/ 35 w 59"/>
                  <a:gd name="T17" fmla="*/ 12 h 59"/>
                  <a:gd name="T18" fmla="*/ 25 w 59"/>
                  <a:gd name="T19" fmla="*/ 26 h 59"/>
                  <a:gd name="T20" fmla="*/ 26 w 59"/>
                  <a:gd name="T21" fmla="*/ 31 h 59"/>
                  <a:gd name="T22" fmla="*/ 28 w 59"/>
                  <a:gd name="T23" fmla="*/ 32 h 59"/>
                  <a:gd name="T24" fmla="*/ 31 w 59"/>
                  <a:gd name="T25" fmla="*/ 30 h 59"/>
                  <a:gd name="T26" fmla="*/ 42 w 59"/>
                  <a:gd name="T27" fmla="*/ 16 h 59"/>
                  <a:gd name="T28" fmla="*/ 48 w 59"/>
                  <a:gd name="T29" fmla="*/ 30 h 59"/>
                  <a:gd name="T30" fmla="*/ 30 w 59"/>
                  <a:gd name="T3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59">
                    <a:moveTo>
                      <a:pt x="30" y="0"/>
                    </a:moveTo>
                    <a:cubicBezTo>
                      <a:pt x="13" y="0"/>
                      <a:pt x="0" y="13"/>
                      <a:pt x="0" y="30"/>
                    </a:cubicBezTo>
                    <a:cubicBezTo>
                      <a:pt x="0" y="46"/>
                      <a:pt x="13" y="59"/>
                      <a:pt x="30" y="59"/>
                    </a:cubicBezTo>
                    <a:cubicBezTo>
                      <a:pt x="46" y="59"/>
                      <a:pt x="59" y="46"/>
                      <a:pt x="59" y="30"/>
                    </a:cubicBezTo>
                    <a:cubicBezTo>
                      <a:pt x="59" y="13"/>
                      <a:pt x="46" y="0"/>
                      <a:pt x="30" y="0"/>
                    </a:cubicBezTo>
                    <a:close/>
                    <a:moveTo>
                      <a:pt x="30" y="48"/>
                    </a:moveTo>
                    <a:cubicBezTo>
                      <a:pt x="19" y="48"/>
                      <a:pt x="11" y="40"/>
                      <a:pt x="11" y="30"/>
                    </a:cubicBezTo>
                    <a:cubicBezTo>
                      <a:pt x="11" y="19"/>
                      <a:pt x="19" y="11"/>
                      <a:pt x="30" y="11"/>
                    </a:cubicBezTo>
                    <a:cubicBezTo>
                      <a:pt x="32" y="11"/>
                      <a:pt x="33" y="11"/>
                      <a:pt x="35" y="12"/>
                    </a:cubicBezTo>
                    <a:cubicBezTo>
                      <a:pt x="25" y="26"/>
                      <a:pt x="25" y="26"/>
                      <a:pt x="25" y="26"/>
                    </a:cubicBezTo>
                    <a:cubicBezTo>
                      <a:pt x="23" y="27"/>
                      <a:pt x="24" y="30"/>
                      <a:pt x="26" y="31"/>
                    </a:cubicBezTo>
                    <a:cubicBezTo>
                      <a:pt x="26" y="32"/>
                      <a:pt x="27" y="32"/>
                      <a:pt x="28" y="32"/>
                    </a:cubicBezTo>
                    <a:cubicBezTo>
                      <a:pt x="29" y="32"/>
                      <a:pt x="30" y="31"/>
                      <a:pt x="31" y="30"/>
                    </a:cubicBezTo>
                    <a:cubicBezTo>
                      <a:pt x="42" y="16"/>
                      <a:pt x="42" y="16"/>
                      <a:pt x="42" y="16"/>
                    </a:cubicBezTo>
                    <a:cubicBezTo>
                      <a:pt x="46" y="19"/>
                      <a:pt x="48" y="24"/>
                      <a:pt x="48" y="30"/>
                    </a:cubicBezTo>
                    <a:cubicBezTo>
                      <a:pt x="48" y="40"/>
                      <a:pt x="40" y="48"/>
                      <a:pt x="30" y="48"/>
                    </a:cubicBezTo>
                    <a:close/>
                  </a:path>
                </a:pathLst>
              </a:custGeom>
              <a:solidFill>
                <a:srgbClr val="FFFFFF"/>
              </a:solid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29" name="Freeform 201"/>
              <p:cNvSpPr/>
              <p:nvPr/>
            </p:nvSpPr>
            <p:spPr>
              <a:xfrm>
                <a:off x="1332674" y="3151604"/>
                <a:ext cx="38845" cy="76802"/>
              </a:xfrm>
              <a:custGeom>
                <a:avLst/>
                <a:gdLst>
                  <a:gd name="T0" fmla="*/ 16 w 35"/>
                  <a:gd name="T1" fmla="*/ 52 h 88"/>
                  <a:gd name="T2" fmla="*/ 10 w 35"/>
                  <a:gd name="T3" fmla="*/ 87 h 88"/>
                  <a:gd name="T4" fmla="*/ 13 w 35"/>
                  <a:gd name="T5" fmla="*/ 88 h 88"/>
                  <a:gd name="T6" fmla="*/ 16 w 35"/>
                  <a:gd name="T7" fmla="*/ 87 h 88"/>
                  <a:gd name="T8" fmla="*/ 16 w 35"/>
                  <a:gd name="T9" fmla="*/ 82 h 88"/>
                  <a:gd name="T10" fmla="*/ 23 w 35"/>
                  <a:gd name="T11" fmla="*/ 57 h 88"/>
                  <a:gd name="T12" fmla="*/ 25 w 35"/>
                  <a:gd name="T13" fmla="*/ 54 h 88"/>
                  <a:gd name="T14" fmla="*/ 32 w 35"/>
                  <a:gd name="T15" fmla="*/ 19 h 88"/>
                  <a:gd name="T16" fmla="*/ 14 w 35"/>
                  <a:gd name="T17" fmla="*/ 1 h 88"/>
                  <a:gd name="T18" fmla="*/ 9 w 35"/>
                  <a:gd name="T19" fmla="*/ 3 h 88"/>
                  <a:gd name="T20" fmla="*/ 12 w 35"/>
                  <a:gd name="T21" fmla="*/ 8 h 88"/>
                  <a:gd name="T22" fmla="*/ 24 w 35"/>
                  <a:gd name="T23" fmla="*/ 21 h 88"/>
                  <a:gd name="T24" fmla="*/ 18 w 35"/>
                  <a:gd name="T25" fmla="*/ 50 h 88"/>
                  <a:gd name="T26" fmla="*/ 16 w 35"/>
                  <a:gd name="T27"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88">
                    <a:moveTo>
                      <a:pt x="16" y="52"/>
                    </a:moveTo>
                    <a:cubicBezTo>
                      <a:pt x="10" y="61"/>
                      <a:pt x="0" y="75"/>
                      <a:pt x="10" y="87"/>
                    </a:cubicBezTo>
                    <a:cubicBezTo>
                      <a:pt x="11" y="88"/>
                      <a:pt x="12" y="88"/>
                      <a:pt x="13" y="88"/>
                    </a:cubicBezTo>
                    <a:cubicBezTo>
                      <a:pt x="14" y="88"/>
                      <a:pt x="15" y="88"/>
                      <a:pt x="16" y="87"/>
                    </a:cubicBezTo>
                    <a:cubicBezTo>
                      <a:pt x="17" y="86"/>
                      <a:pt x="18" y="83"/>
                      <a:pt x="16" y="82"/>
                    </a:cubicBezTo>
                    <a:cubicBezTo>
                      <a:pt x="10" y="75"/>
                      <a:pt x="15" y="67"/>
                      <a:pt x="23" y="57"/>
                    </a:cubicBezTo>
                    <a:cubicBezTo>
                      <a:pt x="23" y="56"/>
                      <a:pt x="24" y="55"/>
                      <a:pt x="25" y="54"/>
                    </a:cubicBezTo>
                    <a:cubicBezTo>
                      <a:pt x="33" y="42"/>
                      <a:pt x="35" y="31"/>
                      <a:pt x="32" y="19"/>
                    </a:cubicBezTo>
                    <a:cubicBezTo>
                      <a:pt x="29" y="10"/>
                      <a:pt x="22" y="3"/>
                      <a:pt x="14" y="1"/>
                    </a:cubicBezTo>
                    <a:cubicBezTo>
                      <a:pt x="12" y="0"/>
                      <a:pt x="10" y="1"/>
                      <a:pt x="9" y="3"/>
                    </a:cubicBezTo>
                    <a:cubicBezTo>
                      <a:pt x="9" y="5"/>
                      <a:pt x="10" y="7"/>
                      <a:pt x="12" y="8"/>
                    </a:cubicBezTo>
                    <a:cubicBezTo>
                      <a:pt x="17" y="10"/>
                      <a:pt x="22" y="15"/>
                      <a:pt x="24" y="21"/>
                    </a:cubicBezTo>
                    <a:cubicBezTo>
                      <a:pt x="27" y="31"/>
                      <a:pt x="25" y="40"/>
                      <a:pt x="18" y="50"/>
                    </a:cubicBezTo>
                    <a:cubicBezTo>
                      <a:pt x="18" y="51"/>
                      <a:pt x="17" y="51"/>
                      <a:pt x="16" y="52"/>
                    </a:cubicBezTo>
                    <a:close/>
                  </a:path>
                </a:pathLst>
              </a:custGeom>
              <a:solidFill>
                <a:srgbClr val="FFFFFF"/>
              </a:solid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30" name="Freeform 202"/>
              <p:cNvSpPr/>
              <p:nvPr/>
            </p:nvSpPr>
            <p:spPr>
              <a:xfrm>
                <a:off x="1367133" y="3151604"/>
                <a:ext cx="38845" cy="76802"/>
              </a:xfrm>
              <a:custGeom>
                <a:avLst/>
                <a:gdLst>
                  <a:gd name="T0" fmla="*/ 15 w 35"/>
                  <a:gd name="T1" fmla="*/ 1 h 88"/>
                  <a:gd name="T2" fmla="*/ 9 w 35"/>
                  <a:gd name="T3" fmla="*/ 3 h 88"/>
                  <a:gd name="T4" fmla="*/ 12 w 35"/>
                  <a:gd name="T5" fmla="*/ 8 h 88"/>
                  <a:gd name="T6" fmla="*/ 24 w 35"/>
                  <a:gd name="T7" fmla="*/ 21 h 88"/>
                  <a:gd name="T8" fmla="*/ 18 w 35"/>
                  <a:gd name="T9" fmla="*/ 50 h 88"/>
                  <a:gd name="T10" fmla="*/ 16 w 35"/>
                  <a:gd name="T11" fmla="*/ 52 h 88"/>
                  <a:gd name="T12" fmla="*/ 10 w 35"/>
                  <a:gd name="T13" fmla="*/ 87 h 88"/>
                  <a:gd name="T14" fmla="*/ 13 w 35"/>
                  <a:gd name="T15" fmla="*/ 88 h 88"/>
                  <a:gd name="T16" fmla="*/ 16 w 35"/>
                  <a:gd name="T17" fmla="*/ 87 h 88"/>
                  <a:gd name="T18" fmla="*/ 16 w 35"/>
                  <a:gd name="T19" fmla="*/ 82 h 88"/>
                  <a:gd name="T20" fmla="*/ 23 w 35"/>
                  <a:gd name="T21" fmla="*/ 57 h 88"/>
                  <a:gd name="T22" fmla="*/ 25 w 35"/>
                  <a:gd name="T23" fmla="*/ 54 h 88"/>
                  <a:gd name="T24" fmla="*/ 32 w 35"/>
                  <a:gd name="T25" fmla="*/ 19 h 88"/>
                  <a:gd name="T26" fmla="*/ 15 w 35"/>
                  <a:gd name="T27"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88">
                    <a:moveTo>
                      <a:pt x="15" y="1"/>
                    </a:moveTo>
                    <a:cubicBezTo>
                      <a:pt x="12" y="0"/>
                      <a:pt x="10" y="1"/>
                      <a:pt x="9" y="3"/>
                    </a:cubicBezTo>
                    <a:cubicBezTo>
                      <a:pt x="9" y="5"/>
                      <a:pt x="10" y="7"/>
                      <a:pt x="12" y="8"/>
                    </a:cubicBezTo>
                    <a:cubicBezTo>
                      <a:pt x="17" y="10"/>
                      <a:pt x="22" y="15"/>
                      <a:pt x="24" y="21"/>
                    </a:cubicBezTo>
                    <a:cubicBezTo>
                      <a:pt x="27" y="31"/>
                      <a:pt x="25" y="40"/>
                      <a:pt x="18" y="50"/>
                    </a:cubicBezTo>
                    <a:cubicBezTo>
                      <a:pt x="18" y="51"/>
                      <a:pt x="17" y="51"/>
                      <a:pt x="16" y="52"/>
                    </a:cubicBezTo>
                    <a:cubicBezTo>
                      <a:pt x="10" y="61"/>
                      <a:pt x="0" y="75"/>
                      <a:pt x="10" y="87"/>
                    </a:cubicBezTo>
                    <a:cubicBezTo>
                      <a:pt x="11" y="88"/>
                      <a:pt x="12" y="88"/>
                      <a:pt x="13" y="88"/>
                    </a:cubicBezTo>
                    <a:cubicBezTo>
                      <a:pt x="14" y="88"/>
                      <a:pt x="15" y="88"/>
                      <a:pt x="16" y="87"/>
                    </a:cubicBezTo>
                    <a:cubicBezTo>
                      <a:pt x="17" y="86"/>
                      <a:pt x="18" y="83"/>
                      <a:pt x="16" y="82"/>
                    </a:cubicBezTo>
                    <a:cubicBezTo>
                      <a:pt x="10" y="75"/>
                      <a:pt x="16" y="67"/>
                      <a:pt x="23" y="57"/>
                    </a:cubicBezTo>
                    <a:cubicBezTo>
                      <a:pt x="24" y="56"/>
                      <a:pt x="24" y="55"/>
                      <a:pt x="25" y="54"/>
                    </a:cubicBezTo>
                    <a:cubicBezTo>
                      <a:pt x="33" y="42"/>
                      <a:pt x="35" y="31"/>
                      <a:pt x="32" y="19"/>
                    </a:cubicBezTo>
                    <a:cubicBezTo>
                      <a:pt x="29" y="10"/>
                      <a:pt x="22" y="3"/>
                      <a:pt x="15" y="1"/>
                    </a:cubicBezTo>
                    <a:close/>
                  </a:path>
                </a:pathLst>
              </a:custGeom>
              <a:solidFill>
                <a:srgbClr val="FFFFFF"/>
              </a:solid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31" name="Freeform 203"/>
              <p:cNvSpPr/>
              <p:nvPr/>
            </p:nvSpPr>
            <p:spPr>
              <a:xfrm>
                <a:off x="1401592" y="3151604"/>
                <a:ext cx="39471" cy="76802"/>
              </a:xfrm>
              <a:custGeom>
                <a:avLst/>
                <a:gdLst>
                  <a:gd name="T0" fmla="*/ 16 w 36"/>
                  <a:gd name="T1" fmla="*/ 87 h 88"/>
                  <a:gd name="T2" fmla="*/ 16 w 36"/>
                  <a:gd name="T3" fmla="*/ 82 h 88"/>
                  <a:gd name="T4" fmla="*/ 23 w 36"/>
                  <a:gd name="T5" fmla="*/ 57 h 88"/>
                  <a:gd name="T6" fmla="*/ 25 w 36"/>
                  <a:gd name="T7" fmla="*/ 54 h 88"/>
                  <a:gd name="T8" fmla="*/ 32 w 36"/>
                  <a:gd name="T9" fmla="*/ 19 h 88"/>
                  <a:gd name="T10" fmla="*/ 15 w 36"/>
                  <a:gd name="T11" fmla="*/ 1 h 88"/>
                  <a:gd name="T12" fmla="*/ 10 w 36"/>
                  <a:gd name="T13" fmla="*/ 3 h 88"/>
                  <a:gd name="T14" fmla="*/ 12 w 36"/>
                  <a:gd name="T15" fmla="*/ 8 h 88"/>
                  <a:gd name="T16" fmla="*/ 24 w 36"/>
                  <a:gd name="T17" fmla="*/ 21 h 88"/>
                  <a:gd name="T18" fmla="*/ 18 w 36"/>
                  <a:gd name="T19" fmla="*/ 50 h 88"/>
                  <a:gd name="T20" fmla="*/ 17 w 36"/>
                  <a:gd name="T21" fmla="*/ 52 h 88"/>
                  <a:gd name="T22" fmla="*/ 10 w 36"/>
                  <a:gd name="T23" fmla="*/ 87 h 88"/>
                  <a:gd name="T24" fmla="*/ 13 w 36"/>
                  <a:gd name="T25" fmla="*/ 88 h 88"/>
                  <a:gd name="T26" fmla="*/ 16 w 36"/>
                  <a:gd name="T2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88">
                    <a:moveTo>
                      <a:pt x="16" y="87"/>
                    </a:moveTo>
                    <a:cubicBezTo>
                      <a:pt x="18" y="86"/>
                      <a:pt x="18" y="83"/>
                      <a:pt x="16" y="82"/>
                    </a:cubicBezTo>
                    <a:cubicBezTo>
                      <a:pt x="11" y="75"/>
                      <a:pt x="16" y="67"/>
                      <a:pt x="23" y="57"/>
                    </a:cubicBezTo>
                    <a:cubicBezTo>
                      <a:pt x="24" y="56"/>
                      <a:pt x="24" y="55"/>
                      <a:pt x="25" y="54"/>
                    </a:cubicBezTo>
                    <a:cubicBezTo>
                      <a:pt x="33" y="42"/>
                      <a:pt x="36" y="31"/>
                      <a:pt x="32" y="19"/>
                    </a:cubicBezTo>
                    <a:cubicBezTo>
                      <a:pt x="29" y="10"/>
                      <a:pt x="22" y="3"/>
                      <a:pt x="15" y="1"/>
                    </a:cubicBezTo>
                    <a:cubicBezTo>
                      <a:pt x="13" y="0"/>
                      <a:pt x="10" y="1"/>
                      <a:pt x="10" y="3"/>
                    </a:cubicBezTo>
                    <a:cubicBezTo>
                      <a:pt x="9" y="5"/>
                      <a:pt x="10" y="7"/>
                      <a:pt x="12" y="8"/>
                    </a:cubicBezTo>
                    <a:cubicBezTo>
                      <a:pt x="17" y="10"/>
                      <a:pt x="22" y="15"/>
                      <a:pt x="24" y="21"/>
                    </a:cubicBezTo>
                    <a:cubicBezTo>
                      <a:pt x="27" y="31"/>
                      <a:pt x="25" y="40"/>
                      <a:pt x="18" y="50"/>
                    </a:cubicBezTo>
                    <a:cubicBezTo>
                      <a:pt x="18" y="51"/>
                      <a:pt x="17" y="51"/>
                      <a:pt x="17" y="52"/>
                    </a:cubicBezTo>
                    <a:cubicBezTo>
                      <a:pt x="10" y="61"/>
                      <a:pt x="0" y="75"/>
                      <a:pt x="10" y="87"/>
                    </a:cubicBezTo>
                    <a:cubicBezTo>
                      <a:pt x="11" y="88"/>
                      <a:pt x="12" y="88"/>
                      <a:pt x="13" y="88"/>
                    </a:cubicBezTo>
                    <a:cubicBezTo>
                      <a:pt x="14" y="88"/>
                      <a:pt x="15" y="88"/>
                      <a:pt x="16" y="87"/>
                    </a:cubicBezTo>
                    <a:close/>
                  </a:path>
                </a:pathLst>
              </a:custGeom>
              <a:solidFill>
                <a:srgbClr val="FFFFFF"/>
              </a:solid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32" name="Freeform 204"/>
              <p:cNvSpPr/>
              <p:nvPr/>
            </p:nvSpPr>
            <p:spPr>
              <a:xfrm>
                <a:off x="1435425" y="3151604"/>
                <a:ext cx="40098" cy="76802"/>
              </a:xfrm>
              <a:custGeom>
                <a:avLst/>
                <a:gdLst>
                  <a:gd name="T0" fmla="*/ 15 w 36"/>
                  <a:gd name="T1" fmla="*/ 1 h 88"/>
                  <a:gd name="T2" fmla="*/ 10 w 36"/>
                  <a:gd name="T3" fmla="*/ 3 h 88"/>
                  <a:gd name="T4" fmla="*/ 12 w 36"/>
                  <a:gd name="T5" fmla="*/ 8 h 88"/>
                  <a:gd name="T6" fmla="*/ 24 w 36"/>
                  <a:gd name="T7" fmla="*/ 21 h 88"/>
                  <a:gd name="T8" fmla="*/ 18 w 36"/>
                  <a:gd name="T9" fmla="*/ 50 h 88"/>
                  <a:gd name="T10" fmla="*/ 17 w 36"/>
                  <a:gd name="T11" fmla="*/ 52 h 88"/>
                  <a:gd name="T12" fmla="*/ 10 w 36"/>
                  <a:gd name="T13" fmla="*/ 87 h 88"/>
                  <a:gd name="T14" fmla="*/ 13 w 36"/>
                  <a:gd name="T15" fmla="*/ 88 h 88"/>
                  <a:gd name="T16" fmla="*/ 16 w 36"/>
                  <a:gd name="T17" fmla="*/ 87 h 88"/>
                  <a:gd name="T18" fmla="*/ 16 w 36"/>
                  <a:gd name="T19" fmla="*/ 82 h 88"/>
                  <a:gd name="T20" fmla="*/ 23 w 36"/>
                  <a:gd name="T21" fmla="*/ 57 h 88"/>
                  <a:gd name="T22" fmla="*/ 25 w 36"/>
                  <a:gd name="T23" fmla="*/ 54 h 88"/>
                  <a:gd name="T24" fmla="*/ 32 w 36"/>
                  <a:gd name="T25" fmla="*/ 19 h 88"/>
                  <a:gd name="T26" fmla="*/ 15 w 36"/>
                  <a:gd name="T27"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88">
                    <a:moveTo>
                      <a:pt x="15" y="1"/>
                    </a:moveTo>
                    <a:cubicBezTo>
                      <a:pt x="13" y="0"/>
                      <a:pt x="10" y="1"/>
                      <a:pt x="10" y="3"/>
                    </a:cubicBezTo>
                    <a:cubicBezTo>
                      <a:pt x="9" y="5"/>
                      <a:pt x="10" y="7"/>
                      <a:pt x="12" y="8"/>
                    </a:cubicBezTo>
                    <a:cubicBezTo>
                      <a:pt x="17" y="10"/>
                      <a:pt x="22" y="15"/>
                      <a:pt x="24" y="21"/>
                    </a:cubicBezTo>
                    <a:cubicBezTo>
                      <a:pt x="27" y="31"/>
                      <a:pt x="25" y="40"/>
                      <a:pt x="18" y="50"/>
                    </a:cubicBezTo>
                    <a:cubicBezTo>
                      <a:pt x="18" y="51"/>
                      <a:pt x="17" y="51"/>
                      <a:pt x="17" y="52"/>
                    </a:cubicBezTo>
                    <a:cubicBezTo>
                      <a:pt x="10" y="61"/>
                      <a:pt x="0" y="75"/>
                      <a:pt x="10" y="87"/>
                    </a:cubicBezTo>
                    <a:cubicBezTo>
                      <a:pt x="11" y="88"/>
                      <a:pt x="12" y="88"/>
                      <a:pt x="13" y="88"/>
                    </a:cubicBezTo>
                    <a:cubicBezTo>
                      <a:pt x="14" y="88"/>
                      <a:pt x="15" y="88"/>
                      <a:pt x="16" y="87"/>
                    </a:cubicBezTo>
                    <a:cubicBezTo>
                      <a:pt x="18" y="86"/>
                      <a:pt x="18" y="83"/>
                      <a:pt x="16" y="82"/>
                    </a:cubicBezTo>
                    <a:cubicBezTo>
                      <a:pt x="11" y="75"/>
                      <a:pt x="16" y="67"/>
                      <a:pt x="23" y="57"/>
                    </a:cubicBezTo>
                    <a:cubicBezTo>
                      <a:pt x="24" y="56"/>
                      <a:pt x="24" y="55"/>
                      <a:pt x="25" y="54"/>
                    </a:cubicBezTo>
                    <a:cubicBezTo>
                      <a:pt x="33" y="42"/>
                      <a:pt x="36" y="31"/>
                      <a:pt x="32" y="19"/>
                    </a:cubicBezTo>
                    <a:cubicBezTo>
                      <a:pt x="29" y="10"/>
                      <a:pt x="23" y="3"/>
                      <a:pt x="15" y="1"/>
                    </a:cubicBezTo>
                    <a:close/>
                  </a:path>
                </a:pathLst>
              </a:custGeom>
              <a:solidFill>
                <a:srgbClr val="FFFFFF"/>
              </a:solid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33" name="Freeform 205"/>
              <p:cNvSpPr/>
              <p:nvPr/>
            </p:nvSpPr>
            <p:spPr>
              <a:xfrm>
                <a:off x="1469884" y="3151604"/>
                <a:ext cx="39471" cy="76802"/>
              </a:xfrm>
              <a:custGeom>
                <a:avLst/>
                <a:gdLst>
                  <a:gd name="T0" fmla="*/ 23 w 36"/>
                  <a:gd name="T1" fmla="*/ 57 h 88"/>
                  <a:gd name="T2" fmla="*/ 25 w 36"/>
                  <a:gd name="T3" fmla="*/ 54 h 88"/>
                  <a:gd name="T4" fmla="*/ 32 w 36"/>
                  <a:gd name="T5" fmla="*/ 19 h 88"/>
                  <a:gd name="T6" fmla="*/ 15 w 36"/>
                  <a:gd name="T7" fmla="*/ 1 h 88"/>
                  <a:gd name="T8" fmla="*/ 10 w 36"/>
                  <a:gd name="T9" fmla="*/ 3 h 88"/>
                  <a:gd name="T10" fmla="*/ 12 w 36"/>
                  <a:gd name="T11" fmla="*/ 8 h 88"/>
                  <a:gd name="T12" fmla="*/ 24 w 36"/>
                  <a:gd name="T13" fmla="*/ 21 h 88"/>
                  <a:gd name="T14" fmla="*/ 19 w 36"/>
                  <a:gd name="T15" fmla="*/ 50 h 88"/>
                  <a:gd name="T16" fmla="*/ 17 w 36"/>
                  <a:gd name="T17" fmla="*/ 52 h 88"/>
                  <a:gd name="T18" fmla="*/ 10 w 36"/>
                  <a:gd name="T19" fmla="*/ 87 h 88"/>
                  <a:gd name="T20" fmla="*/ 14 w 36"/>
                  <a:gd name="T21" fmla="*/ 88 h 88"/>
                  <a:gd name="T22" fmla="*/ 16 w 36"/>
                  <a:gd name="T23" fmla="*/ 87 h 88"/>
                  <a:gd name="T24" fmla="*/ 17 w 36"/>
                  <a:gd name="T25" fmla="*/ 82 h 88"/>
                  <a:gd name="T26" fmla="*/ 23 w 36"/>
                  <a:gd name="T27" fmla="*/ 5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88">
                    <a:moveTo>
                      <a:pt x="23" y="57"/>
                    </a:moveTo>
                    <a:cubicBezTo>
                      <a:pt x="24" y="56"/>
                      <a:pt x="24" y="55"/>
                      <a:pt x="25" y="54"/>
                    </a:cubicBezTo>
                    <a:cubicBezTo>
                      <a:pt x="33" y="42"/>
                      <a:pt x="36" y="31"/>
                      <a:pt x="32" y="19"/>
                    </a:cubicBezTo>
                    <a:cubicBezTo>
                      <a:pt x="29" y="10"/>
                      <a:pt x="23" y="3"/>
                      <a:pt x="15" y="1"/>
                    </a:cubicBezTo>
                    <a:cubicBezTo>
                      <a:pt x="13" y="0"/>
                      <a:pt x="10" y="1"/>
                      <a:pt x="10" y="3"/>
                    </a:cubicBezTo>
                    <a:cubicBezTo>
                      <a:pt x="9" y="5"/>
                      <a:pt x="10" y="7"/>
                      <a:pt x="12" y="8"/>
                    </a:cubicBezTo>
                    <a:cubicBezTo>
                      <a:pt x="18" y="10"/>
                      <a:pt x="22" y="15"/>
                      <a:pt x="24" y="21"/>
                    </a:cubicBezTo>
                    <a:cubicBezTo>
                      <a:pt x="27" y="31"/>
                      <a:pt x="26" y="40"/>
                      <a:pt x="19" y="50"/>
                    </a:cubicBezTo>
                    <a:cubicBezTo>
                      <a:pt x="18" y="51"/>
                      <a:pt x="17" y="51"/>
                      <a:pt x="17" y="52"/>
                    </a:cubicBezTo>
                    <a:cubicBezTo>
                      <a:pt x="10" y="61"/>
                      <a:pt x="0" y="75"/>
                      <a:pt x="10" y="87"/>
                    </a:cubicBezTo>
                    <a:cubicBezTo>
                      <a:pt x="11" y="88"/>
                      <a:pt x="12" y="88"/>
                      <a:pt x="14" y="88"/>
                    </a:cubicBezTo>
                    <a:cubicBezTo>
                      <a:pt x="14" y="88"/>
                      <a:pt x="15" y="88"/>
                      <a:pt x="16" y="87"/>
                    </a:cubicBezTo>
                    <a:cubicBezTo>
                      <a:pt x="18" y="86"/>
                      <a:pt x="18" y="83"/>
                      <a:pt x="17" y="82"/>
                    </a:cubicBezTo>
                    <a:cubicBezTo>
                      <a:pt x="11" y="75"/>
                      <a:pt x="16" y="67"/>
                      <a:pt x="23" y="57"/>
                    </a:cubicBezTo>
                    <a:close/>
                  </a:path>
                </a:pathLst>
              </a:custGeom>
              <a:solidFill>
                <a:srgbClr val="FFFFFF"/>
              </a:solid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34" name="Freeform 206"/>
              <p:cNvSpPr/>
              <p:nvPr/>
            </p:nvSpPr>
            <p:spPr>
              <a:xfrm>
                <a:off x="1503716" y="3151604"/>
                <a:ext cx="40098" cy="76802"/>
              </a:xfrm>
              <a:custGeom>
                <a:avLst/>
                <a:gdLst>
                  <a:gd name="T0" fmla="*/ 17 w 36"/>
                  <a:gd name="T1" fmla="*/ 52 h 88"/>
                  <a:gd name="T2" fmla="*/ 11 w 36"/>
                  <a:gd name="T3" fmla="*/ 87 h 88"/>
                  <a:gd name="T4" fmla="*/ 14 w 36"/>
                  <a:gd name="T5" fmla="*/ 88 h 88"/>
                  <a:gd name="T6" fmla="*/ 16 w 36"/>
                  <a:gd name="T7" fmla="*/ 87 h 88"/>
                  <a:gd name="T8" fmla="*/ 17 w 36"/>
                  <a:gd name="T9" fmla="*/ 82 h 88"/>
                  <a:gd name="T10" fmla="*/ 23 w 36"/>
                  <a:gd name="T11" fmla="*/ 57 h 88"/>
                  <a:gd name="T12" fmla="*/ 25 w 36"/>
                  <a:gd name="T13" fmla="*/ 54 h 88"/>
                  <a:gd name="T14" fmla="*/ 32 w 36"/>
                  <a:gd name="T15" fmla="*/ 19 h 88"/>
                  <a:gd name="T16" fmla="*/ 15 w 36"/>
                  <a:gd name="T17" fmla="*/ 1 h 88"/>
                  <a:gd name="T18" fmla="*/ 10 w 36"/>
                  <a:gd name="T19" fmla="*/ 3 h 88"/>
                  <a:gd name="T20" fmla="*/ 12 w 36"/>
                  <a:gd name="T21" fmla="*/ 8 h 88"/>
                  <a:gd name="T22" fmla="*/ 24 w 36"/>
                  <a:gd name="T23" fmla="*/ 21 h 88"/>
                  <a:gd name="T24" fmla="*/ 19 w 36"/>
                  <a:gd name="T25" fmla="*/ 50 h 88"/>
                  <a:gd name="T26" fmla="*/ 17 w 36"/>
                  <a:gd name="T27"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88">
                    <a:moveTo>
                      <a:pt x="17" y="52"/>
                    </a:moveTo>
                    <a:cubicBezTo>
                      <a:pt x="10" y="61"/>
                      <a:pt x="0" y="75"/>
                      <a:pt x="11" y="87"/>
                    </a:cubicBezTo>
                    <a:cubicBezTo>
                      <a:pt x="11" y="88"/>
                      <a:pt x="12" y="88"/>
                      <a:pt x="14" y="88"/>
                    </a:cubicBezTo>
                    <a:cubicBezTo>
                      <a:pt x="15" y="88"/>
                      <a:pt x="15" y="88"/>
                      <a:pt x="16" y="87"/>
                    </a:cubicBezTo>
                    <a:cubicBezTo>
                      <a:pt x="18" y="86"/>
                      <a:pt x="18" y="83"/>
                      <a:pt x="17" y="82"/>
                    </a:cubicBezTo>
                    <a:cubicBezTo>
                      <a:pt x="11" y="75"/>
                      <a:pt x="16" y="67"/>
                      <a:pt x="23" y="57"/>
                    </a:cubicBezTo>
                    <a:cubicBezTo>
                      <a:pt x="24" y="56"/>
                      <a:pt x="25" y="55"/>
                      <a:pt x="25" y="54"/>
                    </a:cubicBezTo>
                    <a:cubicBezTo>
                      <a:pt x="34" y="42"/>
                      <a:pt x="36" y="31"/>
                      <a:pt x="32" y="19"/>
                    </a:cubicBezTo>
                    <a:cubicBezTo>
                      <a:pt x="29" y="10"/>
                      <a:pt x="23" y="3"/>
                      <a:pt x="15" y="1"/>
                    </a:cubicBezTo>
                    <a:cubicBezTo>
                      <a:pt x="13" y="0"/>
                      <a:pt x="11" y="1"/>
                      <a:pt x="10" y="3"/>
                    </a:cubicBezTo>
                    <a:cubicBezTo>
                      <a:pt x="9" y="5"/>
                      <a:pt x="10" y="7"/>
                      <a:pt x="12" y="8"/>
                    </a:cubicBezTo>
                    <a:cubicBezTo>
                      <a:pt x="18" y="10"/>
                      <a:pt x="22" y="15"/>
                      <a:pt x="24" y="21"/>
                    </a:cubicBezTo>
                    <a:cubicBezTo>
                      <a:pt x="27" y="31"/>
                      <a:pt x="26" y="40"/>
                      <a:pt x="19" y="50"/>
                    </a:cubicBezTo>
                    <a:cubicBezTo>
                      <a:pt x="18" y="51"/>
                      <a:pt x="17" y="51"/>
                      <a:pt x="17" y="52"/>
                    </a:cubicBezTo>
                    <a:close/>
                  </a:path>
                </a:pathLst>
              </a:custGeom>
              <a:solidFill>
                <a:srgbClr val="FFFFFF"/>
              </a:solid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35" name="Freeform 207"/>
              <p:cNvSpPr/>
              <p:nvPr/>
            </p:nvSpPr>
            <p:spPr>
              <a:xfrm>
                <a:off x="1538175" y="3151604"/>
                <a:ext cx="40098" cy="76802"/>
              </a:xfrm>
              <a:custGeom>
                <a:avLst/>
                <a:gdLst>
                  <a:gd name="T0" fmla="*/ 32 w 36"/>
                  <a:gd name="T1" fmla="*/ 19 h 88"/>
                  <a:gd name="T2" fmla="*/ 15 w 36"/>
                  <a:gd name="T3" fmla="*/ 1 h 88"/>
                  <a:gd name="T4" fmla="*/ 10 w 36"/>
                  <a:gd name="T5" fmla="*/ 3 h 88"/>
                  <a:gd name="T6" fmla="*/ 12 w 36"/>
                  <a:gd name="T7" fmla="*/ 8 h 88"/>
                  <a:gd name="T8" fmla="*/ 25 w 36"/>
                  <a:gd name="T9" fmla="*/ 21 h 88"/>
                  <a:gd name="T10" fmla="*/ 19 w 36"/>
                  <a:gd name="T11" fmla="*/ 50 h 88"/>
                  <a:gd name="T12" fmla="*/ 17 w 36"/>
                  <a:gd name="T13" fmla="*/ 52 h 88"/>
                  <a:gd name="T14" fmla="*/ 11 w 36"/>
                  <a:gd name="T15" fmla="*/ 87 h 88"/>
                  <a:gd name="T16" fmla="*/ 14 w 36"/>
                  <a:gd name="T17" fmla="*/ 88 h 88"/>
                  <a:gd name="T18" fmla="*/ 16 w 36"/>
                  <a:gd name="T19" fmla="*/ 87 h 88"/>
                  <a:gd name="T20" fmla="*/ 17 w 36"/>
                  <a:gd name="T21" fmla="*/ 82 h 88"/>
                  <a:gd name="T22" fmla="*/ 23 w 36"/>
                  <a:gd name="T23" fmla="*/ 57 h 88"/>
                  <a:gd name="T24" fmla="*/ 25 w 36"/>
                  <a:gd name="T25" fmla="*/ 54 h 88"/>
                  <a:gd name="T26" fmla="*/ 32 w 36"/>
                  <a:gd name="T27" fmla="*/ 1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88">
                    <a:moveTo>
                      <a:pt x="32" y="19"/>
                    </a:moveTo>
                    <a:cubicBezTo>
                      <a:pt x="29" y="10"/>
                      <a:pt x="23" y="3"/>
                      <a:pt x="15" y="1"/>
                    </a:cubicBezTo>
                    <a:cubicBezTo>
                      <a:pt x="13" y="0"/>
                      <a:pt x="11" y="1"/>
                      <a:pt x="10" y="3"/>
                    </a:cubicBezTo>
                    <a:cubicBezTo>
                      <a:pt x="9" y="5"/>
                      <a:pt x="10" y="7"/>
                      <a:pt x="12" y="8"/>
                    </a:cubicBezTo>
                    <a:cubicBezTo>
                      <a:pt x="18" y="10"/>
                      <a:pt x="23" y="15"/>
                      <a:pt x="25" y="21"/>
                    </a:cubicBezTo>
                    <a:cubicBezTo>
                      <a:pt x="28" y="31"/>
                      <a:pt x="26" y="40"/>
                      <a:pt x="19" y="50"/>
                    </a:cubicBezTo>
                    <a:cubicBezTo>
                      <a:pt x="18" y="51"/>
                      <a:pt x="18" y="51"/>
                      <a:pt x="17" y="52"/>
                    </a:cubicBezTo>
                    <a:cubicBezTo>
                      <a:pt x="10" y="61"/>
                      <a:pt x="0" y="75"/>
                      <a:pt x="11" y="87"/>
                    </a:cubicBezTo>
                    <a:cubicBezTo>
                      <a:pt x="11" y="88"/>
                      <a:pt x="13" y="88"/>
                      <a:pt x="14" y="88"/>
                    </a:cubicBezTo>
                    <a:cubicBezTo>
                      <a:pt x="15" y="88"/>
                      <a:pt x="16" y="88"/>
                      <a:pt x="16" y="87"/>
                    </a:cubicBezTo>
                    <a:cubicBezTo>
                      <a:pt x="18" y="86"/>
                      <a:pt x="18" y="83"/>
                      <a:pt x="17" y="82"/>
                    </a:cubicBezTo>
                    <a:cubicBezTo>
                      <a:pt x="11" y="75"/>
                      <a:pt x="16" y="67"/>
                      <a:pt x="23" y="57"/>
                    </a:cubicBezTo>
                    <a:cubicBezTo>
                      <a:pt x="24" y="56"/>
                      <a:pt x="25" y="55"/>
                      <a:pt x="25" y="54"/>
                    </a:cubicBezTo>
                    <a:cubicBezTo>
                      <a:pt x="34" y="42"/>
                      <a:pt x="36" y="31"/>
                      <a:pt x="32" y="19"/>
                    </a:cubicBezTo>
                    <a:close/>
                  </a:path>
                </a:pathLst>
              </a:custGeom>
              <a:solidFill>
                <a:srgbClr val="FFFFFF"/>
              </a:solid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36" name="Freeform 208"/>
              <p:cNvSpPr/>
              <p:nvPr/>
            </p:nvSpPr>
            <p:spPr>
              <a:xfrm>
                <a:off x="1572634" y="3151604"/>
                <a:ext cx="39471" cy="76802"/>
              </a:xfrm>
              <a:custGeom>
                <a:avLst/>
                <a:gdLst>
                  <a:gd name="T0" fmla="*/ 17 w 36"/>
                  <a:gd name="T1" fmla="*/ 52 h 88"/>
                  <a:gd name="T2" fmla="*/ 11 w 36"/>
                  <a:gd name="T3" fmla="*/ 87 h 88"/>
                  <a:gd name="T4" fmla="*/ 14 w 36"/>
                  <a:gd name="T5" fmla="*/ 88 h 88"/>
                  <a:gd name="T6" fmla="*/ 16 w 36"/>
                  <a:gd name="T7" fmla="*/ 87 h 88"/>
                  <a:gd name="T8" fmla="*/ 17 w 36"/>
                  <a:gd name="T9" fmla="*/ 82 h 88"/>
                  <a:gd name="T10" fmla="*/ 23 w 36"/>
                  <a:gd name="T11" fmla="*/ 57 h 88"/>
                  <a:gd name="T12" fmla="*/ 25 w 36"/>
                  <a:gd name="T13" fmla="*/ 54 h 88"/>
                  <a:gd name="T14" fmla="*/ 32 w 36"/>
                  <a:gd name="T15" fmla="*/ 19 h 88"/>
                  <a:gd name="T16" fmla="*/ 15 w 36"/>
                  <a:gd name="T17" fmla="*/ 1 h 88"/>
                  <a:gd name="T18" fmla="*/ 10 w 36"/>
                  <a:gd name="T19" fmla="*/ 3 h 88"/>
                  <a:gd name="T20" fmla="*/ 12 w 36"/>
                  <a:gd name="T21" fmla="*/ 8 h 88"/>
                  <a:gd name="T22" fmla="*/ 25 w 36"/>
                  <a:gd name="T23" fmla="*/ 21 h 88"/>
                  <a:gd name="T24" fmla="*/ 19 w 36"/>
                  <a:gd name="T25" fmla="*/ 50 h 88"/>
                  <a:gd name="T26" fmla="*/ 17 w 36"/>
                  <a:gd name="T27"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88">
                    <a:moveTo>
                      <a:pt x="17" y="52"/>
                    </a:moveTo>
                    <a:cubicBezTo>
                      <a:pt x="10" y="61"/>
                      <a:pt x="0" y="75"/>
                      <a:pt x="11" y="87"/>
                    </a:cubicBezTo>
                    <a:cubicBezTo>
                      <a:pt x="12" y="88"/>
                      <a:pt x="13" y="88"/>
                      <a:pt x="14" y="88"/>
                    </a:cubicBezTo>
                    <a:cubicBezTo>
                      <a:pt x="15" y="88"/>
                      <a:pt x="16" y="88"/>
                      <a:pt x="16" y="87"/>
                    </a:cubicBezTo>
                    <a:cubicBezTo>
                      <a:pt x="18" y="86"/>
                      <a:pt x="18" y="83"/>
                      <a:pt x="17" y="82"/>
                    </a:cubicBezTo>
                    <a:cubicBezTo>
                      <a:pt x="11" y="75"/>
                      <a:pt x="16" y="67"/>
                      <a:pt x="23" y="57"/>
                    </a:cubicBezTo>
                    <a:cubicBezTo>
                      <a:pt x="24" y="56"/>
                      <a:pt x="25" y="55"/>
                      <a:pt x="25" y="54"/>
                    </a:cubicBezTo>
                    <a:cubicBezTo>
                      <a:pt x="34" y="42"/>
                      <a:pt x="36" y="31"/>
                      <a:pt x="32" y="19"/>
                    </a:cubicBezTo>
                    <a:cubicBezTo>
                      <a:pt x="30" y="10"/>
                      <a:pt x="23" y="3"/>
                      <a:pt x="15" y="1"/>
                    </a:cubicBezTo>
                    <a:cubicBezTo>
                      <a:pt x="13" y="0"/>
                      <a:pt x="11" y="1"/>
                      <a:pt x="10" y="3"/>
                    </a:cubicBezTo>
                    <a:cubicBezTo>
                      <a:pt x="9" y="5"/>
                      <a:pt x="10" y="7"/>
                      <a:pt x="12" y="8"/>
                    </a:cubicBezTo>
                    <a:cubicBezTo>
                      <a:pt x="18" y="10"/>
                      <a:pt x="23" y="15"/>
                      <a:pt x="25" y="21"/>
                    </a:cubicBezTo>
                    <a:cubicBezTo>
                      <a:pt x="28" y="31"/>
                      <a:pt x="26" y="40"/>
                      <a:pt x="19" y="50"/>
                    </a:cubicBezTo>
                    <a:cubicBezTo>
                      <a:pt x="18" y="51"/>
                      <a:pt x="18" y="51"/>
                      <a:pt x="17" y="52"/>
                    </a:cubicBezTo>
                    <a:close/>
                  </a:path>
                </a:pathLst>
              </a:custGeom>
              <a:solidFill>
                <a:srgbClr val="FFFFFF"/>
              </a:solid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37" name="Freeform 209"/>
              <p:cNvSpPr/>
              <p:nvPr/>
            </p:nvSpPr>
            <p:spPr>
              <a:xfrm>
                <a:off x="1607720" y="3151604"/>
                <a:ext cx="38845" cy="76802"/>
              </a:xfrm>
              <a:custGeom>
                <a:avLst/>
                <a:gdLst>
                  <a:gd name="T0" fmla="*/ 14 w 35"/>
                  <a:gd name="T1" fmla="*/ 1 h 88"/>
                  <a:gd name="T2" fmla="*/ 9 w 35"/>
                  <a:gd name="T3" fmla="*/ 3 h 88"/>
                  <a:gd name="T4" fmla="*/ 12 w 35"/>
                  <a:gd name="T5" fmla="*/ 8 h 88"/>
                  <a:gd name="T6" fmla="*/ 24 w 35"/>
                  <a:gd name="T7" fmla="*/ 21 h 88"/>
                  <a:gd name="T8" fmla="*/ 18 w 35"/>
                  <a:gd name="T9" fmla="*/ 50 h 88"/>
                  <a:gd name="T10" fmla="*/ 16 w 35"/>
                  <a:gd name="T11" fmla="*/ 52 h 88"/>
                  <a:gd name="T12" fmla="*/ 10 w 35"/>
                  <a:gd name="T13" fmla="*/ 87 h 88"/>
                  <a:gd name="T14" fmla="*/ 13 w 35"/>
                  <a:gd name="T15" fmla="*/ 88 h 88"/>
                  <a:gd name="T16" fmla="*/ 16 w 35"/>
                  <a:gd name="T17" fmla="*/ 87 h 88"/>
                  <a:gd name="T18" fmla="*/ 16 w 35"/>
                  <a:gd name="T19" fmla="*/ 82 h 88"/>
                  <a:gd name="T20" fmla="*/ 23 w 35"/>
                  <a:gd name="T21" fmla="*/ 57 h 88"/>
                  <a:gd name="T22" fmla="*/ 24 w 35"/>
                  <a:gd name="T23" fmla="*/ 54 h 88"/>
                  <a:gd name="T24" fmla="*/ 31 w 35"/>
                  <a:gd name="T25" fmla="*/ 19 h 88"/>
                  <a:gd name="T26" fmla="*/ 14 w 35"/>
                  <a:gd name="T27"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88">
                    <a:moveTo>
                      <a:pt x="14" y="1"/>
                    </a:moveTo>
                    <a:cubicBezTo>
                      <a:pt x="12" y="0"/>
                      <a:pt x="10" y="1"/>
                      <a:pt x="9" y="3"/>
                    </a:cubicBezTo>
                    <a:cubicBezTo>
                      <a:pt x="8" y="5"/>
                      <a:pt x="9" y="7"/>
                      <a:pt x="12" y="8"/>
                    </a:cubicBezTo>
                    <a:cubicBezTo>
                      <a:pt x="17" y="10"/>
                      <a:pt x="22" y="15"/>
                      <a:pt x="24" y="21"/>
                    </a:cubicBezTo>
                    <a:cubicBezTo>
                      <a:pt x="27" y="31"/>
                      <a:pt x="25" y="40"/>
                      <a:pt x="18" y="50"/>
                    </a:cubicBezTo>
                    <a:cubicBezTo>
                      <a:pt x="17" y="51"/>
                      <a:pt x="17" y="51"/>
                      <a:pt x="16" y="52"/>
                    </a:cubicBezTo>
                    <a:cubicBezTo>
                      <a:pt x="9" y="61"/>
                      <a:pt x="0" y="75"/>
                      <a:pt x="10" y="87"/>
                    </a:cubicBezTo>
                    <a:cubicBezTo>
                      <a:pt x="11" y="88"/>
                      <a:pt x="12" y="88"/>
                      <a:pt x="13" y="88"/>
                    </a:cubicBezTo>
                    <a:cubicBezTo>
                      <a:pt x="14" y="88"/>
                      <a:pt x="15" y="88"/>
                      <a:pt x="16" y="87"/>
                    </a:cubicBezTo>
                    <a:cubicBezTo>
                      <a:pt x="17" y="86"/>
                      <a:pt x="17" y="83"/>
                      <a:pt x="16" y="82"/>
                    </a:cubicBezTo>
                    <a:cubicBezTo>
                      <a:pt x="10" y="75"/>
                      <a:pt x="15" y="67"/>
                      <a:pt x="23" y="57"/>
                    </a:cubicBezTo>
                    <a:cubicBezTo>
                      <a:pt x="23" y="56"/>
                      <a:pt x="24" y="55"/>
                      <a:pt x="24" y="54"/>
                    </a:cubicBezTo>
                    <a:cubicBezTo>
                      <a:pt x="33" y="42"/>
                      <a:pt x="35" y="31"/>
                      <a:pt x="31" y="19"/>
                    </a:cubicBezTo>
                    <a:cubicBezTo>
                      <a:pt x="29" y="10"/>
                      <a:pt x="22" y="3"/>
                      <a:pt x="14" y="1"/>
                    </a:cubicBezTo>
                    <a:close/>
                  </a:path>
                </a:pathLst>
              </a:custGeom>
              <a:solidFill>
                <a:srgbClr val="FFFFFF"/>
              </a:solid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38" name="Freeform 210"/>
              <p:cNvSpPr/>
              <p:nvPr/>
            </p:nvSpPr>
            <p:spPr>
              <a:xfrm>
                <a:off x="1642179" y="3151604"/>
                <a:ext cx="38845" cy="76802"/>
              </a:xfrm>
              <a:custGeom>
                <a:avLst/>
                <a:gdLst>
                  <a:gd name="T0" fmla="*/ 16 w 35"/>
                  <a:gd name="T1" fmla="*/ 52 h 88"/>
                  <a:gd name="T2" fmla="*/ 10 w 35"/>
                  <a:gd name="T3" fmla="*/ 87 h 88"/>
                  <a:gd name="T4" fmla="*/ 13 w 35"/>
                  <a:gd name="T5" fmla="*/ 88 h 88"/>
                  <a:gd name="T6" fmla="*/ 16 w 35"/>
                  <a:gd name="T7" fmla="*/ 87 h 88"/>
                  <a:gd name="T8" fmla="*/ 16 w 35"/>
                  <a:gd name="T9" fmla="*/ 82 h 88"/>
                  <a:gd name="T10" fmla="*/ 23 w 35"/>
                  <a:gd name="T11" fmla="*/ 57 h 88"/>
                  <a:gd name="T12" fmla="*/ 25 w 35"/>
                  <a:gd name="T13" fmla="*/ 54 h 88"/>
                  <a:gd name="T14" fmla="*/ 31 w 35"/>
                  <a:gd name="T15" fmla="*/ 19 h 88"/>
                  <a:gd name="T16" fmla="*/ 14 w 35"/>
                  <a:gd name="T17" fmla="*/ 1 h 88"/>
                  <a:gd name="T18" fmla="*/ 9 w 35"/>
                  <a:gd name="T19" fmla="*/ 3 h 88"/>
                  <a:gd name="T20" fmla="*/ 12 w 35"/>
                  <a:gd name="T21" fmla="*/ 8 h 88"/>
                  <a:gd name="T22" fmla="*/ 24 w 35"/>
                  <a:gd name="T23" fmla="*/ 21 h 88"/>
                  <a:gd name="T24" fmla="*/ 18 w 35"/>
                  <a:gd name="T25" fmla="*/ 50 h 88"/>
                  <a:gd name="T26" fmla="*/ 16 w 35"/>
                  <a:gd name="T27"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88">
                    <a:moveTo>
                      <a:pt x="16" y="52"/>
                    </a:moveTo>
                    <a:cubicBezTo>
                      <a:pt x="10" y="61"/>
                      <a:pt x="0" y="75"/>
                      <a:pt x="10" y="87"/>
                    </a:cubicBezTo>
                    <a:cubicBezTo>
                      <a:pt x="11" y="88"/>
                      <a:pt x="12" y="88"/>
                      <a:pt x="13" y="88"/>
                    </a:cubicBezTo>
                    <a:cubicBezTo>
                      <a:pt x="14" y="88"/>
                      <a:pt x="15" y="88"/>
                      <a:pt x="16" y="87"/>
                    </a:cubicBezTo>
                    <a:cubicBezTo>
                      <a:pt x="17" y="86"/>
                      <a:pt x="17" y="83"/>
                      <a:pt x="16" y="82"/>
                    </a:cubicBezTo>
                    <a:cubicBezTo>
                      <a:pt x="10" y="75"/>
                      <a:pt x="15" y="67"/>
                      <a:pt x="23" y="57"/>
                    </a:cubicBezTo>
                    <a:cubicBezTo>
                      <a:pt x="23" y="56"/>
                      <a:pt x="24" y="55"/>
                      <a:pt x="25" y="54"/>
                    </a:cubicBezTo>
                    <a:cubicBezTo>
                      <a:pt x="33" y="42"/>
                      <a:pt x="35" y="31"/>
                      <a:pt x="31" y="19"/>
                    </a:cubicBezTo>
                    <a:cubicBezTo>
                      <a:pt x="29" y="10"/>
                      <a:pt x="22" y="3"/>
                      <a:pt x="14" y="1"/>
                    </a:cubicBezTo>
                    <a:cubicBezTo>
                      <a:pt x="12" y="0"/>
                      <a:pt x="10" y="1"/>
                      <a:pt x="9" y="3"/>
                    </a:cubicBezTo>
                    <a:cubicBezTo>
                      <a:pt x="8" y="5"/>
                      <a:pt x="10" y="7"/>
                      <a:pt x="12" y="8"/>
                    </a:cubicBezTo>
                    <a:cubicBezTo>
                      <a:pt x="17" y="10"/>
                      <a:pt x="22" y="15"/>
                      <a:pt x="24" y="21"/>
                    </a:cubicBezTo>
                    <a:cubicBezTo>
                      <a:pt x="27" y="31"/>
                      <a:pt x="25" y="40"/>
                      <a:pt x="18" y="50"/>
                    </a:cubicBezTo>
                    <a:cubicBezTo>
                      <a:pt x="17" y="51"/>
                      <a:pt x="17" y="51"/>
                      <a:pt x="16" y="52"/>
                    </a:cubicBezTo>
                    <a:close/>
                  </a:path>
                </a:pathLst>
              </a:custGeom>
              <a:solidFill>
                <a:srgbClr val="FFFFFF"/>
              </a:solid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39" name="Freeform 211"/>
              <p:cNvSpPr/>
              <p:nvPr/>
            </p:nvSpPr>
            <p:spPr>
              <a:xfrm>
                <a:off x="1301269" y="3238812"/>
                <a:ext cx="57641" cy="365677"/>
              </a:xfrm>
              <a:custGeom>
                <a:avLst/>
                <a:gdLst>
                  <a:gd name="T0" fmla="*/ 26 w 52"/>
                  <a:gd name="T1" fmla="*/ 0 h 419"/>
                  <a:gd name="T2" fmla="*/ 0 w 52"/>
                  <a:gd name="T3" fmla="*/ 26 h 419"/>
                  <a:gd name="T4" fmla="*/ 0 w 52"/>
                  <a:gd name="T5" fmla="*/ 393 h 419"/>
                  <a:gd name="T6" fmla="*/ 26 w 52"/>
                  <a:gd name="T7" fmla="*/ 419 h 419"/>
                  <a:gd name="T8" fmla="*/ 52 w 52"/>
                  <a:gd name="T9" fmla="*/ 393 h 419"/>
                  <a:gd name="T10" fmla="*/ 52 w 52"/>
                  <a:gd name="T11" fmla="*/ 26 h 419"/>
                  <a:gd name="T12" fmla="*/ 26 w 52"/>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52" h="419">
                    <a:moveTo>
                      <a:pt x="26" y="0"/>
                    </a:moveTo>
                    <a:cubicBezTo>
                      <a:pt x="12" y="0"/>
                      <a:pt x="0" y="12"/>
                      <a:pt x="0" y="26"/>
                    </a:cubicBezTo>
                    <a:cubicBezTo>
                      <a:pt x="0" y="393"/>
                      <a:pt x="0" y="393"/>
                      <a:pt x="0" y="393"/>
                    </a:cubicBezTo>
                    <a:cubicBezTo>
                      <a:pt x="0" y="407"/>
                      <a:pt x="12" y="419"/>
                      <a:pt x="26" y="419"/>
                    </a:cubicBezTo>
                    <a:cubicBezTo>
                      <a:pt x="41" y="419"/>
                      <a:pt x="52" y="407"/>
                      <a:pt x="52" y="393"/>
                    </a:cubicBezTo>
                    <a:cubicBezTo>
                      <a:pt x="52" y="26"/>
                      <a:pt x="52" y="26"/>
                      <a:pt x="52" y="26"/>
                    </a:cubicBezTo>
                    <a:cubicBezTo>
                      <a:pt x="52" y="12"/>
                      <a:pt x="41" y="0"/>
                      <a:pt x="26" y="0"/>
                    </a:cubicBezTo>
                    <a:close/>
                  </a:path>
                </a:pathLst>
              </a:custGeom>
              <a:solidFill>
                <a:srgbClr val="FFFFFF"/>
              </a:solid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40" name="Freeform 213"/>
              <p:cNvSpPr/>
              <p:nvPr/>
            </p:nvSpPr>
            <p:spPr>
              <a:xfrm>
                <a:off x="1379585" y="3238812"/>
                <a:ext cx="57641" cy="365677"/>
              </a:xfrm>
              <a:custGeom>
                <a:avLst/>
                <a:gdLst>
                  <a:gd name="T0" fmla="*/ 26 w 52"/>
                  <a:gd name="T1" fmla="*/ 0 h 419"/>
                  <a:gd name="T2" fmla="*/ 0 w 52"/>
                  <a:gd name="T3" fmla="*/ 26 h 419"/>
                  <a:gd name="T4" fmla="*/ 0 w 52"/>
                  <a:gd name="T5" fmla="*/ 393 h 419"/>
                  <a:gd name="T6" fmla="*/ 26 w 52"/>
                  <a:gd name="T7" fmla="*/ 419 h 419"/>
                  <a:gd name="T8" fmla="*/ 52 w 52"/>
                  <a:gd name="T9" fmla="*/ 393 h 419"/>
                  <a:gd name="T10" fmla="*/ 52 w 52"/>
                  <a:gd name="T11" fmla="*/ 26 h 419"/>
                  <a:gd name="T12" fmla="*/ 26 w 52"/>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52" h="419">
                    <a:moveTo>
                      <a:pt x="26" y="0"/>
                    </a:moveTo>
                    <a:cubicBezTo>
                      <a:pt x="12" y="0"/>
                      <a:pt x="0" y="12"/>
                      <a:pt x="0" y="26"/>
                    </a:cubicBezTo>
                    <a:cubicBezTo>
                      <a:pt x="0" y="393"/>
                      <a:pt x="0" y="393"/>
                      <a:pt x="0" y="393"/>
                    </a:cubicBezTo>
                    <a:cubicBezTo>
                      <a:pt x="0" y="407"/>
                      <a:pt x="12" y="419"/>
                      <a:pt x="26" y="419"/>
                    </a:cubicBezTo>
                    <a:cubicBezTo>
                      <a:pt x="41" y="419"/>
                      <a:pt x="52" y="407"/>
                      <a:pt x="52" y="393"/>
                    </a:cubicBezTo>
                    <a:cubicBezTo>
                      <a:pt x="52" y="26"/>
                      <a:pt x="52" y="26"/>
                      <a:pt x="52" y="26"/>
                    </a:cubicBezTo>
                    <a:cubicBezTo>
                      <a:pt x="52" y="12"/>
                      <a:pt x="41" y="0"/>
                      <a:pt x="26" y="0"/>
                    </a:cubicBezTo>
                    <a:close/>
                  </a:path>
                </a:pathLst>
              </a:custGeom>
              <a:solidFill>
                <a:srgbClr val="FFFFFF"/>
              </a:solid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41" name="Freeform 214"/>
              <p:cNvSpPr/>
              <p:nvPr/>
            </p:nvSpPr>
            <p:spPr>
              <a:xfrm>
                <a:off x="1459154" y="3238812"/>
                <a:ext cx="57641" cy="365677"/>
              </a:xfrm>
              <a:custGeom>
                <a:avLst/>
                <a:gdLst>
                  <a:gd name="T0" fmla="*/ 26 w 52"/>
                  <a:gd name="T1" fmla="*/ 0 h 419"/>
                  <a:gd name="T2" fmla="*/ 0 w 52"/>
                  <a:gd name="T3" fmla="*/ 26 h 419"/>
                  <a:gd name="T4" fmla="*/ 0 w 52"/>
                  <a:gd name="T5" fmla="*/ 393 h 419"/>
                  <a:gd name="T6" fmla="*/ 26 w 52"/>
                  <a:gd name="T7" fmla="*/ 419 h 419"/>
                  <a:gd name="T8" fmla="*/ 52 w 52"/>
                  <a:gd name="T9" fmla="*/ 393 h 419"/>
                  <a:gd name="T10" fmla="*/ 52 w 52"/>
                  <a:gd name="T11" fmla="*/ 26 h 419"/>
                  <a:gd name="T12" fmla="*/ 26 w 52"/>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52" h="419">
                    <a:moveTo>
                      <a:pt x="26" y="0"/>
                    </a:moveTo>
                    <a:cubicBezTo>
                      <a:pt x="11" y="0"/>
                      <a:pt x="0" y="12"/>
                      <a:pt x="0" y="26"/>
                    </a:cubicBezTo>
                    <a:cubicBezTo>
                      <a:pt x="0" y="393"/>
                      <a:pt x="0" y="393"/>
                      <a:pt x="0" y="393"/>
                    </a:cubicBezTo>
                    <a:cubicBezTo>
                      <a:pt x="0" y="407"/>
                      <a:pt x="11" y="419"/>
                      <a:pt x="26" y="419"/>
                    </a:cubicBezTo>
                    <a:cubicBezTo>
                      <a:pt x="40" y="419"/>
                      <a:pt x="52" y="407"/>
                      <a:pt x="52" y="393"/>
                    </a:cubicBezTo>
                    <a:cubicBezTo>
                      <a:pt x="52" y="26"/>
                      <a:pt x="52" y="26"/>
                      <a:pt x="52" y="26"/>
                    </a:cubicBezTo>
                    <a:cubicBezTo>
                      <a:pt x="52" y="12"/>
                      <a:pt x="40" y="0"/>
                      <a:pt x="26" y="0"/>
                    </a:cubicBezTo>
                    <a:close/>
                  </a:path>
                </a:pathLst>
              </a:custGeom>
              <a:solidFill>
                <a:srgbClr val="FFFFFF"/>
              </a:solid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42" name="Freeform 215"/>
              <p:cNvSpPr/>
              <p:nvPr/>
            </p:nvSpPr>
            <p:spPr>
              <a:xfrm>
                <a:off x="1537470" y="3238812"/>
                <a:ext cx="57641" cy="365677"/>
              </a:xfrm>
              <a:custGeom>
                <a:avLst/>
                <a:gdLst>
                  <a:gd name="T0" fmla="*/ 26 w 52"/>
                  <a:gd name="T1" fmla="*/ 0 h 419"/>
                  <a:gd name="T2" fmla="*/ 0 w 52"/>
                  <a:gd name="T3" fmla="*/ 26 h 419"/>
                  <a:gd name="T4" fmla="*/ 0 w 52"/>
                  <a:gd name="T5" fmla="*/ 393 h 419"/>
                  <a:gd name="T6" fmla="*/ 26 w 52"/>
                  <a:gd name="T7" fmla="*/ 419 h 419"/>
                  <a:gd name="T8" fmla="*/ 52 w 52"/>
                  <a:gd name="T9" fmla="*/ 393 h 419"/>
                  <a:gd name="T10" fmla="*/ 52 w 52"/>
                  <a:gd name="T11" fmla="*/ 26 h 419"/>
                  <a:gd name="T12" fmla="*/ 26 w 52"/>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52" h="419">
                    <a:moveTo>
                      <a:pt x="26" y="0"/>
                    </a:moveTo>
                    <a:cubicBezTo>
                      <a:pt x="11" y="0"/>
                      <a:pt x="0" y="12"/>
                      <a:pt x="0" y="26"/>
                    </a:cubicBezTo>
                    <a:cubicBezTo>
                      <a:pt x="0" y="393"/>
                      <a:pt x="0" y="393"/>
                      <a:pt x="0" y="393"/>
                    </a:cubicBezTo>
                    <a:cubicBezTo>
                      <a:pt x="0" y="407"/>
                      <a:pt x="11" y="419"/>
                      <a:pt x="26" y="419"/>
                    </a:cubicBezTo>
                    <a:cubicBezTo>
                      <a:pt x="40" y="419"/>
                      <a:pt x="52" y="407"/>
                      <a:pt x="52" y="393"/>
                    </a:cubicBezTo>
                    <a:cubicBezTo>
                      <a:pt x="52" y="26"/>
                      <a:pt x="52" y="26"/>
                      <a:pt x="52" y="26"/>
                    </a:cubicBezTo>
                    <a:cubicBezTo>
                      <a:pt x="52" y="12"/>
                      <a:pt x="40" y="0"/>
                      <a:pt x="26" y="0"/>
                    </a:cubicBezTo>
                    <a:close/>
                  </a:path>
                </a:pathLst>
              </a:custGeom>
              <a:solidFill>
                <a:srgbClr val="FFFFFF"/>
              </a:solid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43" name="Freeform 216"/>
              <p:cNvSpPr/>
              <p:nvPr/>
            </p:nvSpPr>
            <p:spPr>
              <a:xfrm>
                <a:off x="1626672" y="3238812"/>
                <a:ext cx="57641" cy="365677"/>
              </a:xfrm>
              <a:custGeom>
                <a:avLst/>
                <a:gdLst>
                  <a:gd name="T0" fmla="*/ 26 w 52"/>
                  <a:gd name="T1" fmla="*/ 0 h 419"/>
                  <a:gd name="T2" fmla="*/ 0 w 52"/>
                  <a:gd name="T3" fmla="*/ 26 h 419"/>
                  <a:gd name="T4" fmla="*/ 0 w 52"/>
                  <a:gd name="T5" fmla="*/ 393 h 419"/>
                  <a:gd name="T6" fmla="*/ 26 w 52"/>
                  <a:gd name="T7" fmla="*/ 419 h 419"/>
                  <a:gd name="T8" fmla="*/ 52 w 52"/>
                  <a:gd name="T9" fmla="*/ 393 h 419"/>
                  <a:gd name="T10" fmla="*/ 52 w 52"/>
                  <a:gd name="T11" fmla="*/ 26 h 419"/>
                  <a:gd name="T12" fmla="*/ 26 w 52"/>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52" h="419">
                    <a:moveTo>
                      <a:pt x="26" y="0"/>
                    </a:moveTo>
                    <a:cubicBezTo>
                      <a:pt x="12" y="0"/>
                      <a:pt x="0" y="12"/>
                      <a:pt x="0" y="26"/>
                    </a:cubicBezTo>
                    <a:cubicBezTo>
                      <a:pt x="0" y="393"/>
                      <a:pt x="0" y="393"/>
                      <a:pt x="0" y="393"/>
                    </a:cubicBezTo>
                    <a:cubicBezTo>
                      <a:pt x="0" y="407"/>
                      <a:pt x="12" y="419"/>
                      <a:pt x="26" y="419"/>
                    </a:cubicBezTo>
                    <a:cubicBezTo>
                      <a:pt x="40" y="419"/>
                      <a:pt x="52" y="407"/>
                      <a:pt x="52" y="393"/>
                    </a:cubicBezTo>
                    <a:cubicBezTo>
                      <a:pt x="52" y="26"/>
                      <a:pt x="52" y="26"/>
                      <a:pt x="52" y="26"/>
                    </a:cubicBezTo>
                    <a:cubicBezTo>
                      <a:pt x="52" y="12"/>
                      <a:pt x="40" y="0"/>
                      <a:pt x="26" y="0"/>
                    </a:cubicBezTo>
                    <a:close/>
                  </a:path>
                </a:pathLst>
              </a:custGeom>
              <a:solidFill>
                <a:srgbClr val="FFFFFF"/>
              </a:solid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grpSp>
      </p:grpSp>
      <p:grpSp>
        <p:nvGrpSpPr>
          <p:cNvPr id="14" name="Group 13"/>
          <p:cNvGrpSpPr/>
          <p:nvPr/>
        </p:nvGrpSpPr>
        <p:grpSpPr>
          <a:xfrm>
            <a:off x="5053769" y="2683833"/>
            <a:ext cx="509504" cy="504000"/>
            <a:chOff x="5053769" y="2683833"/>
            <a:chExt cx="509504" cy="504000"/>
          </a:xfrm>
        </p:grpSpPr>
        <p:sp>
          <p:nvSpPr>
            <p:cNvPr id="165" name="Oval 165"/>
            <p:cNvSpPr/>
            <p:nvPr/>
          </p:nvSpPr>
          <p:spPr>
            <a:xfrm>
              <a:off x="5053769" y="2683833"/>
              <a:ext cx="509504" cy="504000"/>
            </a:xfrm>
            <a:prstGeom prst="ellipse">
              <a:avLst/>
            </a:prstGeom>
            <a:solidFill>
              <a:schemeClr val="accent6"/>
            </a:solidFill>
            <a:ln w="9525" cap="flat" cmpd="sng" algn="ctr">
              <a:noFill/>
              <a:prstDash val="solid"/>
            </a:ln>
            <a:effectLst/>
          </p:spPr>
          <p:txBody>
            <a:bodyPr wrap="none" lIns="0" tIns="0" rIns="0" bIns="0" rtlCol="0" anchor="b" anchorCtr="0">
              <a:noAutofit/>
            </a:bodyPr>
            <a:lstStyle/>
            <a:p>
              <a:pPr marL="0" marR="0" lvl="0" indent="0" algn="ctr"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grpSp>
          <p:nvGrpSpPr>
            <p:cNvPr id="13" name="Group 12"/>
            <p:cNvGrpSpPr/>
            <p:nvPr/>
          </p:nvGrpSpPr>
          <p:grpSpPr>
            <a:xfrm>
              <a:off x="5101481" y="2813395"/>
              <a:ext cx="414080" cy="244877"/>
              <a:chOff x="5101479" y="2813395"/>
              <a:chExt cx="414080" cy="244877"/>
            </a:xfrm>
          </p:grpSpPr>
          <p:grpSp>
            <p:nvGrpSpPr>
              <p:cNvPr id="166" name="Group 461"/>
              <p:cNvGrpSpPr/>
              <p:nvPr/>
            </p:nvGrpSpPr>
            <p:grpSpPr>
              <a:xfrm>
                <a:off x="5101479" y="2813395"/>
                <a:ext cx="414080" cy="244877"/>
                <a:chOff x="3123038" y="3485945"/>
                <a:chExt cx="478931" cy="286322"/>
              </a:xfrm>
              <a:effectLst/>
            </p:grpSpPr>
            <p:sp>
              <p:nvSpPr>
                <p:cNvPr id="169" name="Rectangle 168"/>
                <p:cNvSpPr/>
                <p:nvPr/>
              </p:nvSpPr>
              <p:spPr>
                <a:xfrm>
                  <a:off x="3123038" y="3485945"/>
                  <a:ext cx="478931" cy="286322"/>
                </a:xfrm>
                <a:prstGeom prst="rect">
                  <a:avLst/>
                </a:prstGeom>
                <a:solidFill>
                  <a:schemeClr val="accent6"/>
                </a:solidFill>
                <a:ln w="9525" cap="flat" cmpd="sng" algn="ctr">
                  <a:solidFill>
                    <a:srgbClr val="FFFFFF"/>
                  </a:solidFill>
                  <a:prstDash val="solid"/>
                </a:ln>
                <a:effectLst/>
              </p:spPr>
              <p:txBody>
                <a:bodyPr lIns="72000" tIns="72000" rIns="72000" bIns="108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sp>
              <p:nvSpPr>
                <p:cNvPr id="170" name="Oval 460"/>
                <p:cNvSpPr/>
                <p:nvPr/>
              </p:nvSpPr>
              <p:spPr>
                <a:xfrm>
                  <a:off x="3327400" y="3516601"/>
                  <a:ext cx="234670" cy="234670"/>
                </a:xfrm>
                <a:prstGeom prst="ellipse">
                  <a:avLst/>
                </a:prstGeom>
                <a:solidFill>
                  <a:srgbClr val="FFFFFF"/>
                </a:solidFill>
                <a:ln w="9525" cap="flat" cmpd="sng" algn="ctr">
                  <a:noFill/>
                  <a:prstDash val="solid"/>
                </a:ln>
                <a:effectLst/>
              </p:spPr>
              <p:txBody>
                <a:bodyPr lIns="72000" tIns="72000" rIns="72000" bIns="108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sp>
              <p:nvSpPr>
                <p:cNvPr id="171" name="Freeform 724"/>
                <p:cNvSpPr>
                  <a:spLocks noEditPoints="1"/>
                </p:cNvSpPr>
                <p:nvPr/>
              </p:nvSpPr>
              <p:spPr>
                <a:xfrm>
                  <a:off x="3334263" y="3527591"/>
                  <a:ext cx="213900" cy="209258"/>
                </a:xfrm>
                <a:custGeom>
                  <a:avLst/>
                  <a:gdLst>
                    <a:gd name="T0" fmla="*/ 250 w 566"/>
                    <a:gd name="T1" fmla="*/ 323 h 555"/>
                    <a:gd name="T2" fmla="*/ 233 w 566"/>
                    <a:gd name="T3" fmla="*/ 325 h 555"/>
                    <a:gd name="T4" fmla="*/ 57 w 566"/>
                    <a:gd name="T5" fmla="*/ 383 h 555"/>
                    <a:gd name="T6" fmla="*/ 25 w 566"/>
                    <a:gd name="T7" fmla="*/ 367 h 555"/>
                    <a:gd name="T8" fmla="*/ 11 w 566"/>
                    <a:gd name="T9" fmla="*/ 318 h 555"/>
                    <a:gd name="T10" fmla="*/ 81 w 566"/>
                    <a:gd name="T11" fmla="*/ 228 h 555"/>
                    <a:gd name="T12" fmla="*/ 206 w 566"/>
                    <a:gd name="T13" fmla="*/ 248 h 555"/>
                    <a:gd name="T14" fmla="*/ 226 w 566"/>
                    <a:gd name="T15" fmla="*/ 250 h 555"/>
                    <a:gd name="T16" fmla="*/ 219 w 566"/>
                    <a:gd name="T17" fmla="*/ 231 h 555"/>
                    <a:gd name="T18" fmla="*/ 112 w 566"/>
                    <a:gd name="T19" fmla="*/ 84 h 555"/>
                    <a:gd name="T20" fmla="*/ 117 w 566"/>
                    <a:gd name="T21" fmla="*/ 51 h 555"/>
                    <a:gd name="T22" fmla="*/ 176 w 566"/>
                    <a:gd name="T23" fmla="*/ 16 h 555"/>
                    <a:gd name="T24" fmla="*/ 262 w 566"/>
                    <a:gd name="T25" fmla="*/ 49 h 555"/>
                    <a:gd name="T26" fmla="*/ 287 w 566"/>
                    <a:gd name="T27" fmla="*/ 169 h 555"/>
                    <a:gd name="T28" fmla="*/ 289 w 566"/>
                    <a:gd name="T29" fmla="*/ 197 h 555"/>
                    <a:gd name="T30" fmla="*/ 312 w 566"/>
                    <a:gd name="T31" fmla="*/ 189 h 555"/>
                    <a:gd name="T32" fmla="*/ 415 w 566"/>
                    <a:gd name="T33" fmla="*/ 45 h 555"/>
                    <a:gd name="T34" fmla="*/ 446 w 566"/>
                    <a:gd name="T35" fmla="*/ 40 h 555"/>
                    <a:gd name="T36" fmla="*/ 501 w 566"/>
                    <a:gd name="T37" fmla="*/ 89 h 555"/>
                    <a:gd name="T38" fmla="*/ 499 w 566"/>
                    <a:gd name="T39" fmla="*/ 172 h 555"/>
                    <a:gd name="T40" fmla="*/ 432 w 566"/>
                    <a:gd name="T41" fmla="*/ 219 h 555"/>
                    <a:gd name="T42" fmla="*/ 374 w 566"/>
                    <a:gd name="T43" fmla="*/ 244 h 555"/>
                    <a:gd name="T44" fmla="*/ 364 w 566"/>
                    <a:gd name="T45" fmla="*/ 253 h 555"/>
                    <a:gd name="T46" fmla="*/ 375 w 566"/>
                    <a:gd name="T47" fmla="*/ 267 h 555"/>
                    <a:gd name="T48" fmla="*/ 543 w 566"/>
                    <a:gd name="T49" fmla="*/ 321 h 555"/>
                    <a:gd name="T50" fmla="*/ 559 w 566"/>
                    <a:gd name="T51" fmla="*/ 352 h 555"/>
                    <a:gd name="T52" fmla="*/ 539 w 566"/>
                    <a:gd name="T53" fmla="*/ 405 h 555"/>
                    <a:gd name="T54" fmla="*/ 440 w 566"/>
                    <a:gd name="T55" fmla="*/ 437 h 555"/>
                    <a:gd name="T56" fmla="*/ 348 w 566"/>
                    <a:gd name="T57" fmla="*/ 351 h 555"/>
                    <a:gd name="T58" fmla="*/ 334 w 566"/>
                    <a:gd name="T59" fmla="*/ 332 h 555"/>
                    <a:gd name="T60" fmla="*/ 321 w 566"/>
                    <a:gd name="T61" fmla="*/ 348 h 555"/>
                    <a:gd name="T62" fmla="*/ 322 w 566"/>
                    <a:gd name="T63" fmla="*/ 530 h 555"/>
                    <a:gd name="T64" fmla="*/ 297 w 566"/>
                    <a:gd name="T65" fmla="*/ 554 h 555"/>
                    <a:gd name="T66" fmla="*/ 246 w 566"/>
                    <a:gd name="T67" fmla="*/ 552 h 555"/>
                    <a:gd name="T68" fmla="*/ 182 w 566"/>
                    <a:gd name="T69" fmla="*/ 460 h 555"/>
                    <a:gd name="T70" fmla="*/ 235 w 566"/>
                    <a:gd name="T71" fmla="*/ 352 h 555"/>
                    <a:gd name="T72" fmla="*/ 251 w 566"/>
                    <a:gd name="T73" fmla="*/ 329 h 555"/>
                    <a:gd name="T74" fmla="*/ 250 w 566"/>
                    <a:gd name="T75" fmla="*/ 323 h 555"/>
                    <a:gd name="T76" fmla="*/ 330 w 566"/>
                    <a:gd name="T77" fmla="*/ 270 h 555"/>
                    <a:gd name="T78" fmla="*/ 295 w 566"/>
                    <a:gd name="T79" fmla="*/ 234 h 555"/>
                    <a:gd name="T80" fmla="*/ 258 w 566"/>
                    <a:gd name="T81" fmla="*/ 270 h 555"/>
                    <a:gd name="T82" fmla="*/ 294 w 566"/>
                    <a:gd name="T83" fmla="*/ 306 h 555"/>
                    <a:gd name="T84" fmla="*/ 330 w 566"/>
                    <a:gd name="T85" fmla="*/ 27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6" h="555">
                      <a:moveTo>
                        <a:pt x="250" y="323"/>
                      </a:moveTo>
                      <a:cubicBezTo>
                        <a:pt x="244" y="324"/>
                        <a:pt x="238" y="323"/>
                        <a:pt x="233" y="325"/>
                      </a:cubicBezTo>
                      <a:cubicBezTo>
                        <a:pt x="174" y="344"/>
                        <a:pt x="116" y="364"/>
                        <a:pt x="57" y="383"/>
                      </a:cubicBezTo>
                      <a:cubicBezTo>
                        <a:pt x="35" y="390"/>
                        <a:pt x="31" y="389"/>
                        <a:pt x="25" y="367"/>
                      </a:cubicBezTo>
                      <a:cubicBezTo>
                        <a:pt x="20" y="351"/>
                        <a:pt x="15" y="334"/>
                        <a:pt x="11" y="318"/>
                      </a:cubicBezTo>
                      <a:cubicBezTo>
                        <a:pt x="0" y="265"/>
                        <a:pt x="27" y="231"/>
                        <a:pt x="81" y="228"/>
                      </a:cubicBezTo>
                      <a:cubicBezTo>
                        <a:pt x="124" y="226"/>
                        <a:pt x="165" y="236"/>
                        <a:pt x="206" y="248"/>
                      </a:cubicBezTo>
                      <a:cubicBezTo>
                        <a:pt x="213" y="250"/>
                        <a:pt x="219" y="249"/>
                        <a:pt x="226" y="250"/>
                      </a:cubicBezTo>
                      <a:cubicBezTo>
                        <a:pt x="224" y="243"/>
                        <a:pt x="223" y="236"/>
                        <a:pt x="219" y="231"/>
                      </a:cubicBezTo>
                      <a:cubicBezTo>
                        <a:pt x="183" y="182"/>
                        <a:pt x="147" y="133"/>
                        <a:pt x="112" y="84"/>
                      </a:cubicBezTo>
                      <a:cubicBezTo>
                        <a:pt x="100" y="68"/>
                        <a:pt x="100" y="62"/>
                        <a:pt x="117" y="51"/>
                      </a:cubicBezTo>
                      <a:cubicBezTo>
                        <a:pt x="136" y="39"/>
                        <a:pt x="155" y="25"/>
                        <a:pt x="176" y="16"/>
                      </a:cubicBezTo>
                      <a:cubicBezTo>
                        <a:pt x="213" y="0"/>
                        <a:pt x="243" y="12"/>
                        <a:pt x="262" y="49"/>
                      </a:cubicBezTo>
                      <a:cubicBezTo>
                        <a:pt x="281" y="86"/>
                        <a:pt x="284" y="128"/>
                        <a:pt x="287" y="169"/>
                      </a:cubicBezTo>
                      <a:cubicBezTo>
                        <a:pt x="288" y="179"/>
                        <a:pt x="288" y="188"/>
                        <a:pt x="289" y="197"/>
                      </a:cubicBezTo>
                      <a:cubicBezTo>
                        <a:pt x="300" y="201"/>
                        <a:pt x="306" y="197"/>
                        <a:pt x="312" y="189"/>
                      </a:cubicBezTo>
                      <a:cubicBezTo>
                        <a:pt x="346" y="140"/>
                        <a:pt x="380" y="93"/>
                        <a:pt x="415" y="45"/>
                      </a:cubicBezTo>
                      <a:cubicBezTo>
                        <a:pt x="426" y="29"/>
                        <a:pt x="431" y="28"/>
                        <a:pt x="446" y="40"/>
                      </a:cubicBezTo>
                      <a:cubicBezTo>
                        <a:pt x="465" y="56"/>
                        <a:pt x="485" y="71"/>
                        <a:pt x="501" y="89"/>
                      </a:cubicBezTo>
                      <a:cubicBezTo>
                        <a:pt x="525" y="115"/>
                        <a:pt x="524" y="148"/>
                        <a:pt x="499" y="172"/>
                      </a:cubicBezTo>
                      <a:cubicBezTo>
                        <a:pt x="479" y="191"/>
                        <a:pt x="455" y="206"/>
                        <a:pt x="432" y="219"/>
                      </a:cubicBezTo>
                      <a:cubicBezTo>
                        <a:pt x="414" y="230"/>
                        <a:pt x="393" y="236"/>
                        <a:pt x="374" y="244"/>
                      </a:cubicBezTo>
                      <a:cubicBezTo>
                        <a:pt x="370" y="246"/>
                        <a:pt x="363" y="252"/>
                        <a:pt x="364" y="253"/>
                      </a:cubicBezTo>
                      <a:cubicBezTo>
                        <a:pt x="366" y="259"/>
                        <a:pt x="370" y="265"/>
                        <a:pt x="375" y="267"/>
                      </a:cubicBezTo>
                      <a:cubicBezTo>
                        <a:pt x="431" y="285"/>
                        <a:pt x="487" y="303"/>
                        <a:pt x="543" y="321"/>
                      </a:cubicBezTo>
                      <a:cubicBezTo>
                        <a:pt x="564" y="328"/>
                        <a:pt x="566" y="331"/>
                        <a:pt x="559" y="352"/>
                      </a:cubicBezTo>
                      <a:cubicBezTo>
                        <a:pt x="553" y="370"/>
                        <a:pt x="547" y="388"/>
                        <a:pt x="539" y="405"/>
                      </a:cubicBezTo>
                      <a:cubicBezTo>
                        <a:pt x="518" y="447"/>
                        <a:pt x="482" y="459"/>
                        <a:pt x="440" y="437"/>
                      </a:cubicBezTo>
                      <a:cubicBezTo>
                        <a:pt x="402" y="417"/>
                        <a:pt x="375" y="383"/>
                        <a:pt x="348" y="351"/>
                      </a:cubicBezTo>
                      <a:cubicBezTo>
                        <a:pt x="343" y="344"/>
                        <a:pt x="338" y="338"/>
                        <a:pt x="334" y="332"/>
                      </a:cubicBezTo>
                      <a:cubicBezTo>
                        <a:pt x="322" y="332"/>
                        <a:pt x="321" y="340"/>
                        <a:pt x="321" y="348"/>
                      </a:cubicBezTo>
                      <a:cubicBezTo>
                        <a:pt x="322" y="409"/>
                        <a:pt x="322" y="469"/>
                        <a:pt x="322" y="530"/>
                      </a:cubicBezTo>
                      <a:cubicBezTo>
                        <a:pt x="322" y="552"/>
                        <a:pt x="319" y="555"/>
                        <a:pt x="297" y="554"/>
                      </a:cubicBezTo>
                      <a:cubicBezTo>
                        <a:pt x="280" y="554"/>
                        <a:pt x="263" y="553"/>
                        <a:pt x="246" y="552"/>
                      </a:cubicBezTo>
                      <a:cubicBezTo>
                        <a:pt x="194" y="547"/>
                        <a:pt x="169" y="511"/>
                        <a:pt x="182" y="460"/>
                      </a:cubicBezTo>
                      <a:cubicBezTo>
                        <a:pt x="191" y="420"/>
                        <a:pt x="213" y="386"/>
                        <a:pt x="235" y="352"/>
                      </a:cubicBezTo>
                      <a:cubicBezTo>
                        <a:pt x="240" y="344"/>
                        <a:pt x="245" y="336"/>
                        <a:pt x="251" y="329"/>
                      </a:cubicBezTo>
                      <a:cubicBezTo>
                        <a:pt x="250" y="327"/>
                        <a:pt x="250" y="325"/>
                        <a:pt x="250" y="323"/>
                      </a:cubicBezTo>
                      <a:close/>
                      <a:moveTo>
                        <a:pt x="330" y="270"/>
                      </a:moveTo>
                      <a:cubicBezTo>
                        <a:pt x="330" y="250"/>
                        <a:pt x="314" y="234"/>
                        <a:pt x="295" y="234"/>
                      </a:cubicBezTo>
                      <a:cubicBezTo>
                        <a:pt x="275" y="234"/>
                        <a:pt x="258" y="251"/>
                        <a:pt x="258" y="270"/>
                      </a:cubicBezTo>
                      <a:cubicBezTo>
                        <a:pt x="259" y="289"/>
                        <a:pt x="275" y="306"/>
                        <a:pt x="294" y="306"/>
                      </a:cubicBezTo>
                      <a:cubicBezTo>
                        <a:pt x="314" y="306"/>
                        <a:pt x="330" y="290"/>
                        <a:pt x="330" y="270"/>
                      </a:cubicBezTo>
                      <a:close/>
                    </a:path>
                  </a:pathLst>
                </a:custGeom>
                <a:solidFill>
                  <a:schemeClr val="accent6"/>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grpSp>
          <p:grpSp>
            <p:nvGrpSpPr>
              <p:cNvPr id="12" name="Group 11"/>
              <p:cNvGrpSpPr/>
              <p:nvPr/>
            </p:nvGrpSpPr>
            <p:grpSpPr>
              <a:xfrm>
                <a:off x="5133139" y="2917833"/>
                <a:ext cx="107842" cy="36000"/>
                <a:chOff x="5133139" y="2917833"/>
                <a:chExt cx="107842" cy="36000"/>
              </a:xfrm>
            </p:grpSpPr>
            <p:sp>
              <p:nvSpPr>
                <p:cNvPr id="167" name="Oval 462"/>
                <p:cNvSpPr/>
                <p:nvPr/>
              </p:nvSpPr>
              <p:spPr>
                <a:xfrm>
                  <a:off x="5204588" y="2917833"/>
                  <a:ext cx="36393" cy="36000"/>
                </a:xfrm>
                <a:prstGeom prst="ellipse">
                  <a:avLst/>
                </a:prstGeom>
                <a:solidFill>
                  <a:srgbClr val="FFFFFF"/>
                </a:solidFill>
                <a:ln w="9525" cap="flat" cmpd="sng" algn="ctr">
                  <a:noFill/>
                  <a:prstDash val="solid"/>
                </a:ln>
                <a:effectLst/>
              </p:spPr>
              <p:txBody>
                <a:bodyPr lIns="72000" tIns="72000" rIns="72000" bIns="108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sp>
              <p:nvSpPr>
                <p:cNvPr id="168" name="Oval 286"/>
                <p:cNvSpPr/>
                <p:nvPr/>
              </p:nvSpPr>
              <p:spPr>
                <a:xfrm>
                  <a:off x="5133139" y="2917833"/>
                  <a:ext cx="36393" cy="36000"/>
                </a:xfrm>
                <a:prstGeom prst="ellipse">
                  <a:avLst/>
                </a:prstGeom>
                <a:solidFill>
                  <a:srgbClr val="FFFFFF"/>
                </a:solidFill>
                <a:ln w="9525" cap="flat" cmpd="sng" algn="ctr">
                  <a:noFill/>
                  <a:prstDash val="solid"/>
                </a:ln>
                <a:effectLst/>
              </p:spPr>
              <p:txBody>
                <a:bodyPr lIns="72000" tIns="72000" rIns="72000" bIns="108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grpSp>
        </p:grpSp>
      </p:grpSp>
      <p:sp>
        <p:nvSpPr>
          <p:cNvPr id="172" name="TextBox 4"/>
          <p:cNvSpPr txBox="1">
            <a:spLocks/>
          </p:cNvSpPr>
          <p:nvPr/>
        </p:nvSpPr>
        <p:spPr>
          <a:xfrm>
            <a:off x="3662038" y="2859660"/>
            <a:ext cx="1258359" cy="207749"/>
          </a:xfrm>
          <a:prstGeom prst="rect">
            <a:avLst/>
          </a:prstGeom>
          <a:noFill/>
          <a:ln w="9525">
            <a:noFill/>
          </a:ln>
          <a:effectLst/>
        </p:spPr>
        <p:txBody>
          <a:bodyPr vert="horz" wrap="square" lIns="0" tIns="0" rIns="0" bIns="0" rtlCol="0">
            <a:spAutoFit/>
          </a:bodyPr>
          <a:lstStyle/>
          <a:p>
            <a:pPr fontAlgn="base">
              <a:lnSpc>
                <a:spcPct val="90000"/>
              </a:lnSpc>
              <a:spcBef>
                <a:spcPts val="400"/>
              </a:spcBef>
              <a:spcAft>
                <a:spcPct val="0"/>
              </a:spcAft>
              <a:buClr>
                <a:srgbClr val="000000"/>
              </a:buClr>
              <a:buSzTx/>
            </a:pPr>
            <a:r>
              <a:rPr lang="ru-RU" sz="1500" dirty="0" smtClean="0">
                <a:effectLst/>
                <a:latin typeface="Arial Narrow"/>
                <a:cs typeface="Arial Narrow" pitchFamily="34" charset="0"/>
              </a:rPr>
              <a:t>Вентиляция</a:t>
            </a:r>
            <a:endParaRPr lang="en-US" sz="1500" dirty="0" smtClean="0">
              <a:effectLst/>
              <a:latin typeface="Arial Narrow"/>
              <a:cs typeface="Arial Narrow" pitchFamily="34" charset="0"/>
            </a:endParaRPr>
          </a:p>
        </p:txBody>
      </p:sp>
      <p:sp>
        <p:nvSpPr>
          <p:cNvPr id="174" name="TextBox 111"/>
          <p:cNvSpPr txBox="1">
            <a:spLocks/>
          </p:cNvSpPr>
          <p:nvPr/>
        </p:nvSpPr>
        <p:spPr>
          <a:xfrm>
            <a:off x="752487" y="2859660"/>
            <a:ext cx="1475466" cy="207749"/>
          </a:xfrm>
          <a:prstGeom prst="rect">
            <a:avLst/>
          </a:prstGeom>
          <a:noFill/>
          <a:ln w="9525">
            <a:noFill/>
          </a:ln>
          <a:effectLst/>
        </p:spPr>
        <p:txBody>
          <a:bodyPr vert="horz" wrap="square" lIns="0" tIns="0" rIns="0" bIns="0" rtlCol="0">
            <a:spAutoFit/>
          </a:bodyPr>
          <a:lstStyle/>
          <a:p>
            <a:pPr>
              <a:lnSpc>
                <a:spcPct val="90000"/>
              </a:lnSpc>
              <a:spcBef>
                <a:spcPts val="400"/>
              </a:spcBef>
              <a:buClr>
                <a:srgbClr val="000000"/>
              </a:buClr>
            </a:pPr>
            <a:r>
              <a:rPr lang="ru-RU" sz="1500" dirty="0">
                <a:latin typeface="Arial Narrow"/>
                <a:cs typeface="Arial Narrow" pitchFamily="34" charset="0"/>
              </a:rPr>
              <a:t>Отопление</a:t>
            </a:r>
          </a:p>
        </p:txBody>
      </p:sp>
      <p:grpSp>
        <p:nvGrpSpPr>
          <p:cNvPr id="144" name="Group 14"/>
          <p:cNvGrpSpPr/>
          <p:nvPr/>
        </p:nvGrpSpPr>
        <p:grpSpPr>
          <a:xfrm>
            <a:off x="2438920" y="3707911"/>
            <a:ext cx="509504" cy="504000"/>
            <a:chOff x="1309901" y="3235178"/>
            <a:chExt cx="504001" cy="504000"/>
          </a:xfrm>
          <a:effectLst/>
        </p:grpSpPr>
        <p:sp>
          <p:nvSpPr>
            <p:cNvPr id="145" name="Oval 167"/>
            <p:cNvSpPr/>
            <p:nvPr/>
          </p:nvSpPr>
          <p:spPr>
            <a:xfrm>
              <a:off x="1309901" y="3235178"/>
              <a:ext cx="504001" cy="504000"/>
            </a:xfrm>
            <a:prstGeom prst="ellipse">
              <a:avLst/>
            </a:prstGeom>
            <a:solidFill>
              <a:schemeClr val="accent6"/>
            </a:solidFill>
            <a:ln w="9525" cap="flat" cmpd="sng" algn="ctr">
              <a:noFill/>
              <a:prstDash val="solid"/>
            </a:ln>
            <a:effectLst/>
          </p:spPr>
          <p:txBody>
            <a:bodyPr wrap="none" lIns="0" tIns="0" rIns="0" bIns="0" rtlCol="0" anchor="b" anchorCtr="0">
              <a:noAutofit/>
            </a:bodyPr>
            <a:lstStyle/>
            <a:p>
              <a:pPr marL="0" marR="0" lvl="0" indent="0" algn="ctr"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grpSp>
          <p:nvGrpSpPr>
            <p:cNvPr id="146" name="Group 189"/>
            <p:cNvGrpSpPr/>
            <p:nvPr/>
          </p:nvGrpSpPr>
          <p:grpSpPr>
            <a:xfrm>
              <a:off x="1420530" y="3309111"/>
              <a:ext cx="282744" cy="356134"/>
              <a:chOff x="501650" y="2789876"/>
              <a:chExt cx="1327150" cy="1671638"/>
            </a:xfrm>
            <a:solidFill>
              <a:srgbClr val="FFFFFF"/>
            </a:solidFill>
            <a:effectLst/>
          </p:grpSpPr>
          <p:sp>
            <p:nvSpPr>
              <p:cNvPr id="153" name="Freeform 55"/>
              <p:cNvSpPr>
                <a:spLocks noEditPoints="1"/>
              </p:cNvSpPr>
              <p:nvPr/>
            </p:nvSpPr>
            <p:spPr>
              <a:xfrm>
                <a:off x="501650" y="2789876"/>
                <a:ext cx="1327150" cy="1671638"/>
              </a:xfrm>
              <a:custGeom>
                <a:avLst/>
                <a:gdLst>
                  <a:gd name="T0" fmla="*/ 314 w 354"/>
                  <a:gd name="T1" fmla="*/ 446 h 446"/>
                  <a:gd name="T2" fmla="*/ 40 w 354"/>
                  <a:gd name="T3" fmla="*/ 446 h 446"/>
                  <a:gd name="T4" fmla="*/ 0 w 354"/>
                  <a:gd name="T5" fmla="*/ 406 h 446"/>
                  <a:gd name="T6" fmla="*/ 0 w 354"/>
                  <a:gd name="T7" fmla="*/ 40 h 446"/>
                  <a:gd name="T8" fmla="*/ 40 w 354"/>
                  <a:gd name="T9" fmla="*/ 0 h 446"/>
                  <a:gd name="T10" fmla="*/ 314 w 354"/>
                  <a:gd name="T11" fmla="*/ 0 h 446"/>
                  <a:gd name="T12" fmla="*/ 354 w 354"/>
                  <a:gd name="T13" fmla="*/ 40 h 446"/>
                  <a:gd name="T14" fmla="*/ 354 w 354"/>
                  <a:gd name="T15" fmla="*/ 406 h 446"/>
                  <a:gd name="T16" fmla="*/ 314 w 354"/>
                  <a:gd name="T17" fmla="*/ 446 h 446"/>
                  <a:gd name="T18" fmla="*/ 40 w 354"/>
                  <a:gd name="T19" fmla="*/ 24 h 446"/>
                  <a:gd name="T20" fmla="*/ 24 w 354"/>
                  <a:gd name="T21" fmla="*/ 40 h 446"/>
                  <a:gd name="T22" fmla="*/ 24 w 354"/>
                  <a:gd name="T23" fmla="*/ 406 h 446"/>
                  <a:gd name="T24" fmla="*/ 40 w 354"/>
                  <a:gd name="T25" fmla="*/ 422 h 446"/>
                  <a:gd name="T26" fmla="*/ 314 w 354"/>
                  <a:gd name="T27" fmla="*/ 422 h 446"/>
                  <a:gd name="T28" fmla="*/ 330 w 354"/>
                  <a:gd name="T29" fmla="*/ 406 h 446"/>
                  <a:gd name="T30" fmla="*/ 330 w 354"/>
                  <a:gd name="T31" fmla="*/ 40 h 446"/>
                  <a:gd name="T32" fmla="*/ 314 w 354"/>
                  <a:gd name="T33" fmla="*/ 24 h 446"/>
                  <a:gd name="T34" fmla="*/ 40 w 354"/>
                  <a:gd name="T35" fmla="*/ 2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446">
                    <a:moveTo>
                      <a:pt x="314" y="446"/>
                    </a:moveTo>
                    <a:cubicBezTo>
                      <a:pt x="40" y="446"/>
                      <a:pt x="40" y="446"/>
                      <a:pt x="40" y="446"/>
                    </a:cubicBezTo>
                    <a:cubicBezTo>
                      <a:pt x="18" y="446"/>
                      <a:pt x="0" y="428"/>
                      <a:pt x="0" y="406"/>
                    </a:cubicBezTo>
                    <a:cubicBezTo>
                      <a:pt x="0" y="40"/>
                      <a:pt x="0" y="40"/>
                      <a:pt x="0" y="40"/>
                    </a:cubicBezTo>
                    <a:cubicBezTo>
                      <a:pt x="0" y="18"/>
                      <a:pt x="18" y="0"/>
                      <a:pt x="40" y="0"/>
                    </a:cubicBezTo>
                    <a:cubicBezTo>
                      <a:pt x="314" y="0"/>
                      <a:pt x="314" y="0"/>
                      <a:pt x="314" y="0"/>
                    </a:cubicBezTo>
                    <a:cubicBezTo>
                      <a:pt x="336" y="0"/>
                      <a:pt x="354" y="18"/>
                      <a:pt x="354" y="40"/>
                    </a:cubicBezTo>
                    <a:cubicBezTo>
                      <a:pt x="354" y="406"/>
                      <a:pt x="354" y="406"/>
                      <a:pt x="354" y="406"/>
                    </a:cubicBezTo>
                    <a:cubicBezTo>
                      <a:pt x="354" y="428"/>
                      <a:pt x="336" y="446"/>
                      <a:pt x="314" y="446"/>
                    </a:cubicBezTo>
                    <a:close/>
                    <a:moveTo>
                      <a:pt x="40" y="24"/>
                    </a:moveTo>
                    <a:cubicBezTo>
                      <a:pt x="31" y="24"/>
                      <a:pt x="24" y="31"/>
                      <a:pt x="24" y="40"/>
                    </a:cubicBezTo>
                    <a:cubicBezTo>
                      <a:pt x="24" y="406"/>
                      <a:pt x="24" y="406"/>
                      <a:pt x="24" y="406"/>
                    </a:cubicBezTo>
                    <a:cubicBezTo>
                      <a:pt x="24" y="415"/>
                      <a:pt x="31" y="422"/>
                      <a:pt x="40" y="422"/>
                    </a:cubicBezTo>
                    <a:cubicBezTo>
                      <a:pt x="314" y="422"/>
                      <a:pt x="314" y="422"/>
                      <a:pt x="314" y="422"/>
                    </a:cubicBezTo>
                    <a:cubicBezTo>
                      <a:pt x="323" y="422"/>
                      <a:pt x="330" y="415"/>
                      <a:pt x="330" y="406"/>
                    </a:cubicBezTo>
                    <a:cubicBezTo>
                      <a:pt x="330" y="40"/>
                      <a:pt x="330" y="40"/>
                      <a:pt x="330" y="40"/>
                    </a:cubicBezTo>
                    <a:cubicBezTo>
                      <a:pt x="330" y="31"/>
                      <a:pt x="323" y="24"/>
                      <a:pt x="314" y="24"/>
                    </a:cubicBezTo>
                    <a:lnTo>
                      <a:pt x="40" y="24"/>
                    </a:lnTo>
                    <a:close/>
                  </a:path>
                </a:pathLst>
              </a:custGeom>
              <a:grp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54" name="Freeform 56"/>
              <p:cNvSpPr/>
              <p:nvPr/>
            </p:nvSpPr>
            <p:spPr>
              <a:xfrm>
                <a:off x="658813" y="2991489"/>
                <a:ext cx="306388" cy="90488"/>
              </a:xfrm>
              <a:custGeom>
                <a:avLst/>
                <a:gdLst>
                  <a:gd name="T0" fmla="*/ 82 w 82"/>
                  <a:gd name="T1" fmla="*/ 12 h 24"/>
                  <a:gd name="T2" fmla="*/ 70 w 82"/>
                  <a:gd name="T3" fmla="*/ 24 h 24"/>
                  <a:gd name="T4" fmla="*/ 12 w 82"/>
                  <a:gd name="T5" fmla="*/ 24 h 24"/>
                  <a:gd name="T6" fmla="*/ 0 w 82"/>
                  <a:gd name="T7" fmla="*/ 12 h 24"/>
                  <a:gd name="T8" fmla="*/ 0 w 82"/>
                  <a:gd name="T9" fmla="*/ 12 h 24"/>
                  <a:gd name="T10" fmla="*/ 12 w 82"/>
                  <a:gd name="T11" fmla="*/ 0 h 24"/>
                  <a:gd name="T12" fmla="*/ 70 w 82"/>
                  <a:gd name="T13" fmla="*/ 0 h 24"/>
                  <a:gd name="T14" fmla="*/ 82 w 82"/>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24">
                    <a:moveTo>
                      <a:pt x="82" y="12"/>
                    </a:moveTo>
                    <a:cubicBezTo>
                      <a:pt x="82" y="19"/>
                      <a:pt x="77" y="24"/>
                      <a:pt x="70" y="24"/>
                    </a:cubicBezTo>
                    <a:cubicBezTo>
                      <a:pt x="12" y="24"/>
                      <a:pt x="12" y="24"/>
                      <a:pt x="12" y="24"/>
                    </a:cubicBezTo>
                    <a:cubicBezTo>
                      <a:pt x="5" y="24"/>
                      <a:pt x="0" y="19"/>
                      <a:pt x="0" y="12"/>
                    </a:cubicBezTo>
                    <a:cubicBezTo>
                      <a:pt x="0" y="12"/>
                      <a:pt x="0" y="12"/>
                      <a:pt x="0" y="12"/>
                    </a:cubicBezTo>
                    <a:cubicBezTo>
                      <a:pt x="0" y="5"/>
                      <a:pt x="5" y="0"/>
                      <a:pt x="12" y="0"/>
                    </a:cubicBezTo>
                    <a:cubicBezTo>
                      <a:pt x="70" y="0"/>
                      <a:pt x="70" y="0"/>
                      <a:pt x="70" y="0"/>
                    </a:cubicBezTo>
                    <a:cubicBezTo>
                      <a:pt x="77" y="0"/>
                      <a:pt x="82" y="5"/>
                      <a:pt x="82" y="12"/>
                    </a:cubicBezTo>
                    <a:close/>
                  </a:path>
                </a:pathLst>
              </a:custGeom>
              <a:grp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55" name="Freeform 57"/>
              <p:cNvSpPr/>
              <p:nvPr/>
            </p:nvSpPr>
            <p:spPr>
              <a:xfrm>
                <a:off x="658813" y="3142301"/>
                <a:ext cx="306388" cy="90488"/>
              </a:xfrm>
              <a:custGeom>
                <a:avLst/>
                <a:gdLst>
                  <a:gd name="T0" fmla="*/ 82 w 82"/>
                  <a:gd name="T1" fmla="*/ 12 h 24"/>
                  <a:gd name="T2" fmla="*/ 70 w 82"/>
                  <a:gd name="T3" fmla="*/ 24 h 24"/>
                  <a:gd name="T4" fmla="*/ 12 w 82"/>
                  <a:gd name="T5" fmla="*/ 24 h 24"/>
                  <a:gd name="T6" fmla="*/ 0 w 82"/>
                  <a:gd name="T7" fmla="*/ 12 h 24"/>
                  <a:gd name="T8" fmla="*/ 0 w 82"/>
                  <a:gd name="T9" fmla="*/ 12 h 24"/>
                  <a:gd name="T10" fmla="*/ 12 w 82"/>
                  <a:gd name="T11" fmla="*/ 0 h 24"/>
                  <a:gd name="T12" fmla="*/ 70 w 82"/>
                  <a:gd name="T13" fmla="*/ 0 h 24"/>
                  <a:gd name="T14" fmla="*/ 82 w 82"/>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24">
                    <a:moveTo>
                      <a:pt x="82" y="12"/>
                    </a:moveTo>
                    <a:cubicBezTo>
                      <a:pt x="82" y="19"/>
                      <a:pt x="77" y="24"/>
                      <a:pt x="70" y="24"/>
                    </a:cubicBezTo>
                    <a:cubicBezTo>
                      <a:pt x="12" y="24"/>
                      <a:pt x="12" y="24"/>
                      <a:pt x="12" y="24"/>
                    </a:cubicBezTo>
                    <a:cubicBezTo>
                      <a:pt x="5" y="24"/>
                      <a:pt x="0" y="19"/>
                      <a:pt x="0" y="12"/>
                    </a:cubicBezTo>
                    <a:cubicBezTo>
                      <a:pt x="0" y="12"/>
                      <a:pt x="0" y="12"/>
                      <a:pt x="0" y="12"/>
                    </a:cubicBezTo>
                    <a:cubicBezTo>
                      <a:pt x="0" y="5"/>
                      <a:pt x="5" y="0"/>
                      <a:pt x="12" y="0"/>
                    </a:cubicBezTo>
                    <a:cubicBezTo>
                      <a:pt x="70" y="0"/>
                      <a:pt x="70" y="0"/>
                      <a:pt x="70" y="0"/>
                    </a:cubicBezTo>
                    <a:cubicBezTo>
                      <a:pt x="77" y="0"/>
                      <a:pt x="82" y="5"/>
                      <a:pt x="82" y="12"/>
                    </a:cubicBezTo>
                    <a:close/>
                  </a:path>
                </a:pathLst>
              </a:custGeom>
              <a:grp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56" name="Freeform 58"/>
              <p:cNvSpPr/>
              <p:nvPr/>
            </p:nvSpPr>
            <p:spPr>
              <a:xfrm>
                <a:off x="1006475" y="2991489"/>
                <a:ext cx="307975" cy="90488"/>
              </a:xfrm>
              <a:custGeom>
                <a:avLst/>
                <a:gdLst>
                  <a:gd name="T0" fmla="*/ 82 w 82"/>
                  <a:gd name="T1" fmla="*/ 12 h 24"/>
                  <a:gd name="T2" fmla="*/ 70 w 82"/>
                  <a:gd name="T3" fmla="*/ 24 h 24"/>
                  <a:gd name="T4" fmla="*/ 12 w 82"/>
                  <a:gd name="T5" fmla="*/ 24 h 24"/>
                  <a:gd name="T6" fmla="*/ 0 w 82"/>
                  <a:gd name="T7" fmla="*/ 12 h 24"/>
                  <a:gd name="T8" fmla="*/ 0 w 82"/>
                  <a:gd name="T9" fmla="*/ 12 h 24"/>
                  <a:gd name="T10" fmla="*/ 12 w 82"/>
                  <a:gd name="T11" fmla="*/ 0 h 24"/>
                  <a:gd name="T12" fmla="*/ 70 w 82"/>
                  <a:gd name="T13" fmla="*/ 0 h 24"/>
                  <a:gd name="T14" fmla="*/ 82 w 82"/>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24">
                    <a:moveTo>
                      <a:pt x="82" y="12"/>
                    </a:moveTo>
                    <a:cubicBezTo>
                      <a:pt x="82" y="19"/>
                      <a:pt x="76" y="24"/>
                      <a:pt x="70" y="24"/>
                    </a:cubicBezTo>
                    <a:cubicBezTo>
                      <a:pt x="12" y="24"/>
                      <a:pt x="12" y="24"/>
                      <a:pt x="12" y="24"/>
                    </a:cubicBezTo>
                    <a:cubicBezTo>
                      <a:pt x="5" y="24"/>
                      <a:pt x="0" y="19"/>
                      <a:pt x="0" y="12"/>
                    </a:cubicBezTo>
                    <a:cubicBezTo>
                      <a:pt x="0" y="12"/>
                      <a:pt x="0" y="12"/>
                      <a:pt x="0" y="12"/>
                    </a:cubicBezTo>
                    <a:cubicBezTo>
                      <a:pt x="0" y="5"/>
                      <a:pt x="5" y="0"/>
                      <a:pt x="12" y="0"/>
                    </a:cubicBezTo>
                    <a:cubicBezTo>
                      <a:pt x="70" y="0"/>
                      <a:pt x="70" y="0"/>
                      <a:pt x="70" y="0"/>
                    </a:cubicBezTo>
                    <a:cubicBezTo>
                      <a:pt x="76" y="0"/>
                      <a:pt x="82" y="5"/>
                      <a:pt x="82" y="12"/>
                    </a:cubicBezTo>
                    <a:close/>
                  </a:path>
                </a:pathLst>
              </a:custGeom>
              <a:grp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57" name="Freeform 59"/>
              <p:cNvSpPr/>
              <p:nvPr/>
            </p:nvSpPr>
            <p:spPr>
              <a:xfrm>
                <a:off x="1006475" y="3142301"/>
                <a:ext cx="307975" cy="90488"/>
              </a:xfrm>
              <a:custGeom>
                <a:avLst/>
                <a:gdLst>
                  <a:gd name="T0" fmla="*/ 82 w 82"/>
                  <a:gd name="T1" fmla="*/ 12 h 24"/>
                  <a:gd name="T2" fmla="*/ 70 w 82"/>
                  <a:gd name="T3" fmla="*/ 24 h 24"/>
                  <a:gd name="T4" fmla="*/ 12 w 82"/>
                  <a:gd name="T5" fmla="*/ 24 h 24"/>
                  <a:gd name="T6" fmla="*/ 0 w 82"/>
                  <a:gd name="T7" fmla="*/ 12 h 24"/>
                  <a:gd name="T8" fmla="*/ 0 w 82"/>
                  <a:gd name="T9" fmla="*/ 12 h 24"/>
                  <a:gd name="T10" fmla="*/ 12 w 82"/>
                  <a:gd name="T11" fmla="*/ 0 h 24"/>
                  <a:gd name="T12" fmla="*/ 70 w 82"/>
                  <a:gd name="T13" fmla="*/ 0 h 24"/>
                  <a:gd name="T14" fmla="*/ 82 w 82"/>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24">
                    <a:moveTo>
                      <a:pt x="82" y="12"/>
                    </a:moveTo>
                    <a:cubicBezTo>
                      <a:pt x="82" y="19"/>
                      <a:pt x="76" y="24"/>
                      <a:pt x="70" y="24"/>
                    </a:cubicBezTo>
                    <a:cubicBezTo>
                      <a:pt x="12" y="24"/>
                      <a:pt x="12" y="24"/>
                      <a:pt x="12" y="24"/>
                    </a:cubicBezTo>
                    <a:cubicBezTo>
                      <a:pt x="5" y="24"/>
                      <a:pt x="0" y="19"/>
                      <a:pt x="0" y="12"/>
                    </a:cubicBezTo>
                    <a:cubicBezTo>
                      <a:pt x="0" y="12"/>
                      <a:pt x="0" y="12"/>
                      <a:pt x="0" y="12"/>
                    </a:cubicBezTo>
                    <a:cubicBezTo>
                      <a:pt x="0" y="5"/>
                      <a:pt x="5" y="0"/>
                      <a:pt x="12" y="0"/>
                    </a:cubicBezTo>
                    <a:cubicBezTo>
                      <a:pt x="70" y="0"/>
                      <a:pt x="70" y="0"/>
                      <a:pt x="70" y="0"/>
                    </a:cubicBezTo>
                    <a:cubicBezTo>
                      <a:pt x="76" y="0"/>
                      <a:pt x="82" y="5"/>
                      <a:pt x="82" y="12"/>
                    </a:cubicBezTo>
                    <a:close/>
                  </a:path>
                </a:pathLst>
              </a:custGeom>
              <a:grp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58" name="Freeform 60"/>
              <p:cNvSpPr/>
              <p:nvPr/>
            </p:nvSpPr>
            <p:spPr>
              <a:xfrm>
                <a:off x="1352550" y="2991489"/>
                <a:ext cx="306388" cy="90488"/>
              </a:xfrm>
              <a:custGeom>
                <a:avLst/>
                <a:gdLst>
                  <a:gd name="T0" fmla="*/ 82 w 82"/>
                  <a:gd name="T1" fmla="*/ 12 h 24"/>
                  <a:gd name="T2" fmla="*/ 70 w 82"/>
                  <a:gd name="T3" fmla="*/ 24 h 24"/>
                  <a:gd name="T4" fmla="*/ 12 w 82"/>
                  <a:gd name="T5" fmla="*/ 24 h 24"/>
                  <a:gd name="T6" fmla="*/ 0 w 82"/>
                  <a:gd name="T7" fmla="*/ 12 h 24"/>
                  <a:gd name="T8" fmla="*/ 0 w 82"/>
                  <a:gd name="T9" fmla="*/ 12 h 24"/>
                  <a:gd name="T10" fmla="*/ 12 w 82"/>
                  <a:gd name="T11" fmla="*/ 0 h 24"/>
                  <a:gd name="T12" fmla="*/ 70 w 82"/>
                  <a:gd name="T13" fmla="*/ 0 h 24"/>
                  <a:gd name="T14" fmla="*/ 82 w 82"/>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24">
                    <a:moveTo>
                      <a:pt x="82" y="12"/>
                    </a:moveTo>
                    <a:cubicBezTo>
                      <a:pt x="82" y="19"/>
                      <a:pt x="77" y="24"/>
                      <a:pt x="70" y="24"/>
                    </a:cubicBezTo>
                    <a:cubicBezTo>
                      <a:pt x="12" y="24"/>
                      <a:pt x="12" y="24"/>
                      <a:pt x="12" y="24"/>
                    </a:cubicBezTo>
                    <a:cubicBezTo>
                      <a:pt x="5" y="24"/>
                      <a:pt x="0" y="19"/>
                      <a:pt x="0" y="12"/>
                    </a:cubicBezTo>
                    <a:cubicBezTo>
                      <a:pt x="0" y="12"/>
                      <a:pt x="0" y="12"/>
                      <a:pt x="0" y="12"/>
                    </a:cubicBezTo>
                    <a:cubicBezTo>
                      <a:pt x="0" y="5"/>
                      <a:pt x="5" y="0"/>
                      <a:pt x="12" y="0"/>
                    </a:cubicBezTo>
                    <a:cubicBezTo>
                      <a:pt x="70" y="0"/>
                      <a:pt x="70" y="0"/>
                      <a:pt x="70" y="0"/>
                    </a:cubicBezTo>
                    <a:cubicBezTo>
                      <a:pt x="77" y="0"/>
                      <a:pt x="82" y="5"/>
                      <a:pt x="82" y="12"/>
                    </a:cubicBezTo>
                    <a:close/>
                  </a:path>
                </a:pathLst>
              </a:custGeom>
              <a:grp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59" name="Freeform 61"/>
              <p:cNvSpPr/>
              <p:nvPr/>
            </p:nvSpPr>
            <p:spPr>
              <a:xfrm>
                <a:off x="1352550" y="3142301"/>
                <a:ext cx="306388" cy="90488"/>
              </a:xfrm>
              <a:custGeom>
                <a:avLst/>
                <a:gdLst>
                  <a:gd name="T0" fmla="*/ 82 w 82"/>
                  <a:gd name="T1" fmla="*/ 12 h 24"/>
                  <a:gd name="T2" fmla="*/ 70 w 82"/>
                  <a:gd name="T3" fmla="*/ 24 h 24"/>
                  <a:gd name="T4" fmla="*/ 12 w 82"/>
                  <a:gd name="T5" fmla="*/ 24 h 24"/>
                  <a:gd name="T6" fmla="*/ 0 w 82"/>
                  <a:gd name="T7" fmla="*/ 12 h 24"/>
                  <a:gd name="T8" fmla="*/ 0 w 82"/>
                  <a:gd name="T9" fmla="*/ 12 h 24"/>
                  <a:gd name="T10" fmla="*/ 12 w 82"/>
                  <a:gd name="T11" fmla="*/ 0 h 24"/>
                  <a:gd name="T12" fmla="*/ 70 w 82"/>
                  <a:gd name="T13" fmla="*/ 0 h 24"/>
                  <a:gd name="T14" fmla="*/ 82 w 82"/>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24">
                    <a:moveTo>
                      <a:pt x="82" y="12"/>
                    </a:moveTo>
                    <a:cubicBezTo>
                      <a:pt x="82" y="19"/>
                      <a:pt x="77" y="24"/>
                      <a:pt x="70" y="24"/>
                    </a:cubicBezTo>
                    <a:cubicBezTo>
                      <a:pt x="12" y="24"/>
                      <a:pt x="12" y="24"/>
                      <a:pt x="12" y="24"/>
                    </a:cubicBezTo>
                    <a:cubicBezTo>
                      <a:pt x="5" y="24"/>
                      <a:pt x="0" y="19"/>
                      <a:pt x="0" y="12"/>
                    </a:cubicBezTo>
                    <a:cubicBezTo>
                      <a:pt x="0" y="12"/>
                      <a:pt x="0" y="12"/>
                      <a:pt x="0" y="12"/>
                    </a:cubicBezTo>
                    <a:cubicBezTo>
                      <a:pt x="0" y="5"/>
                      <a:pt x="5" y="0"/>
                      <a:pt x="12" y="0"/>
                    </a:cubicBezTo>
                    <a:cubicBezTo>
                      <a:pt x="70" y="0"/>
                      <a:pt x="70" y="0"/>
                      <a:pt x="70" y="0"/>
                    </a:cubicBezTo>
                    <a:cubicBezTo>
                      <a:pt x="77" y="0"/>
                      <a:pt x="82" y="5"/>
                      <a:pt x="82" y="12"/>
                    </a:cubicBezTo>
                    <a:close/>
                  </a:path>
                </a:pathLst>
              </a:custGeom>
              <a:grp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60" name="Freeform 62"/>
              <p:cNvSpPr/>
              <p:nvPr/>
            </p:nvSpPr>
            <p:spPr>
              <a:xfrm>
                <a:off x="798686" y="3867338"/>
                <a:ext cx="333029" cy="433837"/>
              </a:xfrm>
              <a:custGeom>
                <a:avLst/>
                <a:gdLst>
                  <a:gd name="T0" fmla="*/ 61 w 203"/>
                  <a:gd name="T1" fmla="*/ 241 h 264"/>
                  <a:gd name="T2" fmla="*/ 33 w 203"/>
                  <a:gd name="T3" fmla="*/ 133 h 264"/>
                  <a:gd name="T4" fmla="*/ 146 w 203"/>
                  <a:gd name="T5" fmla="*/ 0 h 264"/>
                  <a:gd name="T6" fmla="*/ 199 w 203"/>
                  <a:gd name="T7" fmla="*/ 191 h 264"/>
                  <a:gd name="T8" fmla="*/ 172 w 203"/>
                  <a:gd name="T9" fmla="*/ 246 h 264"/>
                  <a:gd name="T10" fmla="*/ 113 w 203"/>
                  <a:gd name="T11" fmla="*/ 263 h 264"/>
                  <a:gd name="T12" fmla="*/ 89 w 203"/>
                  <a:gd name="T13" fmla="*/ 263 h 264"/>
                  <a:gd name="T14" fmla="*/ 134 w 203"/>
                  <a:gd name="T15" fmla="*/ 232 h 264"/>
                  <a:gd name="T16" fmla="*/ 115 w 203"/>
                  <a:gd name="T17" fmla="*/ 178 h 264"/>
                  <a:gd name="T18" fmla="*/ 106 w 203"/>
                  <a:gd name="T19" fmla="*/ 126 h 264"/>
                  <a:gd name="T20" fmla="*/ 66 w 203"/>
                  <a:gd name="T21" fmla="*/ 176 h 264"/>
                  <a:gd name="T22" fmla="*/ 61 w 203"/>
                  <a:gd name="T23" fmla="*/ 24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64">
                    <a:moveTo>
                      <a:pt x="61" y="241"/>
                    </a:moveTo>
                    <a:cubicBezTo>
                      <a:pt x="61" y="241"/>
                      <a:pt x="0" y="210"/>
                      <a:pt x="33" y="133"/>
                    </a:cubicBezTo>
                    <a:cubicBezTo>
                      <a:pt x="59" y="73"/>
                      <a:pt x="146" y="1"/>
                      <a:pt x="146" y="0"/>
                    </a:cubicBezTo>
                    <a:cubicBezTo>
                      <a:pt x="127" y="108"/>
                      <a:pt x="203" y="124"/>
                      <a:pt x="199" y="191"/>
                    </a:cubicBezTo>
                    <a:cubicBezTo>
                      <a:pt x="198" y="211"/>
                      <a:pt x="187" y="233"/>
                      <a:pt x="172" y="246"/>
                    </a:cubicBezTo>
                    <a:cubicBezTo>
                      <a:pt x="155" y="261"/>
                      <a:pt x="136" y="264"/>
                      <a:pt x="113" y="263"/>
                    </a:cubicBezTo>
                    <a:cubicBezTo>
                      <a:pt x="105" y="263"/>
                      <a:pt x="97" y="263"/>
                      <a:pt x="89" y="263"/>
                    </a:cubicBezTo>
                    <a:cubicBezTo>
                      <a:pt x="107" y="262"/>
                      <a:pt x="130" y="250"/>
                      <a:pt x="134" y="232"/>
                    </a:cubicBezTo>
                    <a:cubicBezTo>
                      <a:pt x="138" y="209"/>
                      <a:pt x="127" y="194"/>
                      <a:pt x="115" y="178"/>
                    </a:cubicBezTo>
                    <a:cubicBezTo>
                      <a:pt x="103" y="161"/>
                      <a:pt x="103" y="145"/>
                      <a:pt x="106" y="126"/>
                    </a:cubicBezTo>
                    <a:cubicBezTo>
                      <a:pt x="93" y="141"/>
                      <a:pt x="73" y="164"/>
                      <a:pt x="66" y="176"/>
                    </a:cubicBezTo>
                    <a:cubicBezTo>
                      <a:pt x="53" y="199"/>
                      <a:pt x="55" y="217"/>
                      <a:pt x="61" y="241"/>
                    </a:cubicBezTo>
                    <a:close/>
                  </a:path>
                </a:pathLst>
              </a:custGeom>
              <a:grpFill/>
              <a:ln>
                <a:noFill/>
              </a:ln>
              <a:effec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grpSp>
        <p:grpSp>
          <p:nvGrpSpPr>
            <p:cNvPr id="147" name="Group 114"/>
            <p:cNvGrpSpPr>
              <a:grpSpLocks noChangeAspect="1"/>
            </p:cNvGrpSpPr>
            <p:nvPr/>
          </p:nvGrpSpPr>
          <p:grpSpPr>
            <a:xfrm>
              <a:off x="1486514" y="3422084"/>
              <a:ext cx="150766" cy="130188"/>
              <a:chOff x="3777" y="3194"/>
              <a:chExt cx="381" cy="329"/>
            </a:xfrm>
            <a:solidFill>
              <a:srgbClr val="FFFFFF"/>
            </a:solidFill>
            <a:effectLst/>
          </p:grpSpPr>
          <p:sp>
            <p:nvSpPr>
              <p:cNvPr id="148" name="Freeform 116"/>
              <p:cNvSpPr/>
              <p:nvPr/>
            </p:nvSpPr>
            <p:spPr>
              <a:xfrm>
                <a:off x="3777" y="3262"/>
                <a:ext cx="49" cy="154"/>
              </a:xfrm>
              <a:custGeom>
                <a:avLst/>
                <a:gdLst>
                  <a:gd name="T0" fmla="*/ 49 w 49"/>
                  <a:gd name="T1" fmla="*/ 121 h 154"/>
                  <a:gd name="T2" fmla="*/ 0 w 49"/>
                  <a:gd name="T3" fmla="*/ 154 h 154"/>
                  <a:gd name="T4" fmla="*/ 0 w 49"/>
                  <a:gd name="T5" fmla="*/ 0 h 154"/>
                  <a:gd name="T6" fmla="*/ 49 w 49"/>
                  <a:gd name="T7" fmla="*/ 33 h 154"/>
                  <a:gd name="T8" fmla="*/ 49 w 49"/>
                  <a:gd name="T9" fmla="*/ 121 h 154"/>
                </a:gdLst>
                <a:ahLst/>
                <a:cxnLst>
                  <a:cxn ang="0">
                    <a:pos x="T0" y="T1"/>
                  </a:cxn>
                  <a:cxn ang="0">
                    <a:pos x="T2" y="T3"/>
                  </a:cxn>
                  <a:cxn ang="0">
                    <a:pos x="T4" y="T5"/>
                  </a:cxn>
                  <a:cxn ang="0">
                    <a:pos x="T6" y="T7"/>
                  </a:cxn>
                  <a:cxn ang="0">
                    <a:pos x="T8" y="T9"/>
                  </a:cxn>
                </a:cxnLst>
                <a:rect l="0" t="0" r="r" b="b"/>
                <a:pathLst>
                  <a:path w="49" h="154">
                    <a:moveTo>
                      <a:pt x="49" y="121"/>
                    </a:moveTo>
                    <a:lnTo>
                      <a:pt x="0" y="154"/>
                    </a:lnTo>
                    <a:lnTo>
                      <a:pt x="0" y="0"/>
                    </a:lnTo>
                    <a:lnTo>
                      <a:pt x="49" y="33"/>
                    </a:lnTo>
                    <a:lnTo>
                      <a:pt x="49" y="121"/>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49" name="Freeform 117"/>
              <p:cNvSpPr/>
              <p:nvPr/>
            </p:nvSpPr>
            <p:spPr>
              <a:xfrm>
                <a:off x="3847" y="3288"/>
                <a:ext cx="311" cy="134"/>
              </a:xfrm>
              <a:custGeom>
                <a:avLst/>
                <a:gdLst>
                  <a:gd name="T0" fmla="*/ 0 w 311"/>
                  <a:gd name="T1" fmla="*/ 16 h 134"/>
                  <a:gd name="T2" fmla="*/ 103 w 311"/>
                  <a:gd name="T3" fmla="*/ 16 h 134"/>
                  <a:gd name="T4" fmla="*/ 103 w 311"/>
                  <a:gd name="T5" fmla="*/ 0 h 134"/>
                  <a:gd name="T6" fmla="*/ 183 w 311"/>
                  <a:gd name="T7" fmla="*/ 0 h 134"/>
                  <a:gd name="T8" fmla="*/ 183 w 311"/>
                  <a:gd name="T9" fmla="*/ 17 h 134"/>
                  <a:gd name="T10" fmla="*/ 278 w 311"/>
                  <a:gd name="T11" fmla="*/ 17 h 134"/>
                  <a:gd name="T12" fmla="*/ 278 w 311"/>
                  <a:gd name="T13" fmla="*/ 17 h 134"/>
                  <a:gd name="T14" fmla="*/ 282 w 311"/>
                  <a:gd name="T15" fmla="*/ 17 h 134"/>
                  <a:gd name="T16" fmla="*/ 288 w 311"/>
                  <a:gd name="T17" fmla="*/ 19 h 134"/>
                  <a:gd name="T18" fmla="*/ 294 w 311"/>
                  <a:gd name="T19" fmla="*/ 22 h 134"/>
                  <a:gd name="T20" fmla="*/ 299 w 311"/>
                  <a:gd name="T21" fmla="*/ 26 h 134"/>
                  <a:gd name="T22" fmla="*/ 305 w 311"/>
                  <a:gd name="T23" fmla="*/ 32 h 134"/>
                  <a:gd name="T24" fmla="*/ 309 w 311"/>
                  <a:gd name="T25" fmla="*/ 39 h 134"/>
                  <a:gd name="T26" fmla="*/ 311 w 311"/>
                  <a:gd name="T27" fmla="*/ 49 h 134"/>
                  <a:gd name="T28" fmla="*/ 311 w 311"/>
                  <a:gd name="T29" fmla="*/ 134 h 134"/>
                  <a:gd name="T30" fmla="*/ 247 w 311"/>
                  <a:gd name="T31" fmla="*/ 134 h 134"/>
                  <a:gd name="T32" fmla="*/ 247 w 311"/>
                  <a:gd name="T33" fmla="*/ 91 h 134"/>
                  <a:gd name="T34" fmla="*/ 247 w 311"/>
                  <a:gd name="T35" fmla="*/ 91 h 134"/>
                  <a:gd name="T36" fmla="*/ 245 w 311"/>
                  <a:gd name="T37" fmla="*/ 88 h 134"/>
                  <a:gd name="T38" fmla="*/ 244 w 311"/>
                  <a:gd name="T39" fmla="*/ 85 h 134"/>
                  <a:gd name="T40" fmla="*/ 241 w 311"/>
                  <a:gd name="T41" fmla="*/ 84 h 134"/>
                  <a:gd name="T42" fmla="*/ 241 w 311"/>
                  <a:gd name="T43" fmla="*/ 84 h 134"/>
                  <a:gd name="T44" fmla="*/ 183 w 311"/>
                  <a:gd name="T45" fmla="*/ 84 h 134"/>
                  <a:gd name="T46" fmla="*/ 183 w 311"/>
                  <a:gd name="T47" fmla="*/ 84 h 134"/>
                  <a:gd name="T48" fmla="*/ 182 w 311"/>
                  <a:gd name="T49" fmla="*/ 86 h 134"/>
                  <a:gd name="T50" fmla="*/ 179 w 311"/>
                  <a:gd name="T51" fmla="*/ 89 h 134"/>
                  <a:gd name="T52" fmla="*/ 176 w 311"/>
                  <a:gd name="T53" fmla="*/ 92 h 134"/>
                  <a:gd name="T54" fmla="*/ 172 w 311"/>
                  <a:gd name="T55" fmla="*/ 96 h 134"/>
                  <a:gd name="T56" fmla="*/ 165 w 311"/>
                  <a:gd name="T57" fmla="*/ 99 h 134"/>
                  <a:gd name="T58" fmla="*/ 155 w 311"/>
                  <a:gd name="T59" fmla="*/ 101 h 134"/>
                  <a:gd name="T60" fmla="*/ 143 w 311"/>
                  <a:gd name="T61" fmla="*/ 102 h 134"/>
                  <a:gd name="T62" fmla="*/ 143 w 311"/>
                  <a:gd name="T63" fmla="*/ 102 h 134"/>
                  <a:gd name="T64" fmla="*/ 128 w 311"/>
                  <a:gd name="T65" fmla="*/ 101 h 134"/>
                  <a:gd name="T66" fmla="*/ 115 w 311"/>
                  <a:gd name="T67" fmla="*/ 96 h 134"/>
                  <a:gd name="T68" fmla="*/ 109 w 311"/>
                  <a:gd name="T69" fmla="*/ 95 h 134"/>
                  <a:gd name="T70" fmla="*/ 106 w 311"/>
                  <a:gd name="T71" fmla="*/ 91 h 134"/>
                  <a:gd name="T72" fmla="*/ 103 w 311"/>
                  <a:gd name="T73" fmla="*/ 88 h 134"/>
                  <a:gd name="T74" fmla="*/ 103 w 311"/>
                  <a:gd name="T75" fmla="*/ 84 h 134"/>
                  <a:gd name="T76" fmla="*/ 103 w 311"/>
                  <a:gd name="T77" fmla="*/ 84 h 134"/>
                  <a:gd name="T78" fmla="*/ 0 w 311"/>
                  <a:gd name="T79" fmla="*/ 84 h 134"/>
                  <a:gd name="T80" fmla="*/ 0 w 311"/>
                  <a:gd name="T81" fmla="*/ 1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1" h="134">
                    <a:moveTo>
                      <a:pt x="0" y="16"/>
                    </a:moveTo>
                    <a:lnTo>
                      <a:pt x="103" y="16"/>
                    </a:lnTo>
                    <a:lnTo>
                      <a:pt x="103" y="0"/>
                    </a:lnTo>
                    <a:lnTo>
                      <a:pt x="183" y="0"/>
                    </a:lnTo>
                    <a:lnTo>
                      <a:pt x="183" y="17"/>
                    </a:lnTo>
                    <a:lnTo>
                      <a:pt x="278" y="17"/>
                    </a:lnTo>
                    <a:lnTo>
                      <a:pt x="278" y="17"/>
                    </a:lnTo>
                    <a:lnTo>
                      <a:pt x="282" y="17"/>
                    </a:lnTo>
                    <a:lnTo>
                      <a:pt x="288" y="19"/>
                    </a:lnTo>
                    <a:lnTo>
                      <a:pt x="294" y="22"/>
                    </a:lnTo>
                    <a:lnTo>
                      <a:pt x="299" y="26"/>
                    </a:lnTo>
                    <a:lnTo>
                      <a:pt x="305" y="32"/>
                    </a:lnTo>
                    <a:lnTo>
                      <a:pt x="309" y="39"/>
                    </a:lnTo>
                    <a:lnTo>
                      <a:pt x="311" y="49"/>
                    </a:lnTo>
                    <a:lnTo>
                      <a:pt x="311" y="134"/>
                    </a:lnTo>
                    <a:lnTo>
                      <a:pt x="247" y="134"/>
                    </a:lnTo>
                    <a:lnTo>
                      <a:pt x="247" y="91"/>
                    </a:lnTo>
                    <a:lnTo>
                      <a:pt x="247" y="91"/>
                    </a:lnTo>
                    <a:lnTo>
                      <a:pt x="245" y="88"/>
                    </a:lnTo>
                    <a:lnTo>
                      <a:pt x="244" y="85"/>
                    </a:lnTo>
                    <a:lnTo>
                      <a:pt x="241" y="84"/>
                    </a:lnTo>
                    <a:lnTo>
                      <a:pt x="241" y="84"/>
                    </a:lnTo>
                    <a:lnTo>
                      <a:pt x="183" y="84"/>
                    </a:lnTo>
                    <a:lnTo>
                      <a:pt x="183" y="84"/>
                    </a:lnTo>
                    <a:lnTo>
                      <a:pt x="182" y="86"/>
                    </a:lnTo>
                    <a:lnTo>
                      <a:pt x="179" y="89"/>
                    </a:lnTo>
                    <a:lnTo>
                      <a:pt x="176" y="92"/>
                    </a:lnTo>
                    <a:lnTo>
                      <a:pt x="172" y="96"/>
                    </a:lnTo>
                    <a:lnTo>
                      <a:pt x="165" y="99"/>
                    </a:lnTo>
                    <a:lnTo>
                      <a:pt x="155" y="101"/>
                    </a:lnTo>
                    <a:lnTo>
                      <a:pt x="143" y="102"/>
                    </a:lnTo>
                    <a:lnTo>
                      <a:pt x="143" y="102"/>
                    </a:lnTo>
                    <a:lnTo>
                      <a:pt x="128" y="101"/>
                    </a:lnTo>
                    <a:lnTo>
                      <a:pt x="115" y="96"/>
                    </a:lnTo>
                    <a:lnTo>
                      <a:pt x="109" y="95"/>
                    </a:lnTo>
                    <a:lnTo>
                      <a:pt x="106" y="91"/>
                    </a:lnTo>
                    <a:lnTo>
                      <a:pt x="103" y="88"/>
                    </a:lnTo>
                    <a:lnTo>
                      <a:pt x="103" y="84"/>
                    </a:lnTo>
                    <a:lnTo>
                      <a:pt x="103" y="84"/>
                    </a:lnTo>
                    <a:lnTo>
                      <a:pt x="0" y="84"/>
                    </a:lnTo>
                    <a:lnTo>
                      <a:pt x="0" y="16"/>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50" name="Freeform 118"/>
              <p:cNvSpPr/>
              <p:nvPr/>
            </p:nvSpPr>
            <p:spPr>
              <a:xfrm>
                <a:off x="3926" y="3194"/>
                <a:ext cx="131" cy="71"/>
              </a:xfrm>
              <a:custGeom>
                <a:avLst/>
                <a:gdLst>
                  <a:gd name="T0" fmla="*/ 0 w 131"/>
                  <a:gd name="T1" fmla="*/ 0 h 71"/>
                  <a:gd name="T2" fmla="*/ 0 w 131"/>
                  <a:gd name="T3" fmla="*/ 10 h 71"/>
                  <a:gd name="T4" fmla="*/ 47 w 131"/>
                  <a:gd name="T5" fmla="*/ 10 h 71"/>
                  <a:gd name="T6" fmla="*/ 47 w 131"/>
                  <a:gd name="T7" fmla="*/ 33 h 71"/>
                  <a:gd name="T8" fmla="*/ 47 w 131"/>
                  <a:gd name="T9" fmla="*/ 33 h 71"/>
                  <a:gd name="T10" fmla="*/ 49 w 131"/>
                  <a:gd name="T11" fmla="*/ 36 h 71"/>
                  <a:gd name="T12" fmla="*/ 50 w 131"/>
                  <a:gd name="T13" fmla="*/ 39 h 71"/>
                  <a:gd name="T14" fmla="*/ 53 w 131"/>
                  <a:gd name="T15" fmla="*/ 41 h 71"/>
                  <a:gd name="T16" fmla="*/ 53 w 131"/>
                  <a:gd name="T17" fmla="*/ 71 h 71"/>
                  <a:gd name="T18" fmla="*/ 78 w 131"/>
                  <a:gd name="T19" fmla="*/ 71 h 71"/>
                  <a:gd name="T20" fmla="*/ 78 w 131"/>
                  <a:gd name="T21" fmla="*/ 41 h 71"/>
                  <a:gd name="T22" fmla="*/ 78 w 131"/>
                  <a:gd name="T23" fmla="*/ 41 h 71"/>
                  <a:gd name="T24" fmla="*/ 81 w 131"/>
                  <a:gd name="T25" fmla="*/ 39 h 71"/>
                  <a:gd name="T26" fmla="*/ 83 w 131"/>
                  <a:gd name="T27" fmla="*/ 36 h 71"/>
                  <a:gd name="T28" fmla="*/ 84 w 131"/>
                  <a:gd name="T29" fmla="*/ 33 h 71"/>
                  <a:gd name="T30" fmla="*/ 84 w 131"/>
                  <a:gd name="T31" fmla="*/ 10 h 71"/>
                  <a:gd name="T32" fmla="*/ 131 w 131"/>
                  <a:gd name="T33" fmla="*/ 10 h 71"/>
                  <a:gd name="T34" fmla="*/ 131 w 131"/>
                  <a:gd name="T35" fmla="*/ 0 h 71"/>
                  <a:gd name="T36" fmla="*/ 0 w 131"/>
                  <a:gd name="T3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 h="71">
                    <a:moveTo>
                      <a:pt x="0" y="0"/>
                    </a:moveTo>
                    <a:lnTo>
                      <a:pt x="0" y="10"/>
                    </a:lnTo>
                    <a:lnTo>
                      <a:pt x="47" y="10"/>
                    </a:lnTo>
                    <a:lnTo>
                      <a:pt x="47" y="33"/>
                    </a:lnTo>
                    <a:lnTo>
                      <a:pt x="47" y="33"/>
                    </a:lnTo>
                    <a:lnTo>
                      <a:pt x="49" y="36"/>
                    </a:lnTo>
                    <a:lnTo>
                      <a:pt x="50" y="39"/>
                    </a:lnTo>
                    <a:lnTo>
                      <a:pt x="53" y="41"/>
                    </a:lnTo>
                    <a:lnTo>
                      <a:pt x="53" y="71"/>
                    </a:lnTo>
                    <a:lnTo>
                      <a:pt x="78" y="71"/>
                    </a:lnTo>
                    <a:lnTo>
                      <a:pt x="78" y="41"/>
                    </a:lnTo>
                    <a:lnTo>
                      <a:pt x="78" y="41"/>
                    </a:lnTo>
                    <a:lnTo>
                      <a:pt x="81" y="39"/>
                    </a:lnTo>
                    <a:lnTo>
                      <a:pt x="83" y="36"/>
                    </a:lnTo>
                    <a:lnTo>
                      <a:pt x="84" y="33"/>
                    </a:lnTo>
                    <a:lnTo>
                      <a:pt x="84" y="10"/>
                    </a:lnTo>
                    <a:lnTo>
                      <a:pt x="131" y="10"/>
                    </a:lnTo>
                    <a:lnTo>
                      <a:pt x="131"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51" name="Freeform 119"/>
              <p:cNvSpPr/>
              <p:nvPr/>
            </p:nvSpPr>
            <p:spPr>
              <a:xfrm>
                <a:off x="4098" y="3436"/>
                <a:ext cx="57" cy="87"/>
              </a:xfrm>
              <a:custGeom>
                <a:avLst/>
                <a:gdLst>
                  <a:gd name="T0" fmla="*/ 24 w 57"/>
                  <a:gd name="T1" fmla="*/ 0 h 87"/>
                  <a:gd name="T2" fmla="*/ 24 w 57"/>
                  <a:gd name="T3" fmla="*/ 0 h 87"/>
                  <a:gd name="T4" fmla="*/ 33 w 57"/>
                  <a:gd name="T5" fmla="*/ 9 h 87"/>
                  <a:gd name="T6" fmla="*/ 40 w 57"/>
                  <a:gd name="T7" fmla="*/ 16 h 87"/>
                  <a:gd name="T8" fmla="*/ 44 w 57"/>
                  <a:gd name="T9" fmla="*/ 22 h 87"/>
                  <a:gd name="T10" fmla="*/ 44 w 57"/>
                  <a:gd name="T11" fmla="*/ 22 h 87"/>
                  <a:gd name="T12" fmla="*/ 48 w 57"/>
                  <a:gd name="T13" fmla="*/ 28 h 87"/>
                  <a:gd name="T14" fmla="*/ 53 w 57"/>
                  <a:gd name="T15" fmla="*/ 35 h 87"/>
                  <a:gd name="T16" fmla="*/ 55 w 57"/>
                  <a:gd name="T17" fmla="*/ 45 h 87"/>
                  <a:gd name="T18" fmla="*/ 57 w 57"/>
                  <a:gd name="T19" fmla="*/ 51 h 87"/>
                  <a:gd name="T20" fmla="*/ 57 w 57"/>
                  <a:gd name="T21" fmla="*/ 57 h 87"/>
                  <a:gd name="T22" fmla="*/ 57 w 57"/>
                  <a:gd name="T23" fmla="*/ 57 h 87"/>
                  <a:gd name="T24" fmla="*/ 55 w 57"/>
                  <a:gd name="T25" fmla="*/ 62 h 87"/>
                  <a:gd name="T26" fmla="*/ 53 w 57"/>
                  <a:gd name="T27" fmla="*/ 68 h 87"/>
                  <a:gd name="T28" fmla="*/ 50 w 57"/>
                  <a:gd name="T29" fmla="*/ 74 h 87"/>
                  <a:gd name="T30" fmla="*/ 47 w 57"/>
                  <a:gd name="T31" fmla="*/ 78 h 87"/>
                  <a:gd name="T32" fmla="*/ 43 w 57"/>
                  <a:gd name="T33" fmla="*/ 83 h 87"/>
                  <a:gd name="T34" fmla="*/ 37 w 57"/>
                  <a:gd name="T35" fmla="*/ 84 h 87"/>
                  <a:gd name="T36" fmla="*/ 31 w 57"/>
                  <a:gd name="T37" fmla="*/ 85 h 87"/>
                  <a:gd name="T38" fmla="*/ 24 w 57"/>
                  <a:gd name="T39" fmla="*/ 87 h 87"/>
                  <a:gd name="T40" fmla="*/ 24 w 57"/>
                  <a:gd name="T41" fmla="*/ 87 h 87"/>
                  <a:gd name="T42" fmla="*/ 14 w 57"/>
                  <a:gd name="T43" fmla="*/ 84 h 87"/>
                  <a:gd name="T44" fmla="*/ 7 w 57"/>
                  <a:gd name="T45" fmla="*/ 80 h 87"/>
                  <a:gd name="T46" fmla="*/ 3 w 57"/>
                  <a:gd name="T47" fmla="*/ 72 h 87"/>
                  <a:gd name="T48" fmla="*/ 0 w 57"/>
                  <a:gd name="T49" fmla="*/ 64 h 87"/>
                  <a:gd name="T50" fmla="*/ 0 w 57"/>
                  <a:gd name="T51" fmla="*/ 64 h 87"/>
                  <a:gd name="T52" fmla="*/ 0 w 57"/>
                  <a:gd name="T53" fmla="*/ 55 h 87"/>
                  <a:gd name="T54" fmla="*/ 2 w 57"/>
                  <a:gd name="T55" fmla="*/ 49 h 87"/>
                  <a:gd name="T56" fmla="*/ 4 w 57"/>
                  <a:gd name="T57" fmla="*/ 44 h 87"/>
                  <a:gd name="T58" fmla="*/ 9 w 57"/>
                  <a:gd name="T59" fmla="*/ 38 h 87"/>
                  <a:gd name="T60" fmla="*/ 9 w 57"/>
                  <a:gd name="T61" fmla="*/ 38 h 87"/>
                  <a:gd name="T62" fmla="*/ 19 w 57"/>
                  <a:gd name="T63" fmla="*/ 28 h 87"/>
                  <a:gd name="T64" fmla="*/ 23 w 57"/>
                  <a:gd name="T65" fmla="*/ 22 h 87"/>
                  <a:gd name="T66" fmla="*/ 23 w 57"/>
                  <a:gd name="T67" fmla="*/ 22 h 87"/>
                  <a:gd name="T68" fmla="*/ 26 w 57"/>
                  <a:gd name="T69" fmla="*/ 15 h 87"/>
                  <a:gd name="T70" fmla="*/ 26 w 57"/>
                  <a:gd name="T71" fmla="*/ 8 h 87"/>
                  <a:gd name="T72" fmla="*/ 24 w 57"/>
                  <a:gd name="T7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87">
                    <a:moveTo>
                      <a:pt x="24" y="0"/>
                    </a:moveTo>
                    <a:lnTo>
                      <a:pt x="24" y="0"/>
                    </a:lnTo>
                    <a:lnTo>
                      <a:pt x="33" y="9"/>
                    </a:lnTo>
                    <a:lnTo>
                      <a:pt x="40" y="16"/>
                    </a:lnTo>
                    <a:lnTo>
                      <a:pt x="44" y="22"/>
                    </a:lnTo>
                    <a:lnTo>
                      <a:pt x="44" y="22"/>
                    </a:lnTo>
                    <a:lnTo>
                      <a:pt x="48" y="28"/>
                    </a:lnTo>
                    <a:lnTo>
                      <a:pt x="53" y="35"/>
                    </a:lnTo>
                    <a:lnTo>
                      <a:pt x="55" y="45"/>
                    </a:lnTo>
                    <a:lnTo>
                      <a:pt x="57" y="51"/>
                    </a:lnTo>
                    <a:lnTo>
                      <a:pt x="57" y="57"/>
                    </a:lnTo>
                    <a:lnTo>
                      <a:pt x="57" y="57"/>
                    </a:lnTo>
                    <a:lnTo>
                      <a:pt x="55" y="62"/>
                    </a:lnTo>
                    <a:lnTo>
                      <a:pt x="53" y="68"/>
                    </a:lnTo>
                    <a:lnTo>
                      <a:pt x="50" y="74"/>
                    </a:lnTo>
                    <a:lnTo>
                      <a:pt x="47" y="78"/>
                    </a:lnTo>
                    <a:lnTo>
                      <a:pt x="43" y="83"/>
                    </a:lnTo>
                    <a:lnTo>
                      <a:pt x="37" y="84"/>
                    </a:lnTo>
                    <a:lnTo>
                      <a:pt x="31" y="85"/>
                    </a:lnTo>
                    <a:lnTo>
                      <a:pt x="24" y="87"/>
                    </a:lnTo>
                    <a:lnTo>
                      <a:pt x="24" y="87"/>
                    </a:lnTo>
                    <a:lnTo>
                      <a:pt x="14" y="84"/>
                    </a:lnTo>
                    <a:lnTo>
                      <a:pt x="7" y="80"/>
                    </a:lnTo>
                    <a:lnTo>
                      <a:pt x="3" y="72"/>
                    </a:lnTo>
                    <a:lnTo>
                      <a:pt x="0" y="64"/>
                    </a:lnTo>
                    <a:lnTo>
                      <a:pt x="0" y="64"/>
                    </a:lnTo>
                    <a:lnTo>
                      <a:pt x="0" y="55"/>
                    </a:lnTo>
                    <a:lnTo>
                      <a:pt x="2" y="49"/>
                    </a:lnTo>
                    <a:lnTo>
                      <a:pt x="4" y="44"/>
                    </a:lnTo>
                    <a:lnTo>
                      <a:pt x="9" y="38"/>
                    </a:lnTo>
                    <a:lnTo>
                      <a:pt x="9" y="38"/>
                    </a:lnTo>
                    <a:lnTo>
                      <a:pt x="19" y="28"/>
                    </a:lnTo>
                    <a:lnTo>
                      <a:pt x="23" y="22"/>
                    </a:lnTo>
                    <a:lnTo>
                      <a:pt x="23" y="22"/>
                    </a:lnTo>
                    <a:lnTo>
                      <a:pt x="26" y="15"/>
                    </a:lnTo>
                    <a:lnTo>
                      <a:pt x="26" y="8"/>
                    </a:lnTo>
                    <a:lnTo>
                      <a:pt x="24"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sp>
            <p:nvSpPr>
              <p:cNvPr id="152" name="Freeform 120"/>
              <p:cNvSpPr/>
              <p:nvPr/>
            </p:nvSpPr>
            <p:spPr>
              <a:xfrm>
                <a:off x="4098" y="3436"/>
                <a:ext cx="57" cy="87"/>
              </a:xfrm>
              <a:custGeom>
                <a:avLst/>
                <a:gdLst>
                  <a:gd name="T0" fmla="*/ 24 w 57"/>
                  <a:gd name="T1" fmla="*/ 0 h 87"/>
                  <a:gd name="T2" fmla="*/ 24 w 57"/>
                  <a:gd name="T3" fmla="*/ 0 h 87"/>
                  <a:gd name="T4" fmla="*/ 33 w 57"/>
                  <a:gd name="T5" fmla="*/ 9 h 87"/>
                  <a:gd name="T6" fmla="*/ 40 w 57"/>
                  <a:gd name="T7" fmla="*/ 16 h 87"/>
                  <a:gd name="T8" fmla="*/ 44 w 57"/>
                  <a:gd name="T9" fmla="*/ 22 h 87"/>
                  <a:gd name="T10" fmla="*/ 44 w 57"/>
                  <a:gd name="T11" fmla="*/ 22 h 87"/>
                  <a:gd name="T12" fmla="*/ 48 w 57"/>
                  <a:gd name="T13" fmla="*/ 28 h 87"/>
                  <a:gd name="T14" fmla="*/ 53 w 57"/>
                  <a:gd name="T15" fmla="*/ 35 h 87"/>
                  <a:gd name="T16" fmla="*/ 55 w 57"/>
                  <a:gd name="T17" fmla="*/ 45 h 87"/>
                  <a:gd name="T18" fmla="*/ 57 w 57"/>
                  <a:gd name="T19" fmla="*/ 51 h 87"/>
                  <a:gd name="T20" fmla="*/ 57 w 57"/>
                  <a:gd name="T21" fmla="*/ 57 h 87"/>
                  <a:gd name="T22" fmla="*/ 57 w 57"/>
                  <a:gd name="T23" fmla="*/ 57 h 87"/>
                  <a:gd name="T24" fmla="*/ 55 w 57"/>
                  <a:gd name="T25" fmla="*/ 62 h 87"/>
                  <a:gd name="T26" fmla="*/ 53 w 57"/>
                  <a:gd name="T27" fmla="*/ 68 h 87"/>
                  <a:gd name="T28" fmla="*/ 50 w 57"/>
                  <a:gd name="T29" fmla="*/ 74 h 87"/>
                  <a:gd name="T30" fmla="*/ 47 w 57"/>
                  <a:gd name="T31" fmla="*/ 78 h 87"/>
                  <a:gd name="T32" fmla="*/ 43 w 57"/>
                  <a:gd name="T33" fmla="*/ 83 h 87"/>
                  <a:gd name="T34" fmla="*/ 37 w 57"/>
                  <a:gd name="T35" fmla="*/ 84 h 87"/>
                  <a:gd name="T36" fmla="*/ 31 w 57"/>
                  <a:gd name="T37" fmla="*/ 85 h 87"/>
                  <a:gd name="T38" fmla="*/ 24 w 57"/>
                  <a:gd name="T39" fmla="*/ 87 h 87"/>
                  <a:gd name="T40" fmla="*/ 24 w 57"/>
                  <a:gd name="T41" fmla="*/ 87 h 87"/>
                  <a:gd name="T42" fmla="*/ 14 w 57"/>
                  <a:gd name="T43" fmla="*/ 84 h 87"/>
                  <a:gd name="T44" fmla="*/ 7 w 57"/>
                  <a:gd name="T45" fmla="*/ 80 h 87"/>
                  <a:gd name="T46" fmla="*/ 3 w 57"/>
                  <a:gd name="T47" fmla="*/ 72 h 87"/>
                  <a:gd name="T48" fmla="*/ 0 w 57"/>
                  <a:gd name="T49" fmla="*/ 64 h 87"/>
                  <a:gd name="T50" fmla="*/ 0 w 57"/>
                  <a:gd name="T51" fmla="*/ 64 h 87"/>
                  <a:gd name="T52" fmla="*/ 0 w 57"/>
                  <a:gd name="T53" fmla="*/ 55 h 87"/>
                  <a:gd name="T54" fmla="*/ 2 w 57"/>
                  <a:gd name="T55" fmla="*/ 49 h 87"/>
                  <a:gd name="T56" fmla="*/ 4 w 57"/>
                  <a:gd name="T57" fmla="*/ 44 h 87"/>
                  <a:gd name="T58" fmla="*/ 9 w 57"/>
                  <a:gd name="T59" fmla="*/ 38 h 87"/>
                  <a:gd name="T60" fmla="*/ 9 w 57"/>
                  <a:gd name="T61" fmla="*/ 38 h 87"/>
                  <a:gd name="T62" fmla="*/ 19 w 57"/>
                  <a:gd name="T63" fmla="*/ 28 h 87"/>
                  <a:gd name="T64" fmla="*/ 23 w 57"/>
                  <a:gd name="T65" fmla="*/ 22 h 87"/>
                  <a:gd name="T66" fmla="*/ 23 w 57"/>
                  <a:gd name="T67" fmla="*/ 22 h 87"/>
                  <a:gd name="T68" fmla="*/ 26 w 57"/>
                  <a:gd name="T69" fmla="*/ 15 h 87"/>
                  <a:gd name="T70" fmla="*/ 26 w 57"/>
                  <a:gd name="T71" fmla="*/ 8 h 87"/>
                  <a:gd name="T72" fmla="*/ 24 w 57"/>
                  <a:gd name="T7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87">
                    <a:moveTo>
                      <a:pt x="24" y="0"/>
                    </a:moveTo>
                    <a:lnTo>
                      <a:pt x="24" y="0"/>
                    </a:lnTo>
                    <a:lnTo>
                      <a:pt x="33" y="9"/>
                    </a:lnTo>
                    <a:lnTo>
                      <a:pt x="40" y="16"/>
                    </a:lnTo>
                    <a:lnTo>
                      <a:pt x="44" y="22"/>
                    </a:lnTo>
                    <a:lnTo>
                      <a:pt x="44" y="22"/>
                    </a:lnTo>
                    <a:lnTo>
                      <a:pt x="48" y="28"/>
                    </a:lnTo>
                    <a:lnTo>
                      <a:pt x="53" y="35"/>
                    </a:lnTo>
                    <a:lnTo>
                      <a:pt x="55" y="45"/>
                    </a:lnTo>
                    <a:lnTo>
                      <a:pt x="57" y="51"/>
                    </a:lnTo>
                    <a:lnTo>
                      <a:pt x="57" y="57"/>
                    </a:lnTo>
                    <a:lnTo>
                      <a:pt x="57" y="57"/>
                    </a:lnTo>
                    <a:lnTo>
                      <a:pt x="55" y="62"/>
                    </a:lnTo>
                    <a:lnTo>
                      <a:pt x="53" y="68"/>
                    </a:lnTo>
                    <a:lnTo>
                      <a:pt x="50" y="74"/>
                    </a:lnTo>
                    <a:lnTo>
                      <a:pt x="47" y="78"/>
                    </a:lnTo>
                    <a:lnTo>
                      <a:pt x="43" y="83"/>
                    </a:lnTo>
                    <a:lnTo>
                      <a:pt x="37" y="84"/>
                    </a:lnTo>
                    <a:lnTo>
                      <a:pt x="31" y="85"/>
                    </a:lnTo>
                    <a:lnTo>
                      <a:pt x="24" y="87"/>
                    </a:lnTo>
                    <a:lnTo>
                      <a:pt x="24" y="87"/>
                    </a:lnTo>
                    <a:lnTo>
                      <a:pt x="14" y="84"/>
                    </a:lnTo>
                    <a:lnTo>
                      <a:pt x="7" y="80"/>
                    </a:lnTo>
                    <a:lnTo>
                      <a:pt x="3" y="72"/>
                    </a:lnTo>
                    <a:lnTo>
                      <a:pt x="0" y="64"/>
                    </a:lnTo>
                    <a:lnTo>
                      <a:pt x="0" y="64"/>
                    </a:lnTo>
                    <a:lnTo>
                      <a:pt x="0" y="55"/>
                    </a:lnTo>
                    <a:lnTo>
                      <a:pt x="2" y="49"/>
                    </a:lnTo>
                    <a:lnTo>
                      <a:pt x="4" y="44"/>
                    </a:lnTo>
                    <a:lnTo>
                      <a:pt x="9" y="38"/>
                    </a:lnTo>
                    <a:lnTo>
                      <a:pt x="9" y="38"/>
                    </a:lnTo>
                    <a:lnTo>
                      <a:pt x="19" y="28"/>
                    </a:lnTo>
                    <a:lnTo>
                      <a:pt x="23" y="22"/>
                    </a:lnTo>
                    <a:lnTo>
                      <a:pt x="23" y="22"/>
                    </a:lnTo>
                    <a:lnTo>
                      <a:pt x="26" y="15"/>
                    </a:lnTo>
                    <a:lnTo>
                      <a:pt x="26" y="8"/>
                    </a:lnTo>
                    <a:lnTo>
                      <a:pt x="24"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grpSp>
      </p:grpSp>
      <p:grpSp>
        <p:nvGrpSpPr>
          <p:cNvPr id="161" name="Group 17"/>
          <p:cNvGrpSpPr/>
          <p:nvPr/>
        </p:nvGrpSpPr>
        <p:grpSpPr>
          <a:xfrm>
            <a:off x="5053772" y="3707911"/>
            <a:ext cx="509504" cy="504000"/>
            <a:chOff x="2661810" y="3312189"/>
            <a:chExt cx="503999" cy="504000"/>
          </a:xfrm>
          <a:effectLst/>
        </p:grpSpPr>
        <p:sp>
          <p:nvSpPr>
            <p:cNvPr id="162" name="Oval 166"/>
            <p:cNvSpPr/>
            <p:nvPr/>
          </p:nvSpPr>
          <p:spPr>
            <a:xfrm>
              <a:off x="2661810" y="3312189"/>
              <a:ext cx="503999" cy="504000"/>
            </a:xfrm>
            <a:prstGeom prst="ellipse">
              <a:avLst/>
            </a:prstGeom>
            <a:solidFill>
              <a:schemeClr val="accent6"/>
            </a:solidFill>
            <a:ln w="9525" cap="flat" cmpd="sng" algn="ctr">
              <a:noFill/>
              <a:prstDash val="solid"/>
            </a:ln>
            <a:effectLst/>
          </p:spPr>
          <p:txBody>
            <a:bodyPr wrap="none" lIns="0" tIns="0" rIns="0" bIns="0" rtlCol="0" anchor="b" anchorCtr="0">
              <a:noAutofit/>
            </a:bodyPr>
            <a:lstStyle/>
            <a:p>
              <a:pPr marL="0" marR="0" lvl="0" indent="0" algn="ctr"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sp>
          <p:nvSpPr>
            <p:cNvPr id="163" name="Freeform 8"/>
            <p:cNvSpPr/>
            <p:nvPr/>
          </p:nvSpPr>
          <p:spPr>
            <a:xfrm>
              <a:off x="2768141" y="3399783"/>
              <a:ext cx="291345" cy="328813"/>
            </a:xfrm>
            <a:custGeom>
              <a:avLst/>
              <a:gdLst>
                <a:gd name="T0" fmla="*/ 220 w 680"/>
                <a:gd name="T1" fmla="*/ 480 h 768"/>
                <a:gd name="T2" fmla="*/ 167 w 680"/>
                <a:gd name="T3" fmla="*/ 572 h 768"/>
                <a:gd name="T4" fmla="*/ 145 w 680"/>
                <a:gd name="T5" fmla="*/ 642 h 768"/>
                <a:gd name="T6" fmla="*/ 121 w 680"/>
                <a:gd name="T7" fmla="*/ 538 h 768"/>
                <a:gd name="T8" fmla="*/ 43 w 680"/>
                <a:gd name="T9" fmla="*/ 582 h 768"/>
                <a:gd name="T10" fmla="*/ 20 w 680"/>
                <a:gd name="T11" fmla="*/ 542 h 768"/>
                <a:gd name="T12" fmla="*/ 97 w 680"/>
                <a:gd name="T13" fmla="*/ 497 h 768"/>
                <a:gd name="T14" fmla="*/ 17 w 680"/>
                <a:gd name="T15" fmla="*/ 440 h 768"/>
                <a:gd name="T16" fmla="*/ 51 w 680"/>
                <a:gd name="T17" fmla="*/ 416 h 768"/>
                <a:gd name="T18" fmla="*/ 171 w 680"/>
                <a:gd name="T19" fmla="*/ 455 h 768"/>
                <a:gd name="T20" fmla="*/ 281 w 680"/>
                <a:gd name="T21" fmla="*/ 376 h 768"/>
                <a:gd name="T22" fmla="*/ 131 w 680"/>
                <a:gd name="T23" fmla="*/ 305 h 768"/>
                <a:gd name="T24" fmla="*/ 19 w 680"/>
                <a:gd name="T25" fmla="*/ 345 h 768"/>
                <a:gd name="T26" fmla="*/ 98 w 680"/>
                <a:gd name="T27" fmla="*/ 270 h 768"/>
                <a:gd name="T28" fmla="*/ 5 w 680"/>
                <a:gd name="T29" fmla="*/ 201 h 768"/>
                <a:gd name="T30" fmla="*/ 99 w 680"/>
                <a:gd name="T31" fmla="*/ 217 h 768"/>
                <a:gd name="T32" fmla="*/ 121 w 680"/>
                <a:gd name="T33" fmla="*/ 179 h 768"/>
                <a:gd name="T34" fmla="*/ 144 w 680"/>
                <a:gd name="T35" fmla="*/ 126 h 768"/>
                <a:gd name="T36" fmla="*/ 167 w 680"/>
                <a:gd name="T37" fmla="*/ 244 h 768"/>
                <a:gd name="T38" fmla="*/ 315 w 680"/>
                <a:gd name="T39" fmla="*/ 342 h 768"/>
                <a:gd name="T40" fmla="*/ 317 w 680"/>
                <a:gd name="T41" fmla="*/ 185 h 768"/>
                <a:gd name="T42" fmla="*/ 231 w 680"/>
                <a:gd name="T43" fmla="*/ 123 h 768"/>
                <a:gd name="T44" fmla="*/ 214 w 680"/>
                <a:gd name="T45" fmla="*/ 86 h 768"/>
                <a:gd name="T46" fmla="*/ 296 w 680"/>
                <a:gd name="T47" fmla="*/ 107 h 768"/>
                <a:gd name="T48" fmla="*/ 317 w 680"/>
                <a:gd name="T49" fmla="*/ 43 h 768"/>
                <a:gd name="T50" fmla="*/ 340 w 680"/>
                <a:gd name="T51" fmla="*/ 0 h 768"/>
                <a:gd name="T52" fmla="*/ 364 w 680"/>
                <a:gd name="T53" fmla="*/ 54 h 768"/>
                <a:gd name="T54" fmla="*/ 424 w 680"/>
                <a:gd name="T55" fmla="*/ 84 h 768"/>
                <a:gd name="T56" fmla="*/ 446 w 680"/>
                <a:gd name="T57" fmla="*/ 124 h 768"/>
                <a:gd name="T58" fmla="*/ 364 w 680"/>
                <a:gd name="T59" fmla="*/ 177 h 768"/>
                <a:gd name="T60" fmla="*/ 374 w 680"/>
                <a:gd name="T61" fmla="*/ 338 h 768"/>
                <a:gd name="T62" fmla="*/ 510 w 680"/>
                <a:gd name="T63" fmla="*/ 248 h 768"/>
                <a:gd name="T64" fmla="*/ 533 w 680"/>
                <a:gd name="T65" fmla="*/ 126 h 768"/>
                <a:gd name="T66" fmla="*/ 556 w 680"/>
                <a:gd name="T67" fmla="*/ 232 h 768"/>
                <a:gd name="T68" fmla="*/ 642 w 680"/>
                <a:gd name="T69" fmla="*/ 183 h 768"/>
                <a:gd name="T70" fmla="*/ 665 w 680"/>
                <a:gd name="T71" fmla="*/ 223 h 768"/>
                <a:gd name="T72" fmla="*/ 582 w 680"/>
                <a:gd name="T73" fmla="*/ 272 h 768"/>
                <a:gd name="T74" fmla="*/ 661 w 680"/>
                <a:gd name="T75" fmla="*/ 339 h 768"/>
                <a:gd name="T76" fmla="*/ 624 w 680"/>
                <a:gd name="T77" fmla="*/ 350 h 768"/>
                <a:gd name="T78" fmla="*/ 528 w 680"/>
                <a:gd name="T79" fmla="*/ 302 h 768"/>
                <a:gd name="T80" fmla="*/ 400 w 680"/>
                <a:gd name="T81" fmla="*/ 391 h 768"/>
                <a:gd name="T82" fmla="*/ 546 w 680"/>
                <a:gd name="T83" fmla="*/ 463 h 768"/>
                <a:gd name="T84" fmla="*/ 653 w 680"/>
                <a:gd name="T85" fmla="*/ 417 h 768"/>
                <a:gd name="T86" fmla="*/ 647 w 680"/>
                <a:gd name="T87" fmla="*/ 457 h 768"/>
                <a:gd name="T88" fmla="*/ 633 w 680"/>
                <a:gd name="T89" fmla="*/ 526 h 768"/>
                <a:gd name="T90" fmla="*/ 672 w 680"/>
                <a:gd name="T91" fmla="*/ 575 h 768"/>
                <a:gd name="T92" fmla="*/ 573 w 680"/>
                <a:gd name="T93" fmla="*/ 545 h 768"/>
                <a:gd name="T94" fmla="*/ 557 w 680"/>
                <a:gd name="T95" fmla="*/ 553 h 768"/>
                <a:gd name="T96" fmla="*/ 533 w 680"/>
                <a:gd name="T97" fmla="*/ 642 h 768"/>
                <a:gd name="T98" fmla="*/ 510 w 680"/>
                <a:gd name="T99" fmla="*/ 520 h 768"/>
                <a:gd name="T100" fmla="*/ 375 w 680"/>
                <a:gd name="T101" fmla="*/ 430 h 768"/>
                <a:gd name="T102" fmla="*/ 364 w 680"/>
                <a:gd name="T103" fmla="*/ 464 h 768"/>
                <a:gd name="T104" fmla="*/ 378 w 680"/>
                <a:gd name="T105" fmla="*/ 605 h 768"/>
                <a:gd name="T106" fmla="*/ 457 w 680"/>
                <a:gd name="T107" fmla="*/ 649 h 768"/>
                <a:gd name="T108" fmla="*/ 432 w 680"/>
                <a:gd name="T109" fmla="*/ 688 h 768"/>
                <a:gd name="T110" fmla="*/ 364 w 680"/>
                <a:gd name="T111" fmla="*/ 651 h 768"/>
                <a:gd name="T112" fmla="*/ 363 w 680"/>
                <a:gd name="T113" fmla="*/ 748 h 768"/>
                <a:gd name="T114" fmla="*/ 318 w 680"/>
                <a:gd name="T115" fmla="*/ 748 h 768"/>
                <a:gd name="T116" fmla="*/ 317 w 680"/>
                <a:gd name="T117" fmla="*/ 649 h 768"/>
                <a:gd name="T118" fmla="*/ 250 w 680"/>
                <a:gd name="T119" fmla="*/ 687 h 768"/>
                <a:gd name="T120" fmla="*/ 228 w 680"/>
                <a:gd name="T121" fmla="*/ 645 h 768"/>
                <a:gd name="T122" fmla="*/ 317 w 680"/>
                <a:gd name="T123" fmla="*/ 574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0" h="768">
                  <a:moveTo>
                    <a:pt x="317" y="425"/>
                  </a:moveTo>
                  <a:cubicBezTo>
                    <a:pt x="283" y="444"/>
                    <a:pt x="251" y="462"/>
                    <a:pt x="220" y="480"/>
                  </a:cubicBezTo>
                  <a:cubicBezTo>
                    <a:pt x="202" y="491"/>
                    <a:pt x="178" y="497"/>
                    <a:pt x="169" y="513"/>
                  </a:cubicBezTo>
                  <a:cubicBezTo>
                    <a:pt x="160" y="528"/>
                    <a:pt x="167" y="552"/>
                    <a:pt x="167" y="572"/>
                  </a:cubicBezTo>
                  <a:cubicBezTo>
                    <a:pt x="167" y="587"/>
                    <a:pt x="168" y="602"/>
                    <a:pt x="167" y="617"/>
                  </a:cubicBezTo>
                  <a:cubicBezTo>
                    <a:pt x="167" y="632"/>
                    <a:pt x="157" y="642"/>
                    <a:pt x="145" y="642"/>
                  </a:cubicBezTo>
                  <a:cubicBezTo>
                    <a:pt x="131" y="642"/>
                    <a:pt x="121" y="632"/>
                    <a:pt x="121" y="616"/>
                  </a:cubicBezTo>
                  <a:cubicBezTo>
                    <a:pt x="121" y="591"/>
                    <a:pt x="121" y="566"/>
                    <a:pt x="121" y="538"/>
                  </a:cubicBezTo>
                  <a:cubicBezTo>
                    <a:pt x="100" y="550"/>
                    <a:pt x="82" y="560"/>
                    <a:pt x="64" y="570"/>
                  </a:cubicBezTo>
                  <a:cubicBezTo>
                    <a:pt x="57" y="574"/>
                    <a:pt x="50" y="579"/>
                    <a:pt x="43" y="582"/>
                  </a:cubicBezTo>
                  <a:cubicBezTo>
                    <a:pt x="27" y="591"/>
                    <a:pt x="15" y="589"/>
                    <a:pt x="8" y="577"/>
                  </a:cubicBezTo>
                  <a:cubicBezTo>
                    <a:pt x="0" y="564"/>
                    <a:pt x="5" y="551"/>
                    <a:pt x="20" y="542"/>
                  </a:cubicBezTo>
                  <a:cubicBezTo>
                    <a:pt x="41" y="529"/>
                    <a:pt x="62" y="517"/>
                    <a:pt x="84" y="505"/>
                  </a:cubicBezTo>
                  <a:cubicBezTo>
                    <a:pt x="88" y="502"/>
                    <a:pt x="92" y="500"/>
                    <a:pt x="97" y="497"/>
                  </a:cubicBezTo>
                  <a:cubicBezTo>
                    <a:pt x="75" y="483"/>
                    <a:pt x="53" y="471"/>
                    <a:pt x="32" y="457"/>
                  </a:cubicBezTo>
                  <a:cubicBezTo>
                    <a:pt x="26" y="453"/>
                    <a:pt x="18" y="446"/>
                    <a:pt x="17" y="440"/>
                  </a:cubicBezTo>
                  <a:cubicBezTo>
                    <a:pt x="16" y="432"/>
                    <a:pt x="19" y="421"/>
                    <a:pt x="25" y="417"/>
                  </a:cubicBezTo>
                  <a:cubicBezTo>
                    <a:pt x="31" y="413"/>
                    <a:pt x="44" y="413"/>
                    <a:pt x="51" y="416"/>
                  </a:cubicBezTo>
                  <a:cubicBezTo>
                    <a:pt x="74" y="427"/>
                    <a:pt x="96" y="440"/>
                    <a:pt x="117" y="455"/>
                  </a:cubicBezTo>
                  <a:cubicBezTo>
                    <a:pt x="136" y="469"/>
                    <a:pt x="151" y="468"/>
                    <a:pt x="171" y="455"/>
                  </a:cubicBezTo>
                  <a:cubicBezTo>
                    <a:pt x="210" y="430"/>
                    <a:pt x="251" y="408"/>
                    <a:pt x="293" y="384"/>
                  </a:cubicBezTo>
                  <a:cubicBezTo>
                    <a:pt x="288" y="380"/>
                    <a:pt x="285" y="378"/>
                    <a:pt x="281" y="376"/>
                  </a:cubicBezTo>
                  <a:cubicBezTo>
                    <a:pt x="239" y="352"/>
                    <a:pt x="198" y="329"/>
                    <a:pt x="156" y="304"/>
                  </a:cubicBezTo>
                  <a:cubicBezTo>
                    <a:pt x="147" y="298"/>
                    <a:pt x="140" y="299"/>
                    <a:pt x="131" y="305"/>
                  </a:cubicBezTo>
                  <a:cubicBezTo>
                    <a:pt x="106" y="320"/>
                    <a:pt x="80" y="335"/>
                    <a:pt x="55" y="350"/>
                  </a:cubicBezTo>
                  <a:cubicBezTo>
                    <a:pt x="39" y="359"/>
                    <a:pt x="26" y="357"/>
                    <a:pt x="19" y="345"/>
                  </a:cubicBezTo>
                  <a:cubicBezTo>
                    <a:pt x="11" y="331"/>
                    <a:pt x="15" y="320"/>
                    <a:pt x="32" y="310"/>
                  </a:cubicBezTo>
                  <a:cubicBezTo>
                    <a:pt x="53" y="297"/>
                    <a:pt x="74" y="285"/>
                    <a:pt x="98" y="270"/>
                  </a:cubicBezTo>
                  <a:cubicBezTo>
                    <a:pt x="71" y="255"/>
                    <a:pt x="46" y="240"/>
                    <a:pt x="21" y="226"/>
                  </a:cubicBezTo>
                  <a:cubicBezTo>
                    <a:pt x="11" y="220"/>
                    <a:pt x="4" y="213"/>
                    <a:pt x="5" y="201"/>
                  </a:cubicBezTo>
                  <a:cubicBezTo>
                    <a:pt x="6" y="183"/>
                    <a:pt x="23" y="175"/>
                    <a:pt x="40" y="184"/>
                  </a:cubicBezTo>
                  <a:cubicBezTo>
                    <a:pt x="60" y="194"/>
                    <a:pt x="80" y="206"/>
                    <a:pt x="99" y="217"/>
                  </a:cubicBezTo>
                  <a:cubicBezTo>
                    <a:pt x="105" y="221"/>
                    <a:pt x="111" y="224"/>
                    <a:pt x="121" y="229"/>
                  </a:cubicBezTo>
                  <a:cubicBezTo>
                    <a:pt x="121" y="211"/>
                    <a:pt x="121" y="195"/>
                    <a:pt x="121" y="179"/>
                  </a:cubicBezTo>
                  <a:cubicBezTo>
                    <a:pt x="121" y="169"/>
                    <a:pt x="120" y="159"/>
                    <a:pt x="121" y="149"/>
                  </a:cubicBezTo>
                  <a:cubicBezTo>
                    <a:pt x="122" y="135"/>
                    <a:pt x="132" y="126"/>
                    <a:pt x="144" y="126"/>
                  </a:cubicBezTo>
                  <a:cubicBezTo>
                    <a:pt x="158" y="126"/>
                    <a:pt x="167" y="134"/>
                    <a:pt x="167" y="150"/>
                  </a:cubicBezTo>
                  <a:cubicBezTo>
                    <a:pt x="167" y="181"/>
                    <a:pt x="167" y="213"/>
                    <a:pt x="167" y="244"/>
                  </a:cubicBezTo>
                  <a:cubicBezTo>
                    <a:pt x="167" y="249"/>
                    <a:pt x="169" y="257"/>
                    <a:pt x="173" y="259"/>
                  </a:cubicBezTo>
                  <a:cubicBezTo>
                    <a:pt x="219" y="287"/>
                    <a:pt x="267" y="314"/>
                    <a:pt x="315" y="342"/>
                  </a:cubicBezTo>
                  <a:cubicBezTo>
                    <a:pt x="316" y="336"/>
                    <a:pt x="317" y="332"/>
                    <a:pt x="317" y="328"/>
                  </a:cubicBezTo>
                  <a:cubicBezTo>
                    <a:pt x="317" y="280"/>
                    <a:pt x="317" y="233"/>
                    <a:pt x="317" y="185"/>
                  </a:cubicBezTo>
                  <a:cubicBezTo>
                    <a:pt x="317" y="175"/>
                    <a:pt x="314" y="169"/>
                    <a:pt x="305" y="164"/>
                  </a:cubicBezTo>
                  <a:cubicBezTo>
                    <a:pt x="280" y="151"/>
                    <a:pt x="256" y="137"/>
                    <a:pt x="231" y="123"/>
                  </a:cubicBezTo>
                  <a:cubicBezTo>
                    <a:pt x="227" y="121"/>
                    <a:pt x="223" y="119"/>
                    <a:pt x="220" y="116"/>
                  </a:cubicBezTo>
                  <a:cubicBezTo>
                    <a:pt x="210" y="108"/>
                    <a:pt x="207" y="96"/>
                    <a:pt x="214" y="86"/>
                  </a:cubicBezTo>
                  <a:cubicBezTo>
                    <a:pt x="221" y="75"/>
                    <a:pt x="231" y="72"/>
                    <a:pt x="242" y="78"/>
                  </a:cubicBezTo>
                  <a:cubicBezTo>
                    <a:pt x="261" y="87"/>
                    <a:pt x="278" y="97"/>
                    <a:pt x="296" y="107"/>
                  </a:cubicBezTo>
                  <a:cubicBezTo>
                    <a:pt x="302" y="110"/>
                    <a:pt x="308" y="113"/>
                    <a:pt x="317" y="118"/>
                  </a:cubicBezTo>
                  <a:cubicBezTo>
                    <a:pt x="317" y="91"/>
                    <a:pt x="317" y="67"/>
                    <a:pt x="317" y="43"/>
                  </a:cubicBezTo>
                  <a:cubicBezTo>
                    <a:pt x="317" y="36"/>
                    <a:pt x="317" y="29"/>
                    <a:pt x="318" y="22"/>
                  </a:cubicBezTo>
                  <a:cubicBezTo>
                    <a:pt x="319" y="9"/>
                    <a:pt x="327" y="1"/>
                    <a:pt x="340" y="0"/>
                  </a:cubicBezTo>
                  <a:cubicBezTo>
                    <a:pt x="353" y="0"/>
                    <a:pt x="362" y="9"/>
                    <a:pt x="364" y="23"/>
                  </a:cubicBezTo>
                  <a:cubicBezTo>
                    <a:pt x="364" y="33"/>
                    <a:pt x="364" y="44"/>
                    <a:pt x="364" y="54"/>
                  </a:cubicBezTo>
                  <a:cubicBezTo>
                    <a:pt x="364" y="74"/>
                    <a:pt x="364" y="94"/>
                    <a:pt x="364" y="117"/>
                  </a:cubicBezTo>
                  <a:cubicBezTo>
                    <a:pt x="385" y="105"/>
                    <a:pt x="405" y="94"/>
                    <a:pt x="424" y="84"/>
                  </a:cubicBezTo>
                  <a:cubicBezTo>
                    <a:pt x="445" y="72"/>
                    <a:pt x="458" y="72"/>
                    <a:pt x="466" y="86"/>
                  </a:cubicBezTo>
                  <a:cubicBezTo>
                    <a:pt x="473" y="100"/>
                    <a:pt x="467" y="112"/>
                    <a:pt x="446" y="124"/>
                  </a:cubicBezTo>
                  <a:cubicBezTo>
                    <a:pt x="422" y="138"/>
                    <a:pt x="398" y="151"/>
                    <a:pt x="374" y="166"/>
                  </a:cubicBezTo>
                  <a:cubicBezTo>
                    <a:pt x="369" y="168"/>
                    <a:pt x="364" y="173"/>
                    <a:pt x="364" y="177"/>
                  </a:cubicBezTo>
                  <a:cubicBezTo>
                    <a:pt x="364" y="232"/>
                    <a:pt x="364" y="286"/>
                    <a:pt x="364" y="342"/>
                  </a:cubicBezTo>
                  <a:cubicBezTo>
                    <a:pt x="368" y="340"/>
                    <a:pt x="371" y="339"/>
                    <a:pt x="374" y="338"/>
                  </a:cubicBezTo>
                  <a:cubicBezTo>
                    <a:pt x="417" y="313"/>
                    <a:pt x="459" y="289"/>
                    <a:pt x="501" y="264"/>
                  </a:cubicBezTo>
                  <a:cubicBezTo>
                    <a:pt x="506" y="261"/>
                    <a:pt x="510" y="253"/>
                    <a:pt x="510" y="248"/>
                  </a:cubicBezTo>
                  <a:cubicBezTo>
                    <a:pt x="511" y="217"/>
                    <a:pt x="510" y="186"/>
                    <a:pt x="510" y="155"/>
                  </a:cubicBezTo>
                  <a:cubicBezTo>
                    <a:pt x="510" y="136"/>
                    <a:pt x="519" y="126"/>
                    <a:pt x="533" y="126"/>
                  </a:cubicBezTo>
                  <a:cubicBezTo>
                    <a:pt x="547" y="126"/>
                    <a:pt x="556" y="136"/>
                    <a:pt x="556" y="155"/>
                  </a:cubicBezTo>
                  <a:cubicBezTo>
                    <a:pt x="556" y="179"/>
                    <a:pt x="556" y="204"/>
                    <a:pt x="556" y="232"/>
                  </a:cubicBezTo>
                  <a:cubicBezTo>
                    <a:pt x="582" y="217"/>
                    <a:pt x="604" y="205"/>
                    <a:pt x="626" y="192"/>
                  </a:cubicBezTo>
                  <a:cubicBezTo>
                    <a:pt x="631" y="189"/>
                    <a:pt x="636" y="186"/>
                    <a:pt x="642" y="183"/>
                  </a:cubicBezTo>
                  <a:cubicBezTo>
                    <a:pt x="654" y="178"/>
                    <a:pt x="664" y="181"/>
                    <a:pt x="672" y="192"/>
                  </a:cubicBezTo>
                  <a:cubicBezTo>
                    <a:pt x="679" y="202"/>
                    <a:pt x="676" y="216"/>
                    <a:pt x="665" y="223"/>
                  </a:cubicBezTo>
                  <a:cubicBezTo>
                    <a:pt x="652" y="232"/>
                    <a:pt x="638" y="239"/>
                    <a:pt x="625" y="247"/>
                  </a:cubicBezTo>
                  <a:cubicBezTo>
                    <a:pt x="611" y="255"/>
                    <a:pt x="597" y="263"/>
                    <a:pt x="582" y="272"/>
                  </a:cubicBezTo>
                  <a:cubicBezTo>
                    <a:pt x="605" y="286"/>
                    <a:pt x="628" y="299"/>
                    <a:pt x="650" y="313"/>
                  </a:cubicBezTo>
                  <a:cubicBezTo>
                    <a:pt x="660" y="319"/>
                    <a:pt x="666" y="329"/>
                    <a:pt x="661" y="339"/>
                  </a:cubicBezTo>
                  <a:cubicBezTo>
                    <a:pt x="657" y="346"/>
                    <a:pt x="648" y="352"/>
                    <a:pt x="640" y="355"/>
                  </a:cubicBezTo>
                  <a:cubicBezTo>
                    <a:pt x="636" y="357"/>
                    <a:pt x="629" y="353"/>
                    <a:pt x="624" y="350"/>
                  </a:cubicBezTo>
                  <a:cubicBezTo>
                    <a:pt x="597" y="335"/>
                    <a:pt x="571" y="319"/>
                    <a:pt x="544" y="304"/>
                  </a:cubicBezTo>
                  <a:cubicBezTo>
                    <a:pt x="540" y="302"/>
                    <a:pt x="532" y="300"/>
                    <a:pt x="528" y="302"/>
                  </a:cubicBezTo>
                  <a:cubicBezTo>
                    <a:pt x="482" y="328"/>
                    <a:pt x="436" y="355"/>
                    <a:pt x="388" y="383"/>
                  </a:cubicBezTo>
                  <a:cubicBezTo>
                    <a:pt x="393" y="386"/>
                    <a:pt x="396" y="389"/>
                    <a:pt x="400" y="391"/>
                  </a:cubicBezTo>
                  <a:cubicBezTo>
                    <a:pt x="441" y="415"/>
                    <a:pt x="483" y="439"/>
                    <a:pt x="524" y="463"/>
                  </a:cubicBezTo>
                  <a:cubicBezTo>
                    <a:pt x="532" y="468"/>
                    <a:pt x="538" y="468"/>
                    <a:pt x="546" y="463"/>
                  </a:cubicBezTo>
                  <a:cubicBezTo>
                    <a:pt x="572" y="447"/>
                    <a:pt x="599" y="432"/>
                    <a:pt x="626" y="416"/>
                  </a:cubicBezTo>
                  <a:cubicBezTo>
                    <a:pt x="635" y="411"/>
                    <a:pt x="646" y="408"/>
                    <a:pt x="653" y="417"/>
                  </a:cubicBezTo>
                  <a:cubicBezTo>
                    <a:pt x="658" y="423"/>
                    <a:pt x="661" y="433"/>
                    <a:pt x="661" y="441"/>
                  </a:cubicBezTo>
                  <a:cubicBezTo>
                    <a:pt x="660" y="446"/>
                    <a:pt x="653" y="453"/>
                    <a:pt x="647" y="457"/>
                  </a:cubicBezTo>
                  <a:cubicBezTo>
                    <a:pt x="626" y="470"/>
                    <a:pt x="605" y="482"/>
                    <a:pt x="582" y="496"/>
                  </a:cubicBezTo>
                  <a:cubicBezTo>
                    <a:pt x="600" y="506"/>
                    <a:pt x="616" y="516"/>
                    <a:pt x="633" y="526"/>
                  </a:cubicBezTo>
                  <a:cubicBezTo>
                    <a:pt x="642" y="531"/>
                    <a:pt x="650" y="535"/>
                    <a:pt x="659" y="541"/>
                  </a:cubicBezTo>
                  <a:cubicBezTo>
                    <a:pt x="675" y="550"/>
                    <a:pt x="680" y="562"/>
                    <a:pt x="672" y="575"/>
                  </a:cubicBezTo>
                  <a:cubicBezTo>
                    <a:pt x="666" y="587"/>
                    <a:pt x="651" y="590"/>
                    <a:pt x="636" y="581"/>
                  </a:cubicBezTo>
                  <a:cubicBezTo>
                    <a:pt x="615" y="569"/>
                    <a:pt x="594" y="557"/>
                    <a:pt x="573" y="545"/>
                  </a:cubicBezTo>
                  <a:cubicBezTo>
                    <a:pt x="569" y="542"/>
                    <a:pt x="565" y="540"/>
                    <a:pt x="558" y="536"/>
                  </a:cubicBezTo>
                  <a:cubicBezTo>
                    <a:pt x="558" y="543"/>
                    <a:pt x="557" y="548"/>
                    <a:pt x="557" y="553"/>
                  </a:cubicBezTo>
                  <a:cubicBezTo>
                    <a:pt x="557" y="574"/>
                    <a:pt x="557" y="595"/>
                    <a:pt x="556" y="616"/>
                  </a:cubicBezTo>
                  <a:cubicBezTo>
                    <a:pt x="556" y="632"/>
                    <a:pt x="546" y="642"/>
                    <a:pt x="533" y="642"/>
                  </a:cubicBezTo>
                  <a:cubicBezTo>
                    <a:pt x="520" y="641"/>
                    <a:pt x="511" y="631"/>
                    <a:pt x="510" y="616"/>
                  </a:cubicBezTo>
                  <a:cubicBezTo>
                    <a:pt x="510" y="584"/>
                    <a:pt x="511" y="552"/>
                    <a:pt x="510" y="520"/>
                  </a:cubicBezTo>
                  <a:cubicBezTo>
                    <a:pt x="510" y="515"/>
                    <a:pt x="506" y="507"/>
                    <a:pt x="502" y="504"/>
                  </a:cubicBezTo>
                  <a:cubicBezTo>
                    <a:pt x="460" y="479"/>
                    <a:pt x="417" y="455"/>
                    <a:pt x="375" y="430"/>
                  </a:cubicBezTo>
                  <a:cubicBezTo>
                    <a:pt x="372" y="429"/>
                    <a:pt x="369" y="427"/>
                    <a:pt x="364" y="425"/>
                  </a:cubicBezTo>
                  <a:cubicBezTo>
                    <a:pt x="364" y="439"/>
                    <a:pt x="364" y="452"/>
                    <a:pt x="364" y="464"/>
                  </a:cubicBezTo>
                  <a:cubicBezTo>
                    <a:pt x="364" y="503"/>
                    <a:pt x="365" y="542"/>
                    <a:pt x="364" y="581"/>
                  </a:cubicBezTo>
                  <a:cubicBezTo>
                    <a:pt x="363" y="593"/>
                    <a:pt x="368" y="600"/>
                    <a:pt x="378" y="605"/>
                  </a:cubicBezTo>
                  <a:cubicBezTo>
                    <a:pt x="402" y="617"/>
                    <a:pt x="425" y="631"/>
                    <a:pt x="449" y="644"/>
                  </a:cubicBezTo>
                  <a:cubicBezTo>
                    <a:pt x="451" y="646"/>
                    <a:pt x="454" y="647"/>
                    <a:pt x="457" y="649"/>
                  </a:cubicBezTo>
                  <a:cubicBezTo>
                    <a:pt x="469" y="658"/>
                    <a:pt x="472" y="670"/>
                    <a:pt x="465" y="681"/>
                  </a:cubicBezTo>
                  <a:cubicBezTo>
                    <a:pt x="459" y="692"/>
                    <a:pt x="446" y="696"/>
                    <a:pt x="432" y="688"/>
                  </a:cubicBezTo>
                  <a:cubicBezTo>
                    <a:pt x="414" y="679"/>
                    <a:pt x="396" y="668"/>
                    <a:pt x="379" y="658"/>
                  </a:cubicBezTo>
                  <a:cubicBezTo>
                    <a:pt x="374" y="656"/>
                    <a:pt x="370" y="654"/>
                    <a:pt x="364" y="651"/>
                  </a:cubicBezTo>
                  <a:cubicBezTo>
                    <a:pt x="364" y="679"/>
                    <a:pt x="364" y="705"/>
                    <a:pt x="364" y="732"/>
                  </a:cubicBezTo>
                  <a:cubicBezTo>
                    <a:pt x="364" y="737"/>
                    <a:pt x="364" y="743"/>
                    <a:pt x="363" y="748"/>
                  </a:cubicBezTo>
                  <a:cubicBezTo>
                    <a:pt x="361" y="761"/>
                    <a:pt x="353" y="768"/>
                    <a:pt x="340" y="768"/>
                  </a:cubicBezTo>
                  <a:cubicBezTo>
                    <a:pt x="328" y="768"/>
                    <a:pt x="319" y="761"/>
                    <a:pt x="318" y="748"/>
                  </a:cubicBezTo>
                  <a:cubicBezTo>
                    <a:pt x="317" y="732"/>
                    <a:pt x="317" y="717"/>
                    <a:pt x="317" y="701"/>
                  </a:cubicBezTo>
                  <a:cubicBezTo>
                    <a:pt x="317" y="685"/>
                    <a:pt x="317" y="669"/>
                    <a:pt x="317" y="649"/>
                  </a:cubicBezTo>
                  <a:cubicBezTo>
                    <a:pt x="300" y="659"/>
                    <a:pt x="284" y="667"/>
                    <a:pt x="269" y="675"/>
                  </a:cubicBezTo>
                  <a:cubicBezTo>
                    <a:pt x="263" y="679"/>
                    <a:pt x="257" y="683"/>
                    <a:pt x="250" y="687"/>
                  </a:cubicBezTo>
                  <a:cubicBezTo>
                    <a:pt x="234" y="695"/>
                    <a:pt x="221" y="693"/>
                    <a:pt x="213" y="681"/>
                  </a:cubicBezTo>
                  <a:cubicBezTo>
                    <a:pt x="206" y="667"/>
                    <a:pt x="211" y="655"/>
                    <a:pt x="228" y="645"/>
                  </a:cubicBezTo>
                  <a:cubicBezTo>
                    <a:pt x="251" y="632"/>
                    <a:pt x="274" y="618"/>
                    <a:pt x="298" y="606"/>
                  </a:cubicBezTo>
                  <a:cubicBezTo>
                    <a:pt x="313" y="599"/>
                    <a:pt x="318" y="590"/>
                    <a:pt x="317" y="574"/>
                  </a:cubicBezTo>
                  <a:cubicBezTo>
                    <a:pt x="316" y="525"/>
                    <a:pt x="317" y="477"/>
                    <a:pt x="317" y="425"/>
                  </a:cubicBezTo>
                  <a:close/>
                </a:path>
              </a:pathLst>
            </a:custGeom>
            <a:solidFill>
              <a:srgbClr val="FFFFFF"/>
            </a:solidFill>
            <a:ln>
              <a:noFill/>
            </a:ln>
            <a:effectLst/>
            <a:extLst/>
          </p:spPr>
          <p:txBody>
            <a:bodyPr vert="horz" wrap="square" lIns="91440" tIns="45720" rIns="91440" bIns="4572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fr-FR" b="1" i="0" u="none" strike="noStrike" kern="0" cap="none" spc="0" normalizeH="0" baseline="0" noProof="0" smtClean="0">
                <a:ln>
                  <a:noFill/>
                </a:ln>
                <a:effectLst/>
                <a:uLnTx/>
                <a:uFillTx/>
                <a:latin typeface="Arial Narrow"/>
              </a:endParaRPr>
            </a:p>
          </p:txBody>
        </p:sp>
      </p:grpSp>
      <p:sp>
        <p:nvSpPr>
          <p:cNvPr id="175" name="TextBox 112"/>
          <p:cNvSpPr txBox="1">
            <a:spLocks/>
          </p:cNvSpPr>
          <p:nvPr/>
        </p:nvSpPr>
        <p:spPr>
          <a:xfrm>
            <a:off x="752487" y="3883738"/>
            <a:ext cx="1475466" cy="207749"/>
          </a:xfrm>
          <a:prstGeom prst="rect">
            <a:avLst/>
          </a:prstGeom>
          <a:noFill/>
          <a:ln w="9525">
            <a:noFill/>
          </a:ln>
          <a:effectLst/>
        </p:spPr>
        <p:txBody>
          <a:bodyPr vert="horz" wrap="square" lIns="0" tIns="0" rIns="0" bIns="0" rtlCol="0">
            <a:spAutoFit/>
          </a:bodyPr>
          <a:lstStyle/>
          <a:p>
            <a:pPr fontAlgn="base">
              <a:lnSpc>
                <a:spcPct val="90000"/>
              </a:lnSpc>
              <a:spcBef>
                <a:spcPts val="400"/>
              </a:spcBef>
              <a:spcAft>
                <a:spcPct val="0"/>
              </a:spcAft>
              <a:buClr>
                <a:srgbClr val="000000"/>
              </a:buClr>
              <a:buSzTx/>
            </a:pPr>
            <a:r>
              <a:rPr lang="ru-RU" sz="1500" dirty="0" smtClean="0">
                <a:latin typeface="Arial Narrow"/>
                <a:cs typeface="Arial Narrow" pitchFamily="34" charset="0"/>
              </a:rPr>
              <a:t>Насосы</a:t>
            </a:r>
            <a:endParaRPr lang="en-US" sz="1500" dirty="0" smtClean="0">
              <a:effectLst/>
              <a:latin typeface="Arial Narrow"/>
              <a:cs typeface="Arial Narrow" pitchFamily="34" charset="0"/>
            </a:endParaRPr>
          </a:p>
        </p:txBody>
      </p:sp>
      <p:sp>
        <p:nvSpPr>
          <p:cNvPr id="187" name="TextBox 132"/>
          <p:cNvSpPr txBox="1">
            <a:spLocks/>
          </p:cNvSpPr>
          <p:nvPr/>
        </p:nvSpPr>
        <p:spPr>
          <a:xfrm>
            <a:off x="3669689" y="3883738"/>
            <a:ext cx="1258359" cy="207749"/>
          </a:xfrm>
          <a:prstGeom prst="rect">
            <a:avLst/>
          </a:prstGeom>
          <a:noFill/>
          <a:ln w="9525">
            <a:noFill/>
          </a:ln>
          <a:effectLst/>
        </p:spPr>
        <p:txBody>
          <a:bodyPr vert="horz" wrap="square" lIns="0" tIns="0" rIns="0" bIns="0" rtlCol="0">
            <a:spAutoFit/>
          </a:bodyPr>
          <a:lstStyle/>
          <a:p>
            <a:pPr fontAlgn="base">
              <a:lnSpc>
                <a:spcPct val="90000"/>
              </a:lnSpc>
              <a:spcBef>
                <a:spcPts val="400"/>
              </a:spcBef>
              <a:spcAft>
                <a:spcPct val="0"/>
              </a:spcAft>
              <a:buClr>
                <a:srgbClr val="000000"/>
              </a:buClr>
              <a:buSzTx/>
            </a:pPr>
            <a:r>
              <a:rPr lang="ru-RU" sz="1500" dirty="0" smtClean="0">
                <a:effectLst/>
                <a:latin typeface="Arial Narrow"/>
                <a:cs typeface="Arial Narrow" pitchFamily="34" charset="0"/>
              </a:rPr>
              <a:t>Охлаждение</a:t>
            </a:r>
            <a:endParaRPr lang="en-US" sz="1500" dirty="0" smtClean="0">
              <a:effectLst/>
              <a:latin typeface="Arial Narrow"/>
              <a:cs typeface="Arial Narrow" pitchFamily="34" charset="0"/>
            </a:endParaRPr>
          </a:p>
        </p:txBody>
      </p:sp>
      <p:sp>
        <p:nvSpPr>
          <p:cNvPr id="186" name="TextBox 130"/>
          <p:cNvSpPr txBox="1">
            <a:spLocks/>
          </p:cNvSpPr>
          <p:nvPr/>
        </p:nvSpPr>
        <p:spPr>
          <a:xfrm>
            <a:off x="767185" y="5915344"/>
            <a:ext cx="1475466" cy="207749"/>
          </a:xfrm>
          <a:prstGeom prst="rect">
            <a:avLst/>
          </a:prstGeom>
          <a:noFill/>
          <a:ln w="9525">
            <a:noFill/>
          </a:ln>
          <a:effectLst/>
        </p:spPr>
        <p:txBody>
          <a:bodyPr vert="horz" wrap="square" lIns="0" tIns="0" rIns="0" bIns="0" rtlCol="0">
            <a:spAutoFit/>
          </a:bodyPr>
          <a:lstStyle/>
          <a:p>
            <a:pPr fontAlgn="base">
              <a:lnSpc>
                <a:spcPct val="90000"/>
              </a:lnSpc>
              <a:spcBef>
                <a:spcPts val="400"/>
              </a:spcBef>
              <a:spcAft>
                <a:spcPct val="0"/>
              </a:spcAft>
              <a:buClr>
                <a:srgbClr val="000000"/>
              </a:buClr>
              <a:buSzTx/>
            </a:pPr>
            <a:r>
              <a:rPr lang="ru-RU" sz="1500" dirty="0" smtClean="0">
                <a:effectLst/>
                <a:latin typeface="Arial Narrow"/>
                <a:cs typeface="Arial Narrow" pitchFamily="34" charset="0"/>
              </a:rPr>
              <a:t>Компрессоры</a:t>
            </a:r>
            <a:endParaRPr lang="en-US" sz="1500" dirty="0" smtClean="0">
              <a:effectLst/>
              <a:latin typeface="Arial Narrow"/>
              <a:cs typeface="Arial Narrow" pitchFamily="34" charset="0"/>
            </a:endParaRPr>
          </a:p>
        </p:txBody>
      </p:sp>
      <p:sp>
        <p:nvSpPr>
          <p:cNvPr id="188" name="TextBox 133"/>
          <p:cNvSpPr txBox="1">
            <a:spLocks/>
          </p:cNvSpPr>
          <p:nvPr/>
        </p:nvSpPr>
        <p:spPr>
          <a:xfrm>
            <a:off x="3669688" y="5889695"/>
            <a:ext cx="1258359" cy="207749"/>
          </a:xfrm>
          <a:prstGeom prst="rect">
            <a:avLst/>
          </a:prstGeom>
          <a:noFill/>
          <a:ln w="9525">
            <a:noFill/>
          </a:ln>
          <a:effectLst/>
        </p:spPr>
        <p:txBody>
          <a:bodyPr vert="horz" wrap="square" lIns="0" tIns="0" rIns="0" bIns="0" rtlCol="0">
            <a:spAutoFit/>
          </a:bodyPr>
          <a:lstStyle/>
          <a:p>
            <a:pPr fontAlgn="base">
              <a:lnSpc>
                <a:spcPct val="90000"/>
              </a:lnSpc>
              <a:spcBef>
                <a:spcPts val="400"/>
              </a:spcBef>
              <a:spcAft>
                <a:spcPct val="0"/>
              </a:spcAft>
              <a:buClr>
                <a:srgbClr val="000000"/>
              </a:buClr>
              <a:buSzTx/>
            </a:pPr>
            <a:r>
              <a:rPr lang="ru-RU" sz="1500" dirty="0" smtClean="0">
                <a:latin typeface="Arial Narrow"/>
                <a:cs typeface="Arial Narrow" pitchFamily="34" charset="0"/>
              </a:rPr>
              <a:t>Спец. процессы</a:t>
            </a:r>
            <a:endParaRPr lang="en-US" sz="1500" dirty="0" smtClean="0">
              <a:effectLst/>
              <a:latin typeface="Arial Narrow"/>
              <a:cs typeface="Arial Narrow" pitchFamily="34" charset="0"/>
            </a:endParaRPr>
          </a:p>
        </p:txBody>
      </p:sp>
      <p:grpSp>
        <p:nvGrpSpPr>
          <p:cNvPr id="10" name="Group 9"/>
          <p:cNvGrpSpPr/>
          <p:nvPr/>
        </p:nvGrpSpPr>
        <p:grpSpPr>
          <a:xfrm>
            <a:off x="5053769" y="5815692"/>
            <a:ext cx="509504" cy="504000"/>
            <a:chOff x="5053769" y="5815692"/>
            <a:chExt cx="509504" cy="504000"/>
          </a:xfrm>
        </p:grpSpPr>
        <p:sp>
          <p:nvSpPr>
            <p:cNvPr id="190" name="Oval 131"/>
            <p:cNvSpPr/>
            <p:nvPr/>
          </p:nvSpPr>
          <p:spPr>
            <a:xfrm>
              <a:off x="5053769" y="5815692"/>
              <a:ext cx="509504" cy="504000"/>
            </a:xfrm>
            <a:prstGeom prst="ellipse">
              <a:avLst/>
            </a:prstGeom>
            <a:solidFill>
              <a:schemeClr val="accent6"/>
            </a:solidFill>
            <a:ln w="9525" cap="flat" cmpd="sng" algn="ctr">
              <a:noFill/>
              <a:prstDash val="solid"/>
            </a:ln>
            <a:effectLst/>
          </p:spPr>
          <p:txBody>
            <a:bodyPr wrap="none" lIns="0" tIns="0" rIns="0" bIns="0" rtlCol="0" anchor="b" anchorCtr="0">
              <a:noAutofit/>
            </a:bodyPr>
            <a:lstStyle/>
            <a:p>
              <a:pPr marL="0" marR="0" lvl="0" indent="0" algn="ctr"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sp>
          <p:nvSpPr>
            <p:cNvPr id="191" name="Freeform 137"/>
            <p:cNvSpPr/>
            <p:nvPr>
              <p:custDataLst>
                <p:tags r:id="rId3"/>
              </p:custDataLst>
            </p:nvPr>
          </p:nvSpPr>
          <p:spPr>
            <a:xfrm>
              <a:off x="5208022" y="5834299"/>
              <a:ext cx="200998" cy="432745"/>
            </a:xfrm>
            <a:custGeom>
              <a:avLst/>
              <a:gdLst>
                <a:gd name="connsiteX0" fmla="*/ 4091 w 10000"/>
                <a:gd name="connsiteY0" fmla="*/ 0 h 10000"/>
                <a:gd name="connsiteX1" fmla="*/ 2727 w 10000"/>
                <a:gd name="connsiteY1" fmla="*/ 3816 h 10000"/>
                <a:gd name="connsiteX2" fmla="*/ 0 w 10000"/>
                <a:gd name="connsiteY2" fmla="*/ 6184 h 10000"/>
                <a:gd name="connsiteX3" fmla="*/ 4091 w 10000"/>
                <a:gd name="connsiteY3" fmla="*/ 6184 h 10000"/>
                <a:gd name="connsiteX4" fmla="*/ 1818 w 10000"/>
                <a:gd name="connsiteY4" fmla="*/ 8289 h 10000"/>
                <a:gd name="connsiteX5" fmla="*/ 0 w 10000"/>
                <a:gd name="connsiteY5" fmla="*/ 8289 h 10000"/>
                <a:gd name="connsiteX6" fmla="*/ 0 w 10000"/>
                <a:gd name="connsiteY6" fmla="*/ 10000 h 10000"/>
                <a:gd name="connsiteX7" fmla="*/ 5455 w 10000"/>
                <a:gd name="connsiteY7" fmla="*/ 8158 h 10000"/>
                <a:gd name="connsiteX8" fmla="*/ 2727 w 10000"/>
                <a:gd name="connsiteY8" fmla="*/ 8289 h 10000"/>
                <a:gd name="connsiteX9" fmla="*/ 8182 w 10000"/>
                <a:gd name="connsiteY9" fmla="*/ 5526 h 10000"/>
                <a:gd name="connsiteX10" fmla="*/ 4091 w 10000"/>
                <a:gd name="connsiteY10" fmla="*/ 5526 h 10000"/>
                <a:gd name="connsiteX11" fmla="*/ 8182 w 10000"/>
                <a:gd name="connsiteY11" fmla="*/ 3158 h 10000"/>
                <a:gd name="connsiteX12" fmla="*/ 5000 w 10000"/>
                <a:gd name="connsiteY12" fmla="*/ 3158 h 10000"/>
                <a:gd name="connsiteX13" fmla="*/ 10000 w 10000"/>
                <a:gd name="connsiteY13" fmla="*/ 0 h 10000"/>
                <a:gd name="connsiteX14" fmla="*/ 4091 w 10000"/>
                <a:gd name="connsiteY14" fmla="*/ 0 h 10000"/>
                <a:gd name="connsiteX0dup0" fmla="*/ 10000 w 10000"/>
                <a:gd name="connsiteY0dup0" fmla="*/ 0 h 10000"/>
                <a:gd name="connsiteX1dup0" fmla="*/ 2727 w 10000"/>
                <a:gd name="connsiteY1dup0" fmla="*/ 3816 h 10000"/>
                <a:gd name="connsiteX2dup0" fmla="*/ 0 w 10000"/>
                <a:gd name="connsiteY2dup0" fmla="*/ 6184 h 10000"/>
                <a:gd name="connsiteX3dup0" fmla="*/ 4091 w 10000"/>
                <a:gd name="connsiteY3dup0" fmla="*/ 6184 h 10000"/>
                <a:gd name="connsiteX4dup0" fmla="*/ 1818 w 10000"/>
                <a:gd name="connsiteY4dup0" fmla="*/ 8289 h 10000"/>
                <a:gd name="connsiteX5dup0" fmla="*/ 0 w 10000"/>
                <a:gd name="connsiteY5dup0" fmla="*/ 8289 h 10000"/>
                <a:gd name="connsiteX6dup0" fmla="*/ 0 w 10000"/>
                <a:gd name="connsiteY6dup0" fmla="*/ 10000 h 10000"/>
                <a:gd name="connsiteX7dup0" fmla="*/ 5455 w 10000"/>
                <a:gd name="connsiteY7dup0" fmla="*/ 8158 h 10000"/>
                <a:gd name="connsiteX8dup0" fmla="*/ 2727 w 10000"/>
                <a:gd name="connsiteY8dup0" fmla="*/ 8289 h 10000"/>
                <a:gd name="connsiteX9dup0" fmla="*/ 8182 w 10000"/>
                <a:gd name="connsiteY9dup0" fmla="*/ 5526 h 10000"/>
                <a:gd name="connsiteX10dup0" fmla="*/ 4091 w 10000"/>
                <a:gd name="connsiteY10dup0" fmla="*/ 5526 h 10000"/>
                <a:gd name="connsiteX11dup0" fmla="*/ 8182 w 10000"/>
                <a:gd name="connsiteY11dup0" fmla="*/ 3158 h 10000"/>
                <a:gd name="connsiteX12dup0" fmla="*/ 5000 w 10000"/>
                <a:gd name="connsiteY12dup0" fmla="*/ 3158 h 10000"/>
                <a:gd name="connsiteX13dup0" fmla="*/ 10000 w 10000"/>
                <a:gd name="connsiteY13dup0" fmla="*/ 0 h 10000"/>
                <a:gd name="connsiteX0dup0dup1" fmla="*/ 5000 w 8182"/>
                <a:gd name="connsiteY0dup0dup1" fmla="*/ 0 h 6842"/>
                <a:gd name="connsiteX1dup0dup1" fmla="*/ 2727 w 8182"/>
                <a:gd name="connsiteY1dup0dup1" fmla="*/ 658 h 6842"/>
                <a:gd name="connsiteX2dup0dup1" fmla="*/ 0 w 8182"/>
                <a:gd name="connsiteY2dup0dup1" fmla="*/ 3026 h 6842"/>
                <a:gd name="connsiteX3dup0dup1" fmla="*/ 4091 w 8182"/>
                <a:gd name="connsiteY3dup0dup1" fmla="*/ 3026 h 6842"/>
                <a:gd name="connsiteX4dup0dup1" fmla="*/ 1818 w 8182"/>
                <a:gd name="connsiteY4dup0dup1" fmla="*/ 5131 h 6842"/>
                <a:gd name="connsiteX5dup0dup1" fmla="*/ 0 w 8182"/>
                <a:gd name="connsiteY5dup0dup1" fmla="*/ 5131 h 6842"/>
                <a:gd name="connsiteX6dup0dup1" fmla="*/ 0 w 8182"/>
                <a:gd name="connsiteY6dup0dup1" fmla="*/ 6842 h 6842"/>
                <a:gd name="connsiteX7dup0dup1" fmla="*/ 5455 w 8182"/>
                <a:gd name="connsiteY7dup0dup1" fmla="*/ 5000 h 6842"/>
                <a:gd name="connsiteX8dup0dup1" fmla="*/ 2727 w 8182"/>
                <a:gd name="connsiteY8dup0dup1" fmla="*/ 5131 h 6842"/>
                <a:gd name="connsiteX9dup0dup1" fmla="*/ 8182 w 8182"/>
                <a:gd name="connsiteY9dup0dup1" fmla="*/ 2368 h 6842"/>
                <a:gd name="connsiteX10dup0dup1" fmla="*/ 4091 w 8182"/>
                <a:gd name="connsiteY10dup0dup1" fmla="*/ 2368 h 6842"/>
                <a:gd name="connsiteX11dup0dup1" fmla="*/ 8182 w 8182"/>
                <a:gd name="connsiteY11dup0dup1" fmla="*/ 0 h 6842"/>
                <a:gd name="connsiteX12dup0dup1" fmla="*/ 5000 w 8182"/>
                <a:gd name="connsiteY12dup0dup1" fmla="*/ 0 h 6842"/>
                <a:gd name="connsiteX0dup0dup1dup2" fmla="*/ 6111 w 10000"/>
                <a:gd name="connsiteY0dup0dup1dup2" fmla="*/ 0 h 10000"/>
                <a:gd name="connsiteX1dup0dup1dup2" fmla="*/ 0 w 10000"/>
                <a:gd name="connsiteY1dup0dup1dup2" fmla="*/ 4423 h 10000"/>
                <a:gd name="connsiteX2dup0dup1dup2" fmla="*/ 5000 w 10000"/>
                <a:gd name="connsiteY2dup0dup1dup2" fmla="*/ 4423 h 10000"/>
                <a:gd name="connsiteX3dup0dup1dup2" fmla="*/ 2222 w 10000"/>
                <a:gd name="connsiteY3dup0dup1dup2" fmla="*/ 7499 h 10000"/>
                <a:gd name="connsiteX4dup0dup1dup2" fmla="*/ 0 w 10000"/>
                <a:gd name="connsiteY4dup0dup1dup2" fmla="*/ 7499 h 10000"/>
                <a:gd name="connsiteX5dup0dup1dup2" fmla="*/ 0 w 10000"/>
                <a:gd name="connsiteY5dup0dup1dup2" fmla="*/ 10000 h 10000"/>
                <a:gd name="connsiteX6dup0dup1dup2" fmla="*/ 6667 w 10000"/>
                <a:gd name="connsiteY6dup0dup1dup2" fmla="*/ 7308 h 10000"/>
                <a:gd name="connsiteX7dup0dup1dup2" fmla="*/ 3333 w 10000"/>
                <a:gd name="connsiteY7dup0dup1dup2" fmla="*/ 7499 h 10000"/>
                <a:gd name="connsiteX8dup0dup1dup2" fmla="*/ 10000 w 10000"/>
                <a:gd name="connsiteY8dup0dup1dup2" fmla="*/ 3461 h 10000"/>
                <a:gd name="connsiteX9dup0dup1dup2" fmla="*/ 5000 w 10000"/>
                <a:gd name="connsiteY9dup0dup1dup2" fmla="*/ 3461 h 10000"/>
                <a:gd name="connsiteX10dup0dup1dup2" fmla="*/ 10000 w 10000"/>
                <a:gd name="connsiteY10dup0dup1dup2" fmla="*/ 0 h 10000"/>
                <a:gd name="connsiteX11dup0dup1dup2" fmla="*/ 6111 w 10000"/>
                <a:gd name="connsiteY11dup0dup1dup2" fmla="*/ 0 h 10000"/>
                <a:gd name="connsiteX0dup0dup1dup2dup3" fmla="*/ 4559 w 10000"/>
                <a:gd name="connsiteY0dup0dup1dup2dup3" fmla="*/ 0 h 10051"/>
                <a:gd name="connsiteX1dup0dup1dup2dup3" fmla="*/ 0 w 10000"/>
                <a:gd name="connsiteY1dup0dup1dup2dup3" fmla="*/ 4474 h 10051"/>
                <a:gd name="connsiteX2dup0dup1dup2dup3" fmla="*/ 5000 w 10000"/>
                <a:gd name="connsiteY2dup0dup1dup2dup3" fmla="*/ 4474 h 10051"/>
                <a:gd name="connsiteX3dup0dup1dup2dup3" fmla="*/ 2222 w 10000"/>
                <a:gd name="connsiteY3dup0dup1dup2dup3" fmla="*/ 7550 h 10051"/>
                <a:gd name="connsiteX4dup0dup1dup2dup3" fmla="*/ 0 w 10000"/>
                <a:gd name="connsiteY4dup0dup1dup2dup3" fmla="*/ 7550 h 10051"/>
                <a:gd name="connsiteX5dup0dup1dup2dup3" fmla="*/ 0 w 10000"/>
                <a:gd name="connsiteY5dup0dup1dup2dup3" fmla="*/ 10051 h 10051"/>
                <a:gd name="connsiteX6dup0dup1dup2dup3" fmla="*/ 6667 w 10000"/>
                <a:gd name="connsiteY6dup0dup1dup2dup3" fmla="*/ 7359 h 10051"/>
                <a:gd name="connsiteX7dup0dup1dup2dup3" fmla="*/ 3333 w 10000"/>
                <a:gd name="connsiteY7dup0dup1dup2dup3" fmla="*/ 7550 h 10051"/>
                <a:gd name="connsiteX8dup0dup1dup2dup3" fmla="*/ 10000 w 10000"/>
                <a:gd name="connsiteY8dup0dup1dup2dup3" fmla="*/ 3512 h 10051"/>
                <a:gd name="connsiteX9dup0dup1dup2dup3" fmla="*/ 5000 w 10000"/>
                <a:gd name="connsiteY9dup0dup1dup2dup3" fmla="*/ 3512 h 10051"/>
                <a:gd name="connsiteX10dup0dup1dup2dup3" fmla="*/ 10000 w 10000"/>
                <a:gd name="connsiteY10dup0dup1dup2dup3" fmla="*/ 51 h 10051"/>
                <a:gd name="connsiteX11dup0dup1dup2dup3" fmla="*/ 4559 w 10000"/>
                <a:gd name="connsiteY11dup0dup1dup2dup3" fmla="*/ 0 h 10051"/>
                <a:gd name="connsiteX0dup0dup1dup2dup3dup4" fmla="*/ 4300 w 10000"/>
                <a:gd name="connsiteY0dup0dup1dup2dup3dup4" fmla="*/ 51 h 10000"/>
                <a:gd name="connsiteX1dup0dup1dup2dup3dup4" fmla="*/ 0 w 10000"/>
                <a:gd name="connsiteY1dup0dup1dup2dup3dup4" fmla="*/ 4423 h 10000"/>
                <a:gd name="connsiteX2dup0dup1dup2dup3dup4" fmla="*/ 5000 w 10000"/>
                <a:gd name="connsiteY2dup0dup1dup2dup3dup4" fmla="*/ 4423 h 10000"/>
                <a:gd name="connsiteX3dup0dup1dup2dup3dup4" fmla="*/ 2222 w 10000"/>
                <a:gd name="connsiteY3dup0dup1dup2dup3dup4" fmla="*/ 7499 h 10000"/>
                <a:gd name="connsiteX4dup0dup1dup2dup3dup4" fmla="*/ 0 w 10000"/>
                <a:gd name="connsiteY4dup0dup1dup2dup3dup4" fmla="*/ 7499 h 10000"/>
                <a:gd name="connsiteX5dup0dup1dup2dup3dup4" fmla="*/ 0 w 10000"/>
                <a:gd name="connsiteY5dup0dup1dup2dup3dup4" fmla="*/ 10000 h 10000"/>
                <a:gd name="connsiteX6dup0dup1dup2dup3dup4" fmla="*/ 6667 w 10000"/>
                <a:gd name="connsiteY6dup0dup1dup2dup3dup4" fmla="*/ 7308 h 10000"/>
                <a:gd name="connsiteX7dup0dup1dup2dup3dup4" fmla="*/ 3333 w 10000"/>
                <a:gd name="connsiteY7dup0dup1dup2dup3dup4" fmla="*/ 7499 h 10000"/>
                <a:gd name="connsiteX8dup0dup1dup2dup3dup4" fmla="*/ 10000 w 10000"/>
                <a:gd name="connsiteY8dup0dup1dup2dup3dup4" fmla="*/ 3461 h 10000"/>
                <a:gd name="connsiteX9dup0dup1dup2dup3dup4" fmla="*/ 5000 w 10000"/>
                <a:gd name="connsiteY9dup0dup1dup2dup3dup4" fmla="*/ 3461 h 10000"/>
                <a:gd name="connsiteX10dup0dup1dup2dup3dup4" fmla="*/ 10000 w 10000"/>
                <a:gd name="connsiteY10dup0dup1dup2dup3dup4" fmla="*/ 0 h 10000"/>
                <a:gd name="connsiteX11dup0dup1dup2dup3dup4" fmla="*/ 4300 w 10000"/>
                <a:gd name="connsiteY11dup0dup1dup2dup3dup4" fmla="*/ 51 h 10000"/>
                <a:gd name="connsiteX0dup0dup1dup2dup3dup4dup5" fmla="*/ 4214 w 10000"/>
                <a:gd name="connsiteY0dup0dup1dup2dup3dup4dup5" fmla="*/ 0 h 10051"/>
                <a:gd name="connsiteX1dup0dup1dup2dup3dup4dup5" fmla="*/ 0 w 10000"/>
                <a:gd name="connsiteY1dup0dup1dup2dup3dup4dup5" fmla="*/ 4474 h 10051"/>
                <a:gd name="connsiteX2dup0dup1dup2dup3dup4dup5" fmla="*/ 5000 w 10000"/>
                <a:gd name="connsiteY2dup0dup1dup2dup3dup4dup5" fmla="*/ 4474 h 10051"/>
                <a:gd name="connsiteX3dup0dup1dup2dup3dup4dup5" fmla="*/ 2222 w 10000"/>
                <a:gd name="connsiteY3dup0dup1dup2dup3dup4dup5" fmla="*/ 7550 h 10051"/>
                <a:gd name="connsiteX4dup0dup1dup2dup3dup4dup5" fmla="*/ 0 w 10000"/>
                <a:gd name="connsiteY4dup0dup1dup2dup3dup4dup5" fmla="*/ 7550 h 10051"/>
                <a:gd name="connsiteX5dup0dup1dup2dup3dup4dup5" fmla="*/ 0 w 10000"/>
                <a:gd name="connsiteY5dup0dup1dup2dup3dup4dup5" fmla="*/ 10051 h 10051"/>
                <a:gd name="connsiteX6dup0dup1dup2dup3dup4dup5" fmla="*/ 6667 w 10000"/>
                <a:gd name="connsiteY6dup0dup1dup2dup3dup4dup5" fmla="*/ 7359 h 10051"/>
                <a:gd name="connsiteX7dup0dup1dup2dup3dup4dup5" fmla="*/ 3333 w 10000"/>
                <a:gd name="connsiteY7dup0dup1dup2dup3dup4dup5" fmla="*/ 7550 h 10051"/>
                <a:gd name="connsiteX8dup0dup1dup2dup3dup4dup5" fmla="*/ 10000 w 10000"/>
                <a:gd name="connsiteY8dup0dup1dup2dup3dup4dup5" fmla="*/ 3512 h 10051"/>
                <a:gd name="connsiteX9dup0dup1dup2dup3dup4dup5" fmla="*/ 5000 w 10000"/>
                <a:gd name="connsiteY9dup0dup1dup2dup3dup4dup5" fmla="*/ 3512 h 10051"/>
                <a:gd name="connsiteX10dup0dup1dup2dup3dup4dup5" fmla="*/ 10000 w 10000"/>
                <a:gd name="connsiteY10dup0dup1dup2dup3dup4dup5" fmla="*/ 51 h 10051"/>
                <a:gd name="connsiteX11dup0dup1dup2dup3dup4dup5" fmla="*/ 4214 w 10000"/>
                <a:gd name="connsiteY11dup0dup1dup2dup3dup4dup5" fmla="*/ 0 h 10051"/>
                <a:gd name="connsiteX0dup0dup1dup2dup3dup4dup5dup6" fmla="*/ 4042 w 10000"/>
                <a:gd name="connsiteY0dup0dup1dup2dup3dup4dup5dup6" fmla="*/ 51 h 10000"/>
                <a:gd name="connsiteX1dup0dup1dup2dup3dup4dup5dup6" fmla="*/ 0 w 10000"/>
                <a:gd name="connsiteY1dup0dup1dup2dup3dup4dup5dup6" fmla="*/ 4423 h 10000"/>
                <a:gd name="connsiteX2dup0dup1dup2dup3dup4dup5dup6" fmla="*/ 5000 w 10000"/>
                <a:gd name="connsiteY2dup0dup1dup2dup3dup4dup5dup6" fmla="*/ 4423 h 10000"/>
                <a:gd name="connsiteX3dup0dup1dup2dup3dup4dup5dup6" fmla="*/ 2222 w 10000"/>
                <a:gd name="connsiteY3dup0dup1dup2dup3dup4dup5dup6" fmla="*/ 7499 h 10000"/>
                <a:gd name="connsiteX4dup0dup1dup2dup3dup4dup5dup6" fmla="*/ 0 w 10000"/>
                <a:gd name="connsiteY4dup0dup1dup2dup3dup4dup5dup6" fmla="*/ 7499 h 10000"/>
                <a:gd name="connsiteX5dup0dup1dup2dup3dup4dup5dup6" fmla="*/ 0 w 10000"/>
                <a:gd name="connsiteY5dup0dup1dup2dup3dup4dup5dup6" fmla="*/ 10000 h 10000"/>
                <a:gd name="connsiteX6dup0dup1dup2dup3dup4dup5dup6" fmla="*/ 6667 w 10000"/>
                <a:gd name="connsiteY6dup0dup1dup2dup3dup4dup5dup6" fmla="*/ 7308 h 10000"/>
                <a:gd name="connsiteX7dup0dup1dup2dup3dup4dup5dup6" fmla="*/ 3333 w 10000"/>
                <a:gd name="connsiteY7dup0dup1dup2dup3dup4dup5dup6" fmla="*/ 7499 h 10000"/>
                <a:gd name="connsiteX8dup0dup1dup2dup3dup4dup5dup6" fmla="*/ 10000 w 10000"/>
                <a:gd name="connsiteY8dup0dup1dup2dup3dup4dup5dup6" fmla="*/ 3461 h 10000"/>
                <a:gd name="connsiteX9dup0dup1dup2dup3dup4dup5dup6" fmla="*/ 5000 w 10000"/>
                <a:gd name="connsiteY9dup0dup1dup2dup3dup4dup5dup6" fmla="*/ 3461 h 10000"/>
                <a:gd name="connsiteX10dup0dup1dup2dup3dup4dup5dup6" fmla="*/ 10000 w 10000"/>
                <a:gd name="connsiteY10dup0dup1dup2dup3dup4dup5dup6" fmla="*/ 0 h 10000"/>
                <a:gd name="connsiteX11dup0dup1dup2dup3dup4dup5dup6" fmla="*/ 4042 w 10000"/>
                <a:gd name="connsiteY11dup0dup1dup2dup3dup4dup5dup6" fmla="*/ 51 h 10000"/>
                <a:gd name="connsiteX0dup0dup1dup2dup3dup4dup5dup6dup7" fmla="*/ 4128 w 10000"/>
                <a:gd name="connsiteY0dup0dup1dup2dup3dup4dup5dup6dup7" fmla="*/ 0 h 10000"/>
                <a:gd name="connsiteX1dup0dup1dup2dup3dup4dup5dup6dup7" fmla="*/ 0 w 10000"/>
                <a:gd name="connsiteY1dup0dup1dup2dup3dup4dup5dup6dup7" fmla="*/ 4423 h 10000"/>
                <a:gd name="connsiteX2dup0dup1dup2dup3dup4dup5dup6dup7" fmla="*/ 5000 w 10000"/>
                <a:gd name="connsiteY2dup0dup1dup2dup3dup4dup5dup6dup7" fmla="*/ 4423 h 10000"/>
                <a:gd name="connsiteX3dup0dup1dup2dup3dup4dup5dup6dup7" fmla="*/ 2222 w 10000"/>
                <a:gd name="connsiteY3dup0dup1dup2dup3dup4dup5dup6dup7" fmla="*/ 7499 h 10000"/>
                <a:gd name="connsiteX4dup0dup1dup2dup3dup4dup5dup6dup7" fmla="*/ 0 w 10000"/>
                <a:gd name="connsiteY4dup0dup1dup2dup3dup4dup5dup6dup7" fmla="*/ 7499 h 10000"/>
                <a:gd name="connsiteX5dup0dup1dup2dup3dup4dup5dup6dup7" fmla="*/ 0 w 10000"/>
                <a:gd name="connsiteY5dup0dup1dup2dup3dup4dup5dup6dup7" fmla="*/ 10000 h 10000"/>
                <a:gd name="connsiteX6dup0dup1dup2dup3dup4dup5dup6dup7" fmla="*/ 6667 w 10000"/>
                <a:gd name="connsiteY6dup0dup1dup2dup3dup4dup5dup6dup7" fmla="*/ 7308 h 10000"/>
                <a:gd name="connsiteX7dup0dup1dup2dup3dup4dup5dup6dup7" fmla="*/ 3333 w 10000"/>
                <a:gd name="connsiteY7dup0dup1dup2dup3dup4dup5dup6dup7" fmla="*/ 7499 h 10000"/>
                <a:gd name="connsiteX8dup0dup1dup2dup3dup4dup5dup6dup7" fmla="*/ 10000 w 10000"/>
                <a:gd name="connsiteY8dup0dup1dup2dup3dup4dup5dup6dup7" fmla="*/ 3461 h 10000"/>
                <a:gd name="connsiteX9dup0dup1dup2dup3dup4dup5dup6dup7" fmla="*/ 5000 w 10000"/>
                <a:gd name="connsiteY9dup0dup1dup2dup3dup4dup5dup6dup7" fmla="*/ 3461 h 10000"/>
                <a:gd name="connsiteX10dup0dup1dup2dup3dup4dup5dup6dup7" fmla="*/ 10000 w 10000"/>
                <a:gd name="connsiteY10dup0dup1dup2dup3dup4dup5dup6dup7" fmla="*/ 0 h 10000"/>
                <a:gd name="connsiteX11dup0dup1dup2dup3dup4dup5dup6dup7" fmla="*/ 4128 w 10000"/>
                <a:gd name="connsiteY11dup0dup1dup2dup3dup4dup5dup6dup7" fmla="*/ 0 h 10000"/>
              </a:gdLst>
              <a:ahLst/>
              <a:cxnLst>
                <a:cxn ang="0">
                  <a:pos x="connsiteX0dup0dup1dup2dup3dup4dup5dup6dup7" y="connsiteY0dup0dup1dup2dup3dup4dup5dup6dup7"/>
                </a:cxn>
                <a:cxn ang="0">
                  <a:pos x="connsiteX1dup0dup1dup2dup3dup4dup5dup6dup7" y="connsiteY1dup0dup1dup2dup3dup4dup5dup6dup7"/>
                </a:cxn>
                <a:cxn ang="0">
                  <a:pos x="connsiteX2dup0dup1dup2dup3dup4dup5dup6dup7" y="connsiteY2dup0dup1dup2dup3dup4dup5dup6dup7"/>
                </a:cxn>
                <a:cxn ang="0">
                  <a:pos x="connsiteX3dup0dup1dup2dup3dup4dup5dup6dup7" y="connsiteY3dup0dup1dup2dup3dup4dup5dup6dup7"/>
                </a:cxn>
                <a:cxn ang="0">
                  <a:pos x="connsiteX4dup0dup1dup2dup3dup4dup5dup6dup7" y="connsiteY4dup0dup1dup2dup3dup4dup5dup6dup7"/>
                </a:cxn>
                <a:cxn ang="0">
                  <a:pos x="connsiteX5dup0dup1dup2dup3dup4dup5dup6dup7" y="connsiteY5dup0dup1dup2dup3dup4dup5dup6dup7"/>
                </a:cxn>
                <a:cxn ang="0">
                  <a:pos x="connsiteX6dup0dup1dup2dup3dup4dup5dup6dup7" y="connsiteY6dup0dup1dup2dup3dup4dup5dup6dup7"/>
                </a:cxn>
                <a:cxn ang="0">
                  <a:pos x="connsiteX7dup0dup1dup2dup3dup4dup5dup6dup7" y="connsiteY7dup0dup1dup2dup3dup4dup5dup6dup7"/>
                </a:cxn>
                <a:cxn ang="0">
                  <a:pos x="connsiteX8dup0dup1dup2dup3dup4dup5dup6dup7" y="connsiteY8dup0dup1dup2dup3dup4dup5dup6dup7"/>
                </a:cxn>
                <a:cxn ang="0">
                  <a:pos x="connsiteX9dup0dup1dup2dup3dup4dup5dup6dup7" y="connsiteY9dup0dup1dup2dup3dup4dup5dup6dup7"/>
                </a:cxn>
                <a:cxn ang="0">
                  <a:pos x="connsiteX10dup0dup1dup2dup3dup4dup5dup6dup7" y="connsiteY10dup0dup1dup2dup3dup4dup5dup6dup7"/>
                </a:cxn>
                <a:cxn ang="0">
                  <a:pos x="connsiteX11dup0dup1dup2dup3dup4dup5dup6dup7" y="connsiteY11dup0dup1dup2dup3dup4dup5dup6dup7"/>
                </a:cxn>
              </a:cxnLst>
              <a:rect l="l" t="t" r="r" b="b"/>
              <a:pathLst>
                <a:path w="10000" h="10000">
                  <a:moveTo>
                    <a:pt x="4128" y="0"/>
                  </a:moveTo>
                  <a:lnTo>
                    <a:pt x="0" y="4423"/>
                  </a:lnTo>
                  <a:lnTo>
                    <a:pt x="5000" y="4423"/>
                  </a:lnTo>
                  <a:lnTo>
                    <a:pt x="2222" y="7499"/>
                  </a:lnTo>
                  <a:lnTo>
                    <a:pt x="0" y="7499"/>
                  </a:lnTo>
                  <a:lnTo>
                    <a:pt x="0" y="10000"/>
                  </a:lnTo>
                  <a:lnTo>
                    <a:pt x="6667" y="7308"/>
                  </a:lnTo>
                  <a:lnTo>
                    <a:pt x="3333" y="7499"/>
                  </a:lnTo>
                  <a:lnTo>
                    <a:pt x="10000" y="3461"/>
                  </a:lnTo>
                  <a:lnTo>
                    <a:pt x="5000" y="3461"/>
                  </a:lnTo>
                  <a:lnTo>
                    <a:pt x="10000" y="0"/>
                  </a:lnTo>
                  <a:lnTo>
                    <a:pt x="4128" y="0"/>
                  </a:lnTo>
                  <a:close/>
                </a:path>
              </a:pathLst>
            </a:custGeom>
            <a:solidFill>
              <a:srgbClr val="FFFFFF"/>
            </a:solidFill>
            <a:ln w="6350" cap="rnd" cmpd="sng">
              <a:noFill/>
              <a:prstDash val="solid"/>
              <a:round/>
            </a:ln>
            <a:effectLst/>
          </p:spPr>
          <p:txBody>
            <a:bodyPr/>
            <a:lstStyle/>
            <a:p>
              <a:pPr marL="0" marR="0" lvl="0" indent="0" defTabSz="914400" eaLnBrk="1" fontAlgn="base" latinLnBrk="0" hangingPunct="1">
                <a:lnSpc>
                  <a:spcPct val="100000"/>
                </a:lnSpc>
                <a:spcBef>
                  <a:spcPct val="0"/>
                </a:spcBef>
                <a:spcAft>
                  <a:spcPct val="0"/>
                </a:spcAft>
                <a:buClrTx/>
                <a:buSzTx/>
                <a:buFontTx/>
                <a:buNone/>
                <a:defRPr>
                  <a:effectLst/>
                </a:defRPr>
              </a:pPr>
              <a:endParaRPr kumimoji="0" lang="de-DE" b="1" i="0" u="none" strike="noStrike" kern="0" cap="none" spc="0" normalizeH="0" baseline="0" noProof="0" smtClean="0">
                <a:ln>
                  <a:noFill/>
                </a:ln>
                <a:effectLst/>
                <a:uLnTx/>
                <a:uFillTx/>
                <a:latin typeface="Arial Narrow"/>
                <a:cs typeface="Arial" pitchFamily="34" charset="0"/>
              </a:endParaRPr>
            </a:p>
          </p:txBody>
        </p:sp>
      </p:grpSp>
      <p:grpSp>
        <p:nvGrpSpPr>
          <p:cNvPr id="192" name="Group 20"/>
          <p:cNvGrpSpPr/>
          <p:nvPr/>
        </p:nvGrpSpPr>
        <p:grpSpPr>
          <a:xfrm>
            <a:off x="2438918" y="5815692"/>
            <a:ext cx="509504" cy="504000"/>
            <a:chOff x="1355992" y="4420553"/>
            <a:chExt cx="504002" cy="504000"/>
          </a:xfrm>
          <a:effectLst/>
        </p:grpSpPr>
        <p:sp>
          <p:nvSpPr>
            <p:cNvPr id="193" name="Oval 122"/>
            <p:cNvSpPr/>
            <p:nvPr/>
          </p:nvSpPr>
          <p:spPr>
            <a:xfrm>
              <a:off x="1355992" y="4420553"/>
              <a:ext cx="504002" cy="504000"/>
            </a:xfrm>
            <a:prstGeom prst="ellipse">
              <a:avLst/>
            </a:prstGeom>
            <a:solidFill>
              <a:schemeClr val="accent6"/>
            </a:solidFill>
            <a:ln w="9525" cap="flat" cmpd="sng" algn="ctr">
              <a:noFill/>
              <a:prstDash val="solid"/>
            </a:ln>
            <a:effectLst/>
          </p:spPr>
          <p:txBody>
            <a:bodyPr wrap="none" lIns="0" tIns="0" rIns="0" bIns="0" rtlCol="0" anchor="b" anchorCtr="0">
              <a:noAutofit/>
            </a:bodyPr>
            <a:lstStyle/>
            <a:p>
              <a:pPr marL="0" marR="0" lvl="0" indent="0" algn="ctr"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sp>
          <p:nvSpPr>
            <p:cNvPr id="194" name="Oval 127"/>
            <p:cNvSpPr/>
            <p:nvPr/>
          </p:nvSpPr>
          <p:spPr>
            <a:xfrm>
              <a:off x="1586327" y="4607899"/>
              <a:ext cx="101277" cy="123897"/>
            </a:xfrm>
            <a:prstGeom prst="ellipse">
              <a:avLst/>
            </a:prstGeom>
            <a:noFill/>
            <a:ln w="12700" cap="flat" cmpd="sng" algn="ctr">
              <a:solidFill>
                <a:srgbClr val="0091EA"/>
              </a:solidFill>
              <a:prstDash val="solid"/>
            </a:ln>
            <a:effectLst/>
          </p:spPr>
          <p:txBody>
            <a:bodyPr lIns="72000" tIns="72000" rIns="72000" bIns="108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defRPr>
                  <a:effectLst/>
                </a:defRPr>
              </a:pPr>
              <a:endParaRPr kumimoji="0" lang="en-US" b="0" i="0" u="none" strike="noStrike" kern="0" cap="none" spc="0" normalizeH="0" baseline="0" noProof="0" smtClean="0">
                <a:ln w="9525">
                  <a:solidFill>
                    <a:srgbClr val="000000"/>
                  </a:solidFill>
                </a:ln>
                <a:effectLst/>
                <a:uLnTx/>
                <a:uFillTx/>
                <a:latin typeface="Arial Narrow"/>
                <a:ea typeface="+mn-ea"/>
                <a:cs typeface="+mn-cs"/>
              </a:endParaRPr>
            </a:p>
          </p:txBody>
        </p:sp>
        <p:cxnSp>
          <p:nvCxnSpPr>
            <p:cNvPr id="195" name="Straight Connector 128"/>
            <p:cNvCxnSpPr/>
            <p:nvPr/>
          </p:nvCxnSpPr>
          <p:spPr>
            <a:xfrm flipH="1">
              <a:off x="1455292" y="4669848"/>
              <a:ext cx="65128" cy="0"/>
            </a:xfrm>
            <a:prstGeom prst="line">
              <a:avLst/>
            </a:prstGeom>
            <a:noFill/>
            <a:ln w="9525" cap="flat" cmpd="sng" algn="ctr">
              <a:solidFill>
                <a:schemeClr val="accent1"/>
              </a:solidFill>
              <a:prstDash val="solid"/>
            </a:ln>
            <a:effectLst/>
          </p:spPr>
        </p:cxnSp>
        <p:cxnSp>
          <p:nvCxnSpPr>
            <p:cNvPr id="196" name="Straight Connector 129"/>
            <p:cNvCxnSpPr/>
            <p:nvPr/>
          </p:nvCxnSpPr>
          <p:spPr>
            <a:xfrm flipH="1">
              <a:off x="1688779" y="4669848"/>
              <a:ext cx="65128" cy="0"/>
            </a:xfrm>
            <a:prstGeom prst="line">
              <a:avLst/>
            </a:prstGeom>
            <a:noFill/>
            <a:ln w="9525" cap="flat" cmpd="sng" algn="ctr">
              <a:solidFill>
                <a:schemeClr val="accent1"/>
              </a:solidFill>
              <a:prstDash val="solid"/>
            </a:ln>
            <a:effectLst/>
          </p:spPr>
        </p:cxnSp>
        <p:sp>
          <p:nvSpPr>
            <p:cNvPr id="197" name="Rounded Rectangle 6"/>
            <p:cNvSpPr/>
            <p:nvPr/>
          </p:nvSpPr>
          <p:spPr>
            <a:xfrm>
              <a:off x="1477334" y="4590223"/>
              <a:ext cx="264083" cy="177878"/>
            </a:xfrm>
            <a:prstGeom prst="roundRect">
              <a:avLst/>
            </a:prstGeom>
            <a:solidFill>
              <a:srgbClr val="FFFFFF"/>
            </a:solidFill>
            <a:ln w="9525" cap="flat" cmpd="sng" algn="ctr">
              <a:noFill/>
              <a:prstDash val="solid"/>
            </a:ln>
            <a:effectLst/>
          </p:spPr>
          <p:txBody>
            <a:bodyPr lIns="72000" tIns="72000" rIns="72000" bIns="108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sp>
          <p:nvSpPr>
            <p:cNvPr id="198" name="Oval 7"/>
            <p:cNvSpPr/>
            <p:nvPr/>
          </p:nvSpPr>
          <p:spPr>
            <a:xfrm>
              <a:off x="1661261" y="4768101"/>
              <a:ext cx="60081" cy="45719"/>
            </a:xfrm>
            <a:prstGeom prst="ellipse">
              <a:avLst/>
            </a:prstGeom>
            <a:solidFill>
              <a:srgbClr val="FFFFFF"/>
            </a:solidFill>
            <a:ln w="9525" cap="flat" cmpd="sng" algn="ctr">
              <a:noFill/>
              <a:prstDash val="solid"/>
            </a:ln>
            <a:effectLst/>
          </p:spPr>
          <p:txBody>
            <a:bodyPr lIns="72000" tIns="72000" rIns="72000" bIns="108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sp>
          <p:nvSpPr>
            <p:cNvPr id="199" name="Rectangle 198"/>
            <p:cNvSpPr/>
            <p:nvPr/>
          </p:nvSpPr>
          <p:spPr>
            <a:xfrm>
              <a:off x="1543097" y="4768100"/>
              <a:ext cx="36000" cy="36000"/>
            </a:xfrm>
            <a:prstGeom prst="rect">
              <a:avLst/>
            </a:prstGeom>
            <a:solidFill>
              <a:srgbClr val="FFFFFF"/>
            </a:solidFill>
            <a:ln w="9525" cap="flat" cmpd="sng" algn="ctr">
              <a:noFill/>
              <a:prstDash val="solid"/>
            </a:ln>
            <a:effectLst/>
          </p:spPr>
          <p:txBody>
            <a:bodyPr lIns="72000" tIns="72000" rIns="72000" bIns="108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sp>
          <p:nvSpPr>
            <p:cNvPr id="200" name="Rounded Rectangle 10"/>
            <p:cNvSpPr/>
            <p:nvPr/>
          </p:nvSpPr>
          <p:spPr>
            <a:xfrm>
              <a:off x="1586321" y="4536813"/>
              <a:ext cx="117892" cy="53712"/>
            </a:xfrm>
            <a:prstGeom prst="roundRect">
              <a:avLst/>
            </a:prstGeom>
            <a:solidFill>
              <a:srgbClr val="FFFFFF"/>
            </a:solidFill>
            <a:ln w="9525" cap="flat" cmpd="sng" algn="ctr">
              <a:noFill/>
              <a:prstDash val="solid"/>
            </a:ln>
            <a:effectLst/>
          </p:spPr>
          <p:txBody>
            <a:bodyPr lIns="72000" tIns="72000" rIns="72000" bIns="108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grpSp>
      <p:sp>
        <p:nvSpPr>
          <p:cNvPr id="173" name="TextBox 110"/>
          <p:cNvSpPr txBox="1">
            <a:spLocks/>
          </p:cNvSpPr>
          <p:nvPr/>
        </p:nvSpPr>
        <p:spPr>
          <a:xfrm>
            <a:off x="3669689" y="4907816"/>
            <a:ext cx="1258359" cy="207749"/>
          </a:xfrm>
          <a:prstGeom prst="rect">
            <a:avLst/>
          </a:prstGeom>
          <a:noFill/>
          <a:ln w="9525">
            <a:noFill/>
          </a:ln>
          <a:effectLst/>
        </p:spPr>
        <p:txBody>
          <a:bodyPr vert="horz" wrap="square" lIns="0" tIns="0" rIns="0" bIns="0" rtlCol="0">
            <a:spAutoFit/>
          </a:bodyPr>
          <a:lstStyle/>
          <a:p>
            <a:pPr fontAlgn="base">
              <a:lnSpc>
                <a:spcPct val="90000"/>
              </a:lnSpc>
              <a:spcBef>
                <a:spcPts val="400"/>
              </a:spcBef>
              <a:spcAft>
                <a:spcPct val="0"/>
              </a:spcAft>
              <a:buClr>
                <a:srgbClr val="000000"/>
              </a:buClr>
              <a:buSzTx/>
            </a:pPr>
            <a:r>
              <a:rPr lang="ru-RU" sz="1500" dirty="0" smtClean="0">
                <a:effectLst/>
                <a:latin typeface="Arial Narrow"/>
                <a:cs typeface="Arial Narrow" pitchFamily="34" charset="0"/>
              </a:rPr>
              <a:t>Мельницы</a:t>
            </a:r>
            <a:endParaRPr lang="en-US" sz="1500" dirty="0" smtClean="0">
              <a:effectLst/>
              <a:latin typeface="Arial Narrow"/>
              <a:cs typeface="Arial Narrow" pitchFamily="34" charset="0"/>
            </a:endParaRPr>
          </a:p>
        </p:txBody>
      </p:sp>
      <p:grpSp>
        <p:nvGrpSpPr>
          <p:cNvPr id="11" name="Group 10"/>
          <p:cNvGrpSpPr/>
          <p:nvPr/>
        </p:nvGrpSpPr>
        <p:grpSpPr>
          <a:xfrm>
            <a:off x="2438920" y="4731989"/>
            <a:ext cx="509504" cy="504000"/>
            <a:chOff x="2438920" y="4731989"/>
            <a:chExt cx="509504" cy="504000"/>
          </a:xfrm>
        </p:grpSpPr>
        <p:sp>
          <p:nvSpPr>
            <p:cNvPr id="177" name="Oval 168"/>
            <p:cNvSpPr/>
            <p:nvPr/>
          </p:nvSpPr>
          <p:spPr>
            <a:xfrm>
              <a:off x="2438920" y="4731989"/>
              <a:ext cx="509504" cy="504000"/>
            </a:xfrm>
            <a:prstGeom prst="ellipse">
              <a:avLst/>
            </a:prstGeom>
            <a:solidFill>
              <a:schemeClr val="accent6"/>
            </a:solidFill>
            <a:ln w="9525" cap="flat" cmpd="sng" algn="ctr">
              <a:noFill/>
              <a:prstDash val="solid"/>
            </a:ln>
            <a:effectLst/>
          </p:spPr>
          <p:txBody>
            <a:bodyPr wrap="none" lIns="0" tIns="0" rIns="0" bIns="0" rtlCol="0" anchor="b" anchorCtr="0">
              <a:noAutofit/>
            </a:bodyPr>
            <a:lstStyle/>
            <a:p>
              <a:pPr marL="0" marR="0" lvl="0" indent="0" algn="ctr"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grpSp>
          <p:nvGrpSpPr>
            <p:cNvPr id="178" name="Group 5"/>
            <p:cNvGrpSpPr/>
            <p:nvPr/>
          </p:nvGrpSpPr>
          <p:grpSpPr>
            <a:xfrm>
              <a:off x="2494123" y="4875989"/>
              <a:ext cx="399096" cy="216000"/>
              <a:chOff x="1926710" y="4326760"/>
              <a:chExt cx="235049" cy="143505"/>
            </a:xfrm>
            <a:effectLst/>
          </p:grpSpPr>
          <p:sp>
            <p:nvSpPr>
              <p:cNvPr id="179" name="Rectangle 178"/>
              <p:cNvSpPr/>
              <p:nvPr/>
            </p:nvSpPr>
            <p:spPr>
              <a:xfrm>
                <a:off x="1926710" y="4326760"/>
                <a:ext cx="235049" cy="143505"/>
              </a:xfrm>
              <a:prstGeom prst="rect">
                <a:avLst/>
              </a:prstGeom>
              <a:solidFill>
                <a:srgbClr val="FFFFFF"/>
              </a:solidFill>
              <a:ln w="9525" cap="flat" cmpd="sng" algn="ctr">
                <a:solidFill>
                  <a:schemeClr val="accent6"/>
                </a:solidFill>
                <a:prstDash val="solid"/>
              </a:ln>
              <a:effectLst/>
            </p:spPr>
            <p:txBody>
              <a:bodyPr lIns="72000" tIns="72000" rIns="72000" bIns="108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defRPr>
                    <a:effectLst/>
                  </a:defRPr>
                </a:pPr>
                <a:endParaRPr kumimoji="0" lang="en-US" b="0" i="0" u="none" strike="noStrike" kern="0" cap="none" spc="0" normalizeH="0" baseline="0" noProof="0" smtClean="0">
                  <a:ln>
                    <a:noFill/>
                  </a:ln>
                  <a:effectLst/>
                  <a:uLnTx/>
                  <a:uFillTx/>
                  <a:latin typeface="Arial Narrow"/>
                  <a:ea typeface="+mn-ea"/>
                  <a:cs typeface="+mn-cs"/>
                </a:endParaRPr>
              </a:p>
            </p:txBody>
          </p:sp>
          <p:grpSp>
            <p:nvGrpSpPr>
              <p:cNvPr id="180" name="Group 114"/>
              <p:cNvGrpSpPr/>
              <p:nvPr/>
            </p:nvGrpSpPr>
            <p:grpSpPr>
              <a:xfrm>
                <a:off x="1933455" y="4355558"/>
                <a:ext cx="216634" cy="82314"/>
                <a:chOff x="735807" y="4790983"/>
                <a:chExt cx="356078" cy="120764"/>
              </a:xfrm>
              <a:effectLst/>
            </p:grpSpPr>
            <p:sp>
              <p:nvSpPr>
                <p:cNvPr id="181" name="Oval 115"/>
                <p:cNvSpPr/>
                <p:nvPr/>
              </p:nvSpPr>
              <p:spPr>
                <a:xfrm>
                  <a:off x="813468" y="4790983"/>
                  <a:ext cx="120764" cy="120764"/>
                </a:xfrm>
                <a:prstGeom prst="ellipse">
                  <a:avLst/>
                </a:prstGeom>
                <a:noFill/>
                <a:ln w="12700" cap="flat" cmpd="sng" algn="ctr">
                  <a:solidFill>
                    <a:schemeClr val="accent6"/>
                  </a:solidFill>
                  <a:prstDash val="solid"/>
                </a:ln>
                <a:effectLst/>
              </p:spPr>
              <p:txBody>
                <a:bodyPr lIns="72000" tIns="72000" rIns="72000" bIns="108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defRPr>
                      <a:effectLst/>
                    </a:defRPr>
                  </a:pPr>
                  <a:endParaRPr kumimoji="0" lang="en-US" b="0" i="0" u="none" strike="noStrike" kern="0" cap="none" spc="0" normalizeH="0" baseline="0" noProof="0" smtClean="0">
                    <a:ln w="9525">
                      <a:solidFill>
                        <a:srgbClr val="000000"/>
                      </a:solidFill>
                    </a:ln>
                    <a:effectLst/>
                    <a:uLnTx/>
                    <a:uFillTx/>
                    <a:latin typeface="Arial Narrow"/>
                    <a:ea typeface="+mn-ea"/>
                    <a:cs typeface="+mn-cs"/>
                  </a:endParaRPr>
                </a:p>
              </p:txBody>
            </p:sp>
            <p:sp>
              <p:nvSpPr>
                <p:cNvPr id="182" name="Oval 116"/>
                <p:cNvSpPr/>
                <p:nvPr/>
              </p:nvSpPr>
              <p:spPr>
                <a:xfrm>
                  <a:off x="892059" y="4790983"/>
                  <a:ext cx="120765" cy="120764"/>
                </a:xfrm>
                <a:prstGeom prst="ellipse">
                  <a:avLst/>
                </a:prstGeom>
                <a:noFill/>
                <a:ln w="12700" cap="flat" cmpd="sng" algn="ctr">
                  <a:solidFill>
                    <a:schemeClr val="accent6"/>
                  </a:solidFill>
                  <a:prstDash val="solid"/>
                </a:ln>
                <a:effectLst/>
              </p:spPr>
              <p:txBody>
                <a:bodyPr lIns="72000" tIns="72000" rIns="72000" bIns="108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defRPr>
                      <a:effectLst/>
                    </a:defRPr>
                  </a:pPr>
                  <a:endParaRPr kumimoji="0" lang="en-US" b="0" i="0" u="none" strike="noStrike" kern="0" cap="none" spc="0" normalizeH="0" baseline="0" noProof="0" smtClean="0">
                    <a:ln w="9525">
                      <a:solidFill>
                        <a:srgbClr val="000000"/>
                      </a:solidFill>
                    </a:ln>
                    <a:effectLst/>
                    <a:uLnTx/>
                    <a:uFillTx/>
                    <a:latin typeface="Arial Narrow"/>
                    <a:ea typeface="+mn-ea"/>
                    <a:cs typeface="+mn-cs"/>
                  </a:endParaRPr>
                </a:p>
              </p:txBody>
            </p:sp>
            <p:cxnSp>
              <p:nvCxnSpPr>
                <p:cNvPr id="183" name="Straight Connector 117"/>
                <p:cNvCxnSpPr>
                  <a:stCxn id="181" idx="2"/>
                </p:cNvCxnSpPr>
                <p:nvPr/>
              </p:nvCxnSpPr>
              <p:spPr>
                <a:xfrm flipH="1">
                  <a:off x="735807" y="4851365"/>
                  <a:ext cx="77661" cy="0"/>
                </a:xfrm>
                <a:prstGeom prst="line">
                  <a:avLst/>
                </a:prstGeom>
                <a:noFill/>
                <a:ln w="9525" cap="flat" cmpd="sng" algn="ctr">
                  <a:solidFill>
                    <a:schemeClr val="accent6"/>
                  </a:solidFill>
                  <a:prstDash val="solid"/>
                </a:ln>
                <a:effectLst/>
              </p:spPr>
            </p:cxnSp>
            <p:cxnSp>
              <p:nvCxnSpPr>
                <p:cNvPr id="184" name="Straight Connector 118"/>
                <p:cNvCxnSpPr/>
                <p:nvPr/>
              </p:nvCxnSpPr>
              <p:spPr>
                <a:xfrm flipH="1">
                  <a:off x="1014224" y="4851365"/>
                  <a:ext cx="77661" cy="0"/>
                </a:xfrm>
                <a:prstGeom prst="line">
                  <a:avLst/>
                </a:prstGeom>
                <a:noFill/>
                <a:ln w="9525" cap="flat" cmpd="sng" algn="ctr">
                  <a:solidFill>
                    <a:schemeClr val="accent6"/>
                  </a:solidFill>
                  <a:prstDash val="solid"/>
                </a:ln>
                <a:effectLst/>
              </p:spPr>
            </p:cxnSp>
          </p:grpSp>
        </p:grpSp>
      </p:grpSp>
      <p:sp>
        <p:nvSpPr>
          <p:cNvPr id="185" name="TextBox 120"/>
          <p:cNvSpPr txBox="1">
            <a:spLocks/>
          </p:cNvSpPr>
          <p:nvPr/>
        </p:nvSpPr>
        <p:spPr>
          <a:xfrm>
            <a:off x="767184" y="4755465"/>
            <a:ext cx="1475466" cy="415498"/>
          </a:xfrm>
          <a:prstGeom prst="rect">
            <a:avLst/>
          </a:prstGeom>
          <a:noFill/>
          <a:ln w="9525">
            <a:noFill/>
          </a:ln>
          <a:effectLst/>
        </p:spPr>
        <p:txBody>
          <a:bodyPr vert="horz" wrap="square" lIns="0" tIns="0" rIns="0" bIns="0" rtlCol="0">
            <a:spAutoFit/>
          </a:bodyPr>
          <a:lstStyle/>
          <a:p>
            <a:pPr fontAlgn="base">
              <a:lnSpc>
                <a:spcPct val="90000"/>
              </a:lnSpc>
              <a:spcBef>
                <a:spcPts val="400"/>
              </a:spcBef>
              <a:spcAft>
                <a:spcPct val="0"/>
              </a:spcAft>
              <a:buClr>
                <a:srgbClr val="000000"/>
              </a:buClr>
              <a:buSzTx/>
            </a:pPr>
            <a:r>
              <a:rPr lang="ru-RU" sz="1500" dirty="0" smtClean="0">
                <a:effectLst/>
                <a:latin typeface="Arial Narrow"/>
                <a:cs typeface="Arial Narrow" pitchFamily="34" charset="0"/>
              </a:rPr>
              <a:t>Локальная генерация</a:t>
            </a:r>
            <a:endParaRPr lang="en-US" sz="1500" dirty="0" smtClean="0">
              <a:effectLst/>
              <a:latin typeface="Arial Narrow"/>
              <a:cs typeface="Arial Narrow" pitchFamily="34" charset="0"/>
            </a:endParaRPr>
          </a:p>
        </p:txBody>
      </p:sp>
      <p:grpSp>
        <p:nvGrpSpPr>
          <p:cNvPr id="9" name="Group 8"/>
          <p:cNvGrpSpPr/>
          <p:nvPr/>
        </p:nvGrpSpPr>
        <p:grpSpPr>
          <a:xfrm>
            <a:off x="5053770" y="4731989"/>
            <a:ext cx="509504" cy="504000"/>
            <a:chOff x="5053770" y="4731989"/>
            <a:chExt cx="509504" cy="504000"/>
          </a:xfrm>
        </p:grpSpPr>
        <p:sp>
          <p:nvSpPr>
            <p:cNvPr id="202" name="Oval 121"/>
            <p:cNvSpPr/>
            <p:nvPr/>
          </p:nvSpPr>
          <p:spPr>
            <a:xfrm>
              <a:off x="5053770" y="4731989"/>
              <a:ext cx="509504" cy="504000"/>
            </a:xfrm>
            <a:prstGeom prst="ellipse">
              <a:avLst/>
            </a:prstGeom>
            <a:solidFill>
              <a:schemeClr val="accent6"/>
            </a:solidFill>
            <a:ln w="9525" cap="flat" cmpd="sng" algn="ctr">
              <a:noFill/>
              <a:prstDash val="solid"/>
            </a:ln>
            <a:effectLst/>
          </p:spPr>
          <p:txBody>
            <a:bodyPr wrap="none" lIns="0" tIns="0" rIns="0" bIns="0" rtlCol="0" anchor="b" anchorCtr="0">
              <a:noAutofit/>
            </a:bodyPr>
            <a:lstStyle/>
            <a:p>
              <a:pPr marL="0" marR="0" lvl="0" indent="0" algn="ctr"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grpSp>
          <p:nvGrpSpPr>
            <p:cNvPr id="8" name="Group 7"/>
            <p:cNvGrpSpPr/>
            <p:nvPr/>
          </p:nvGrpSpPr>
          <p:grpSpPr>
            <a:xfrm>
              <a:off x="5181146" y="4830287"/>
              <a:ext cx="254752" cy="307404"/>
              <a:chOff x="5181146" y="4779681"/>
              <a:chExt cx="254752" cy="307404"/>
            </a:xfrm>
          </p:grpSpPr>
          <p:sp>
            <p:nvSpPr>
              <p:cNvPr id="203" name="Flowchart: Manual Operation 11"/>
              <p:cNvSpPr/>
              <p:nvPr/>
            </p:nvSpPr>
            <p:spPr>
              <a:xfrm flipV="1">
                <a:off x="5181146" y="4990605"/>
                <a:ext cx="254752" cy="96480"/>
              </a:xfrm>
              <a:prstGeom prst="flowChartManualOperation">
                <a:avLst/>
              </a:prstGeom>
              <a:solidFill>
                <a:srgbClr val="FFFFFF"/>
              </a:solidFill>
              <a:ln w="9525" cap="flat" cmpd="sng" algn="ctr">
                <a:noFill/>
                <a:prstDash val="solid"/>
              </a:ln>
              <a:effectLst/>
            </p:spPr>
            <p:txBody>
              <a:bodyPr lIns="72000" tIns="72000" rIns="72000" bIns="108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sp>
            <p:nvSpPr>
              <p:cNvPr id="204" name="Flowchart: Manual Operation 139"/>
              <p:cNvSpPr/>
              <p:nvPr/>
            </p:nvSpPr>
            <p:spPr>
              <a:xfrm flipV="1">
                <a:off x="5253933" y="4779681"/>
                <a:ext cx="109179" cy="72000"/>
              </a:xfrm>
              <a:prstGeom prst="flowChartManualOperation">
                <a:avLst/>
              </a:prstGeom>
              <a:solidFill>
                <a:srgbClr val="FFFFFF"/>
              </a:solidFill>
              <a:ln w="9525" cap="flat" cmpd="sng" algn="ctr">
                <a:noFill/>
                <a:prstDash val="solid"/>
              </a:ln>
              <a:effectLst/>
            </p:spPr>
            <p:txBody>
              <a:bodyPr lIns="72000" tIns="72000" rIns="72000" bIns="108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sp>
            <p:nvSpPr>
              <p:cNvPr id="205" name="Flowchart: Manual Operation 140"/>
              <p:cNvSpPr/>
              <p:nvPr/>
            </p:nvSpPr>
            <p:spPr>
              <a:xfrm>
                <a:off x="5253933" y="4849980"/>
                <a:ext cx="109179" cy="72000"/>
              </a:xfrm>
              <a:prstGeom prst="flowChartManualOperation">
                <a:avLst/>
              </a:prstGeom>
              <a:solidFill>
                <a:srgbClr val="FFFFFF"/>
              </a:solidFill>
              <a:ln w="9525" cap="flat" cmpd="sng" algn="ctr">
                <a:noFill/>
                <a:prstDash val="solid"/>
              </a:ln>
              <a:effectLst/>
            </p:spPr>
            <p:txBody>
              <a:bodyPr lIns="72000" tIns="72000" rIns="72000" bIns="108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sp>
            <p:nvSpPr>
              <p:cNvPr id="206" name="Rectangle 205"/>
              <p:cNvSpPr/>
              <p:nvPr/>
            </p:nvSpPr>
            <p:spPr>
              <a:xfrm>
                <a:off x="5266253" y="4924679"/>
                <a:ext cx="84539" cy="64072"/>
              </a:xfrm>
              <a:prstGeom prst="rect">
                <a:avLst/>
              </a:prstGeom>
              <a:solidFill>
                <a:srgbClr val="FFFFFF"/>
              </a:solidFill>
              <a:ln w="9525" cap="flat" cmpd="sng" algn="ctr">
                <a:noFill/>
                <a:prstDash val="solid"/>
              </a:ln>
              <a:effectLst/>
            </p:spPr>
            <p:txBody>
              <a:bodyPr lIns="72000" tIns="72000" rIns="72000" bIns="108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defRPr>
                    <a:effectLst/>
                  </a:defRPr>
                </a:pPr>
                <a:endParaRPr kumimoji="0" lang="fr-FR" b="0" i="0" u="none" strike="noStrike" kern="0" cap="none" spc="0" normalizeH="0" baseline="0" noProof="0" smtClean="0">
                  <a:ln>
                    <a:noFill/>
                  </a:ln>
                  <a:effectLst/>
                  <a:uLnTx/>
                  <a:uFillTx/>
                  <a:latin typeface="Arial Narrow"/>
                  <a:ea typeface="+mn-ea"/>
                  <a:cs typeface="+mn-cs"/>
                </a:endParaRPr>
              </a:p>
            </p:txBody>
          </p:sp>
        </p:grpSp>
      </p:grpSp>
      <p:sp>
        <p:nvSpPr>
          <p:cNvPr id="208" name="Rectangle 207"/>
          <p:cNvSpPr/>
          <p:nvPr/>
        </p:nvSpPr>
        <p:spPr>
          <a:xfrm>
            <a:off x="5970651" y="2177176"/>
            <a:ext cx="5271816" cy="4300536"/>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nSpc>
                <a:spcPct val="90000"/>
              </a:lnSpc>
              <a:spcBef>
                <a:spcPts val="400"/>
              </a:spcBef>
            </a:pPr>
            <a:endParaRPr lang="en-US" sz="1500" b="0" dirty="0" smtClean="0"/>
          </a:p>
        </p:txBody>
      </p:sp>
      <p:sp>
        <p:nvSpPr>
          <p:cNvPr id="209" name="TextBox 208"/>
          <p:cNvSpPr txBox="1"/>
          <p:nvPr/>
        </p:nvSpPr>
        <p:spPr>
          <a:xfrm>
            <a:off x="6136432" y="2840559"/>
            <a:ext cx="1264770" cy="180049"/>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ru-RU" dirty="0" smtClean="0">
                <a:solidFill>
                  <a:schemeClr val="accent6"/>
                </a:solidFill>
                <a:latin typeface="+mn-lt"/>
                <a:cs typeface="Arial Narrow" pitchFamily="34" charset="0"/>
              </a:rPr>
              <a:t>Услуги </a:t>
            </a:r>
            <a:r>
              <a:rPr lang="en-US" dirty="0" smtClean="0">
                <a:solidFill>
                  <a:schemeClr val="accent6"/>
                </a:solidFill>
                <a:latin typeface="+mn-lt"/>
                <a:cs typeface="Arial Narrow" pitchFamily="34" charset="0"/>
              </a:rPr>
              <a:t>/ </a:t>
            </a:r>
            <a:r>
              <a:rPr lang="ru-RU" dirty="0" smtClean="0">
                <a:solidFill>
                  <a:schemeClr val="accent6"/>
                </a:solidFill>
                <a:latin typeface="+mn-lt"/>
                <a:cs typeface="Arial Narrow" pitchFamily="34" charset="0"/>
              </a:rPr>
              <a:t>Продукты</a:t>
            </a:r>
            <a:endParaRPr lang="en-US" dirty="0">
              <a:solidFill>
                <a:schemeClr val="accent6"/>
              </a:solidFill>
              <a:latin typeface="+mn-lt"/>
              <a:cs typeface="Arial Narrow" pitchFamily="34" charset="0"/>
            </a:endParaRPr>
          </a:p>
        </p:txBody>
      </p:sp>
      <p:sp>
        <p:nvSpPr>
          <p:cNvPr id="210" name="Rectangle 209"/>
          <p:cNvSpPr/>
          <p:nvPr/>
        </p:nvSpPr>
        <p:spPr>
          <a:xfrm>
            <a:off x="6136432" y="3082990"/>
            <a:ext cx="5000539" cy="1701491"/>
          </a:xfrm>
          <a:prstGeom prst="rect">
            <a:avLst/>
          </a:prstGeom>
        </p:spPr>
        <p:txBody>
          <a:bodyPr wrap="square" lIns="0" tIns="0" rIns="0" bIns="0">
            <a:spAutoFit/>
          </a:bodyPr>
          <a:lstStyle/>
          <a:p>
            <a:pPr marL="120686" lvl="1" indent="-120686">
              <a:lnSpc>
                <a:spcPct val="90000"/>
              </a:lnSpc>
              <a:spcBef>
                <a:spcPts val="0"/>
              </a:spcBef>
              <a:buSzPct val="100000"/>
              <a:buFont typeface="Arial Narrow" panose="020B0606020202030204" pitchFamily="34" charset="0"/>
              <a:buChar char="&gt;"/>
            </a:pPr>
            <a:r>
              <a:rPr lang="ru-RU" sz="1100" b="0" dirty="0">
                <a:cs typeface="Arial Narrow" pitchFamily="34" charset="0"/>
              </a:rPr>
              <a:t>Основана в</a:t>
            </a:r>
            <a:r>
              <a:rPr lang="en-US" sz="1100" b="0" dirty="0">
                <a:cs typeface="Arial Narrow" pitchFamily="34" charset="0"/>
              </a:rPr>
              <a:t> 2010</a:t>
            </a:r>
            <a:r>
              <a:rPr lang="ru-RU" sz="1100" b="0" dirty="0">
                <a:cs typeface="Arial Narrow" pitchFamily="34" charset="0"/>
              </a:rPr>
              <a:t> г.</a:t>
            </a:r>
            <a:r>
              <a:rPr lang="en-US" sz="1100" b="0" dirty="0">
                <a:cs typeface="Arial Narrow" pitchFamily="34" charset="0"/>
              </a:rPr>
              <a:t> </a:t>
            </a:r>
            <a:r>
              <a:rPr lang="ru-RU" sz="1100" b="0" dirty="0" smtClean="0">
                <a:cs typeface="Arial Narrow" pitchFamily="34" charset="0"/>
              </a:rPr>
              <a:t>в</a:t>
            </a:r>
            <a:r>
              <a:rPr lang="en-US" sz="1100" b="0" dirty="0" smtClean="0">
                <a:cs typeface="Arial Narrow" pitchFamily="34" charset="0"/>
              </a:rPr>
              <a:t> </a:t>
            </a:r>
            <a:r>
              <a:rPr lang="ru-RU" sz="1100" b="0" dirty="0" smtClean="0">
                <a:cs typeface="Arial Narrow" pitchFamily="34" charset="0"/>
              </a:rPr>
              <a:t>Антверпене, Бельгия</a:t>
            </a:r>
            <a:endParaRPr lang="en-US" sz="1100" b="0" dirty="0">
              <a:cs typeface="Arial Narrow" pitchFamily="34" charset="0"/>
            </a:endParaRPr>
          </a:p>
          <a:p>
            <a:pPr marL="120686" lvl="1" indent="-120686">
              <a:lnSpc>
                <a:spcPct val="90000"/>
              </a:lnSpc>
              <a:spcBef>
                <a:spcPts val="200"/>
              </a:spcBef>
              <a:buSzPct val="100000"/>
              <a:buFont typeface="Arial Narrow" panose="020B0606020202030204" pitchFamily="34" charset="0"/>
              <a:buChar char="&gt;"/>
            </a:pPr>
            <a:r>
              <a:rPr lang="ru-RU" sz="1100" b="0" dirty="0">
                <a:cs typeface="Arial Narrow" pitchFamily="34" charset="0"/>
              </a:rPr>
              <a:t>Более </a:t>
            </a:r>
            <a:r>
              <a:rPr lang="en-US" sz="1100" b="0" dirty="0">
                <a:cs typeface="Arial Narrow" pitchFamily="34" charset="0"/>
              </a:rPr>
              <a:t>4 </a:t>
            </a:r>
            <a:r>
              <a:rPr lang="ru-RU" sz="1100" b="0" dirty="0">
                <a:cs typeface="Arial Narrow" pitchFamily="34" charset="0"/>
              </a:rPr>
              <a:t>млн. евро венчурных </a:t>
            </a:r>
            <a:r>
              <a:rPr lang="ru-RU" sz="1100" b="0" dirty="0" smtClean="0">
                <a:cs typeface="Arial Narrow" pitchFamily="34" charset="0"/>
              </a:rPr>
              <a:t>инвестиций</a:t>
            </a:r>
            <a:r>
              <a:rPr lang="ru-RU" sz="1100" b="0" dirty="0">
                <a:cs typeface="Arial Narrow" pitchFamily="34" charset="0"/>
              </a:rPr>
              <a:t> </a:t>
            </a:r>
            <a:r>
              <a:rPr lang="ru-RU" sz="1100" b="0" dirty="0" smtClean="0">
                <a:cs typeface="Arial Narrow" pitchFamily="34" charset="0"/>
              </a:rPr>
              <a:t>(</a:t>
            </a:r>
            <a:r>
              <a:rPr lang="en-US" sz="1100" b="0" dirty="0" err="1" smtClean="0">
                <a:cs typeface="Arial Narrow" pitchFamily="34" charset="0"/>
              </a:rPr>
              <a:t>LRM</a:t>
            </a:r>
            <a:r>
              <a:rPr lang="en-US" sz="1100" b="0" dirty="0">
                <a:cs typeface="Arial Narrow" pitchFamily="34" charset="0"/>
              </a:rPr>
              <a:t>, AXE Investments, Ark Angel </a:t>
            </a:r>
            <a:r>
              <a:rPr lang="en-US" sz="1100" b="0" dirty="0" smtClean="0">
                <a:cs typeface="Arial Narrow" pitchFamily="34" charset="0"/>
              </a:rPr>
              <a:t>Fund</a:t>
            </a:r>
            <a:r>
              <a:rPr lang="ru-RU" sz="1100" b="0" dirty="0" smtClean="0">
                <a:cs typeface="Arial Narrow" pitchFamily="34" charset="0"/>
              </a:rPr>
              <a:t>)</a:t>
            </a:r>
            <a:endParaRPr lang="ru-RU" sz="1100" b="0" dirty="0" smtClean="0"/>
          </a:p>
          <a:p>
            <a:pPr marL="120686" lvl="1" indent="-120686">
              <a:lnSpc>
                <a:spcPct val="90000"/>
              </a:lnSpc>
              <a:spcBef>
                <a:spcPts val="0"/>
              </a:spcBef>
              <a:buSzPct val="100000"/>
              <a:buFont typeface="Arial Narrow" panose="020B0606020202030204" pitchFamily="34" charset="0"/>
              <a:buChar char="&gt;"/>
            </a:pPr>
            <a:r>
              <a:rPr lang="en-US" sz="1100" b="0" dirty="0" err="1" smtClean="0"/>
              <a:t>REstore</a:t>
            </a:r>
            <a:r>
              <a:rPr lang="en-US" sz="1100" b="0" dirty="0" smtClean="0"/>
              <a:t> </a:t>
            </a:r>
            <a:r>
              <a:rPr lang="ru-RU" sz="1100" b="0" dirty="0" smtClean="0"/>
              <a:t>предлагает</a:t>
            </a:r>
            <a:r>
              <a:rPr lang="en-US" sz="1100" b="0" dirty="0" smtClean="0"/>
              <a:t> </a:t>
            </a:r>
            <a:r>
              <a:rPr lang="ru-RU" sz="1100" b="0" dirty="0" smtClean="0"/>
              <a:t>ген</a:t>
            </a:r>
            <a:r>
              <a:rPr lang="en-US" sz="1100" b="0" dirty="0" smtClean="0"/>
              <a:t>.</a:t>
            </a:r>
            <a:r>
              <a:rPr lang="ru-RU" sz="1100" b="0" dirty="0" smtClean="0"/>
              <a:t> и сетевым компаниям аналогичную возможность агрегированного балансирования мощностью за счет управления спросом, при этом время реакции и стоимость существенно ниже</a:t>
            </a:r>
            <a:endParaRPr lang="en-US" sz="1100" b="0" dirty="0" smtClean="0"/>
          </a:p>
          <a:p>
            <a:pPr marL="120686" lvl="1" indent="-120686">
              <a:lnSpc>
                <a:spcPct val="90000"/>
              </a:lnSpc>
              <a:spcBef>
                <a:spcPts val="0"/>
              </a:spcBef>
              <a:buSzPct val="100000"/>
              <a:buFont typeface="Arial Narrow" panose="020B0606020202030204" pitchFamily="34" charset="0"/>
              <a:buChar char="&gt;"/>
            </a:pPr>
            <a:r>
              <a:rPr lang="ru-RU" sz="1100" b="0" dirty="0" smtClean="0"/>
              <a:t>В настоящее время большинство сетевых компаний используют </a:t>
            </a:r>
            <a:r>
              <a:rPr lang="ru-RU" sz="1100" b="0" dirty="0" err="1" smtClean="0"/>
              <a:t>ГТЭС</a:t>
            </a:r>
            <a:r>
              <a:rPr lang="ru-RU" sz="1100" b="0" dirty="0" smtClean="0"/>
              <a:t> для балансирования спроса и предложения </a:t>
            </a:r>
            <a:r>
              <a:rPr lang="en-US" sz="1100" b="0" dirty="0" smtClean="0">
                <a:cs typeface="Arial Narrow" pitchFamily="34" charset="0"/>
              </a:rPr>
              <a:t>(</a:t>
            </a:r>
            <a:r>
              <a:rPr lang="ru-RU" sz="1100" b="0" dirty="0" smtClean="0">
                <a:cs typeface="Arial Narrow" pitchFamily="34" charset="0"/>
              </a:rPr>
              <a:t>время реакции – </a:t>
            </a:r>
            <a:r>
              <a:rPr lang="en-US" sz="1100" b="0" dirty="0" smtClean="0">
                <a:cs typeface="Arial Narrow" pitchFamily="34" charset="0"/>
              </a:rPr>
              <a:t>5-10 </a:t>
            </a:r>
            <a:r>
              <a:rPr lang="ru-RU" sz="1100" b="0" dirty="0" smtClean="0">
                <a:cs typeface="Arial Narrow" pitchFamily="34" charset="0"/>
              </a:rPr>
              <a:t>мин.</a:t>
            </a:r>
            <a:r>
              <a:rPr lang="en-US" sz="1100" b="0" dirty="0" smtClean="0">
                <a:cs typeface="Arial Narrow" pitchFamily="34" charset="0"/>
              </a:rPr>
              <a:t>)</a:t>
            </a:r>
          </a:p>
          <a:p>
            <a:pPr marL="120686" lvl="1" indent="-120686">
              <a:lnSpc>
                <a:spcPct val="90000"/>
              </a:lnSpc>
              <a:spcBef>
                <a:spcPts val="0"/>
              </a:spcBef>
              <a:buSzPct val="100000"/>
              <a:buFont typeface="Arial Narrow" panose="020B0606020202030204" pitchFamily="34" charset="0"/>
              <a:buChar char="&gt;"/>
            </a:pPr>
            <a:r>
              <a:rPr lang="ru-RU" sz="1100" b="0" dirty="0" err="1" smtClean="0"/>
              <a:t>REstore</a:t>
            </a:r>
            <a:r>
              <a:rPr lang="ru-RU" sz="1100" b="0" dirty="0" smtClean="0"/>
              <a:t> </a:t>
            </a:r>
            <a:r>
              <a:rPr lang="ru-RU" sz="1100" b="0" dirty="0"/>
              <a:t>предлагает те же функции балансировки в течение нескольких секунд со значительно меньшими затратами</a:t>
            </a:r>
            <a:endParaRPr lang="en-US" sz="1100" b="0" dirty="0" smtClean="0"/>
          </a:p>
          <a:p>
            <a:pPr marL="120686" lvl="1" indent="-120686">
              <a:lnSpc>
                <a:spcPct val="90000"/>
              </a:lnSpc>
              <a:spcBef>
                <a:spcPts val="0"/>
              </a:spcBef>
              <a:buSzPct val="100000"/>
              <a:buFont typeface="Arial Narrow" panose="020B0606020202030204" pitchFamily="34" charset="0"/>
              <a:buChar char="&gt;"/>
            </a:pPr>
            <a:r>
              <a:rPr lang="ru-RU" sz="1100" b="0" dirty="0" smtClean="0"/>
              <a:t>Основной бизнес сосредоточен в странах Бенилюкса – крупнейшем логистическом </a:t>
            </a:r>
            <a:r>
              <a:rPr lang="ru-RU" sz="1100" b="0" dirty="0" err="1" smtClean="0"/>
              <a:t>хабе</a:t>
            </a:r>
            <a:r>
              <a:rPr lang="ru-RU" sz="1100" b="0" dirty="0" smtClean="0"/>
              <a:t> Европы</a:t>
            </a:r>
            <a:endParaRPr lang="en-US" sz="1100" b="0" dirty="0"/>
          </a:p>
        </p:txBody>
      </p:sp>
      <p:sp>
        <p:nvSpPr>
          <p:cNvPr id="212" name="TextBox 211"/>
          <p:cNvSpPr txBox="1"/>
          <p:nvPr/>
        </p:nvSpPr>
        <p:spPr>
          <a:xfrm>
            <a:off x="6136433" y="6197986"/>
            <a:ext cx="599523" cy="180049"/>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ru-RU" dirty="0" smtClean="0">
                <a:solidFill>
                  <a:schemeClr val="accent6"/>
                </a:solidFill>
                <a:latin typeface="+mn-lt"/>
                <a:cs typeface="Arial Narrow" pitchFamily="34" charset="0"/>
              </a:rPr>
              <a:t>Клиенты</a:t>
            </a:r>
            <a:endParaRPr lang="en-US" dirty="0">
              <a:solidFill>
                <a:schemeClr val="accent6"/>
              </a:solidFill>
              <a:latin typeface="+mn-lt"/>
              <a:cs typeface="Arial Narrow" pitchFamily="34" charset="0"/>
            </a:endParaRPr>
          </a:p>
        </p:txBody>
      </p:sp>
      <p:grpSp>
        <p:nvGrpSpPr>
          <p:cNvPr id="215" name="Group 214"/>
          <p:cNvGrpSpPr/>
          <p:nvPr/>
        </p:nvGrpSpPr>
        <p:grpSpPr>
          <a:xfrm>
            <a:off x="6136432" y="4925968"/>
            <a:ext cx="5000539" cy="457048"/>
            <a:chOff x="5124795" y="4616671"/>
            <a:chExt cx="4063467" cy="457048"/>
          </a:xfrm>
        </p:grpSpPr>
        <p:sp>
          <p:nvSpPr>
            <p:cNvPr id="216" name="TextBox 215"/>
            <p:cNvSpPr txBox="1"/>
            <p:nvPr/>
          </p:nvSpPr>
          <p:spPr>
            <a:xfrm>
              <a:off x="5124795" y="4616671"/>
              <a:ext cx="433769" cy="180049"/>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ru-RU" dirty="0" smtClean="0">
                  <a:solidFill>
                    <a:schemeClr val="accent6"/>
                  </a:solidFill>
                  <a:latin typeface="+mn-lt"/>
                  <a:cs typeface="Arial Narrow" pitchFamily="34" charset="0"/>
                </a:rPr>
                <a:t>Данные</a:t>
              </a:r>
              <a:endParaRPr lang="en-US" dirty="0">
                <a:solidFill>
                  <a:schemeClr val="accent6"/>
                </a:solidFill>
                <a:latin typeface="+mn-lt"/>
                <a:cs typeface="Arial Narrow" pitchFamily="34" charset="0"/>
              </a:endParaRPr>
            </a:p>
          </p:txBody>
        </p:sp>
        <p:sp>
          <p:nvSpPr>
            <p:cNvPr id="217" name="Rectangle 216"/>
            <p:cNvSpPr/>
            <p:nvPr/>
          </p:nvSpPr>
          <p:spPr>
            <a:xfrm>
              <a:off x="5730424" y="4616671"/>
              <a:ext cx="3457838" cy="457048"/>
            </a:xfrm>
            <a:prstGeom prst="rect">
              <a:avLst/>
            </a:prstGeom>
            <a:noFill/>
            <a:ln w="9525">
              <a:noFill/>
            </a:ln>
          </p:spPr>
          <p:txBody>
            <a:bodyPr vert="horz" wrap="square" lIns="0" tIns="0" rIns="0" bIns="0" rtlCol="0">
              <a:spAutoFit/>
            </a:bodyPr>
            <a:lstStyle/>
            <a:p>
              <a:pPr marL="120686" lvl="1" indent="-120686">
                <a:lnSpc>
                  <a:spcPct val="90000"/>
                </a:lnSpc>
                <a:spcBef>
                  <a:spcPts val="0"/>
                </a:spcBef>
                <a:buSzPct val="100000"/>
                <a:buFont typeface="Arial Narrow" panose="020B0606020202030204" pitchFamily="34" charset="0"/>
                <a:buChar char="&gt;"/>
              </a:pPr>
              <a:r>
                <a:rPr lang="ru-RU" sz="1100" b="0" dirty="0" smtClean="0">
                  <a:latin typeface="+mn-lt"/>
                  <a:cs typeface="Arial Narrow" pitchFamily="34" charset="0"/>
                </a:rPr>
                <a:t>Данные о спросе и предложении </a:t>
              </a:r>
              <a:r>
                <a:rPr lang="ru-RU" sz="1100" b="0" dirty="0">
                  <a:cs typeface="Arial Narrow" pitchFamily="34" charset="0"/>
                </a:rPr>
                <a:t>в режиме </a:t>
              </a:r>
              <a:r>
                <a:rPr lang="ru-RU" sz="1100" b="0" dirty="0" smtClean="0">
                  <a:cs typeface="Arial Narrow" pitchFamily="34" charset="0"/>
                </a:rPr>
                <a:t>онлайн</a:t>
              </a:r>
              <a:endParaRPr lang="en-US" sz="1100" b="0" dirty="0" smtClean="0">
                <a:latin typeface="+mn-lt"/>
                <a:cs typeface="Arial Narrow" pitchFamily="34" charset="0"/>
              </a:endParaRPr>
            </a:p>
            <a:p>
              <a:pPr marL="120686" lvl="1" indent="-120686">
                <a:lnSpc>
                  <a:spcPct val="90000"/>
                </a:lnSpc>
                <a:spcBef>
                  <a:spcPts val="0"/>
                </a:spcBef>
                <a:buSzPct val="100000"/>
                <a:buFont typeface="Arial Narrow" panose="020B0606020202030204" pitchFamily="34" charset="0"/>
                <a:buChar char="&gt;"/>
              </a:pPr>
              <a:r>
                <a:rPr lang="ru-RU" sz="1100" b="0" dirty="0" smtClean="0">
                  <a:latin typeface="+mn-lt"/>
                  <a:cs typeface="Arial Narrow" pitchFamily="34" charset="0"/>
                </a:rPr>
                <a:t>Мониторинг необходим для диспетчеризации режимов работы энергоемкого оборудования</a:t>
              </a:r>
              <a:endParaRPr lang="en-US" sz="1100" b="0" dirty="0" smtClean="0">
                <a:latin typeface="+mn-lt"/>
                <a:cs typeface="Arial Narrow" pitchFamily="34" charset="0"/>
              </a:endParaRPr>
            </a:p>
          </p:txBody>
        </p:sp>
      </p:grpSp>
      <p:pic>
        <p:nvPicPr>
          <p:cNvPr id="219" name="Picture 218" descr="REstore"/>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6136431" y="2275754"/>
            <a:ext cx="1726103" cy="416646"/>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20" name="Group 219"/>
          <p:cNvGrpSpPr/>
          <p:nvPr/>
        </p:nvGrpSpPr>
        <p:grpSpPr>
          <a:xfrm>
            <a:off x="6136433" y="5435654"/>
            <a:ext cx="5000537" cy="609398"/>
            <a:chOff x="5124796" y="5159427"/>
            <a:chExt cx="4063465" cy="609398"/>
          </a:xfrm>
        </p:grpSpPr>
        <p:sp>
          <p:nvSpPr>
            <p:cNvPr id="221" name="TextBox 220"/>
            <p:cNvSpPr txBox="1"/>
            <p:nvPr/>
          </p:nvSpPr>
          <p:spPr>
            <a:xfrm>
              <a:off x="5124796" y="5159427"/>
              <a:ext cx="307416" cy="180049"/>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ru-RU" dirty="0" smtClean="0">
                  <a:solidFill>
                    <a:schemeClr val="accent6"/>
                  </a:solidFill>
                  <a:latin typeface="+mn-lt"/>
                  <a:cs typeface="Arial Narrow" pitchFamily="34" charset="0"/>
                </a:rPr>
                <a:t>Цены</a:t>
              </a:r>
              <a:endParaRPr lang="en-US" dirty="0">
                <a:solidFill>
                  <a:schemeClr val="accent6"/>
                </a:solidFill>
                <a:latin typeface="+mn-lt"/>
                <a:cs typeface="Arial Narrow" pitchFamily="34" charset="0"/>
              </a:endParaRPr>
            </a:p>
          </p:txBody>
        </p:sp>
        <p:sp>
          <p:nvSpPr>
            <p:cNvPr id="222" name="Rectangle 221"/>
            <p:cNvSpPr/>
            <p:nvPr/>
          </p:nvSpPr>
          <p:spPr>
            <a:xfrm>
              <a:off x="5730424" y="5159427"/>
              <a:ext cx="3457837" cy="609398"/>
            </a:xfrm>
            <a:prstGeom prst="rect">
              <a:avLst/>
            </a:prstGeom>
            <a:noFill/>
            <a:ln w="9525">
              <a:noFill/>
            </a:ln>
          </p:spPr>
          <p:txBody>
            <a:bodyPr vert="horz" wrap="square" lIns="0" tIns="0" rIns="0" bIns="0" rtlCol="0">
              <a:spAutoFit/>
            </a:bodyPr>
            <a:lstStyle/>
            <a:p>
              <a:pPr marL="98743" lvl="1" indent="-98743">
                <a:lnSpc>
                  <a:spcPct val="90000"/>
                </a:lnSpc>
                <a:spcBef>
                  <a:spcPts val="0"/>
                </a:spcBef>
                <a:buSzPct val="100000"/>
                <a:buFont typeface="Arial Narrow" panose="020B0606020202030204" pitchFamily="34" charset="0"/>
                <a:buChar char="&gt;"/>
              </a:pPr>
              <a:r>
                <a:rPr lang="ru-RU" sz="1100" b="0" dirty="0" smtClean="0"/>
                <a:t>Генерирующие и сетевые компании платят за сглаживание пиков потребления</a:t>
              </a:r>
              <a:endParaRPr lang="en-US" sz="1100" b="0" dirty="0" smtClean="0"/>
            </a:p>
            <a:p>
              <a:pPr marL="98743" lvl="1" indent="-98743">
                <a:lnSpc>
                  <a:spcPct val="90000"/>
                </a:lnSpc>
                <a:spcBef>
                  <a:spcPts val="0"/>
                </a:spcBef>
                <a:buSzPct val="100000"/>
                <a:buFont typeface="Arial Narrow" panose="020B0606020202030204" pitchFamily="34" charset="0"/>
                <a:buChar char="&gt;"/>
              </a:pPr>
              <a:r>
                <a:rPr lang="ru-RU" sz="1100" b="0" dirty="0" smtClean="0"/>
                <a:t>Клиенты (напр., складские комплексы) получают платежи за согласие снизить потребление э</a:t>
              </a:r>
              <a:r>
                <a:rPr lang="en-US" sz="1100" b="0" dirty="0" smtClean="0"/>
                <a:t>/</a:t>
              </a:r>
              <a:r>
                <a:rPr lang="ru-RU" sz="1100" b="0" dirty="0" smtClean="0"/>
                <a:t>э на определенную величину</a:t>
              </a:r>
              <a:endParaRPr lang="en-US" sz="1100" b="0" dirty="0"/>
            </a:p>
          </p:txBody>
        </p:sp>
      </p:grpSp>
      <p:pic>
        <p:nvPicPr>
          <p:cNvPr id="223" name="Picture 2" descr="http://www.eugcc-cleanergy.net/Portals/0/Organizations_Institutes_Projects_logo/institutionsLogos/Elia%20Baseline_JPEG_EN.jpg"/>
          <p:cNvPicPr>
            <a:picLocks noChangeAspect="1" noChangeArrowheads="1"/>
          </p:cNvPicPr>
          <p:nvPr/>
        </p:nvPicPr>
        <p:blipFill rotWithShape="1">
          <a:blip r:embed="rId8" cstate="email">
            <a:extLst>
              <a:ext uri="{28A0092B-C50C-407E-A947-70E740481C1C}">
                <a14:useLocalDpi xmlns:a14="http://schemas.microsoft.com/office/drawing/2010/main"/>
              </a:ext>
            </a:extLst>
          </a:blip>
          <a:stretch/>
        </p:blipFill>
        <p:spPr bwMode="auto">
          <a:xfrm>
            <a:off x="8984567" y="6146521"/>
            <a:ext cx="1131915" cy="28297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4" name="Picture 4" descr="http://www.smartenergyjournal.com/wp-content/uploads/2012/12/Logo-EDF.jpg"/>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7982027" y="6139089"/>
            <a:ext cx="221254" cy="2978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5" name="Picture 6" descr="https://www.smartenergy-zone.com/nationalgridny/gfx/National_Grid_logo_blue.gif"/>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6981303" y="6182381"/>
            <a:ext cx="905397" cy="21125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6" name="Picture 11"/>
          <p:cNvPicPr>
            <a:picLocks noChangeAspect="1" noChangeArrowheads="1"/>
          </p:cNvPicPr>
          <p:nvPr/>
        </p:nvPicPr>
        <p:blipFill rotWithShape="1">
          <a:blip r:embed="rId11" cstate="email">
            <a:extLst>
              <a:ext uri="{28A0092B-C50C-407E-A947-70E740481C1C}">
                <a14:useLocalDpi xmlns:a14="http://schemas.microsoft.com/office/drawing/2010/main"/>
              </a:ext>
            </a:extLst>
          </a:blip>
          <a:stretch/>
        </p:blipFill>
        <p:spPr bwMode="auto">
          <a:xfrm>
            <a:off x="10211809" y="6164168"/>
            <a:ext cx="943107" cy="24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7" name="Picture 11"/>
          <p:cNvPicPr>
            <a:picLocks noChangeAspect="1" noChangeArrowheads="1"/>
          </p:cNvPicPr>
          <p:nvPr/>
        </p:nvPicPr>
        <p:blipFill rotWithShape="1">
          <a:blip r:embed="rId12" cstate="email">
            <a:extLst>
              <a:ext uri="{28A0092B-C50C-407E-A947-70E740481C1C}">
                <a14:useLocalDpi xmlns:a14="http://schemas.microsoft.com/office/drawing/2010/main"/>
              </a:ext>
            </a:extLst>
          </a:blip>
          <a:stretch/>
        </p:blipFill>
        <p:spPr bwMode="auto">
          <a:xfrm>
            <a:off x="8298608" y="6154642"/>
            <a:ext cx="590632" cy="26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8" name="Straight Connector 227"/>
          <p:cNvCxnSpPr/>
          <p:nvPr/>
        </p:nvCxnSpPr>
        <p:spPr>
          <a:xfrm>
            <a:off x="6136433" y="6103548"/>
            <a:ext cx="5000539" cy="0"/>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pic>
        <p:nvPicPr>
          <p:cNvPr id="115"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27059" y="2269448"/>
            <a:ext cx="1709914" cy="91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 name="Subtitle"/>
          <p:cNvSpPr txBox="1">
            <a:spLocks/>
          </p:cNvSpPr>
          <p:nvPr/>
        </p:nvSpPr>
        <p:spPr>
          <a:xfrm>
            <a:off x="738000" y="1710001"/>
            <a:ext cx="1079280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sz="2100" b="0" dirty="0" smtClean="0">
                <a:solidFill>
                  <a:schemeClr val="tx2"/>
                </a:solidFill>
                <a:latin typeface="+mn-lt"/>
                <a:cs typeface="+mn-cs"/>
                <a:sym typeface="+mn-lt"/>
              </a:rPr>
              <a:t>Новые технологии – Управление спросом (</a:t>
            </a:r>
            <a:r>
              <a:rPr lang="ru-RU" sz="2100" b="0" dirty="0" err="1" smtClean="0">
                <a:solidFill>
                  <a:schemeClr val="tx2"/>
                </a:solidFill>
                <a:latin typeface="+mn-lt"/>
                <a:cs typeface="+mn-cs"/>
                <a:sym typeface="+mn-lt"/>
              </a:rPr>
              <a:t>DSM</a:t>
            </a:r>
            <a:r>
              <a:rPr lang="ru-RU" sz="2100" b="0" dirty="0" smtClean="0">
                <a:solidFill>
                  <a:schemeClr val="tx2"/>
                </a:solidFill>
                <a:latin typeface="+mn-lt"/>
                <a:cs typeface="+mn-cs"/>
                <a:sym typeface="+mn-lt"/>
              </a:rPr>
              <a:t>)</a:t>
            </a:r>
            <a:endParaRPr lang="en-US" sz="2100" b="0" dirty="0" smtClean="0">
              <a:solidFill>
                <a:schemeClr val="tx2"/>
              </a:solidFill>
              <a:latin typeface="+mn-lt"/>
              <a:cs typeface="+mn-cs"/>
              <a:sym typeface="+mn-lt"/>
            </a:endParaRPr>
          </a:p>
        </p:txBody>
      </p:sp>
      <p:sp>
        <p:nvSpPr>
          <p:cNvPr id="113" name="Source"/>
          <p:cNvSpPr txBox="1"/>
          <p:nvPr/>
        </p:nvSpPr>
        <p:spPr>
          <a:xfrm>
            <a:off x="736600" y="6710121"/>
            <a:ext cx="4978927"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smtClean="0">
                <a:solidFill>
                  <a:schemeClr val="tx1"/>
                </a:solidFill>
                <a:latin typeface="+mn-lt"/>
                <a:cs typeface="+mn-cs"/>
                <a:sym typeface="+mn-lt"/>
              </a:rPr>
              <a:t>Источник: </a:t>
            </a:r>
            <a:r>
              <a:rPr lang="en-US" sz="900" b="0" smtClean="0">
                <a:solidFill>
                  <a:schemeClr val="tx1"/>
                </a:solidFill>
                <a:latin typeface="+mn-lt"/>
                <a:cs typeface="+mn-cs"/>
                <a:sym typeface="+mn-lt"/>
              </a:rPr>
              <a:t>Energy Pool, Frontier Economics, BWK, Energiewirtschaftliche Tagesfragen, Pike Research, Roland Berger</a:t>
            </a:r>
            <a:endParaRPr lang="en-US" sz="900" b="0" dirty="0" smtClean="0">
              <a:solidFill>
                <a:schemeClr val="tx1"/>
              </a:solidFill>
              <a:latin typeface="+mn-lt"/>
              <a:cs typeface="+mn-cs"/>
              <a:sym typeface="+mn-lt"/>
            </a:endParaRPr>
          </a:p>
        </p:txBody>
      </p:sp>
      <p:sp>
        <p:nvSpPr>
          <p:cNvPr id="114" name="RbSticker"/>
          <p:cNvSpPr txBox="1"/>
          <p:nvPr/>
        </p:nvSpPr>
        <p:spPr>
          <a:xfrm>
            <a:off x="1082488" y="260349"/>
            <a:ext cx="525785" cy="180049"/>
          </a:xfrm>
          <a:prstGeom prst="rect">
            <a:avLst/>
          </a:prstGeom>
          <a:solidFill>
            <a:srgbClr val="BBE0E3">
              <a:lumMod val="100000"/>
              <a:alpha val="0"/>
            </a:srgbClr>
          </a:solidFill>
          <a:ln w="9525">
            <a:noFill/>
          </a:ln>
        </p:spPr>
        <p:txBody>
          <a:bodyPr vert="horz" wrap="none" lIns="0" tIns="0" rIns="0" bIns="0" rtlCol="0" anchor="ctr">
            <a:spAutoFit/>
          </a:bodyPr>
          <a:lstStyle/>
          <a:p>
            <a:pPr rtl="0">
              <a:lnSpc>
                <a:spcPct val="90000"/>
              </a:lnSpc>
              <a:spcBef>
                <a:spcPts val="400"/>
              </a:spcBef>
              <a:buClr>
                <a:srgbClr val="000000"/>
              </a:buClr>
              <a:buSzPct val="100000"/>
            </a:pPr>
            <a:r>
              <a:rPr lang="ru-RU">
                <a:solidFill>
                  <a:schemeClr val="accent3"/>
                </a:solidFill>
                <a:latin typeface="+mn-lt"/>
                <a:cs typeface="Arial Narrow" pitchFamily="34" charset="0"/>
              </a:rPr>
              <a:t>Пример</a:t>
            </a:r>
            <a:endParaRPr lang="ru-RU" noProof="0" dirty="0">
              <a:solidFill>
                <a:schemeClr val="accent3"/>
              </a:solidFill>
              <a:latin typeface="+mn-lt"/>
              <a:cs typeface="Arial Narrow" pitchFamily="34" charset="0"/>
            </a:endParaRPr>
          </a:p>
        </p:txBody>
      </p:sp>
      <p:sp>
        <p:nvSpPr>
          <p:cNvPr id="116" name="RbNavigator"/>
          <p:cNvSpPr txBox="1"/>
          <p:nvPr/>
        </p:nvSpPr>
        <p:spPr>
          <a:xfrm>
            <a:off x="7380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SzPct val="100000"/>
            </a:pPr>
            <a:r>
              <a:rPr kumimoji="1" lang="ru-RU" noProof="0" dirty="0" smtClean="0">
                <a:solidFill>
                  <a:schemeClr val="bg1"/>
                </a:solidFill>
                <a:latin typeface="+mn-lt"/>
                <a:cs typeface="Arial Narrow" pitchFamily="34" charset="0"/>
              </a:rPr>
              <a:t>2</a:t>
            </a:r>
            <a:endParaRPr kumimoji="1" lang="en-US" noProof="0" dirty="0">
              <a:solidFill>
                <a:schemeClr val="bg1"/>
              </a:solidFill>
              <a:latin typeface="+mn-lt"/>
              <a:cs typeface="Arial Narrow" pitchFamily="34" charset="0"/>
            </a:endParaRPr>
          </a:p>
        </p:txBody>
      </p:sp>
    </p:spTree>
    <p:extLst>
      <p:ext uri="{BB962C8B-B14F-4D97-AF65-F5344CB8AC3E}">
        <p14:creationId xmlns:p14="http://schemas.microsoft.com/office/powerpoint/2010/main" val="2333609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QigLtR52T3iv.NjV_WcUK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VP3YZJ5IQdK4Xc1S2Frf4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nLIlypKATyO91qEpBFYtC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P9E14WjlSRmiibBChkzzw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RFwODQHSSHStIXdtAw3jc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K73MpXx.SFmMKuykNmIty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UJ8liU4DQGOFAmylFmcvH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reUK0UkZhkW557ujF4emH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2c7OZw..vU2gGARIaHBMJ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wy2NA4gbFEG2lHdvSexJ7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XIg8bSQA1Em9lKJ2n04cY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7dkiwNLqEinJHz6X1Sxa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Vsi7M7CkjECZJ.xBU9WNh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5Jg5R81xnUGSSiSGv9fBD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jW4RRtCEQmWAkenGYyXMC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JJuWujAhShGc5VV9WA01m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sfpWvpUUSZybRfJc.T7.D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Ik1vXMtySHagSJs.QbEDR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uc_8j34nR5iD9ugI_yun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I77yVIZJSEGQ9rrkRfzmY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Drt0cRNCQuiQH8EXS5V8f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CGwooLAcQE.Z22Q4DgoFU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30.xml><?xml version="1.0" encoding="utf-8"?>
<p:tagLst xmlns:a="http://schemas.openxmlformats.org/drawingml/2006/main" xmlns:r="http://schemas.openxmlformats.org/officeDocument/2006/relationships" xmlns:p="http://schemas.openxmlformats.org/presentationml/2006/main">
  <p:tag name="NUM" val="48"/>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0574Lt1pfEeuusKCiCw0P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iHQ5HaSq0KpPbr8Pt1lf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tAYihxDE5kuGURPGQNXaB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ftmelsgBUePgy_NUQgnr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zWYtwe7HSnqpuxZVvFpdd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8gPxjp00SSOJUjHN_e1oE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oseiyuHNT0yTHwI2Eq8IB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THFNCX2pTf6gqY.LQnb22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BIH0_13gSJmot6G1C23UC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5zbLfLwuR5GXgt6MN0AbZ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Dvf6H_l5Rb.JotrOQ_kI5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PecC9ApTTSerB3a9xEoP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4U27Qo9qSPmkrDc6PWqbP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NwjZxPZKTw6F15TtYnd6G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K6wZwVvESBigzprbI8o1p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2C6Jr.jQdCsm5TuFwSQ.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_Q5I4_HgQyC2tiVhTUkOi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QHC5aAh_SoqpHcv4MjMi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Q5ueqlp4SmmrBkZatKojO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X6WWaiMSdeZ_0tzfdriQ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8ic4jzznTMCy28gdwlpy6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703iClQQHWCpmRvmlaL_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8gHH2yd8RaK7JyapHJLh5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5rFhDGRTzegU4sbf2Pp3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H4K276rRsiif.zswRnPz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9GFc2TYCRom7Lfp0AAlft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WFq7WoMaSxaYY00AaqRSw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NOnsjC51ReKD056TUSvlv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uYMOvOJ.TN2diir1iWb1n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i68Nwz0TXCNqOgWR2U_7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cAiOT4AQrOMaxU98sy7F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9TA2LNrS4O.mZOq8Zq4W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wTOmstfERo2pUzZvtGcPf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R9HErij_QCybeKkZXx6BQ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malibzS4TH2kQ2fp8N2Zx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cQjJ_BHR8i0C4ZGmQHC5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1xHCDg3rRPumOXMrETAXC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kvTKKXw9SRKMCKfwcpBP4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zJ4HWEQGQTOf6volSUdtR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73_KGrrmSc6GSPUTXIsCN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q5qtsvo0QOWcIcUJwbOnd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RB1JlJsoTuSajnQdy8oip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swBQLJofQwezLZEPW3pCq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jKRYAlXhSKaSz_0S9bEii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ldMTuC7AQKiN31HAtj5tY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LN6VKF0fRY2GBIE1epDlF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QH8ze3bwSFCv3TXOLF4tW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8JYBrva1Tf6rsUKqoO5ch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GyJFibrJRwSAXHMfFaOhq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L0EEhLSStW0rXJmNDeYb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7STTJ.m1TQSZkSdFBRSt0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eO4tw3PxQai2DiwTq7fYI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X5K5SXAhRtiPt0w.H9Tg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tZwXTneSJ6ESST.Bxcfe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XTXdbfEiT_mkmTWwl33Cp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JrYmRi5cT4SbviyohFAGv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MWnngCMAREKGkC5lf9Iv_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4pbsYMTTGGNI9ngbmmce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B5pye5JSRn2NhCnTEGjFC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oEFGPx1Rj64h2lZvrcrt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9tPc52sZTWu0AmMtqdpHb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IfKgFApBR9C_pBlupUU6S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qPe9fs8LSMKawlW4pGfeg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1XmsdTBXTY.S1IMhM1D6y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_Fj8cFfQBSHVQhYivCkR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gMKCSuKtSt25aVGEWmqzG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aGaWX1kTQjeT4AH5Xv_HP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TXa8jcsnS.SVQGs.Ze.pb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5Bk4amUQSq.qKWF6m7WFe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ygom01lTi6QOeSR.17f9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NgmEdgJYTLCsmbnvka89w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aM4992rZST2JshaP_ImRNQ"/>
</p:tagLst>
</file>

<file path=ppt/theme/theme1.xml><?xml version="1.0" encoding="utf-8"?>
<a:theme xmlns:a="http://schemas.openxmlformats.org/drawingml/2006/main" name="WS_16x9_RB_PPT">
  <a:themeElements>
    <a:clrScheme name="RB_Blue">
      <a:dk1>
        <a:srgbClr val="000000"/>
      </a:dk1>
      <a:lt1>
        <a:srgbClr val="FFFFFF"/>
      </a:lt1>
      <a:dk2>
        <a:srgbClr val="8D9399"/>
      </a:dk2>
      <a:lt2>
        <a:srgbClr val="00AAC9"/>
      </a:lt2>
      <a:accent1>
        <a:srgbClr val="FFFFFF"/>
      </a:accent1>
      <a:accent2>
        <a:srgbClr val="DEE0E3"/>
      </a:accent2>
      <a:accent3>
        <a:srgbClr val="8D9399"/>
      </a:accent3>
      <a:accent4>
        <a:srgbClr val="85CEDF"/>
      </a:accent4>
      <a:accent5>
        <a:srgbClr val="96AECA"/>
      </a:accent5>
      <a:accent6>
        <a:srgbClr val="156C9C"/>
      </a:accent6>
      <a:hlink>
        <a:srgbClr val="8D9399"/>
      </a:hlink>
      <a:folHlink>
        <a:srgbClr val="96AECA"/>
      </a:folHlink>
    </a:clrScheme>
    <a:fontScheme name="RBfontArialNarrow">
      <a:majorFont>
        <a:latin typeface="Arial Narrow"/>
        <a:ea typeface=""/>
        <a:cs typeface=""/>
        <a:font script="Grek" typeface="Arial Narrow"/>
        <a:font script="Cyrl" typeface="Arial Narrow"/>
        <a:font script="Jpan" typeface="MS PGothic"/>
        <a:font script="Hang" typeface="돋움"/>
        <a:font script="Hans" typeface="宋体"/>
        <a:font script="Hant" typeface="新細明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Narrow"/>
        <a:ea typeface=""/>
        <a:cs typeface=""/>
        <a:font script="Grek" typeface="Arial Narrow"/>
        <a:font script="Cyrl" typeface="Arial Narrow"/>
        <a:font script="Jpan" typeface="MS PGothic"/>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Narrow"/>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3"/>
          </a:solidFill>
        </a:ln>
        <a:effectLst/>
      </a:spPr>
      <a:bodyPr lIns="72000" tIns="72000" rIns="72000" bIns="72000" rtlCol="0" anchor="t" anchorCtr="0">
        <a:noAutofit/>
      </a:bodyPr>
      <a:lstStyle>
        <a:defPPr algn="l">
          <a:lnSpc>
            <a:spcPct val="90000"/>
          </a:lnSpc>
          <a:spcBef>
            <a:spcPts val="400"/>
          </a:spcBef>
          <a:defRPr sz="1500" b="0" dirty="0" smtClean="0"/>
        </a:defPPr>
      </a:lstStyle>
      <a:style>
        <a:lnRef idx="1">
          <a:schemeClr val="accent1"/>
        </a:lnRef>
        <a:fillRef idx="0">
          <a:schemeClr val="accent1"/>
        </a:fillRef>
        <a:effectRef idx="0">
          <a:schemeClr val="accent1"/>
        </a:effectRef>
        <a:fontRef idx="minor">
          <a:schemeClr val="tx1"/>
        </a:fontRef>
      </a:style>
    </a:spDef>
    <a:lnDef>
      <a:spPr>
        <a:ln w="9525">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vert="horz" wrap="square" lIns="0" tIns="0" rIns="0" bIns="0" rtlCol="0">
        <a:spAutoFit/>
      </a:bodyPr>
      <a:lstStyle>
        <a:defPPr>
          <a:lnSpc>
            <a:spcPct val="90000"/>
          </a:lnSpc>
          <a:spcBef>
            <a:spcPts val="400"/>
          </a:spcBef>
          <a:buClr>
            <a:srgbClr val="000000"/>
          </a:buClr>
          <a:buSzPct val="100000"/>
          <a:defRPr sz="1500" b="0" noProof="0" dirty="0" smtClean="0">
            <a:latin typeface="+mn-lt"/>
            <a:cs typeface="Arial Narrow"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Policy xmlns:p="office.server.policy" id="" local="true">
  <p:Name>RB forms, manuals Audit Policy</p:Name>
  <p:Description/>
  <p:Statement/>
  <p:PolicyItems>
    <p:PolicyItem featureId="Microsoft.Office.RecordsManagement.PolicyFeatures.PolicyAudit" staticId="0x0101004A5ABD131E29498E85E571A23B39AFBE|937198175" UniqueId="be07d69e-aaf9-4315-90e2-b0510a6be563">
      <p:Name>Auditing</p:Name>
      <p:Description>Audits user actions on documents and list items to the Audit Log.</p:Description>
      <p:CustomData>
        <Audit>
          <View/>
        </Audit>
      </p:CustomData>
    </p:PolicyItem>
  </p:PolicyItems>
</p:Policy>
</file>

<file path=customXml/item3.xml><?xml version="1.0" encoding="utf-8"?>
<p:properties xmlns:p="http://schemas.microsoft.com/office/2006/metadata/properties" xmlns:xsi="http://www.w3.org/2001/XMLSchema-instance" xmlns:pc="http://schemas.microsoft.com/office/infopath/2007/PartnerControls">
  <documentManagement>
    <_dlc_DocId xmlns="f7e71362-ceaf-4873-9824-38274916ced3">I001-678-203</_dlc_DocId>
    <_dlc_DocIdUrl xmlns="f7e71362-ceaf-4873-9824-38274916ced3">
      <Url>http://intranet.rolandberger.net/Graphics-self-service/_layouts/15/DocIdRedir.aspx?ID=I001-678-203</Url>
      <Description>I001-678-203</Description>
    </_dlc_DocIdUrl>
    <Form_x0020_center xmlns="f7e71362-ceaf-4873-9824-38274916ced3">true</Form_x0020_center>
    <PublishingRollupImage xmlns="http://schemas.microsoft.com/sharepoint/v3">&lt;img alt="" src="/Assets/Widescreen_16_9.png" style="BORDER&amp;#58;0px solid;" /&gt;</PublishingRollupImage>
    <CRB_Comments xmlns="02e891db-d6c5-40cf-9d9c-b2370701b196">NEW 10/21/2017</CRB_Comments>
    <TaxCatchAll xmlns="f7e71362-ceaf-4873-9824-38274916ced3">
      <Value>8755</Value>
      <Value>7769</Value>
      <Value>9</Value>
      <Value>1479</Value>
      <Value>308</Value>
      <Value>102</Value>
    </TaxCatchAll>
    <CRB_PublicationDate xmlns="02e891db-d6c5-40cf-9d9c-b2370701b196">2017-10-20T22:00:00+00:00</CRB_PublicationDate>
    <CRB_LanguageTaxHTField0 xmlns="02e891db-d6c5-40cf-9d9c-b2370701b196">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d114bc82-0915-479b-a4ff-1cfc3f16eaa4</TermId>
        </TermInfo>
      </Terms>
    </CRB_LanguageTaxHTField0>
    <TaxKeywordTaxHTField xmlns="f7e71362-ceaf-4873-9824-38274916ced3">
      <Terms xmlns="http://schemas.microsoft.com/office/infopath/2007/PartnerControls">
        <TermInfo xmlns="http://schemas.microsoft.com/office/infopath/2007/PartnerControls">
          <TermName xmlns="http://schemas.microsoft.com/office/infopath/2007/PartnerControls">Graphics</TermName>
          <TermId xmlns="http://schemas.microsoft.com/office/infopath/2007/PartnerControls">145e94fb-00e0-4848-bffa-6c0521b4952a</TermId>
        </TermInfo>
        <TermInfo xmlns="http://schemas.microsoft.com/office/infopath/2007/PartnerControls">
          <TermName xmlns="http://schemas.microsoft.com/office/infopath/2007/PartnerControls">Business Graphics</TermName>
          <TermId xmlns="http://schemas.microsoft.com/office/infopath/2007/PartnerControls">7b6ba7f4-20c8-4f74-a0db-8f0ed493bd8f</TermId>
        </TermInfo>
        <TermInfo xmlns="http://schemas.microsoft.com/office/infopath/2007/PartnerControls">
          <TermName xmlns="http://schemas.microsoft.com/office/infopath/2007/PartnerControls">PowerPoint</TermName>
          <TermId xmlns="http://schemas.microsoft.com/office/infopath/2007/PartnerControls">4b0e42fd-324c-4e1d-aa11-d57c58ce4ca6</TermId>
        </TermInfo>
        <TermInfo xmlns="http://schemas.microsoft.com/office/infopath/2007/PartnerControls">
          <TermName xmlns="http://schemas.microsoft.com/office/infopath/2007/PartnerControls">Template</TermName>
          <TermId xmlns="http://schemas.microsoft.com/office/infopath/2007/PartnerControls">8351644a-c82e-48ae-8457-02d773402310</TermId>
        </TermInfo>
      </Terms>
    </TaxKeywordTaxHTField>
    <CRB_Contact xmlns="02e891db-d6c5-40cf-9d9c-b2370701b196">
      <UserInfo>
        <DisplayName>i:0#.w|rolandberger\stuart_sanders</DisplayName>
        <AccountId>2004</AccountId>
        <AccountType/>
      </UserInfo>
    </CRB_Contact>
    <CRB_FormCategory xmlns="02e891db-d6c5-40cf-9d9c-b2370701b196">Graphics &amp; design</CRB_FormCategory>
    <CRB_CountriesCoveredTaxHTField0 xmlns="02e891db-d6c5-40cf-9d9c-b2370701b196">
      <Terms xmlns="http://schemas.microsoft.com/office/infopath/2007/PartnerControls">
        <TermInfo xmlns="http://schemas.microsoft.com/office/infopath/2007/PartnerControls">
          <TermName xmlns="http://schemas.microsoft.com/office/infopath/2007/PartnerControls">World</TermName>
          <TermId xmlns="http://schemas.microsoft.com/office/infopath/2007/PartnerControls">7043cc29-2bed-413c-99cb-5013485bec7d</TermId>
        </TermInfo>
      </Terms>
    </CRB_CountriesCoveredTaxHTField0>
  </documentManagement>
</p:properties>
</file>

<file path=customXml/item4.xml><?xml version="1.0" encoding="utf-8"?>
<?mso-contentType ?>
<spe:Receivers xmlns:spe="http://schemas.microsoft.com/sharepoint/events">
  <Receiver>
    <Name>Policy Auditing</Name>
    <Synchronization>Synchronous</Synchronization>
    <Type>10001</Type>
    <SequenceNumber>1100</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Version=15.0.0.0, Culture=neutral, PublicKeyToken=71e9bce111e9429c</Assembly>
    <Class>Microsoft.Office.RecordsManagement.Internal.AuditHandler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RB forms, manuals" ma:contentTypeID="0x0101004A5ABD131E29498E85E571A23B39AFBE002D827DEBBCF17644B5C04C3E096E7127" ma:contentTypeVersion="11" ma:contentTypeDescription="" ma:contentTypeScope="" ma:versionID="c09fcf96b46868ab8e227e7b78b31f2b">
  <xsd:schema xmlns:xsd="http://www.w3.org/2001/XMLSchema" xmlns:xs="http://www.w3.org/2001/XMLSchema" xmlns:p="http://schemas.microsoft.com/office/2006/metadata/properties" xmlns:ns1="http://schemas.microsoft.com/sharepoint/v3" xmlns:ns2="02e891db-d6c5-40cf-9d9c-b2370701b196" xmlns:ns3="f7e71362-ceaf-4873-9824-38274916ced3" targetNamespace="http://schemas.microsoft.com/office/2006/metadata/properties" ma:root="true" ma:fieldsID="0e79fcac35dd45f4a6f56053e84562de" ns1:_="" ns2:_="" ns3:_="">
    <xsd:import namespace="http://schemas.microsoft.com/sharepoint/v3"/>
    <xsd:import namespace="02e891db-d6c5-40cf-9d9c-b2370701b196"/>
    <xsd:import namespace="f7e71362-ceaf-4873-9824-38274916ced3"/>
    <xsd:element name="properties">
      <xsd:complexType>
        <xsd:sequence>
          <xsd:element name="documentManagement">
            <xsd:complexType>
              <xsd:all>
                <xsd:element ref="ns2:CRB_Contact" minOccurs="0"/>
                <xsd:element ref="ns2:CRB_PublicationDate" minOccurs="0"/>
                <xsd:element ref="ns2:CRB_Comments" minOccurs="0"/>
                <xsd:element ref="ns2:CRB_FormCategory"/>
                <xsd:element ref="ns3:Form_x0020_center" minOccurs="0"/>
                <xsd:element ref="ns2:CRB_LanguageTaxHTField0" minOccurs="0"/>
                <xsd:element ref="ns2:CRB_CountriesCoveredTaxHTField0" minOccurs="0"/>
                <xsd:element ref="ns3:TaxKeywordTaxHTField" minOccurs="0"/>
                <xsd:element ref="ns3:TaxCatchAll" minOccurs="0"/>
                <xsd:element ref="ns3:TaxCatchAllLabel" minOccurs="0"/>
                <xsd:element ref="ns1:_dlc_Exempt" minOccurs="0"/>
                <xsd:element ref="ns1:PublishingRollupImag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true">
      <xsd:simpleType>
        <xsd:restriction base="dms:Unknown"/>
      </xsd:simpleType>
    </xsd:element>
    <xsd:element name="PublishingRollupImage" ma:index="22"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2e891db-d6c5-40cf-9d9c-b2370701b196" elementFormDefault="qualified">
    <xsd:import namespace="http://schemas.microsoft.com/office/2006/documentManagement/types"/>
    <xsd:import namespace="http://schemas.microsoft.com/office/infopath/2007/PartnerControls"/>
    <xsd:element name="CRB_Contact" ma:index="2" nillable="true" ma:displayName="Contact" ma:description="" ma:list="UserInfo" ma:internalName="CRB_Contact" ma:showField="NameWithPictureAndDetail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RB_PublicationDate" ma:index="3" nillable="true" ma:displayName="Publication date" ma:default="[today]" ma:description="Document Publication Date" ma:format="DateOnly" ma:internalName="CRB_PublicationDate">
      <xsd:simpleType>
        <xsd:restriction base="dms:DateTime"/>
      </xsd:simpleType>
    </xsd:element>
    <xsd:element name="CRB_Comments" ma:index="4" nillable="true" ma:displayName="Comment" ma:description="" ma:internalName="CRB_Comments">
      <xsd:simpleType>
        <xsd:restriction base="dms:Note"/>
      </xsd:simpleType>
    </xsd:element>
    <xsd:element name="CRB_FormCategory" ma:index="5" ma:displayName="Form category" ma:format="Dropdown" ma:internalName="CRB_FormCategory">
      <xsd:simpleType>
        <xsd:restriction base="dms:Choice">
          <xsd:enumeration value="Agreements"/>
          <xsd:enumeration value="Approvals"/>
          <xsd:enumeration value="Car leasing"/>
          <xsd:enumeration value="Compensation &amp; benefits"/>
          <xsd:enumeration value="Compliance"/>
          <xsd:enumeration value="Equipment"/>
          <xsd:enumeration value="Graphics &amp; design"/>
          <xsd:enumeration value="Human resources"/>
          <xsd:enumeration value="Project registration &amp; documentation"/>
          <xsd:enumeration value="Reimbursement"/>
          <xsd:enumeration value="Statistics"/>
          <xsd:enumeration value="Tender"/>
          <xsd:enumeration value="Terms &amp; conditions"/>
          <xsd:enumeration value="Time sheets &amp; vacation"/>
          <xsd:enumeration value="Travel"/>
          <xsd:enumeration value="Other"/>
        </xsd:restriction>
      </xsd:simpleType>
    </xsd:element>
    <xsd:element name="CRB_LanguageTaxHTField0" ma:index="13" nillable="true" ma:taxonomy="true" ma:internalName="CRB_LanguageTaxHTField0" ma:taxonomyFieldName="CRB_Language" ma:displayName="Languages" ma:default="" ma:fieldId="{00c55708-cb0e-45fe-8857-e303a73427d0}" ma:taxonomyMulti="true" ma:sspId="d2706001-8320-4079-9034-1a5cb9e2dd48" ma:termSetId="250f0533-3d29-41d1-b0d5-942aebeaa384" ma:anchorId="00000000-0000-0000-0000-000000000000" ma:open="false" ma:isKeyword="false">
      <xsd:complexType>
        <xsd:sequence>
          <xsd:element ref="pc:Terms" minOccurs="0" maxOccurs="1"/>
        </xsd:sequence>
      </xsd:complexType>
    </xsd:element>
    <xsd:element name="CRB_CountriesCoveredTaxHTField0" ma:index="15" ma:taxonomy="true" ma:internalName="CRB_CountriesCoveredTaxHTField0" ma:taxonomyFieldName="CRB_CountriesCovered" ma:displayName="Countries covered" ma:default="" ma:fieldId="{76ff2472-f381-47ca-bb4c-3d93bb843d0f}" ma:taxonomyMulti="true" ma:sspId="d2706001-8320-4079-9034-1a5cb9e2dd48" ma:termSetId="0cf72956-aa77-4144-9aaf-dcda0d3be93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7e71362-ceaf-4873-9824-38274916ced3" elementFormDefault="qualified">
    <xsd:import namespace="http://schemas.microsoft.com/office/2006/documentManagement/types"/>
    <xsd:import namespace="http://schemas.microsoft.com/office/infopath/2007/PartnerControls"/>
    <xsd:element name="Form_x0020_center" ma:index="6" nillable="true" ma:displayName="Form center" ma:default="1" ma:internalName="Form_x0020_center">
      <xsd:simpleType>
        <xsd:restriction base="dms:Boolean"/>
      </xsd:simpleType>
    </xsd:element>
    <xsd:element name="TaxKeywordTaxHTField" ma:index="16" nillable="true" ma:taxonomy="true" ma:internalName="TaxKeywordTaxHTField" ma:taxonomyFieldName="TaxKeyword" ma:displayName="Enterprise Keywords" ma:fieldId="{23f27201-bee3-471e-b2e7-b64fd8b7ca38}" ma:taxonomyMulti="true" ma:sspId="d2706001-8320-4079-9034-1a5cb9e2dd48"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e537acc1-e881-4637-a025-ea84fc49ca1a}" ma:internalName="TaxCatchAll" ma:showField="CatchAllData" ma:web="f7e71362-ceaf-4873-9824-38274916ced3">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Taxonomy Catch All Column1" ma:hidden="true" ma:list="{e537acc1-e881-4637-a025-ea84fc49ca1a}" ma:internalName="TaxCatchAllLabel" ma:readOnly="true" ma:showField="CatchAllDataLabel" ma:web="f7e71362-ceaf-4873-9824-38274916ced3">
      <xsd:complexType>
        <xsd:complexContent>
          <xsd:extension base="dms:MultiChoiceLookup">
            <xsd:sequence>
              <xsd:element name="Value" type="dms:Lookup" maxOccurs="unbounded" minOccurs="0"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B3699C-62C1-440C-B7A5-C1A8FAA00222}">
  <ds:schemaRefs>
    <ds:schemaRef ds:uri="http://schemas.microsoft.com/sharepoint/v3/contenttype/forms"/>
  </ds:schemaRefs>
</ds:datastoreItem>
</file>

<file path=customXml/itemProps2.xml><?xml version="1.0" encoding="utf-8"?>
<ds:datastoreItem xmlns:ds="http://schemas.openxmlformats.org/officeDocument/2006/customXml" ds:itemID="{78162E97-DAF5-4E58-A2AA-72A514B98BBD}">
  <ds:schemaRefs>
    <ds:schemaRef ds:uri="office.server.policy"/>
  </ds:schemaRefs>
</ds:datastoreItem>
</file>

<file path=customXml/itemProps3.xml><?xml version="1.0" encoding="utf-8"?>
<ds:datastoreItem xmlns:ds="http://schemas.openxmlformats.org/officeDocument/2006/customXml" ds:itemID="{5905B39C-849B-44E8-AB6E-30A0D9D0EFD0}">
  <ds:schemaRefs>
    <ds:schemaRef ds:uri="http://schemas.openxmlformats.org/package/2006/metadata/core-properties"/>
    <ds:schemaRef ds:uri="02e891db-d6c5-40cf-9d9c-b2370701b196"/>
    <ds:schemaRef ds:uri="http://purl.org/dc/terms/"/>
    <ds:schemaRef ds:uri="http://schemas.microsoft.com/office/2006/documentManagement/types"/>
    <ds:schemaRef ds:uri="f7e71362-ceaf-4873-9824-38274916ced3"/>
    <ds:schemaRef ds:uri="http://www.w3.org/XML/1998/namespace"/>
    <ds:schemaRef ds:uri="http://schemas.microsoft.com/office/infopath/2007/PartnerControls"/>
    <ds:schemaRef ds:uri="http://schemas.microsoft.com/office/2006/metadata/properties"/>
    <ds:schemaRef ds:uri="http://schemas.microsoft.com/sharepoint/v3"/>
    <ds:schemaRef ds:uri="http://purl.org/dc/dcmitype/"/>
    <ds:schemaRef ds:uri="http://purl.org/dc/elements/1.1/"/>
  </ds:schemaRefs>
</ds:datastoreItem>
</file>

<file path=customXml/itemProps4.xml><?xml version="1.0" encoding="utf-8"?>
<ds:datastoreItem xmlns:ds="http://schemas.openxmlformats.org/officeDocument/2006/customXml" ds:itemID="{BEDE5EF0-A34C-4163-962D-AB71325EC658}">
  <ds:schemaRefs>
    <ds:schemaRef ds:uri="http://schemas.microsoft.com/sharepoint/events"/>
  </ds:schemaRefs>
</ds:datastoreItem>
</file>

<file path=customXml/itemProps5.xml><?xml version="1.0" encoding="utf-8"?>
<ds:datastoreItem xmlns:ds="http://schemas.openxmlformats.org/officeDocument/2006/customXml" ds:itemID="{7BE98490-BDB3-4188-B970-72B2C24D7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e891db-d6c5-40cf-9d9c-b2370701b196"/>
    <ds:schemaRef ds:uri="f7e71362-ceaf-4873-9824-38274916c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WS_16x9_RB_PPT</Template>
  <TotalTime>254</TotalTime>
  <Words>2193</Words>
  <Application>Microsoft Office PowerPoint</Application>
  <PresentationFormat>Custom</PresentationFormat>
  <Paragraphs>459</Paragraphs>
  <Slides>15</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WS_16x9_RB_PPT</vt:lpstr>
      <vt:lpstr>think-cell Slide</vt:lpstr>
      <vt:lpstr>Chart</vt:lpstr>
      <vt:lpstr>"Конец игры"  (End-game) в энергетике и задачи для безуглеродной генерации</vt:lpstr>
      <vt:lpstr>Прирост спроса на э/э на 60% к 2040 г. будет в основном удовле-творен за счет дешевеющих ВИЭ – новые вводы составят ~4,8 ТВт</vt:lpstr>
      <vt:lpstr>Подобный переход от традиционной генерации к ВИЭ болезнен для международных грандов традиционной генерации</vt:lpstr>
      <vt:lpstr>Таким образом, в безуглеродной энергетике достигнуты значимые успехи. Что делать дальше?</vt:lpstr>
      <vt:lpstr>Развитие ВЭУ сконцентрировано на увеличении размера и мощности, надежности трансмиссии, улучшении аэродинамики и управления</vt:lpstr>
      <vt:lpstr>Развитие АЭС сконцентрировано на материаловедении и конструкционных решениях, а также на тематике АСММ</vt:lpstr>
      <vt:lpstr>В дополнение к внутриотраслевым решениям существует широкий ландшафт смежных цифровых решений в энергетике – 3 группы</vt:lpstr>
      <vt:lpstr>ИИ помогает энергокомпаниям сократить расходы и развивать новые сервисы – Уже существуют решения с быстрой окупаемостью</vt:lpstr>
      <vt:lpstr>Управление спросом приносит пользу промышленным потре-бителям э/э, генерирующим компаниям и сетевым операторам</vt:lpstr>
      <vt:lpstr>Решения по хранению э/э сглаживают дисбалансы спроса и пред-ложения и имеют разные "роли" по цепочке создания стоимости</vt:lpstr>
      <vt:lpstr>Интеграция дронов и дополн./ реальности в задачи ТОиР позволяет выполнять их быстрее, дешевле и стабильно более качественно</vt:lpstr>
      <vt:lpstr>Для успешной реализации столь масштабных задач энергокомпаниям потребуется не только финансовый ресурс, но и "цифровая зрелость"</vt:lpstr>
      <vt:lpstr>Французский гигант Engie является одной из таких лучших практик, активно инвестируя в новые технологии и партнерства (более 100)</vt:lpstr>
      <vt:lpstr>Спасибо!</vt:lpstr>
      <vt:lpstr>PowerPoint Presentation</vt:lpstr>
    </vt:vector>
  </TitlesOfParts>
  <Company>Roland Berger Strategy Consultants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M705435</dc:creator>
  <cp:keywords>Business Graphics; Graphics; Template; PowerPoint</cp:keywords>
  <cp:lastModifiedBy>denis borisov</cp:lastModifiedBy>
  <cp:revision>67</cp:revision>
  <dcterms:created xsi:type="dcterms:W3CDTF">2017-12-08T13:27:23Z</dcterms:created>
  <dcterms:modified xsi:type="dcterms:W3CDTF">2018-03-22T07:58:28Z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22978595-69af-43e2-b570-fd3beb1554fa</vt:lpwstr>
  </property>
  <property fmtid="{D5CDD505-2E9C-101B-9397-08002B2CF9AE}" pid="3" name="ContentTypeId">
    <vt:lpwstr>0x0101004A5ABD131E29498E85E571A23B39AFBE002D827DEBBCF17644B5C04C3E096E7127</vt:lpwstr>
  </property>
  <property fmtid="{D5CDD505-2E9C-101B-9397-08002B2CF9AE}" pid="4" name="CRB_Language">
    <vt:lpwstr>9;#English|d114bc82-0915-479b-a4ff-1cfc3f16eaa4</vt:lpwstr>
  </property>
  <property fmtid="{D5CDD505-2E9C-101B-9397-08002B2CF9AE}" pid="5" name="TaxKeyword">
    <vt:lpwstr>1479;#Graphics|145e94fb-00e0-4848-bffa-6c0521b4952a;#8755;#Business Graphics|7b6ba7f4-20c8-4f74-a0db-8f0ed493bd8f;#308;#PowerPoint|4b0e42fd-324c-4e1d-aa11-d57c58ce4ca6;#7769;#Template|8351644a-c82e-48ae-8457-02d773402310</vt:lpwstr>
  </property>
  <property fmtid="{D5CDD505-2E9C-101B-9397-08002B2CF9AE}" pid="6" name="CRB_CountriesCovered">
    <vt:lpwstr>102;#World|7043cc29-2bed-413c-99cb-5013485bec7d</vt:lpwstr>
  </property>
</Properties>
</file>