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2"/>
  </p:notesMasterIdLst>
  <p:sldIdLst>
    <p:sldId id="270" r:id="rId2"/>
    <p:sldId id="329" r:id="rId3"/>
    <p:sldId id="328" r:id="rId4"/>
    <p:sldId id="331" r:id="rId5"/>
    <p:sldId id="338" r:id="rId6"/>
    <p:sldId id="361" r:id="rId7"/>
    <p:sldId id="362" r:id="rId8"/>
    <p:sldId id="363" r:id="rId9"/>
    <p:sldId id="341" r:id="rId10"/>
    <p:sldId id="352" r:id="rId11"/>
    <p:sldId id="356" r:id="rId12"/>
    <p:sldId id="357" r:id="rId13"/>
    <p:sldId id="360" r:id="rId14"/>
    <p:sldId id="370" r:id="rId15"/>
    <p:sldId id="364" r:id="rId16"/>
    <p:sldId id="365" r:id="rId17"/>
    <p:sldId id="368" r:id="rId18"/>
    <p:sldId id="367" r:id="rId19"/>
    <p:sldId id="345" r:id="rId20"/>
    <p:sldId id="284" r:id="rId21"/>
  </p:sldIdLst>
  <p:sldSz cx="12212638" cy="686911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b="1" kern="1200">
        <a:solidFill>
          <a:srgbClr val="FFFFFF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1pPr>
    <a:lvl2pPr marL="545165" algn="l" rtl="0" fontAlgn="base">
      <a:spcBef>
        <a:spcPct val="0"/>
      </a:spcBef>
      <a:spcAft>
        <a:spcPct val="0"/>
      </a:spcAft>
      <a:defRPr sz="3600" b="1" kern="1200">
        <a:solidFill>
          <a:srgbClr val="FFFFFF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2pPr>
    <a:lvl3pPr marL="1090331" algn="l" rtl="0" fontAlgn="base">
      <a:spcBef>
        <a:spcPct val="0"/>
      </a:spcBef>
      <a:spcAft>
        <a:spcPct val="0"/>
      </a:spcAft>
      <a:defRPr sz="3600" b="1" kern="1200">
        <a:solidFill>
          <a:srgbClr val="FFFFFF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3pPr>
    <a:lvl4pPr marL="1635496" algn="l" rtl="0" fontAlgn="base">
      <a:spcBef>
        <a:spcPct val="0"/>
      </a:spcBef>
      <a:spcAft>
        <a:spcPct val="0"/>
      </a:spcAft>
      <a:defRPr sz="3600" b="1" kern="1200">
        <a:solidFill>
          <a:srgbClr val="FFFFFF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4pPr>
    <a:lvl5pPr marL="2180661" algn="l" rtl="0" fontAlgn="base">
      <a:spcBef>
        <a:spcPct val="0"/>
      </a:spcBef>
      <a:spcAft>
        <a:spcPct val="0"/>
      </a:spcAft>
      <a:defRPr sz="3600" b="1" kern="1200">
        <a:solidFill>
          <a:srgbClr val="FFFFFF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5pPr>
    <a:lvl6pPr marL="2725826" algn="l" defTabSz="1090331" rtl="0" eaLnBrk="1" latinLnBrk="0" hangingPunct="1">
      <a:defRPr sz="3600" b="1" kern="1200">
        <a:solidFill>
          <a:srgbClr val="FFFFFF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6pPr>
    <a:lvl7pPr marL="3270992" algn="l" defTabSz="1090331" rtl="0" eaLnBrk="1" latinLnBrk="0" hangingPunct="1">
      <a:defRPr sz="3600" b="1" kern="1200">
        <a:solidFill>
          <a:srgbClr val="FFFFFF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7pPr>
    <a:lvl8pPr marL="3816157" algn="l" defTabSz="1090331" rtl="0" eaLnBrk="1" latinLnBrk="0" hangingPunct="1">
      <a:defRPr sz="3600" b="1" kern="1200">
        <a:solidFill>
          <a:srgbClr val="FFFFFF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8pPr>
    <a:lvl9pPr marL="4361322" algn="l" defTabSz="1090331" rtl="0" eaLnBrk="1" latinLnBrk="0" hangingPunct="1">
      <a:defRPr sz="3600" b="1" kern="1200">
        <a:solidFill>
          <a:srgbClr val="FFFFFF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3399"/>
    <a:srgbClr val="3333CC"/>
    <a:srgbClr val="FF5050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28" y="-96"/>
      </p:cViewPr>
      <p:guideLst>
        <p:guide orient="horz" pos="2164"/>
        <p:guide pos="38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E5B039-46EB-40DE-AD07-212347BFE627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</dgm:pt>
    <dgm:pt modelId="{A53C4545-36E6-495F-BAD5-59B2B4DC1BE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>
              <a:ln/>
              <a:effectLst/>
              <a:latin typeface="Arial" charset="0"/>
              <a:cs typeface="Arial" charset="0"/>
            </a:rPr>
            <a:t>Переработка в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>
              <a:ln/>
              <a:effectLst/>
              <a:latin typeface="Arial" charset="0"/>
              <a:cs typeface="Arial" charset="0"/>
            </a:rPr>
            <a:t>экотехнопарке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>
              <a:ln/>
              <a:effectLst/>
              <a:latin typeface="Arial" charset="0"/>
              <a:cs typeface="Arial" charset="0"/>
            </a:rPr>
            <a:t>850 000 тонн/год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>
              <a:ln/>
              <a:effectLst/>
              <a:latin typeface="Arial" charset="0"/>
              <a:cs typeface="Arial" charset="0"/>
            </a:rPr>
            <a:t>ТБО* и КГМ**</a:t>
          </a:r>
        </a:p>
      </dgm:t>
    </dgm:pt>
    <dgm:pt modelId="{3F29491D-0CF0-4420-9E6C-249B2CBD7EAF}" type="parTrans" cxnId="{563DE9AE-0EFD-4403-9B98-9263BB039BDB}">
      <dgm:prSet/>
      <dgm:spPr/>
      <dgm:t>
        <a:bodyPr/>
        <a:lstStyle/>
        <a:p>
          <a:endParaRPr lang="ru-RU"/>
        </a:p>
      </dgm:t>
    </dgm:pt>
    <dgm:pt modelId="{DB8C2C84-4E5C-45EB-A232-A36C95574078}" type="sibTrans" cxnId="{563DE9AE-0EFD-4403-9B98-9263BB039BDB}">
      <dgm:prSet/>
      <dgm:spPr/>
      <dgm:t>
        <a:bodyPr/>
        <a:lstStyle/>
        <a:p>
          <a:endParaRPr lang="ru-RU" dirty="0"/>
        </a:p>
      </dgm:t>
    </dgm:pt>
    <dgm:pt modelId="{71F98881-6FF6-42A2-B998-8F19F6ADB59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>
              <a:ln/>
              <a:effectLst/>
              <a:latin typeface="Arial" charset="0"/>
              <a:cs typeface="Arial" charset="0"/>
            </a:rPr>
            <a:t>Цемент</a:t>
          </a:r>
        </a:p>
      </dgm:t>
    </dgm:pt>
    <dgm:pt modelId="{F303F995-9D1B-4C91-9991-3EB3D11C6D91}" type="parTrans" cxnId="{12994DE0-0EED-4F3A-9936-6838951A9A1B}">
      <dgm:prSet/>
      <dgm:spPr/>
      <dgm:t>
        <a:bodyPr/>
        <a:lstStyle/>
        <a:p>
          <a:endParaRPr lang="ru-RU"/>
        </a:p>
      </dgm:t>
    </dgm:pt>
    <dgm:pt modelId="{BD01B358-F66F-4B81-935C-80369CC5EAEF}" type="sibTrans" cxnId="{12994DE0-0EED-4F3A-9936-6838951A9A1B}">
      <dgm:prSet/>
      <dgm:spPr/>
      <dgm:t>
        <a:bodyPr/>
        <a:lstStyle/>
        <a:p>
          <a:endParaRPr lang="ru-RU" dirty="0"/>
        </a:p>
      </dgm:t>
    </dgm:pt>
    <dgm:pt modelId="{32FB8C35-7FA2-4886-B548-F85C1DD8C89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>
              <a:ln/>
              <a:effectLst/>
              <a:latin typeface="Arial" charset="0"/>
              <a:cs typeface="Arial" charset="0"/>
            </a:rPr>
            <a:t>Реализация цемента через магазины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dirty="0">
            <a:ln/>
            <a:effectLst/>
            <a:latin typeface="Arial" charset="0"/>
            <a:cs typeface="Arial" charset="0"/>
          </a:endParaRPr>
        </a:p>
      </dgm:t>
    </dgm:pt>
    <dgm:pt modelId="{28EB4E81-01AF-4746-95C2-1812E274EA0E}" type="parTrans" cxnId="{81925353-A127-4593-94C5-5CB2E2D9B3CC}">
      <dgm:prSet/>
      <dgm:spPr/>
      <dgm:t>
        <a:bodyPr/>
        <a:lstStyle/>
        <a:p>
          <a:endParaRPr lang="ru-RU"/>
        </a:p>
      </dgm:t>
    </dgm:pt>
    <dgm:pt modelId="{046D1B67-E579-450A-B95B-BFB1355DF95F}" type="sibTrans" cxnId="{81925353-A127-4593-94C5-5CB2E2D9B3CC}">
      <dgm:prSet/>
      <dgm:spPr/>
      <dgm:t>
        <a:bodyPr/>
        <a:lstStyle/>
        <a:p>
          <a:endParaRPr lang="ru-RU" dirty="0"/>
        </a:p>
      </dgm:t>
    </dgm:pt>
    <dgm:pt modelId="{C721A6A9-64AA-41DF-986A-6A04C51DBE4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>
              <a:ln/>
              <a:effectLst/>
              <a:latin typeface="Arial" charset="0"/>
              <a:cs typeface="Arial" charset="0"/>
            </a:rPr>
            <a:t>Строительство квартир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dirty="0">
            <a:ln/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>
              <a:ln/>
              <a:effectLst/>
              <a:latin typeface="Arial" charset="0"/>
              <a:cs typeface="Arial" charset="0"/>
            </a:rPr>
            <a:t>Городские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>
              <a:ln/>
              <a:effectLst/>
              <a:latin typeface="Arial" charset="0"/>
              <a:cs typeface="Arial" charset="0"/>
            </a:rPr>
            <a:t>Отходы</a:t>
          </a:r>
        </a:p>
      </dgm:t>
    </dgm:pt>
    <dgm:pt modelId="{4C7933B0-16EB-4C67-B5A4-0644762BB772}" type="parTrans" cxnId="{FB39D8C6-EE75-478B-AFBB-5BEB82E9406A}">
      <dgm:prSet/>
      <dgm:spPr/>
      <dgm:t>
        <a:bodyPr/>
        <a:lstStyle/>
        <a:p>
          <a:endParaRPr lang="ru-RU"/>
        </a:p>
      </dgm:t>
    </dgm:pt>
    <dgm:pt modelId="{999BE026-5D3D-41A6-BBF3-BAB5EF0E5F21}" type="sibTrans" cxnId="{FB39D8C6-EE75-478B-AFBB-5BEB82E9406A}">
      <dgm:prSet/>
      <dgm:spPr/>
      <dgm:t>
        <a:bodyPr/>
        <a:lstStyle/>
        <a:p>
          <a:endParaRPr lang="ru-RU" dirty="0"/>
        </a:p>
      </dgm:t>
    </dgm:pt>
    <dgm:pt modelId="{4DE15EDE-773D-4C46-8E60-F0EE04EC093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>
              <a:ln/>
              <a:effectLst/>
              <a:latin typeface="Arial" charset="0"/>
              <a:cs typeface="Arial" charset="0"/>
            </a:rPr>
            <a:t>1 600 000 м3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>
              <a:ln/>
              <a:effectLst/>
              <a:latin typeface="Arial" charset="0"/>
              <a:cs typeface="Arial" charset="0"/>
            </a:rPr>
            <a:t>отходов</a:t>
          </a:r>
        </a:p>
      </dgm:t>
    </dgm:pt>
    <dgm:pt modelId="{C4DE198B-F745-495B-BDD4-7D7DAA2DB98A}" type="parTrans" cxnId="{0D9DEF1A-3B30-4A01-BA0C-B9B2F7B88DD8}">
      <dgm:prSet/>
      <dgm:spPr/>
      <dgm:t>
        <a:bodyPr/>
        <a:lstStyle/>
        <a:p>
          <a:endParaRPr lang="ru-RU"/>
        </a:p>
      </dgm:t>
    </dgm:pt>
    <dgm:pt modelId="{0F81B42B-81CD-4B27-AE77-83CEA74EC60E}" type="sibTrans" cxnId="{0D9DEF1A-3B30-4A01-BA0C-B9B2F7B88DD8}">
      <dgm:prSet/>
      <dgm:spPr/>
      <dgm:t>
        <a:bodyPr/>
        <a:lstStyle/>
        <a:p>
          <a:endParaRPr lang="ru-RU" dirty="0"/>
        </a:p>
      </dgm:t>
    </dgm:pt>
    <dgm:pt modelId="{444EDC97-2497-4C4B-9292-326EB93C5E8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>
              <a:ln/>
              <a:effectLst/>
              <a:latin typeface="Arial" charset="0"/>
              <a:cs typeface="Arial" charset="0"/>
            </a:rPr>
            <a:t>Цементный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>
              <a:ln/>
              <a:effectLst/>
              <a:latin typeface="Arial" charset="0"/>
              <a:cs typeface="Arial" charset="0"/>
            </a:rPr>
            <a:t>Завод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>
              <a:ln/>
              <a:effectLst/>
              <a:latin typeface="Arial" charset="0"/>
              <a:cs typeface="Arial" charset="0"/>
            </a:rPr>
            <a:t>200 000 тонн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>
              <a:ln/>
              <a:effectLst/>
              <a:latin typeface="Arial" charset="0"/>
              <a:cs typeface="Arial" charset="0"/>
            </a:rPr>
            <a:t>SRF</a:t>
          </a:r>
          <a:r>
            <a:rPr kumimoji="0" lang="ru-RU" b="0" i="0" u="none" strike="noStrike" cap="none" normalizeH="0" baseline="0" dirty="0">
              <a:ln/>
              <a:effectLst/>
              <a:latin typeface="Arial" charset="0"/>
              <a:cs typeface="Arial" charset="0"/>
            </a:rPr>
            <a:t> для печей</a:t>
          </a:r>
        </a:p>
      </dgm:t>
    </dgm:pt>
    <dgm:pt modelId="{26CF1907-3AE4-45B6-AFB4-94F27D8392A3}" type="parTrans" cxnId="{8CCB888D-0D59-4718-A57E-9B8EF91804A4}">
      <dgm:prSet/>
      <dgm:spPr/>
      <dgm:t>
        <a:bodyPr/>
        <a:lstStyle/>
        <a:p>
          <a:endParaRPr lang="ru-RU"/>
        </a:p>
      </dgm:t>
    </dgm:pt>
    <dgm:pt modelId="{C3D9EB7F-4045-4291-A299-14F7F4DC08EA}" type="sibTrans" cxnId="{8CCB888D-0D59-4718-A57E-9B8EF91804A4}">
      <dgm:prSet/>
      <dgm:spPr/>
      <dgm:t>
        <a:bodyPr/>
        <a:lstStyle/>
        <a:p>
          <a:endParaRPr lang="ru-RU" dirty="0"/>
        </a:p>
      </dgm:t>
    </dgm:pt>
    <dgm:pt modelId="{3C62BF06-9EB1-4D13-B8D5-8F204B7CBECC}" type="pres">
      <dgm:prSet presAssocID="{9BE5B039-46EB-40DE-AD07-212347BFE627}" presName="cycle" presStyleCnt="0">
        <dgm:presLayoutVars>
          <dgm:dir/>
          <dgm:resizeHandles val="exact"/>
        </dgm:presLayoutVars>
      </dgm:prSet>
      <dgm:spPr/>
    </dgm:pt>
    <dgm:pt modelId="{AC34E9C0-E594-4752-86ED-80F2D21EC39B}" type="pres">
      <dgm:prSet presAssocID="{A53C4545-36E6-495F-BAD5-59B2B4DC1BE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351A2-47A7-4337-BFA9-A7064267A174}" type="pres">
      <dgm:prSet presAssocID="{DB8C2C84-4E5C-45EB-A232-A36C95574078}" presName="sibTrans" presStyleLbl="sibTrans2D1" presStyleIdx="0" presStyleCnt="6"/>
      <dgm:spPr/>
      <dgm:t>
        <a:bodyPr/>
        <a:lstStyle/>
        <a:p>
          <a:endParaRPr lang="ru-RU"/>
        </a:p>
      </dgm:t>
    </dgm:pt>
    <dgm:pt modelId="{2B8B75DB-D8E1-4E1A-8289-8A867A6C3022}" type="pres">
      <dgm:prSet presAssocID="{DB8C2C84-4E5C-45EB-A232-A36C95574078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C2B33AD2-B11E-4B9C-9F7F-21FA03ACC585}" type="pres">
      <dgm:prSet presAssocID="{444EDC97-2497-4C4B-9292-326EB93C5E8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DE90D8-E64A-4A20-B1C0-741F9AD51857}" type="pres">
      <dgm:prSet presAssocID="{C3D9EB7F-4045-4291-A299-14F7F4DC08EA}" presName="sibTrans" presStyleLbl="sibTrans2D1" presStyleIdx="1" presStyleCnt="6"/>
      <dgm:spPr/>
      <dgm:t>
        <a:bodyPr/>
        <a:lstStyle/>
        <a:p>
          <a:endParaRPr lang="ru-RU"/>
        </a:p>
      </dgm:t>
    </dgm:pt>
    <dgm:pt modelId="{484975B4-32F5-4076-98BF-0CB6A80987B5}" type="pres">
      <dgm:prSet presAssocID="{C3D9EB7F-4045-4291-A299-14F7F4DC08EA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484599E0-B945-4D3A-8E34-28E8DBCC9800}" type="pres">
      <dgm:prSet presAssocID="{71F98881-6FF6-42A2-B998-8F19F6ADB59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404CF-FCAA-451D-8880-8A7B0D94A3F5}" type="pres">
      <dgm:prSet presAssocID="{BD01B358-F66F-4B81-935C-80369CC5EAEF}" presName="sibTrans" presStyleLbl="sibTrans2D1" presStyleIdx="2" presStyleCnt="6"/>
      <dgm:spPr/>
      <dgm:t>
        <a:bodyPr/>
        <a:lstStyle/>
        <a:p>
          <a:endParaRPr lang="ru-RU"/>
        </a:p>
      </dgm:t>
    </dgm:pt>
    <dgm:pt modelId="{580121AC-2FD4-4921-9F8E-8DBDB3B4C6BF}" type="pres">
      <dgm:prSet presAssocID="{BD01B358-F66F-4B81-935C-80369CC5EAEF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07DB41E0-A58E-4B49-94B4-41708C926E80}" type="pres">
      <dgm:prSet presAssocID="{32FB8C35-7FA2-4886-B548-F85C1DD8C89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29A21-C003-46DB-90CC-560E68CE911B}" type="pres">
      <dgm:prSet presAssocID="{046D1B67-E579-450A-B95B-BFB1355DF95F}" presName="sibTrans" presStyleLbl="sibTrans2D1" presStyleIdx="3" presStyleCnt="6"/>
      <dgm:spPr/>
      <dgm:t>
        <a:bodyPr/>
        <a:lstStyle/>
        <a:p>
          <a:endParaRPr lang="ru-RU"/>
        </a:p>
      </dgm:t>
    </dgm:pt>
    <dgm:pt modelId="{B118C361-FA88-4AEE-AA58-76174370BA5F}" type="pres">
      <dgm:prSet presAssocID="{046D1B67-E579-450A-B95B-BFB1355DF95F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17BFFC84-29BB-4575-9FA3-56B5068046F0}" type="pres">
      <dgm:prSet presAssocID="{C721A6A9-64AA-41DF-986A-6A04C51DBE4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33FE6-4190-4F59-8F58-EEF292BFAC59}" type="pres">
      <dgm:prSet presAssocID="{999BE026-5D3D-41A6-BBF3-BAB5EF0E5F21}" presName="sibTrans" presStyleLbl="sibTrans2D1" presStyleIdx="4" presStyleCnt="6"/>
      <dgm:spPr/>
      <dgm:t>
        <a:bodyPr/>
        <a:lstStyle/>
        <a:p>
          <a:endParaRPr lang="ru-RU"/>
        </a:p>
      </dgm:t>
    </dgm:pt>
    <dgm:pt modelId="{6D426BAC-F67C-45E4-8155-D5D5A045C664}" type="pres">
      <dgm:prSet presAssocID="{999BE026-5D3D-41A6-BBF3-BAB5EF0E5F21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7E0CF06C-5077-4B33-82B1-EC8D9D4FBD3C}" type="pres">
      <dgm:prSet presAssocID="{4DE15EDE-773D-4C46-8E60-F0EE04EC093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BE7C6-0404-4FCB-B69C-F2A841F59901}" type="pres">
      <dgm:prSet presAssocID="{0F81B42B-81CD-4B27-AE77-83CEA74EC60E}" presName="sibTrans" presStyleLbl="sibTrans2D1" presStyleIdx="5" presStyleCnt="6"/>
      <dgm:spPr/>
      <dgm:t>
        <a:bodyPr/>
        <a:lstStyle/>
        <a:p>
          <a:endParaRPr lang="ru-RU"/>
        </a:p>
      </dgm:t>
    </dgm:pt>
    <dgm:pt modelId="{F58D3841-732F-45A5-9CF4-513F0A248A65}" type="pres">
      <dgm:prSet presAssocID="{0F81B42B-81CD-4B27-AE77-83CEA74EC60E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5F9A8D27-92AE-41B2-88D5-CDF11D411258}" type="presOf" srcId="{BD01B358-F66F-4B81-935C-80369CC5EAEF}" destId="{311404CF-FCAA-451D-8880-8A7B0D94A3F5}" srcOrd="0" destOrd="0" presId="urn:microsoft.com/office/officeart/2005/8/layout/cycle2"/>
    <dgm:cxn modelId="{FB39D8C6-EE75-478B-AFBB-5BEB82E9406A}" srcId="{9BE5B039-46EB-40DE-AD07-212347BFE627}" destId="{C721A6A9-64AA-41DF-986A-6A04C51DBE41}" srcOrd="4" destOrd="0" parTransId="{4C7933B0-16EB-4C67-B5A4-0644762BB772}" sibTransId="{999BE026-5D3D-41A6-BBF3-BAB5EF0E5F21}"/>
    <dgm:cxn modelId="{3C44EA26-170F-496E-9636-ABB68AE48DBB}" type="presOf" srcId="{999BE026-5D3D-41A6-BBF3-BAB5EF0E5F21}" destId="{6D426BAC-F67C-45E4-8155-D5D5A045C664}" srcOrd="1" destOrd="0" presId="urn:microsoft.com/office/officeart/2005/8/layout/cycle2"/>
    <dgm:cxn modelId="{BDE74559-449C-4538-921C-D5088EB4CBE2}" type="presOf" srcId="{444EDC97-2497-4C4B-9292-326EB93C5E82}" destId="{C2B33AD2-B11E-4B9C-9F7F-21FA03ACC585}" srcOrd="0" destOrd="0" presId="urn:microsoft.com/office/officeart/2005/8/layout/cycle2"/>
    <dgm:cxn modelId="{BB8B1A3B-538B-4EDA-82BE-A3D194168543}" type="presOf" srcId="{BD01B358-F66F-4B81-935C-80369CC5EAEF}" destId="{580121AC-2FD4-4921-9F8E-8DBDB3B4C6BF}" srcOrd="1" destOrd="0" presId="urn:microsoft.com/office/officeart/2005/8/layout/cycle2"/>
    <dgm:cxn modelId="{65C9FB0F-44B1-454B-976C-66B3A717131D}" type="presOf" srcId="{C721A6A9-64AA-41DF-986A-6A04C51DBE41}" destId="{17BFFC84-29BB-4575-9FA3-56B5068046F0}" srcOrd="0" destOrd="0" presId="urn:microsoft.com/office/officeart/2005/8/layout/cycle2"/>
    <dgm:cxn modelId="{B68EF056-CD16-4CBC-BBD6-DC003CE31BBA}" type="presOf" srcId="{C3D9EB7F-4045-4291-A299-14F7F4DC08EA}" destId="{484975B4-32F5-4076-98BF-0CB6A80987B5}" srcOrd="1" destOrd="0" presId="urn:microsoft.com/office/officeart/2005/8/layout/cycle2"/>
    <dgm:cxn modelId="{8CCB888D-0D59-4718-A57E-9B8EF91804A4}" srcId="{9BE5B039-46EB-40DE-AD07-212347BFE627}" destId="{444EDC97-2497-4C4B-9292-326EB93C5E82}" srcOrd="1" destOrd="0" parTransId="{26CF1907-3AE4-45B6-AFB4-94F27D8392A3}" sibTransId="{C3D9EB7F-4045-4291-A299-14F7F4DC08EA}"/>
    <dgm:cxn modelId="{0A8FC1E4-30C2-4EC6-9618-71B9961A5EFC}" type="presOf" srcId="{046D1B67-E579-450A-B95B-BFB1355DF95F}" destId="{B118C361-FA88-4AEE-AA58-76174370BA5F}" srcOrd="1" destOrd="0" presId="urn:microsoft.com/office/officeart/2005/8/layout/cycle2"/>
    <dgm:cxn modelId="{3834E76B-D504-4FDA-A9AB-92661D80F3CB}" type="presOf" srcId="{C3D9EB7F-4045-4291-A299-14F7F4DC08EA}" destId="{B1DE90D8-E64A-4A20-B1C0-741F9AD51857}" srcOrd="0" destOrd="0" presId="urn:microsoft.com/office/officeart/2005/8/layout/cycle2"/>
    <dgm:cxn modelId="{0D9DEF1A-3B30-4A01-BA0C-B9B2F7B88DD8}" srcId="{9BE5B039-46EB-40DE-AD07-212347BFE627}" destId="{4DE15EDE-773D-4C46-8E60-F0EE04EC0931}" srcOrd="5" destOrd="0" parTransId="{C4DE198B-F745-495B-BDD4-7D7DAA2DB98A}" sibTransId="{0F81B42B-81CD-4B27-AE77-83CEA74EC60E}"/>
    <dgm:cxn modelId="{563DE9AE-0EFD-4403-9B98-9263BB039BDB}" srcId="{9BE5B039-46EB-40DE-AD07-212347BFE627}" destId="{A53C4545-36E6-495F-BAD5-59B2B4DC1BE8}" srcOrd="0" destOrd="0" parTransId="{3F29491D-0CF0-4420-9E6C-249B2CBD7EAF}" sibTransId="{DB8C2C84-4E5C-45EB-A232-A36C95574078}"/>
    <dgm:cxn modelId="{4A4ED64B-F938-4377-940C-8504987528FB}" type="presOf" srcId="{DB8C2C84-4E5C-45EB-A232-A36C95574078}" destId="{317351A2-47A7-4337-BFA9-A7064267A174}" srcOrd="0" destOrd="0" presId="urn:microsoft.com/office/officeart/2005/8/layout/cycle2"/>
    <dgm:cxn modelId="{B54DC472-147D-40CA-9EF9-8DAF71B3EDF4}" type="presOf" srcId="{4DE15EDE-773D-4C46-8E60-F0EE04EC0931}" destId="{7E0CF06C-5077-4B33-82B1-EC8D9D4FBD3C}" srcOrd="0" destOrd="0" presId="urn:microsoft.com/office/officeart/2005/8/layout/cycle2"/>
    <dgm:cxn modelId="{C9AE24DE-768B-4EA5-8B19-FEE7CB02A2A7}" type="presOf" srcId="{32FB8C35-7FA2-4886-B548-F85C1DD8C89F}" destId="{07DB41E0-A58E-4B49-94B4-41708C926E80}" srcOrd="0" destOrd="0" presId="urn:microsoft.com/office/officeart/2005/8/layout/cycle2"/>
    <dgm:cxn modelId="{16A942F7-F195-475C-97D7-4DF198F47F57}" type="presOf" srcId="{0F81B42B-81CD-4B27-AE77-83CEA74EC60E}" destId="{BB7BE7C6-0404-4FCB-B69C-F2A841F59901}" srcOrd="0" destOrd="0" presId="urn:microsoft.com/office/officeart/2005/8/layout/cycle2"/>
    <dgm:cxn modelId="{789CCE12-7128-4304-986B-2B047AE7DC24}" type="presOf" srcId="{0F81B42B-81CD-4B27-AE77-83CEA74EC60E}" destId="{F58D3841-732F-45A5-9CF4-513F0A248A65}" srcOrd="1" destOrd="0" presId="urn:microsoft.com/office/officeart/2005/8/layout/cycle2"/>
    <dgm:cxn modelId="{20C2A5F0-E40C-4ADE-B446-6B835D616D3C}" type="presOf" srcId="{71F98881-6FF6-42A2-B998-8F19F6ADB590}" destId="{484599E0-B945-4D3A-8E34-28E8DBCC9800}" srcOrd="0" destOrd="0" presId="urn:microsoft.com/office/officeart/2005/8/layout/cycle2"/>
    <dgm:cxn modelId="{C90FAA86-C9D8-4FA4-92E5-57378DCE0C18}" type="presOf" srcId="{999BE026-5D3D-41A6-BBF3-BAB5EF0E5F21}" destId="{CD933FE6-4190-4F59-8F58-EEF292BFAC59}" srcOrd="0" destOrd="0" presId="urn:microsoft.com/office/officeart/2005/8/layout/cycle2"/>
    <dgm:cxn modelId="{4D8F0EA3-F8F7-47A2-8224-354F91CF0E84}" type="presOf" srcId="{9BE5B039-46EB-40DE-AD07-212347BFE627}" destId="{3C62BF06-9EB1-4D13-B8D5-8F204B7CBECC}" srcOrd="0" destOrd="0" presId="urn:microsoft.com/office/officeart/2005/8/layout/cycle2"/>
    <dgm:cxn modelId="{CB601244-96B9-44B1-8C8B-946941DF538A}" type="presOf" srcId="{DB8C2C84-4E5C-45EB-A232-A36C95574078}" destId="{2B8B75DB-D8E1-4E1A-8289-8A867A6C3022}" srcOrd="1" destOrd="0" presId="urn:microsoft.com/office/officeart/2005/8/layout/cycle2"/>
    <dgm:cxn modelId="{07264DCC-0F21-4994-81AD-9982D8298D56}" type="presOf" srcId="{A53C4545-36E6-495F-BAD5-59B2B4DC1BE8}" destId="{AC34E9C0-E594-4752-86ED-80F2D21EC39B}" srcOrd="0" destOrd="0" presId="urn:microsoft.com/office/officeart/2005/8/layout/cycle2"/>
    <dgm:cxn modelId="{61F37831-5ED5-4DCF-B8DD-3C8F18865BD9}" type="presOf" srcId="{046D1B67-E579-450A-B95B-BFB1355DF95F}" destId="{4B929A21-C003-46DB-90CC-560E68CE911B}" srcOrd="0" destOrd="0" presId="urn:microsoft.com/office/officeart/2005/8/layout/cycle2"/>
    <dgm:cxn modelId="{12994DE0-0EED-4F3A-9936-6838951A9A1B}" srcId="{9BE5B039-46EB-40DE-AD07-212347BFE627}" destId="{71F98881-6FF6-42A2-B998-8F19F6ADB590}" srcOrd="2" destOrd="0" parTransId="{F303F995-9D1B-4C91-9991-3EB3D11C6D91}" sibTransId="{BD01B358-F66F-4B81-935C-80369CC5EAEF}"/>
    <dgm:cxn modelId="{81925353-A127-4593-94C5-5CB2E2D9B3CC}" srcId="{9BE5B039-46EB-40DE-AD07-212347BFE627}" destId="{32FB8C35-7FA2-4886-B548-F85C1DD8C89F}" srcOrd="3" destOrd="0" parTransId="{28EB4E81-01AF-4746-95C2-1812E274EA0E}" sibTransId="{046D1B67-E579-450A-B95B-BFB1355DF95F}"/>
    <dgm:cxn modelId="{ED932641-D114-4C7C-A2AA-BB49095D6F98}" type="presParOf" srcId="{3C62BF06-9EB1-4D13-B8D5-8F204B7CBECC}" destId="{AC34E9C0-E594-4752-86ED-80F2D21EC39B}" srcOrd="0" destOrd="0" presId="urn:microsoft.com/office/officeart/2005/8/layout/cycle2"/>
    <dgm:cxn modelId="{5402262D-EB90-44B4-BD14-3F72DEA17C83}" type="presParOf" srcId="{3C62BF06-9EB1-4D13-B8D5-8F204B7CBECC}" destId="{317351A2-47A7-4337-BFA9-A7064267A174}" srcOrd="1" destOrd="0" presId="urn:microsoft.com/office/officeart/2005/8/layout/cycle2"/>
    <dgm:cxn modelId="{B70F59CF-2646-4382-A1FF-5D7B2253D9DF}" type="presParOf" srcId="{317351A2-47A7-4337-BFA9-A7064267A174}" destId="{2B8B75DB-D8E1-4E1A-8289-8A867A6C3022}" srcOrd="0" destOrd="0" presId="urn:microsoft.com/office/officeart/2005/8/layout/cycle2"/>
    <dgm:cxn modelId="{DF3938BB-4962-4746-9C73-C5C82158017C}" type="presParOf" srcId="{3C62BF06-9EB1-4D13-B8D5-8F204B7CBECC}" destId="{C2B33AD2-B11E-4B9C-9F7F-21FA03ACC585}" srcOrd="2" destOrd="0" presId="urn:microsoft.com/office/officeart/2005/8/layout/cycle2"/>
    <dgm:cxn modelId="{39C560E2-FE6C-43AA-99C1-957509D7C245}" type="presParOf" srcId="{3C62BF06-9EB1-4D13-B8D5-8F204B7CBECC}" destId="{B1DE90D8-E64A-4A20-B1C0-741F9AD51857}" srcOrd="3" destOrd="0" presId="urn:microsoft.com/office/officeart/2005/8/layout/cycle2"/>
    <dgm:cxn modelId="{89257943-2010-425F-AB39-AA837B30844A}" type="presParOf" srcId="{B1DE90D8-E64A-4A20-B1C0-741F9AD51857}" destId="{484975B4-32F5-4076-98BF-0CB6A80987B5}" srcOrd="0" destOrd="0" presId="urn:microsoft.com/office/officeart/2005/8/layout/cycle2"/>
    <dgm:cxn modelId="{FFD4EBDD-DBA8-42D8-9499-E6A4F03479BC}" type="presParOf" srcId="{3C62BF06-9EB1-4D13-B8D5-8F204B7CBECC}" destId="{484599E0-B945-4D3A-8E34-28E8DBCC9800}" srcOrd="4" destOrd="0" presId="urn:microsoft.com/office/officeart/2005/8/layout/cycle2"/>
    <dgm:cxn modelId="{B6BCC2E8-4673-4338-BAF8-8A0E74476B47}" type="presParOf" srcId="{3C62BF06-9EB1-4D13-B8D5-8F204B7CBECC}" destId="{311404CF-FCAA-451D-8880-8A7B0D94A3F5}" srcOrd="5" destOrd="0" presId="urn:microsoft.com/office/officeart/2005/8/layout/cycle2"/>
    <dgm:cxn modelId="{D7EF4201-A7F1-4A5F-B2DB-18C4B2A8F5AF}" type="presParOf" srcId="{311404CF-FCAA-451D-8880-8A7B0D94A3F5}" destId="{580121AC-2FD4-4921-9F8E-8DBDB3B4C6BF}" srcOrd="0" destOrd="0" presId="urn:microsoft.com/office/officeart/2005/8/layout/cycle2"/>
    <dgm:cxn modelId="{EC07D557-D812-4CCD-9F80-22BB84F6AC70}" type="presParOf" srcId="{3C62BF06-9EB1-4D13-B8D5-8F204B7CBECC}" destId="{07DB41E0-A58E-4B49-94B4-41708C926E80}" srcOrd="6" destOrd="0" presId="urn:microsoft.com/office/officeart/2005/8/layout/cycle2"/>
    <dgm:cxn modelId="{B8853D0C-6A33-4B2A-B73D-CF22FFA6E456}" type="presParOf" srcId="{3C62BF06-9EB1-4D13-B8D5-8F204B7CBECC}" destId="{4B929A21-C003-46DB-90CC-560E68CE911B}" srcOrd="7" destOrd="0" presId="urn:microsoft.com/office/officeart/2005/8/layout/cycle2"/>
    <dgm:cxn modelId="{94426EC8-E652-4610-9A92-429B50601F6A}" type="presParOf" srcId="{4B929A21-C003-46DB-90CC-560E68CE911B}" destId="{B118C361-FA88-4AEE-AA58-76174370BA5F}" srcOrd="0" destOrd="0" presId="urn:microsoft.com/office/officeart/2005/8/layout/cycle2"/>
    <dgm:cxn modelId="{980FF4F0-3AA9-4733-9B7A-D8355ED589F9}" type="presParOf" srcId="{3C62BF06-9EB1-4D13-B8D5-8F204B7CBECC}" destId="{17BFFC84-29BB-4575-9FA3-56B5068046F0}" srcOrd="8" destOrd="0" presId="urn:microsoft.com/office/officeart/2005/8/layout/cycle2"/>
    <dgm:cxn modelId="{7B73BE28-90AE-490E-9489-A4927F2217A4}" type="presParOf" srcId="{3C62BF06-9EB1-4D13-B8D5-8F204B7CBECC}" destId="{CD933FE6-4190-4F59-8F58-EEF292BFAC59}" srcOrd="9" destOrd="0" presId="urn:microsoft.com/office/officeart/2005/8/layout/cycle2"/>
    <dgm:cxn modelId="{4DF941CA-8B30-4C1D-893D-0EBD563971FA}" type="presParOf" srcId="{CD933FE6-4190-4F59-8F58-EEF292BFAC59}" destId="{6D426BAC-F67C-45E4-8155-D5D5A045C664}" srcOrd="0" destOrd="0" presId="urn:microsoft.com/office/officeart/2005/8/layout/cycle2"/>
    <dgm:cxn modelId="{27664154-9331-4AA2-9904-4B36396C0D73}" type="presParOf" srcId="{3C62BF06-9EB1-4D13-B8D5-8F204B7CBECC}" destId="{7E0CF06C-5077-4B33-82B1-EC8D9D4FBD3C}" srcOrd="10" destOrd="0" presId="urn:microsoft.com/office/officeart/2005/8/layout/cycle2"/>
    <dgm:cxn modelId="{E99FB085-A566-4448-8C98-06D589A55A67}" type="presParOf" srcId="{3C62BF06-9EB1-4D13-B8D5-8F204B7CBECC}" destId="{BB7BE7C6-0404-4FCB-B69C-F2A841F59901}" srcOrd="11" destOrd="0" presId="urn:microsoft.com/office/officeart/2005/8/layout/cycle2"/>
    <dgm:cxn modelId="{219685F0-152F-4AAC-A272-4DED3712F65E}" type="presParOf" srcId="{BB7BE7C6-0404-4FCB-B69C-F2A841F59901}" destId="{F58D3841-732F-45A5-9CF4-513F0A248A6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4E9C0-E594-4752-86ED-80F2D21EC39B}">
      <dsp:nvSpPr>
        <dsp:cNvPr id="0" name=""/>
        <dsp:cNvSpPr/>
      </dsp:nvSpPr>
      <dsp:spPr>
        <a:xfrm>
          <a:off x="2032538" y="1012"/>
          <a:ext cx="936591" cy="9365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kern="1200" cap="none" normalizeH="0" baseline="0" dirty="0">
              <a:ln/>
              <a:effectLst/>
              <a:latin typeface="Arial" charset="0"/>
              <a:cs typeface="Arial" charset="0"/>
            </a:rPr>
            <a:t>Переработка в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kern="1200" cap="none" normalizeH="0" baseline="0" dirty="0">
              <a:ln/>
              <a:effectLst/>
              <a:latin typeface="Arial" charset="0"/>
              <a:cs typeface="Arial" charset="0"/>
            </a:rPr>
            <a:t>экотехнопарке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kern="1200" cap="none" normalizeH="0" baseline="0" dirty="0">
              <a:ln/>
              <a:effectLst/>
              <a:latin typeface="Arial" charset="0"/>
              <a:cs typeface="Arial" charset="0"/>
            </a:rPr>
            <a:t>850 000 тонн/год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kern="1200" cap="none" normalizeH="0" baseline="0" dirty="0">
              <a:ln/>
              <a:effectLst/>
              <a:latin typeface="Arial" charset="0"/>
              <a:cs typeface="Arial" charset="0"/>
            </a:rPr>
            <a:t>ТБО* и КГМ**</a:t>
          </a:r>
        </a:p>
      </dsp:txBody>
      <dsp:txXfrm>
        <a:off x="2169699" y="138173"/>
        <a:ext cx="662269" cy="662269"/>
      </dsp:txXfrm>
    </dsp:sp>
    <dsp:sp modelId="{317351A2-47A7-4337-BFA9-A7064267A174}">
      <dsp:nvSpPr>
        <dsp:cNvPr id="0" name=""/>
        <dsp:cNvSpPr/>
      </dsp:nvSpPr>
      <dsp:spPr>
        <a:xfrm rot="1800000">
          <a:off x="2979187" y="659281"/>
          <a:ext cx="248882" cy="3160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>
        <a:off x="2984189" y="703835"/>
        <a:ext cx="174217" cy="189659"/>
      </dsp:txXfrm>
    </dsp:sp>
    <dsp:sp modelId="{C2B33AD2-B11E-4B9C-9F7F-21FA03ACC585}">
      <dsp:nvSpPr>
        <dsp:cNvPr id="0" name=""/>
        <dsp:cNvSpPr/>
      </dsp:nvSpPr>
      <dsp:spPr>
        <a:xfrm>
          <a:off x="3250327" y="704103"/>
          <a:ext cx="936591" cy="936591"/>
        </a:xfrm>
        <a:prstGeom prst="ellipse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kern="1200" cap="none" normalizeH="0" baseline="0" dirty="0">
              <a:ln/>
              <a:effectLst/>
              <a:latin typeface="Arial" charset="0"/>
              <a:cs typeface="Arial" charset="0"/>
            </a:rPr>
            <a:t>Цементный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kern="1200" cap="none" normalizeH="0" baseline="0" dirty="0">
              <a:ln/>
              <a:effectLst/>
              <a:latin typeface="Arial" charset="0"/>
              <a:cs typeface="Arial" charset="0"/>
            </a:rPr>
            <a:t>Завод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kern="1200" cap="none" normalizeH="0" baseline="0" dirty="0">
              <a:ln/>
              <a:effectLst/>
              <a:latin typeface="Arial" charset="0"/>
              <a:cs typeface="Arial" charset="0"/>
            </a:rPr>
            <a:t>200 000 тонн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700" b="0" i="0" u="none" strike="noStrike" kern="1200" cap="none" normalizeH="0" baseline="0" dirty="0">
              <a:ln/>
              <a:effectLst/>
              <a:latin typeface="Arial" charset="0"/>
              <a:cs typeface="Arial" charset="0"/>
            </a:rPr>
            <a:t>SRF</a:t>
          </a:r>
          <a:r>
            <a:rPr kumimoji="0" lang="ru-RU" sz="700" b="0" i="0" u="none" strike="noStrike" kern="1200" cap="none" normalizeH="0" baseline="0" dirty="0">
              <a:ln/>
              <a:effectLst/>
              <a:latin typeface="Arial" charset="0"/>
              <a:cs typeface="Arial" charset="0"/>
            </a:rPr>
            <a:t> для печей</a:t>
          </a:r>
        </a:p>
      </dsp:txBody>
      <dsp:txXfrm>
        <a:off x="3387488" y="841264"/>
        <a:ext cx="662269" cy="662269"/>
      </dsp:txXfrm>
    </dsp:sp>
    <dsp:sp modelId="{B1DE90D8-E64A-4A20-B1C0-741F9AD51857}">
      <dsp:nvSpPr>
        <dsp:cNvPr id="0" name=""/>
        <dsp:cNvSpPr/>
      </dsp:nvSpPr>
      <dsp:spPr>
        <a:xfrm rot="5400000">
          <a:off x="3594181" y="1710396"/>
          <a:ext cx="248882" cy="3160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>
        <a:off x="3631514" y="1736284"/>
        <a:ext cx="174217" cy="189659"/>
      </dsp:txXfrm>
    </dsp:sp>
    <dsp:sp modelId="{484599E0-B945-4D3A-8E34-28E8DBCC9800}">
      <dsp:nvSpPr>
        <dsp:cNvPr id="0" name=""/>
        <dsp:cNvSpPr/>
      </dsp:nvSpPr>
      <dsp:spPr>
        <a:xfrm>
          <a:off x="3250327" y="2110285"/>
          <a:ext cx="936591" cy="936591"/>
        </a:xfrm>
        <a:prstGeom prst="ellipse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kern="1200" cap="none" normalizeH="0" baseline="0" dirty="0">
              <a:ln/>
              <a:effectLst/>
              <a:latin typeface="Arial" charset="0"/>
              <a:cs typeface="Arial" charset="0"/>
            </a:rPr>
            <a:t>Цемент</a:t>
          </a:r>
        </a:p>
      </dsp:txBody>
      <dsp:txXfrm>
        <a:off x="3387488" y="2247446"/>
        <a:ext cx="662269" cy="662269"/>
      </dsp:txXfrm>
    </dsp:sp>
    <dsp:sp modelId="{311404CF-FCAA-451D-8880-8A7B0D94A3F5}">
      <dsp:nvSpPr>
        <dsp:cNvPr id="0" name=""/>
        <dsp:cNvSpPr/>
      </dsp:nvSpPr>
      <dsp:spPr>
        <a:xfrm rot="9000000">
          <a:off x="2991387" y="2768554"/>
          <a:ext cx="248882" cy="3160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 rot="10800000">
        <a:off x="3061050" y="2813108"/>
        <a:ext cx="174217" cy="189659"/>
      </dsp:txXfrm>
    </dsp:sp>
    <dsp:sp modelId="{07DB41E0-A58E-4B49-94B4-41708C926E80}">
      <dsp:nvSpPr>
        <dsp:cNvPr id="0" name=""/>
        <dsp:cNvSpPr/>
      </dsp:nvSpPr>
      <dsp:spPr>
        <a:xfrm>
          <a:off x="2032538" y="2813376"/>
          <a:ext cx="936591" cy="936591"/>
        </a:xfrm>
        <a:prstGeom prst="ellipse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kern="1200" cap="none" normalizeH="0" baseline="0" dirty="0">
              <a:ln/>
              <a:effectLst/>
              <a:latin typeface="Arial" charset="0"/>
              <a:cs typeface="Arial" charset="0"/>
            </a:rPr>
            <a:t>Реализация цемента через магазины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700" b="0" i="0" u="none" strike="noStrike" kern="1200" cap="none" normalizeH="0" baseline="0" dirty="0">
            <a:ln/>
            <a:effectLst/>
            <a:latin typeface="Arial" charset="0"/>
            <a:cs typeface="Arial" charset="0"/>
          </a:endParaRPr>
        </a:p>
      </dsp:txBody>
      <dsp:txXfrm>
        <a:off x="2169699" y="2950537"/>
        <a:ext cx="662269" cy="662269"/>
      </dsp:txXfrm>
    </dsp:sp>
    <dsp:sp modelId="{4B929A21-C003-46DB-90CC-560E68CE911B}">
      <dsp:nvSpPr>
        <dsp:cNvPr id="0" name=""/>
        <dsp:cNvSpPr/>
      </dsp:nvSpPr>
      <dsp:spPr>
        <a:xfrm rot="12600000">
          <a:off x="1773597" y="2775598"/>
          <a:ext cx="248882" cy="3160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 rot="10800000">
        <a:off x="1843260" y="2857484"/>
        <a:ext cx="174217" cy="189659"/>
      </dsp:txXfrm>
    </dsp:sp>
    <dsp:sp modelId="{17BFFC84-29BB-4575-9FA3-56B5068046F0}">
      <dsp:nvSpPr>
        <dsp:cNvPr id="0" name=""/>
        <dsp:cNvSpPr/>
      </dsp:nvSpPr>
      <dsp:spPr>
        <a:xfrm>
          <a:off x="814748" y="2110285"/>
          <a:ext cx="936591" cy="936591"/>
        </a:xfrm>
        <a:prstGeom prst="ellipse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kern="1200" cap="none" normalizeH="0" baseline="0" dirty="0">
              <a:ln/>
              <a:effectLst/>
              <a:latin typeface="Arial" charset="0"/>
              <a:cs typeface="Arial" charset="0"/>
            </a:rPr>
            <a:t>Строительство квартир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700" b="0" i="0" u="none" strike="noStrike" kern="1200" cap="none" normalizeH="0" baseline="0" dirty="0">
            <a:ln/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kern="1200" cap="none" normalizeH="0" baseline="0" dirty="0">
              <a:ln/>
              <a:effectLst/>
              <a:latin typeface="Arial" charset="0"/>
              <a:cs typeface="Arial" charset="0"/>
            </a:rPr>
            <a:t>Городские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kern="1200" cap="none" normalizeH="0" baseline="0" dirty="0">
              <a:ln/>
              <a:effectLst/>
              <a:latin typeface="Arial" charset="0"/>
              <a:cs typeface="Arial" charset="0"/>
            </a:rPr>
            <a:t>Отходы</a:t>
          </a:r>
        </a:p>
      </dsp:txBody>
      <dsp:txXfrm>
        <a:off x="951909" y="2247446"/>
        <a:ext cx="662269" cy="662269"/>
      </dsp:txXfrm>
    </dsp:sp>
    <dsp:sp modelId="{CD933FE6-4190-4F59-8F58-EEF292BFAC59}">
      <dsp:nvSpPr>
        <dsp:cNvPr id="0" name=""/>
        <dsp:cNvSpPr/>
      </dsp:nvSpPr>
      <dsp:spPr>
        <a:xfrm rot="16200000">
          <a:off x="1158603" y="1724484"/>
          <a:ext cx="248882" cy="3160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>
        <a:off x="1195936" y="1825037"/>
        <a:ext cx="174217" cy="189659"/>
      </dsp:txXfrm>
    </dsp:sp>
    <dsp:sp modelId="{7E0CF06C-5077-4B33-82B1-EC8D9D4FBD3C}">
      <dsp:nvSpPr>
        <dsp:cNvPr id="0" name=""/>
        <dsp:cNvSpPr/>
      </dsp:nvSpPr>
      <dsp:spPr>
        <a:xfrm>
          <a:off x="814748" y="704103"/>
          <a:ext cx="936591" cy="936591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kern="1200" cap="none" normalizeH="0" baseline="0" dirty="0">
              <a:ln/>
              <a:effectLst/>
              <a:latin typeface="Arial" charset="0"/>
              <a:cs typeface="Arial" charset="0"/>
            </a:rPr>
            <a:t>1 600 000 м3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kern="1200" cap="none" normalizeH="0" baseline="0" dirty="0">
              <a:ln/>
              <a:effectLst/>
              <a:latin typeface="Arial" charset="0"/>
              <a:cs typeface="Arial" charset="0"/>
            </a:rPr>
            <a:t>отходов</a:t>
          </a:r>
        </a:p>
      </dsp:txBody>
      <dsp:txXfrm>
        <a:off x="951909" y="841264"/>
        <a:ext cx="662269" cy="662269"/>
      </dsp:txXfrm>
    </dsp:sp>
    <dsp:sp modelId="{BB7BE7C6-0404-4FCB-B69C-F2A841F59901}">
      <dsp:nvSpPr>
        <dsp:cNvPr id="0" name=""/>
        <dsp:cNvSpPr/>
      </dsp:nvSpPr>
      <dsp:spPr>
        <a:xfrm rot="19800000">
          <a:off x="1761397" y="666325"/>
          <a:ext cx="248882" cy="3160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>
        <a:off x="1766399" y="748211"/>
        <a:ext cx="174217" cy="189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ABAF488-407E-42CE-9EF5-5A51D066C78E}" type="datetimeFigureOut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A24BF5-BDAB-4BA2-9C35-5C6B13315F3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00865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516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0331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549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80661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5826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70992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6157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61322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6868" name="Нижний колонтитул 3"/>
          <p:cNvSpPr txBox="1">
            <a:spLocks noGrp="1"/>
          </p:cNvSpPr>
          <p:nvPr/>
        </p:nvSpPr>
        <p:spPr bwMode="auto">
          <a:xfrm>
            <a:off x="0" y="868680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92" tIns="45496" rIns="90992" bIns="45496" anchor="b"/>
          <a:lstStyle>
            <a:lvl1pPr defTabSz="909638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defTabSz="909638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defTabSz="909638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defTabSz="909638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defTabSz="909638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200"/>
          </a:p>
        </p:txBody>
      </p:sp>
      <p:sp>
        <p:nvSpPr>
          <p:cNvPr id="36869" name="Номер слайда 4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92" tIns="45496" rIns="90992" bIns="45496" anchor="b"/>
          <a:lstStyle>
            <a:lvl1pPr defTabSz="909638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defTabSz="909638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defTabSz="909638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defTabSz="909638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defTabSz="909638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5ABDDC0-B347-4041-AB2A-2F5D5E240445}" type="slidenum">
              <a:rPr lang="ru-RU" altLang="ru-RU" sz="1200"/>
              <a:pPr algn="r" eaLnBrk="1" hangingPunct="1"/>
              <a:t>10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7892" name="Номер слайда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92" tIns="45496" rIns="90992" bIns="45496" anchor="b"/>
          <a:lstStyle>
            <a:lvl1pPr defTabSz="909638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defTabSz="909638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defTabSz="909638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defTabSz="909638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defTabSz="909638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765F326-7EC1-456D-9DF8-3B2F313C4088}" type="slidenum">
              <a:rPr lang="ru-RU" altLang="ru-RU" sz="1200"/>
              <a:pPr algn="r" eaLnBrk="1" hangingPunct="1"/>
              <a:t>11</a:t>
            </a:fld>
            <a:endParaRPr lang="ru-RU" altLang="ru-RU" sz="1200"/>
          </a:p>
        </p:txBody>
      </p:sp>
      <p:sp>
        <p:nvSpPr>
          <p:cNvPr id="37893" name="Нижний колонтитул 4"/>
          <p:cNvSpPr txBox="1">
            <a:spLocks noGrp="1"/>
          </p:cNvSpPr>
          <p:nvPr/>
        </p:nvSpPr>
        <p:spPr bwMode="auto">
          <a:xfrm>
            <a:off x="0" y="868680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92" tIns="45496" rIns="90992" bIns="45496" anchor="b"/>
          <a:lstStyle>
            <a:lvl1pPr defTabSz="909638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defTabSz="909638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defTabSz="909638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defTabSz="909638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defTabSz="909638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8916" name="Номер слайда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92" tIns="45496" rIns="90992" bIns="45496" anchor="b"/>
          <a:lstStyle>
            <a:lvl1pPr defTabSz="909638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defTabSz="909638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defTabSz="909638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defTabSz="909638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defTabSz="909638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48E19B6-64F7-401B-A81C-740281EF4C29}" type="slidenum">
              <a:rPr lang="ru-RU" altLang="ru-RU" sz="1200"/>
              <a:pPr algn="r" eaLnBrk="1" hangingPunct="1"/>
              <a:t>12</a:t>
            </a:fld>
            <a:endParaRPr lang="ru-RU" altLang="ru-RU" sz="1200"/>
          </a:p>
        </p:txBody>
      </p:sp>
      <p:sp>
        <p:nvSpPr>
          <p:cNvPr id="38917" name="Нижний колонтитул 4"/>
          <p:cNvSpPr txBox="1">
            <a:spLocks noGrp="1"/>
          </p:cNvSpPr>
          <p:nvPr/>
        </p:nvSpPr>
        <p:spPr bwMode="auto">
          <a:xfrm>
            <a:off x="0" y="868680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92" tIns="45496" rIns="90992" bIns="45496" anchor="b"/>
          <a:lstStyle>
            <a:lvl1pPr defTabSz="909638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defTabSz="909638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defTabSz="909638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defTabSz="909638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defTabSz="909638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5948" y="2133878"/>
            <a:ext cx="10380742" cy="147240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1896" y="3892497"/>
            <a:ext cx="8548847" cy="1755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5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0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80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5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70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6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6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6B68D-FEDA-4471-A614-913D43BA0F06}" type="datetimeFigureOut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66E58-0043-41C1-9B51-40702B55B149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8059448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F25D4-8CEE-49FF-9C23-ACDAFFA6CDE9}" type="datetimeFigureOut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28321-2A03-472D-B75D-7226C66A8364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6941600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54162" y="275084"/>
            <a:ext cx="2747844" cy="586100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0632" y="275084"/>
            <a:ext cx="8039987" cy="58610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EA836-0157-4DBE-B24E-14453E9B2022}" type="datetimeFigureOut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F53A5-DCA2-4643-BD0B-17204A166D94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8870838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3/21/2018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9A9A9A"/>
                </a:solidFill>
                <a:latin typeface="Arial"/>
                <a:cs typeface="Arial"/>
              </a:defRPr>
            </a:lvl1pPr>
          </a:lstStyle>
          <a:p>
            <a:pPr marL="30287">
              <a:lnSpc>
                <a:spcPts val="1562"/>
              </a:lnSpc>
            </a:pPr>
            <a:fld id="{81D60167-4931-47E6-BA6A-407CBD079E47}" type="slidenum">
              <a:rPr lang="ru-RU" spc="-6" smtClean="0"/>
              <a:pPr marL="30287">
                <a:lnSpc>
                  <a:spcPts val="1562"/>
                </a:lnSpc>
              </a:pPr>
              <a:t>‹#›</a:t>
            </a:fld>
            <a:endParaRPr lang="ru-RU" spc="-6" dirty="0"/>
          </a:p>
        </p:txBody>
      </p:sp>
    </p:spTree>
    <p:extLst>
      <p:ext uri="{BB962C8B-B14F-4D97-AF65-F5344CB8AC3E}">
        <p14:creationId xmlns:p14="http://schemas.microsoft.com/office/powerpoint/2010/main" val="3807412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B3CE8-4DB5-4E17-9624-C5DF300BBE57}" type="datetimeFigureOut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CE557-1BEE-4AFF-936C-685E74704520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4603266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714" y="4414042"/>
            <a:ext cx="10380742" cy="1364282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4714" y="2911424"/>
            <a:ext cx="10380742" cy="1502618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51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03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54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8066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58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709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61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613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A46FF-DF9F-4C9C-A1FF-7D62900D34C5}" type="datetimeFigureOut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04208-D6A4-4C4B-B96C-D8B8B05DF2CC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7415526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0632" y="1602794"/>
            <a:ext cx="5393915" cy="4533297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08091" y="1602794"/>
            <a:ext cx="5393915" cy="4533297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516BE-4A89-4CDF-A39D-FF014F62A0BB}" type="datetimeFigureOut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C0361-DB4C-417D-B776-9504B7D44FB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742787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0632" y="1537600"/>
            <a:ext cx="5396036" cy="64079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5165" indent="0">
              <a:buNone/>
              <a:defRPr sz="2400" b="1"/>
            </a:lvl2pPr>
            <a:lvl3pPr marL="1090331" indent="0">
              <a:buNone/>
              <a:defRPr sz="2100" b="1"/>
            </a:lvl3pPr>
            <a:lvl4pPr marL="1635496" indent="0">
              <a:buNone/>
              <a:defRPr sz="1900" b="1"/>
            </a:lvl4pPr>
            <a:lvl5pPr marL="2180661" indent="0">
              <a:buNone/>
              <a:defRPr sz="1900" b="1"/>
            </a:lvl5pPr>
            <a:lvl6pPr marL="2725826" indent="0">
              <a:buNone/>
              <a:defRPr sz="1900" b="1"/>
            </a:lvl6pPr>
            <a:lvl7pPr marL="3270992" indent="0">
              <a:buNone/>
              <a:defRPr sz="1900" b="1"/>
            </a:lvl7pPr>
            <a:lvl8pPr marL="3816157" indent="0">
              <a:buNone/>
              <a:defRPr sz="1900" b="1"/>
            </a:lvl8pPr>
            <a:lvl9pPr marL="4361322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0632" y="2178399"/>
            <a:ext cx="5396036" cy="395769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03851" y="1537600"/>
            <a:ext cx="5398156" cy="64079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5165" indent="0">
              <a:buNone/>
              <a:defRPr sz="2400" b="1"/>
            </a:lvl2pPr>
            <a:lvl3pPr marL="1090331" indent="0">
              <a:buNone/>
              <a:defRPr sz="2100" b="1"/>
            </a:lvl3pPr>
            <a:lvl4pPr marL="1635496" indent="0">
              <a:buNone/>
              <a:defRPr sz="1900" b="1"/>
            </a:lvl4pPr>
            <a:lvl5pPr marL="2180661" indent="0">
              <a:buNone/>
              <a:defRPr sz="1900" b="1"/>
            </a:lvl5pPr>
            <a:lvl6pPr marL="2725826" indent="0">
              <a:buNone/>
              <a:defRPr sz="1900" b="1"/>
            </a:lvl6pPr>
            <a:lvl7pPr marL="3270992" indent="0">
              <a:buNone/>
              <a:defRPr sz="1900" b="1"/>
            </a:lvl7pPr>
            <a:lvl8pPr marL="3816157" indent="0">
              <a:buNone/>
              <a:defRPr sz="1900" b="1"/>
            </a:lvl8pPr>
            <a:lvl9pPr marL="4361322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3851" y="2178399"/>
            <a:ext cx="5398156" cy="395769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49F88-257B-4A94-9648-45399E9D472D}" type="datetimeFigureOut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44CF9-12E5-4834-91C3-DCD6E606628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2523665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56A51-3318-4072-9D6B-07FA9B629DFA}" type="datetimeFigureOut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39B5F-E7A6-4E98-AA0C-957B2C3DDAF9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748789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086B9-2361-4F0A-A613-086ED8FE1096}" type="datetimeFigureOut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3DE30-011C-4B24-A33C-A17440498F1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0289946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632" y="273492"/>
            <a:ext cx="4017874" cy="1163933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74802" y="273493"/>
            <a:ext cx="6827204" cy="586259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0632" y="1437426"/>
            <a:ext cx="4017874" cy="4698665"/>
          </a:xfrm>
        </p:spPr>
        <p:txBody>
          <a:bodyPr/>
          <a:lstStyle>
            <a:lvl1pPr marL="0" indent="0">
              <a:buNone/>
              <a:defRPr sz="1700"/>
            </a:lvl1pPr>
            <a:lvl2pPr marL="545165" indent="0">
              <a:buNone/>
              <a:defRPr sz="1400"/>
            </a:lvl2pPr>
            <a:lvl3pPr marL="1090331" indent="0">
              <a:buNone/>
              <a:defRPr sz="1200"/>
            </a:lvl3pPr>
            <a:lvl4pPr marL="1635496" indent="0">
              <a:buNone/>
              <a:defRPr sz="1100"/>
            </a:lvl4pPr>
            <a:lvl5pPr marL="2180661" indent="0">
              <a:buNone/>
              <a:defRPr sz="1100"/>
            </a:lvl5pPr>
            <a:lvl6pPr marL="2725826" indent="0">
              <a:buNone/>
              <a:defRPr sz="1100"/>
            </a:lvl6pPr>
            <a:lvl7pPr marL="3270992" indent="0">
              <a:buNone/>
              <a:defRPr sz="1100"/>
            </a:lvl7pPr>
            <a:lvl8pPr marL="3816157" indent="0">
              <a:buNone/>
              <a:defRPr sz="1100"/>
            </a:lvl8pPr>
            <a:lvl9pPr marL="4361322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A9179-AE04-417A-9D29-5E79BE686BF4}" type="datetimeFigureOut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DD751-20C6-4D78-9C0F-92EC8880D87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5381720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762" y="4808379"/>
            <a:ext cx="7327583" cy="5676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3762" y="613768"/>
            <a:ext cx="7327583" cy="4121468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5165" indent="0">
              <a:buNone/>
              <a:defRPr sz="3300"/>
            </a:lvl2pPr>
            <a:lvl3pPr marL="1090331" indent="0">
              <a:buNone/>
              <a:defRPr sz="2900"/>
            </a:lvl3pPr>
            <a:lvl4pPr marL="1635496" indent="0">
              <a:buNone/>
              <a:defRPr sz="2400"/>
            </a:lvl4pPr>
            <a:lvl5pPr marL="2180661" indent="0">
              <a:buNone/>
              <a:defRPr sz="2400"/>
            </a:lvl5pPr>
            <a:lvl6pPr marL="2725826" indent="0">
              <a:buNone/>
              <a:defRPr sz="2400"/>
            </a:lvl6pPr>
            <a:lvl7pPr marL="3270992" indent="0">
              <a:buNone/>
              <a:defRPr sz="2400"/>
            </a:lvl7pPr>
            <a:lvl8pPr marL="3816157" indent="0">
              <a:buNone/>
              <a:defRPr sz="2400"/>
            </a:lvl8pPr>
            <a:lvl9pPr marL="4361322" indent="0">
              <a:buNone/>
              <a:defRPr sz="24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3762" y="5376036"/>
            <a:ext cx="7327583" cy="806166"/>
          </a:xfrm>
        </p:spPr>
        <p:txBody>
          <a:bodyPr/>
          <a:lstStyle>
            <a:lvl1pPr marL="0" indent="0">
              <a:buNone/>
              <a:defRPr sz="1700"/>
            </a:lvl1pPr>
            <a:lvl2pPr marL="545165" indent="0">
              <a:buNone/>
              <a:defRPr sz="1400"/>
            </a:lvl2pPr>
            <a:lvl3pPr marL="1090331" indent="0">
              <a:buNone/>
              <a:defRPr sz="1200"/>
            </a:lvl3pPr>
            <a:lvl4pPr marL="1635496" indent="0">
              <a:buNone/>
              <a:defRPr sz="1100"/>
            </a:lvl4pPr>
            <a:lvl5pPr marL="2180661" indent="0">
              <a:buNone/>
              <a:defRPr sz="1100"/>
            </a:lvl5pPr>
            <a:lvl6pPr marL="2725826" indent="0">
              <a:buNone/>
              <a:defRPr sz="1100"/>
            </a:lvl6pPr>
            <a:lvl7pPr marL="3270992" indent="0">
              <a:buNone/>
              <a:defRPr sz="1100"/>
            </a:lvl7pPr>
            <a:lvl8pPr marL="3816157" indent="0">
              <a:buNone/>
              <a:defRPr sz="1100"/>
            </a:lvl8pPr>
            <a:lvl9pPr marL="4361322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C174E-071A-41E5-9E35-DBAB58125316}" type="datetimeFigureOut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00D83-4844-4C04-B4BC-E06941BE808A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3238306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610632" y="275083"/>
            <a:ext cx="10991374" cy="114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033" tIns="54517" rIns="109033" bIns="545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610632" y="1602794"/>
            <a:ext cx="10991374" cy="453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033" tIns="54517" rIns="109033" bIns="545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0632" y="6366650"/>
            <a:ext cx="2849616" cy="365717"/>
          </a:xfrm>
          <a:prstGeom prst="rect">
            <a:avLst/>
          </a:prstGeom>
        </p:spPr>
        <p:txBody>
          <a:bodyPr vert="horz" lIns="109033" tIns="54517" rIns="109033" bIns="5451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B022FEC6-C912-42CB-BDF6-70B7C07EA29C}" type="datetimeFigureOut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72652" y="6366650"/>
            <a:ext cx="3867335" cy="365717"/>
          </a:xfrm>
          <a:prstGeom prst="rect">
            <a:avLst/>
          </a:prstGeom>
        </p:spPr>
        <p:txBody>
          <a:bodyPr vert="horz" lIns="109033" tIns="54517" rIns="109033" bIns="5451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52390" y="6366650"/>
            <a:ext cx="2849616" cy="365717"/>
          </a:xfrm>
          <a:prstGeom prst="rect">
            <a:avLst/>
          </a:prstGeom>
        </p:spPr>
        <p:txBody>
          <a:bodyPr vert="horz" wrap="square" lIns="109033" tIns="54517" rIns="109033" bIns="5451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98989"/>
                </a:solidFill>
              </a:defRPr>
            </a:lvl1pPr>
          </a:lstStyle>
          <a:p>
            <a:fld id="{F6137D0E-9704-4DE9-BFE8-4E492091DE80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5165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90331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35496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80661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8874" indent="-40887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5894" indent="-34072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2913" indent="-27258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8078" indent="-27258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3244" indent="-27258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8409" indent="-272583" algn="l" defTabSz="109033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43574" indent="-272583" algn="l" defTabSz="109033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8740" indent="-272583" algn="l" defTabSz="109033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33905" indent="-272583" algn="l" defTabSz="109033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5165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331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5496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80661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5826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70992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6157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61322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8.jpeg"/><Relationship Id="rId5" Type="http://schemas.openxmlformats.org/officeDocument/2006/relationships/diagramLayout" Target="../diagrams/layout1.xml"/><Relationship Id="rId15" Type="http://schemas.openxmlformats.org/officeDocument/2006/relationships/image" Target="../media/image22.png"/><Relationship Id="rId10" Type="http://schemas.openxmlformats.org/officeDocument/2006/relationships/image" Target="../media/image17.jpeg"/><Relationship Id="rId4" Type="http://schemas.openxmlformats.org/officeDocument/2006/relationships/diagramData" Target="../diagrams/data1.xml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gif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gif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32.jpg"/><Relationship Id="rId7" Type="http://schemas.openxmlformats.org/officeDocument/2006/relationships/image" Target="../media/image3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759895" y="5027630"/>
            <a:ext cx="6916254" cy="1448927"/>
          </a:xfrm>
          <a:prstGeom prst="rect">
            <a:avLst/>
          </a:prstGeom>
        </p:spPr>
        <p:txBody>
          <a:bodyPr lIns="109033" tIns="54517" rIns="109033" bIns="54517">
            <a:spAutoFit/>
          </a:bodyPr>
          <a:lstStyle/>
          <a:p>
            <a:pPr algn="r">
              <a:defRPr/>
            </a:pPr>
            <a:r>
              <a:rPr lang="ru-RU" sz="2900" dirty="0">
                <a:solidFill>
                  <a:srgbClr val="006600"/>
                </a:solidFill>
                <a:latin typeface="+mj-lt"/>
                <a:cs typeface="+mn-cs"/>
              </a:rPr>
              <a:t>Председатель подкомитета ТПП РФ</a:t>
            </a:r>
          </a:p>
          <a:p>
            <a:pPr algn="r">
              <a:defRPr/>
            </a:pPr>
            <a:r>
              <a:rPr lang="ru-RU" sz="2900" dirty="0">
                <a:solidFill>
                  <a:srgbClr val="006600"/>
                </a:solidFill>
                <a:latin typeface="+mj-lt"/>
                <a:cs typeface="+mn-cs"/>
              </a:rPr>
              <a:t>Песцов К.К. </a:t>
            </a:r>
          </a:p>
          <a:p>
            <a:pPr algn="r">
              <a:defRPr/>
            </a:pPr>
            <a:r>
              <a:rPr lang="ru-RU" sz="2900" dirty="0">
                <a:solidFill>
                  <a:srgbClr val="3333CC"/>
                </a:solidFill>
                <a:latin typeface="+mj-lt"/>
                <a:cs typeface="+mn-cs"/>
              </a:rPr>
              <a:t>22-23 марта 2018 год 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74301" y="116076"/>
            <a:ext cx="10098750" cy="1833648"/>
          </a:xfrm>
          <a:prstGeom prst="rect">
            <a:avLst/>
          </a:prstGeom>
        </p:spPr>
        <p:txBody>
          <a:bodyPr lIns="109033" tIns="54517" rIns="109033" bIns="54517">
            <a:spAutoFit/>
          </a:bodyPr>
          <a:lstStyle/>
          <a:p>
            <a:pPr algn="ctr">
              <a:defRPr/>
            </a:pPr>
            <a:r>
              <a:rPr lang="ru-RU" sz="2800" b="0" dirty="0">
                <a:solidFill>
                  <a:srgbClr val="006600"/>
                </a:solidFill>
                <a:latin typeface="+mj-lt"/>
                <a:cs typeface="+mn-cs"/>
              </a:rPr>
              <a:t>Комитет ТПП РФ по энергетической</a:t>
            </a:r>
            <a:endParaRPr lang="en-US" sz="2800" b="0" dirty="0">
              <a:solidFill>
                <a:srgbClr val="006600"/>
              </a:solidFill>
              <a:latin typeface="+mj-lt"/>
              <a:cs typeface="+mn-cs"/>
            </a:endParaRPr>
          </a:p>
          <a:p>
            <a:pPr algn="ctr">
              <a:defRPr/>
            </a:pPr>
            <a:r>
              <a:rPr lang="ru-RU" sz="2800" b="0" dirty="0">
                <a:solidFill>
                  <a:srgbClr val="006600"/>
                </a:solidFill>
                <a:latin typeface="+mj-lt"/>
                <a:cs typeface="+mn-cs"/>
              </a:rPr>
              <a:t>стратегии и развитию ТЭК.</a:t>
            </a:r>
            <a:endParaRPr lang="en-US" sz="2800" b="0" dirty="0">
              <a:solidFill>
                <a:srgbClr val="006600"/>
              </a:solidFill>
              <a:latin typeface="+mj-lt"/>
              <a:cs typeface="+mn-cs"/>
            </a:endParaRPr>
          </a:p>
          <a:p>
            <a:pPr algn="ctr">
              <a:defRPr/>
            </a:pPr>
            <a:r>
              <a:rPr lang="ru-RU" sz="2800" b="0" dirty="0">
                <a:solidFill>
                  <a:srgbClr val="006600"/>
                </a:solidFill>
                <a:latin typeface="+mj-lt"/>
                <a:cs typeface="+mn-cs"/>
              </a:rPr>
              <a:t>Подкомитет по инженерно-технической деятельности топливно-энергетического комплекса</a:t>
            </a:r>
          </a:p>
        </p:txBody>
      </p:sp>
      <p:pic>
        <p:nvPicPr>
          <p:cNvPr id="13" name="Рисунок 12" descr="logo_TPP_gray_3_ОЧИЩЕН!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50" y="189220"/>
            <a:ext cx="1725883" cy="180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Прямоугольник 7"/>
          <p:cNvSpPr>
            <a:spLocks noChangeArrowheads="1"/>
          </p:cNvSpPr>
          <p:nvPr/>
        </p:nvSpPr>
        <p:spPr bwMode="auto">
          <a:xfrm>
            <a:off x="720885" y="2277544"/>
            <a:ext cx="10675458" cy="232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033" tIns="54517" rIns="109033" bIns="54517">
            <a:spAutoFit/>
          </a:bodyPr>
          <a:lstStyle>
            <a:lvl1pPr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dirty="0">
                <a:solidFill>
                  <a:srgbClr val="7030A0"/>
                </a:solidFill>
              </a:rPr>
              <a:t>Приоритетная задача – создания региональных сервисных служб по управлению отходами как путь к глубокой и эффективной их переработке </a:t>
            </a:r>
          </a:p>
        </p:txBody>
      </p:sp>
      <p:pic>
        <p:nvPicPr>
          <p:cNvPr id="9" name="Рисунок 8" descr="logo_oil-slim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86706" y="115016"/>
            <a:ext cx="1682351" cy="1011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2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207" y="2719024"/>
            <a:ext cx="1728192" cy="1582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Заголовок 1"/>
          <p:cNvSpPr>
            <a:spLocks/>
          </p:cNvSpPr>
          <p:nvPr/>
        </p:nvSpPr>
        <p:spPr bwMode="auto">
          <a:xfrm>
            <a:off x="1393005" y="116076"/>
            <a:ext cx="9905806" cy="115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033" tIns="54517" rIns="109033" bIns="54517" anchor="ctr"/>
          <a:lstStyle>
            <a:lvl1pPr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3973A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11" name="Подзаголовок 2"/>
          <p:cNvSpPr txBox="1">
            <a:spLocks/>
          </p:cNvSpPr>
          <p:nvPr/>
        </p:nvSpPr>
        <p:spPr bwMode="auto">
          <a:xfrm>
            <a:off x="1681359" y="4156449"/>
            <a:ext cx="10001217" cy="4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033" tIns="54517" rIns="109033" bIns="54517"/>
          <a:lstStyle>
            <a:lvl1pPr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sz="2400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3509014" y="1559862"/>
          <a:ext cx="5001668" cy="3750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7413" name="Picture 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598" y="4294786"/>
            <a:ext cx="1329396" cy="75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095" y="2641111"/>
            <a:ext cx="1172497" cy="100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090" y="1343612"/>
            <a:ext cx="1802212" cy="76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3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669" y="5177276"/>
            <a:ext cx="1289112" cy="80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3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603" y="1343612"/>
            <a:ext cx="1233985" cy="78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27943" y="621719"/>
            <a:ext cx="1105922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9" name="Текст 3"/>
          <p:cNvSpPr txBox="1">
            <a:spLocks/>
          </p:cNvSpPr>
          <p:nvPr/>
        </p:nvSpPr>
        <p:spPr bwMode="auto">
          <a:xfrm>
            <a:off x="1971833" y="116076"/>
            <a:ext cx="8843562" cy="4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033" tIns="54517" rIns="109033" bIns="54517"/>
          <a:lstStyle>
            <a:lvl1pPr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431"/>
              </a:lnSpc>
              <a:spcBef>
                <a:spcPct val="20000"/>
              </a:spcBef>
            </a:pPr>
            <a:r>
              <a:rPr lang="ru-RU" altLang="ru-RU" sz="1200" dirty="0">
                <a:solidFill>
                  <a:schemeClr val="accent1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П</a:t>
            </a:r>
            <a:r>
              <a:rPr lang="ru-RU" altLang="ru-RU" sz="1200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роек</a:t>
            </a:r>
            <a:r>
              <a:rPr lang="ru-RU" altLang="ru-RU" sz="1200" dirty="0">
                <a:solidFill>
                  <a:schemeClr val="accent1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т</a:t>
            </a:r>
            <a:r>
              <a:rPr lang="ru-RU" altLang="ru-RU" sz="1200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200" dirty="0" err="1">
                <a:solidFill>
                  <a:schemeClr val="accent1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эко</a:t>
            </a:r>
            <a:r>
              <a:rPr lang="ru-RU" altLang="ru-RU" sz="1200" dirty="0" err="1">
                <a:solidFill>
                  <a:schemeClr val="accent1"/>
                </a:solidFill>
                <a:latin typeface="Arial" panose="020B0604020202020204" pitchFamily="34" charset="0"/>
              </a:rPr>
              <a:t>технопарка</a:t>
            </a:r>
            <a:r>
              <a:rPr lang="ru-RU" altLang="ru-RU" sz="1200" dirty="0">
                <a:solidFill>
                  <a:schemeClr val="accent1"/>
                </a:solidFill>
                <a:latin typeface="Arial" panose="020B0604020202020204" pitchFamily="34" charset="0"/>
              </a:rPr>
              <a:t> по переработке ТБО и КГМ в энергоноситель </a:t>
            </a:r>
            <a:r>
              <a:rPr lang="en-US" altLang="ru-RU" sz="1200" dirty="0">
                <a:solidFill>
                  <a:schemeClr val="accent1"/>
                </a:solidFill>
                <a:latin typeface="Arial" panose="020B0604020202020204" pitchFamily="34" charset="0"/>
              </a:rPr>
              <a:t>SRF</a:t>
            </a:r>
            <a:endParaRPr lang="ru-RU" altLang="ru-RU" sz="12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ts val="1431"/>
              </a:lnSpc>
              <a:spcBef>
                <a:spcPct val="20000"/>
              </a:spcBef>
            </a:pPr>
            <a:r>
              <a:rPr lang="ru-RU" altLang="ru-RU" sz="1200" dirty="0">
                <a:solidFill>
                  <a:schemeClr val="accent1"/>
                </a:solidFill>
                <a:latin typeface="Arial" panose="020B0604020202020204" pitchFamily="34" charset="0"/>
              </a:rPr>
              <a:t>для цементных заводов и ТЭЦ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sz="1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20" name="Rectangle 32"/>
          <p:cNvSpPr>
            <a:spLocks noChangeArrowheads="1"/>
          </p:cNvSpPr>
          <p:nvPr/>
        </p:nvSpPr>
        <p:spPr bwMode="auto">
          <a:xfrm>
            <a:off x="1137767" y="766415"/>
            <a:ext cx="10270043" cy="103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033" tIns="54517" rIns="109033" bIns="54517">
            <a:spAutoFit/>
          </a:bodyPr>
          <a:lstStyle>
            <a:lvl1pPr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3973AD"/>
                </a:solidFill>
                <a:latin typeface="Arial" panose="020B0604020202020204" pitchFamily="34" charset="0"/>
              </a:rPr>
              <a:t>Циклическая диаграмма проекта </a:t>
            </a:r>
            <a:r>
              <a:rPr lang="ru-RU" altLang="ru-RU" dirty="0" err="1">
                <a:solidFill>
                  <a:srgbClr val="3973AD"/>
                </a:solidFill>
                <a:latin typeface="Arial" panose="020B0604020202020204" pitchFamily="34" charset="0"/>
              </a:rPr>
              <a:t>экотехнопарка</a:t>
            </a:r>
            <a:r>
              <a:rPr lang="ru-RU" altLang="ru-RU" dirty="0">
                <a:solidFill>
                  <a:srgbClr val="3973AD"/>
                </a:solidFill>
                <a:latin typeface="Arial" panose="020B0604020202020204" pitchFamily="34" charset="0"/>
              </a:rPr>
              <a:t> </a:t>
            </a:r>
            <a:br>
              <a:rPr lang="ru-RU" altLang="ru-RU" dirty="0">
                <a:solidFill>
                  <a:srgbClr val="3973AD"/>
                </a:solidFill>
                <a:latin typeface="Arial" panose="020B0604020202020204" pitchFamily="34" charset="0"/>
              </a:rPr>
            </a:br>
            <a:endParaRPr lang="ru-RU" altLang="ru-RU" dirty="0">
              <a:solidFill>
                <a:srgbClr val="3973AD"/>
              </a:solidFill>
              <a:latin typeface="Arial" panose="020B0604020202020204" pitchFamily="34" charset="0"/>
            </a:endParaRPr>
          </a:p>
        </p:txBody>
      </p:sp>
      <p:pic>
        <p:nvPicPr>
          <p:cNvPr id="17421" name="Picture 4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359" y="2569557"/>
            <a:ext cx="1954870" cy="138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3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75" y="4299556"/>
            <a:ext cx="1736485" cy="89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816297" y="5743342"/>
            <a:ext cx="2790249" cy="720303"/>
          </a:xfrm>
          <a:prstGeom prst="roundRect">
            <a:avLst>
              <a:gd name="adj" fmla="val 11928"/>
            </a:avLst>
          </a:prstGeom>
          <a:solidFill>
            <a:srgbClr val="F8FAF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9033" tIns="54517" rIns="109033" bIns="54517" anchor="ctr"/>
          <a:lstStyle/>
          <a:p>
            <a:pPr marL="408874" indent="-408874">
              <a:lnSpc>
                <a:spcPts val="1431"/>
              </a:lnSpc>
              <a:spcBef>
                <a:spcPts val="1431"/>
              </a:spcBef>
              <a:spcAft>
                <a:spcPts val="238"/>
              </a:spcAft>
              <a:buClr>
                <a:srgbClr val="3366CC"/>
              </a:buClr>
              <a:buSzPct val="80000"/>
              <a:defRPr/>
            </a:pPr>
            <a:r>
              <a:rPr lang="ru-RU" sz="1000" i="1">
                <a:solidFill>
                  <a:schemeClr val="tx1"/>
                </a:solidFill>
                <a:latin typeface="Tahoma" pitchFamily="34" charset="0"/>
                <a:cs typeface="Arial" charset="0"/>
              </a:rPr>
              <a:t>*ТБО – Твёрдые бытовые отходы;</a:t>
            </a:r>
          </a:p>
          <a:p>
            <a:pPr marL="408874" indent="-408874">
              <a:lnSpc>
                <a:spcPts val="1431"/>
              </a:lnSpc>
              <a:spcBef>
                <a:spcPts val="1431"/>
              </a:spcBef>
              <a:spcAft>
                <a:spcPts val="238"/>
              </a:spcAft>
              <a:buClr>
                <a:srgbClr val="3366CC"/>
              </a:buClr>
              <a:buSzPct val="80000"/>
              <a:defRPr/>
            </a:pPr>
            <a:r>
              <a:rPr lang="ru-RU" sz="1000" i="1">
                <a:solidFill>
                  <a:schemeClr val="tx1"/>
                </a:solidFill>
                <a:latin typeface="Tahoma" pitchFamily="34" charset="0"/>
                <a:cs typeface="Arial" charset="0"/>
              </a:rPr>
              <a:t>**КГМ – Крупногабаритный мусор</a:t>
            </a:r>
          </a:p>
        </p:txBody>
      </p:sp>
      <p:pic>
        <p:nvPicPr>
          <p:cNvPr id="19" name="Рисунок 18" descr="logo_oil-slime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746566" y="115016"/>
            <a:ext cx="1322491" cy="79517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527943" y="621719"/>
            <a:ext cx="1105922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5" name="Текст 3"/>
          <p:cNvSpPr txBox="1">
            <a:spLocks/>
          </p:cNvSpPr>
          <p:nvPr/>
        </p:nvSpPr>
        <p:spPr bwMode="auto">
          <a:xfrm>
            <a:off x="527943" y="6392092"/>
            <a:ext cx="9422389" cy="36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033" tIns="54517" rIns="109033" bIns="54517"/>
          <a:lstStyle>
            <a:lvl1pPr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192"/>
              </a:lnSpc>
              <a:spcBef>
                <a:spcPct val="20000"/>
              </a:spcBef>
            </a:pPr>
            <a:endParaRPr lang="ru-RU" altLang="ru-RU" sz="1200">
              <a:solidFill>
                <a:srgbClr val="7F7F7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sz="1200">
              <a:solidFill>
                <a:srgbClr val="7F7F7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3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62655" y="693272"/>
            <a:ext cx="9326979" cy="289393"/>
          </a:xfrm>
        </p:spPr>
        <p:txBody>
          <a:bodyPr/>
          <a:lstStyle/>
          <a:p>
            <a:pPr algn="l" eaLnBrk="1" hangingPunct="1"/>
            <a:r>
              <a:rPr lang="ru-RU" altLang="ru-RU" sz="210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  <p:sp>
        <p:nvSpPr>
          <p:cNvPr id="18437" name="Текст 3"/>
          <p:cNvSpPr txBox="1">
            <a:spLocks/>
          </p:cNvSpPr>
          <p:nvPr/>
        </p:nvSpPr>
        <p:spPr bwMode="auto">
          <a:xfrm>
            <a:off x="2355598" y="116076"/>
            <a:ext cx="8843561" cy="4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033" tIns="54517" rIns="109033" bIns="54517"/>
          <a:lstStyle>
            <a:lvl1pPr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431"/>
              </a:lnSpc>
              <a:spcBef>
                <a:spcPct val="20000"/>
              </a:spcBef>
            </a:pPr>
            <a:r>
              <a:rPr lang="ru-RU" altLang="ru-RU" sz="1200">
                <a:solidFill>
                  <a:schemeClr val="accent1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П</a:t>
            </a:r>
            <a:r>
              <a:rPr lang="ru-RU" altLang="ru-RU" sz="12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роек</a:t>
            </a:r>
            <a:r>
              <a:rPr lang="ru-RU" altLang="ru-RU" sz="1200">
                <a:solidFill>
                  <a:schemeClr val="accent1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т</a:t>
            </a:r>
            <a:r>
              <a:rPr lang="ru-RU" altLang="ru-RU" sz="12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200">
                <a:solidFill>
                  <a:schemeClr val="accent1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эко</a:t>
            </a:r>
            <a:r>
              <a:rPr lang="ru-RU" altLang="ru-RU" sz="1200">
                <a:solidFill>
                  <a:schemeClr val="accent1"/>
                </a:solidFill>
                <a:latin typeface="Arial" panose="020B0604020202020204" pitchFamily="34" charset="0"/>
              </a:rPr>
              <a:t>технопарка по переработке ТБО и КГМ в энергоноситель </a:t>
            </a:r>
            <a:r>
              <a:rPr lang="en-US" altLang="ru-RU" sz="1200">
                <a:solidFill>
                  <a:schemeClr val="accent1"/>
                </a:solidFill>
                <a:latin typeface="Arial" panose="020B0604020202020204" pitchFamily="34" charset="0"/>
              </a:rPr>
              <a:t>SRF</a:t>
            </a:r>
            <a:r>
              <a:rPr lang="ru-RU" altLang="ru-RU" sz="120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ts val="1431"/>
              </a:lnSpc>
              <a:spcBef>
                <a:spcPct val="20000"/>
              </a:spcBef>
            </a:pPr>
            <a:r>
              <a:rPr lang="ru-RU" altLang="ru-RU" sz="1200">
                <a:solidFill>
                  <a:schemeClr val="accent1"/>
                </a:solidFill>
                <a:latin typeface="Arial" panose="020B0604020202020204" pitchFamily="34" charset="0"/>
              </a:rPr>
              <a:t>для цементных заводов и ТЭЦ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sz="12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20660" y="5453948"/>
            <a:ext cx="6155084" cy="432500"/>
          </a:xfrm>
          <a:prstGeom prst="roundRect">
            <a:avLst>
              <a:gd name="adj" fmla="val 7006"/>
            </a:avLst>
          </a:prstGeom>
          <a:solidFill>
            <a:srgbClr val="F8FAF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9033" tIns="54517" rIns="109033" bIns="54517" anchor="ctr"/>
          <a:lstStyle/>
          <a:p>
            <a:pPr marL="170364" lvl="1">
              <a:lnSpc>
                <a:spcPts val="1789"/>
              </a:lnSpc>
              <a:buClr>
                <a:srgbClr val="3366CC"/>
              </a:buClr>
              <a:defRPr/>
            </a:pPr>
            <a:r>
              <a:rPr lang="ru-RU" sz="120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Пример реализации аналогичного проекта в г. С-Петербурге, ООО «Ресурсосбережение»</a:t>
            </a:r>
          </a:p>
        </p:txBody>
      </p:sp>
      <p:pic>
        <p:nvPicPr>
          <p:cNvPr id="1843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47" y="1127362"/>
            <a:ext cx="4615784" cy="214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47" y="3363004"/>
            <a:ext cx="4615784" cy="202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673" y="1127362"/>
            <a:ext cx="4615784" cy="213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673" y="3363004"/>
            <a:ext cx="4615784" cy="206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logo_oil-slime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6566" y="115016"/>
            <a:ext cx="1322491" cy="79517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Текст 3"/>
          <p:cNvSpPr txBox="1">
            <a:spLocks/>
          </p:cNvSpPr>
          <p:nvPr/>
        </p:nvSpPr>
        <p:spPr bwMode="auto">
          <a:xfrm>
            <a:off x="1971833" y="260772"/>
            <a:ext cx="9808275" cy="4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033" tIns="54517" rIns="109033" bIns="54517"/>
          <a:lstStyle>
            <a:lvl1pPr marL="3429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sz="1200"/>
          </a:p>
        </p:txBody>
      </p:sp>
      <p:sp>
        <p:nvSpPr>
          <p:cNvPr id="19459" name="Номер слайда 5"/>
          <p:cNvSpPr txBox="1">
            <a:spLocks noGrp="1"/>
          </p:cNvSpPr>
          <p:nvPr/>
        </p:nvSpPr>
        <p:spPr bwMode="auto">
          <a:xfrm>
            <a:off x="11016817" y="6387322"/>
            <a:ext cx="576708" cy="36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033" tIns="54517" rIns="109033" bIns="54517" anchor="ctr"/>
          <a:lstStyle>
            <a:lvl1pPr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ru-RU" altLang="ru-RU" sz="1200">
              <a:solidFill>
                <a:srgbClr val="7F7F7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27943" y="621719"/>
            <a:ext cx="1105922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1" name="Текст 3"/>
          <p:cNvSpPr txBox="1">
            <a:spLocks/>
          </p:cNvSpPr>
          <p:nvPr/>
        </p:nvSpPr>
        <p:spPr bwMode="auto">
          <a:xfrm>
            <a:off x="506741" y="6392092"/>
            <a:ext cx="9422389" cy="36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033" tIns="54517" rIns="109033" bIns="54517"/>
          <a:lstStyle>
            <a:lvl1pPr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sz="1200">
              <a:solidFill>
                <a:srgbClr val="7F7F7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64775" y="693272"/>
            <a:ext cx="9326978" cy="289393"/>
          </a:xfrm>
        </p:spPr>
        <p:txBody>
          <a:bodyPr/>
          <a:lstStyle/>
          <a:p>
            <a:pPr algn="l" eaLnBrk="1" hangingPunct="1"/>
            <a:r>
              <a:rPr lang="ru-RU" altLang="ru-RU" sz="210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     Дополнения и иллюстрации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97368" y="5453948"/>
            <a:ext cx="5290022" cy="432500"/>
          </a:xfrm>
          <a:prstGeom prst="roundRect">
            <a:avLst>
              <a:gd name="adj" fmla="val 7006"/>
            </a:avLst>
          </a:prstGeom>
          <a:solidFill>
            <a:srgbClr val="F8FAF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9033" tIns="54517" rIns="109033" bIns="54517" anchor="ctr"/>
          <a:lstStyle/>
          <a:p>
            <a:pPr marL="170364" lvl="1">
              <a:lnSpc>
                <a:spcPts val="1789"/>
              </a:lnSpc>
              <a:buClr>
                <a:srgbClr val="3366CC"/>
              </a:buClr>
              <a:defRPr/>
            </a:pPr>
            <a:r>
              <a:rPr lang="ru-RU" sz="120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Действующий Завод по производству  </a:t>
            </a:r>
            <a:r>
              <a:rPr lang="en-US" sz="120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SRF </a:t>
            </a:r>
            <a:r>
              <a:rPr lang="ru-RU" sz="120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в Австрии</a:t>
            </a:r>
          </a:p>
        </p:txBody>
      </p:sp>
      <p:pic>
        <p:nvPicPr>
          <p:cNvPr id="19464" name="Picture 14" descr="рис20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005" y="1343612"/>
            <a:ext cx="4516132" cy="189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5" descr="рис20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005" y="3289861"/>
            <a:ext cx="4520372" cy="189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6" descr="рис20-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320" y="1343612"/>
            <a:ext cx="4516132" cy="18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7" descr="рис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319" y="3289861"/>
            <a:ext cx="4520372" cy="189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Текст 3"/>
          <p:cNvSpPr txBox="1">
            <a:spLocks/>
          </p:cNvSpPr>
          <p:nvPr/>
        </p:nvSpPr>
        <p:spPr bwMode="auto">
          <a:xfrm>
            <a:off x="2355598" y="116076"/>
            <a:ext cx="8843561" cy="4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033" tIns="54517" rIns="109033" bIns="54517"/>
          <a:lstStyle>
            <a:lvl1pPr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431"/>
              </a:lnSpc>
              <a:spcBef>
                <a:spcPct val="20000"/>
              </a:spcBef>
            </a:pPr>
            <a:r>
              <a:rPr lang="ru-RU" altLang="ru-RU" sz="1200">
                <a:solidFill>
                  <a:schemeClr val="accent1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П</a:t>
            </a:r>
            <a:r>
              <a:rPr lang="ru-RU" altLang="ru-RU" sz="12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роек</a:t>
            </a:r>
            <a:r>
              <a:rPr lang="ru-RU" altLang="ru-RU" sz="1200">
                <a:solidFill>
                  <a:schemeClr val="accent1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т</a:t>
            </a:r>
            <a:r>
              <a:rPr lang="ru-RU" altLang="ru-RU" sz="12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200">
                <a:solidFill>
                  <a:schemeClr val="accent1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эко</a:t>
            </a:r>
            <a:r>
              <a:rPr lang="ru-RU" altLang="ru-RU" sz="1200">
                <a:solidFill>
                  <a:schemeClr val="accent1"/>
                </a:solidFill>
                <a:latin typeface="Arial" panose="020B0604020202020204" pitchFamily="34" charset="0"/>
              </a:rPr>
              <a:t>технопарка по переработке ТБО и КГМ в энергоноситель </a:t>
            </a:r>
            <a:r>
              <a:rPr lang="en-US" altLang="ru-RU" sz="1200">
                <a:solidFill>
                  <a:schemeClr val="accent1"/>
                </a:solidFill>
                <a:latin typeface="Arial" panose="020B0604020202020204" pitchFamily="34" charset="0"/>
              </a:rPr>
              <a:t>SRF</a:t>
            </a:r>
            <a:r>
              <a:rPr lang="ru-RU" altLang="ru-RU" sz="120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ts val="1431"/>
              </a:lnSpc>
              <a:spcBef>
                <a:spcPct val="20000"/>
              </a:spcBef>
            </a:pPr>
            <a:r>
              <a:rPr lang="ru-RU" altLang="ru-RU" sz="1200">
                <a:solidFill>
                  <a:schemeClr val="accent1"/>
                </a:solidFill>
                <a:latin typeface="Arial" panose="020B0604020202020204" pitchFamily="34" charset="0"/>
              </a:rPr>
              <a:t>для цементных заводов и ТЭЦ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sz="12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Рисунок 12" descr="logo_oil-slime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6566" y="115016"/>
            <a:ext cx="1322491" cy="79517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Потребители альтернативных энергоносителей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ru-RU" sz="3200" dirty="0"/>
              <a:t>SRF – </a:t>
            </a:r>
            <a:r>
              <a:rPr lang="ru-RU" altLang="ru-RU" sz="3200" dirty="0"/>
              <a:t>предприятия цементной, стекольной промышленности, котельные.</a:t>
            </a:r>
          </a:p>
          <a:p>
            <a:pPr eaLnBrk="1" hangingPunct="1"/>
            <a:r>
              <a:rPr lang="ru-RU" altLang="ru-RU" sz="3200" dirty="0" err="1"/>
              <a:t>Биоэтанол</a:t>
            </a:r>
            <a:r>
              <a:rPr lang="ru-RU" altLang="ru-RU" sz="3200" dirty="0"/>
              <a:t> – большой спрос стран Западной Европы, нефтезаводы, автопредприятия.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885894" indent="-340728" eaLnBrk="0" hangingPunct="0">
              <a:defRPr sz="36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362913" indent="-272583" eaLnBrk="0" hangingPunct="0">
              <a:defRPr sz="36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908078" indent="-272583" eaLnBrk="0" hangingPunct="0">
              <a:defRPr sz="36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453244" indent="-272583" eaLnBrk="0" hangingPunct="0">
              <a:defRPr sz="36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998409" indent="-27258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3543574" indent="-27258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4088740" indent="-27258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4633905" indent="-27258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A9B6AA8-4966-4AEC-91C6-5F072931FB5E}" type="slidenum">
              <a:rPr lang="ru-RU" altLang="ru-RU" sz="1400">
                <a:solidFill>
                  <a:srgbClr val="898989"/>
                </a:solidFill>
              </a:rPr>
              <a:pPr eaLnBrk="1" hangingPunct="1"/>
              <a:t>13</a:t>
            </a:fld>
            <a:endParaRPr lang="ru-RU" altLang="ru-RU" sz="1400">
              <a:solidFill>
                <a:srgbClr val="898989"/>
              </a:solidFill>
            </a:endParaRP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095" y="3792324"/>
            <a:ext cx="2576104" cy="273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6774199" y="5795815"/>
            <a:ext cx="1978192" cy="149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033" tIns="54517" rIns="109033" bIns="54517">
            <a:spAutoFit/>
          </a:bodyPr>
          <a:lstStyle>
            <a:lvl1pPr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- Биоэтанол</a:t>
            </a:r>
          </a:p>
        </p:txBody>
      </p:sp>
      <p:pic>
        <p:nvPicPr>
          <p:cNvPr id="8" name="Рисунок 7" descr="logo_oil-slim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46566" y="115016"/>
            <a:ext cx="1322491" cy="79517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1641823" y="275083"/>
            <a:ext cx="8310630" cy="564475"/>
          </a:xfrm>
        </p:spPr>
        <p:txBody>
          <a:bodyPr/>
          <a:lstStyle/>
          <a:p>
            <a:pPr eaLnBrk="1" hangingPunct="1">
              <a:defRPr/>
            </a:pPr>
            <a:r>
              <a:rPr lang="ru-RU" sz="34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Приоритет – объединение различных видов отходов</a:t>
            </a: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407088" y="1282392"/>
            <a:ext cx="3053160" cy="30529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lvl1pPr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100" dirty="0">
                <a:solidFill>
                  <a:schemeClr val="tx1"/>
                </a:solidFill>
              </a:rPr>
              <a:t>Добыча</a:t>
            </a:r>
            <a:r>
              <a:rPr lang="ru-RU" altLang="ru-RU" dirty="0"/>
              <a:t> </a:t>
            </a:r>
            <a:r>
              <a:rPr lang="ru-RU" altLang="ru-RU" sz="2100" dirty="0">
                <a:solidFill>
                  <a:schemeClr val="tx1"/>
                </a:solidFill>
              </a:rPr>
              <a:t>нефти</a:t>
            </a:r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407088" y="2060734"/>
            <a:ext cx="3053160" cy="38161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lvl1pPr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100">
                <a:solidFill>
                  <a:schemeClr val="tx1"/>
                </a:solidFill>
              </a:rPr>
              <a:t>Транспорт</a:t>
            </a:r>
            <a:r>
              <a:rPr lang="ru-RU" altLang="ru-RU"/>
              <a:t> </a:t>
            </a:r>
            <a:r>
              <a:rPr lang="ru-RU" altLang="ru-RU" sz="2100">
                <a:solidFill>
                  <a:schemeClr val="tx1"/>
                </a:solidFill>
              </a:rPr>
              <a:t>нефти</a:t>
            </a:r>
          </a:p>
        </p:txBody>
      </p:sp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407088" y="2823969"/>
            <a:ext cx="3053160" cy="45794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lvl1pPr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100">
                <a:solidFill>
                  <a:schemeClr val="tx1"/>
                </a:solidFill>
              </a:rPr>
              <a:t>Хранение</a:t>
            </a:r>
            <a:r>
              <a:rPr lang="ru-RU" altLang="ru-RU"/>
              <a:t> </a:t>
            </a:r>
            <a:r>
              <a:rPr lang="ru-RU" altLang="ru-RU" sz="2100">
                <a:solidFill>
                  <a:schemeClr val="tx1"/>
                </a:solidFill>
              </a:rPr>
              <a:t>нефти</a:t>
            </a:r>
          </a:p>
        </p:txBody>
      </p:sp>
      <p:sp>
        <p:nvSpPr>
          <p:cNvPr id="22534" name="Rectangle 9"/>
          <p:cNvSpPr>
            <a:spLocks noChangeArrowheads="1"/>
          </p:cNvSpPr>
          <p:nvPr/>
        </p:nvSpPr>
        <p:spPr bwMode="auto">
          <a:xfrm>
            <a:off x="4579739" y="1144852"/>
            <a:ext cx="2747844" cy="381617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lvl1pPr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100">
                <a:solidFill>
                  <a:srgbClr val="006600"/>
                </a:solidFill>
              </a:rPr>
              <a:t>Авиация</a:t>
            </a:r>
          </a:p>
        </p:txBody>
      </p:sp>
      <p:sp>
        <p:nvSpPr>
          <p:cNvPr id="22535" name="Rectangle 10"/>
          <p:cNvSpPr>
            <a:spLocks noChangeArrowheads="1"/>
          </p:cNvSpPr>
          <p:nvPr/>
        </p:nvSpPr>
        <p:spPr bwMode="auto">
          <a:xfrm>
            <a:off x="4579739" y="1831764"/>
            <a:ext cx="2747844" cy="686911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lvl1pPr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100" dirty="0">
                <a:solidFill>
                  <a:schemeClr val="tx1"/>
                </a:solidFill>
              </a:rPr>
              <a:t>Железнодорожный</a:t>
            </a:r>
          </a:p>
          <a:p>
            <a:pPr algn="ctr" eaLnBrk="1" hangingPunct="1"/>
            <a:r>
              <a:rPr lang="ru-RU" altLang="ru-RU" dirty="0"/>
              <a:t> </a:t>
            </a:r>
            <a:r>
              <a:rPr lang="ru-RU" altLang="ru-RU" sz="2100" dirty="0">
                <a:solidFill>
                  <a:schemeClr val="tx1"/>
                </a:solidFill>
              </a:rPr>
              <a:t>транспорт</a:t>
            </a:r>
          </a:p>
        </p:txBody>
      </p:sp>
      <p:sp>
        <p:nvSpPr>
          <p:cNvPr id="22536" name="Rectangle 11"/>
          <p:cNvSpPr>
            <a:spLocks noChangeArrowheads="1"/>
          </p:cNvSpPr>
          <p:nvPr/>
        </p:nvSpPr>
        <p:spPr bwMode="auto">
          <a:xfrm>
            <a:off x="4579739" y="2823969"/>
            <a:ext cx="2747844" cy="686911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lvl1pPr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100">
                <a:solidFill>
                  <a:schemeClr val="tx1"/>
                </a:solidFill>
              </a:rPr>
              <a:t>Морской и </a:t>
            </a:r>
          </a:p>
          <a:p>
            <a:pPr algn="ctr" eaLnBrk="1" hangingPunct="1"/>
            <a:r>
              <a:rPr lang="ru-RU" altLang="ru-RU" sz="2100">
                <a:solidFill>
                  <a:schemeClr val="tx1"/>
                </a:solidFill>
              </a:rPr>
              <a:t>речной</a:t>
            </a:r>
            <a:r>
              <a:rPr lang="ru-RU" altLang="ru-RU"/>
              <a:t> </a:t>
            </a:r>
            <a:r>
              <a:rPr lang="ru-RU" altLang="ru-RU" sz="2100">
                <a:solidFill>
                  <a:schemeClr val="tx1"/>
                </a:solidFill>
              </a:rPr>
              <a:t>флот</a:t>
            </a:r>
          </a:p>
        </p:txBody>
      </p:sp>
      <p:sp>
        <p:nvSpPr>
          <p:cNvPr id="22537" name="Rectangle 12"/>
          <p:cNvSpPr>
            <a:spLocks noChangeArrowheads="1"/>
          </p:cNvSpPr>
          <p:nvPr/>
        </p:nvSpPr>
        <p:spPr bwMode="auto">
          <a:xfrm>
            <a:off x="8447075" y="1144852"/>
            <a:ext cx="3460247" cy="381617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lvl1pPr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100">
                <a:solidFill>
                  <a:schemeClr val="tx1"/>
                </a:solidFill>
              </a:rPr>
              <a:t>Сельское</a:t>
            </a:r>
            <a:r>
              <a:rPr lang="ru-RU" altLang="ru-RU"/>
              <a:t> </a:t>
            </a:r>
            <a:r>
              <a:rPr lang="ru-RU" altLang="ru-RU" sz="2100">
                <a:solidFill>
                  <a:schemeClr val="tx1"/>
                </a:solidFill>
              </a:rPr>
              <a:t>хозяйство</a:t>
            </a:r>
          </a:p>
        </p:txBody>
      </p:sp>
      <p:sp>
        <p:nvSpPr>
          <p:cNvPr id="22538" name="Rectangle 13"/>
          <p:cNvSpPr>
            <a:spLocks noChangeArrowheads="1"/>
          </p:cNvSpPr>
          <p:nvPr/>
        </p:nvSpPr>
        <p:spPr bwMode="auto">
          <a:xfrm>
            <a:off x="8447075" y="1755440"/>
            <a:ext cx="3460247" cy="381617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lvl1pPr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100">
                <a:solidFill>
                  <a:schemeClr val="tx1"/>
                </a:solidFill>
              </a:rPr>
              <a:t>Энергетика</a:t>
            </a:r>
          </a:p>
        </p:txBody>
      </p:sp>
      <p:sp>
        <p:nvSpPr>
          <p:cNvPr id="22539" name="Rectangle 14"/>
          <p:cNvSpPr>
            <a:spLocks noChangeArrowheads="1"/>
          </p:cNvSpPr>
          <p:nvPr/>
        </p:nvSpPr>
        <p:spPr bwMode="auto">
          <a:xfrm>
            <a:off x="8447074" y="2442351"/>
            <a:ext cx="3053160" cy="381617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lvl1pPr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100">
                <a:solidFill>
                  <a:schemeClr val="tx1"/>
                </a:solidFill>
              </a:rPr>
              <a:t>АЗС</a:t>
            </a:r>
          </a:p>
        </p:txBody>
      </p:sp>
      <p:sp>
        <p:nvSpPr>
          <p:cNvPr id="22540" name="Rectangle 16"/>
          <p:cNvSpPr>
            <a:spLocks noChangeArrowheads="1"/>
          </p:cNvSpPr>
          <p:nvPr/>
        </p:nvSpPr>
        <p:spPr bwMode="auto">
          <a:xfrm>
            <a:off x="8447074" y="2976616"/>
            <a:ext cx="3053160" cy="686911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lvl1pPr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100">
                <a:solidFill>
                  <a:schemeClr val="tx1"/>
                </a:solidFill>
              </a:rPr>
              <a:t>Неучтенные</a:t>
            </a:r>
          </a:p>
          <a:p>
            <a:pPr algn="ctr" eaLnBrk="1" hangingPunct="1"/>
            <a:r>
              <a:rPr lang="ru-RU" altLang="ru-RU"/>
              <a:t> </a:t>
            </a:r>
            <a:r>
              <a:rPr lang="ru-RU" altLang="ru-RU" sz="2100">
                <a:solidFill>
                  <a:schemeClr val="tx1"/>
                </a:solidFill>
              </a:rPr>
              <a:t>накопления</a:t>
            </a:r>
          </a:p>
        </p:txBody>
      </p:sp>
      <p:sp>
        <p:nvSpPr>
          <p:cNvPr id="22541" name="Line 17"/>
          <p:cNvSpPr>
            <a:spLocks noChangeShapeType="1"/>
          </p:cNvSpPr>
          <p:nvPr/>
        </p:nvSpPr>
        <p:spPr bwMode="auto">
          <a:xfrm>
            <a:off x="3460248" y="1450146"/>
            <a:ext cx="50885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33" tIns="54517" rIns="109033" bIns="54517"/>
          <a:lstStyle/>
          <a:p>
            <a:endParaRPr lang="ru-RU"/>
          </a:p>
        </p:txBody>
      </p:sp>
      <p:sp>
        <p:nvSpPr>
          <p:cNvPr id="22542" name="Line 18"/>
          <p:cNvSpPr>
            <a:spLocks noChangeShapeType="1"/>
          </p:cNvSpPr>
          <p:nvPr/>
        </p:nvSpPr>
        <p:spPr bwMode="auto">
          <a:xfrm>
            <a:off x="3460247" y="2289704"/>
            <a:ext cx="5088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33" tIns="54517" rIns="109033" bIns="54517"/>
          <a:lstStyle/>
          <a:p>
            <a:endParaRPr lang="ru-RU"/>
          </a:p>
        </p:txBody>
      </p:sp>
      <p:sp>
        <p:nvSpPr>
          <p:cNvPr id="22543" name="Line 19"/>
          <p:cNvSpPr>
            <a:spLocks noChangeShapeType="1"/>
          </p:cNvSpPr>
          <p:nvPr/>
        </p:nvSpPr>
        <p:spPr bwMode="auto">
          <a:xfrm>
            <a:off x="3460247" y="3052939"/>
            <a:ext cx="5088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33" tIns="54517" rIns="109033" bIns="54517"/>
          <a:lstStyle/>
          <a:p>
            <a:endParaRPr lang="ru-RU"/>
          </a:p>
        </p:txBody>
      </p:sp>
      <p:sp>
        <p:nvSpPr>
          <p:cNvPr id="22544" name="Line 20"/>
          <p:cNvSpPr>
            <a:spLocks noChangeShapeType="1"/>
          </p:cNvSpPr>
          <p:nvPr/>
        </p:nvSpPr>
        <p:spPr bwMode="auto">
          <a:xfrm>
            <a:off x="4172651" y="1373823"/>
            <a:ext cx="407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33" tIns="54517" rIns="109033" bIns="54517"/>
          <a:lstStyle/>
          <a:p>
            <a:endParaRPr lang="ru-RU"/>
          </a:p>
        </p:txBody>
      </p:sp>
      <p:sp>
        <p:nvSpPr>
          <p:cNvPr id="22545" name="Line 21"/>
          <p:cNvSpPr>
            <a:spLocks noChangeShapeType="1"/>
          </p:cNvSpPr>
          <p:nvPr/>
        </p:nvSpPr>
        <p:spPr bwMode="auto">
          <a:xfrm>
            <a:off x="4172651" y="2137057"/>
            <a:ext cx="407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33" tIns="54517" rIns="109033" bIns="54517"/>
          <a:lstStyle/>
          <a:p>
            <a:endParaRPr lang="ru-RU"/>
          </a:p>
        </p:txBody>
      </p:sp>
      <p:sp>
        <p:nvSpPr>
          <p:cNvPr id="22546" name="Line 22"/>
          <p:cNvSpPr>
            <a:spLocks noChangeShapeType="1"/>
          </p:cNvSpPr>
          <p:nvPr/>
        </p:nvSpPr>
        <p:spPr bwMode="auto">
          <a:xfrm>
            <a:off x="4172651" y="3052939"/>
            <a:ext cx="407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33" tIns="54517" rIns="109033" bIns="54517"/>
          <a:lstStyle/>
          <a:p>
            <a:endParaRPr lang="ru-RU"/>
          </a:p>
        </p:txBody>
      </p:sp>
      <p:sp>
        <p:nvSpPr>
          <p:cNvPr id="22547" name="Line 23"/>
          <p:cNvSpPr>
            <a:spLocks noChangeShapeType="1"/>
          </p:cNvSpPr>
          <p:nvPr/>
        </p:nvSpPr>
        <p:spPr bwMode="auto">
          <a:xfrm>
            <a:off x="8039987" y="1297499"/>
            <a:ext cx="407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33" tIns="54517" rIns="109033" bIns="54517"/>
          <a:lstStyle/>
          <a:p>
            <a:endParaRPr lang="ru-RU"/>
          </a:p>
        </p:txBody>
      </p:sp>
      <p:sp>
        <p:nvSpPr>
          <p:cNvPr id="22548" name="Line 24"/>
          <p:cNvSpPr>
            <a:spLocks noChangeShapeType="1"/>
          </p:cNvSpPr>
          <p:nvPr/>
        </p:nvSpPr>
        <p:spPr bwMode="auto">
          <a:xfrm>
            <a:off x="8039987" y="1984410"/>
            <a:ext cx="407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33" tIns="54517" rIns="109033" bIns="54517"/>
          <a:lstStyle/>
          <a:p>
            <a:endParaRPr lang="ru-RU"/>
          </a:p>
        </p:txBody>
      </p:sp>
      <p:sp>
        <p:nvSpPr>
          <p:cNvPr id="22549" name="Line 25"/>
          <p:cNvSpPr>
            <a:spLocks noChangeShapeType="1"/>
          </p:cNvSpPr>
          <p:nvPr/>
        </p:nvSpPr>
        <p:spPr bwMode="auto">
          <a:xfrm>
            <a:off x="8039987" y="2671322"/>
            <a:ext cx="407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33" tIns="54517" rIns="109033" bIns="54517"/>
          <a:lstStyle/>
          <a:p>
            <a:endParaRPr lang="ru-RU"/>
          </a:p>
        </p:txBody>
      </p:sp>
      <p:sp>
        <p:nvSpPr>
          <p:cNvPr id="22550" name="Line 26"/>
          <p:cNvSpPr>
            <a:spLocks noChangeShapeType="1"/>
          </p:cNvSpPr>
          <p:nvPr/>
        </p:nvSpPr>
        <p:spPr bwMode="auto">
          <a:xfrm>
            <a:off x="8039987" y="3281910"/>
            <a:ext cx="407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33" tIns="54517" rIns="109033" bIns="54517"/>
          <a:lstStyle/>
          <a:p>
            <a:endParaRPr lang="ru-RU"/>
          </a:p>
        </p:txBody>
      </p:sp>
      <p:sp>
        <p:nvSpPr>
          <p:cNvPr id="22551" name="Line 27"/>
          <p:cNvSpPr>
            <a:spLocks noChangeShapeType="1"/>
          </p:cNvSpPr>
          <p:nvPr/>
        </p:nvSpPr>
        <p:spPr bwMode="auto">
          <a:xfrm>
            <a:off x="3969107" y="1450146"/>
            <a:ext cx="0" cy="312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33" tIns="54517" rIns="109033" bIns="54517"/>
          <a:lstStyle/>
          <a:p>
            <a:endParaRPr lang="ru-RU"/>
          </a:p>
        </p:txBody>
      </p:sp>
      <p:sp>
        <p:nvSpPr>
          <p:cNvPr id="22552" name="Line 28"/>
          <p:cNvSpPr>
            <a:spLocks noChangeShapeType="1"/>
          </p:cNvSpPr>
          <p:nvPr/>
        </p:nvSpPr>
        <p:spPr bwMode="auto">
          <a:xfrm>
            <a:off x="4172651" y="1373822"/>
            <a:ext cx="0" cy="32819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33" tIns="54517" rIns="109033" bIns="54517"/>
          <a:lstStyle/>
          <a:p>
            <a:endParaRPr lang="ru-RU"/>
          </a:p>
        </p:txBody>
      </p:sp>
      <p:sp>
        <p:nvSpPr>
          <p:cNvPr id="22553" name="Line 29"/>
          <p:cNvSpPr>
            <a:spLocks noChangeShapeType="1"/>
          </p:cNvSpPr>
          <p:nvPr/>
        </p:nvSpPr>
        <p:spPr bwMode="auto">
          <a:xfrm>
            <a:off x="8039987" y="1297499"/>
            <a:ext cx="0" cy="32819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33" tIns="54517" rIns="109033" bIns="54517"/>
          <a:lstStyle/>
          <a:p>
            <a:endParaRPr lang="ru-RU"/>
          </a:p>
        </p:txBody>
      </p:sp>
      <p:sp>
        <p:nvSpPr>
          <p:cNvPr id="22554" name="Line 30"/>
          <p:cNvSpPr>
            <a:spLocks noChangeShapeType="1"/>
          </p:cNvSpPr>
          <p:nvPr/>
        </p:nvSpPr>
        <p:spPr bwMode="auto">
          <a:xfrm>
            <a:off x="508860" y="4655732"/>
            <a:ext cx="1129669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33" tIns="54517" rIns="109033" bIns="54517"/>
          <a:lstStyle/>
          <a:p>
            <a:endParaRPr lang="ru-RU"/>
          </a:p>
        </p:txBody>
      </p:sp>
      <p:sp>
        <p:nvSpPr>
          <p:cNvPr id="22555" name="AutoShape 31"/>
          <p:cNvSpPr>
            <a:spLocks noChangeArrowheads="1"/>
          </p:cNvSpPr>
          <p:nvPr/>
        </p:nvSpPr>
        <p:spPr bwMode="auto">
          <a:xfrm>
            <a:off x="5597459" y="4732056"/>
            <a:ext cx="610632" cy="457941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lvl1pPr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1017720" y="5342644"/>
            <a:ext cx="10482514" cy="112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033" tIns="54517" rIns="109033" bIns="5451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3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Совместный цикл сбора и получения продукции из нефтяных отходов</a:t>
            </a:r>
          </a:p>
        </p:txBody>
      </p:sp>
      <p:sp>
        <p:nvSpPr>
          <p:cNvPr id="22557" name="Rectangle 33"/>
          <p:cNvSpPr>
            <a:spLocks noChangeArrowheads="1"/>
          </p:cNvSpPr>
          <p:nvPr/>
        </p:nvSpPr>
        <p:spPr bwMode="auto">
          <a:xfrm>
            <a:off x="407088" y="3663527"/>
            <a:ext cx="3053160" cy="45794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lvl1pPr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100">
                <a:solidFill>
                  <a:schemeClr val="tx1"/>
                </a:solidFill>
              </a:rPr>
              <a:t>Переработка</a:t>
            </a:r>
            <a:r>
              <a:rPr lang="ru-RU" altLang="ru-RU"/>
              <a:t> </a:t>
            </a:r>
            <a:r>
              <a:rPr lang="ru-RU" altLang="ru-RU" sz="2100">
                <a:solidFill>
                  <a:schemeClr val="tx1"/>
                </a:solidFill>
              </a:rPr>
              <a:t>нефти</a:t>
            </a:r>
          </a:p>
        </p:txBody>
      </p:sp>
      <p:sp>
        <p:nvSpPr>
          <p:cNvPr id="22558" name="Line 34"/>
          <p:cNvSpPr>
            <a:spLocks noChangeShapeType="1"/>
          </p:cNvSpPr>
          <p:nvPr/>
        </p:nvSpPr>
        <p:spPr bwMode="auto">
          <a:xfrm>
            <a:off x="3460247" y="3892497"/>
            <a:ext cx="5088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33" tIns="54517" rIns="109033" bIns="54517"/>
          <a:lstStyle/>
          <a:p>
            <a:endParaRPr lang="ru-RU"/>
          </a:p>
        </p:txBody>
      </p:sp>
      <p:sp>
        <p:nvSpPr>
          <p:cNvPr id="22559" name="Rectangle 35"/>
          <p:cNvSpPr>
            <a:spLocks noChangeArrowheads="1"/>
          </p:cNvSpPr>
          <p:nvPr/>
        </p:nvSpPr>
        <p:spPr bwMode="auto">
          <a:xfrm>
            <a:off x="4579739" y="3663527"/>
            <a:ext cx="2747844" cy="686911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lvl1pPr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chemeClr val="tx1"/>
                </a:solidFill>
              </a:rPr>
              <a:t>Нефтеналивные</a:t>
            </a:r>
            <a:r>
              <a:rPr lang="ru-RU" altLang="ru-RU" sz="2100">
                <a:solidFill>
                  <a:schemeClr val="tx1"/>
                </a:solidFill>
              </a:rPr>
              <a:t> </a:t>
            </a:r>
          </a:p>
          <a:p>
            <a:pPr algn="ctr" eaLnBrk="1" hangingPunct="1"/>
            <a:r>
              <a:rPr lang="ru-RU" altLang="ru-RU" sz="2100">
                <a:solidFill>
                  <a:schemeClr val="tx1"/>
                </a:solidFill>
              </a:rPr>
              <a:t>терминалы</a:t>
            </a:r>
          </a:p>
        </p:txBody>
      </p:sp>
      <p:sp>
        <p:nvSpPr>
          <p:cNvPr id="22560" name="Line 36"/>
          <p:cNvSpPr>
            <a:spLocks noChangeShapeType="1"/>
          </p:cNvSpPr>
          <p:nvPr/>
        </p:nvSpPr>
        <p:spPr bwMode="auto">
          <a:xfrm>
            <a:off x="4172651" y="3892497"/>
            <a:ext cx="407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033" tIns="54517" rIns="109033" bIns="54517"/>
          <a:lstStyle/>
          <a:p>
            <a:endParaRPr lang="ru-RU"/>
          </a:p>
        </p:txBody>
      </p:sp>
      <p:pic>
        <p:nvPicPr>
          <p:cNvPr id="33" name="Рисунок 32" descr="logo_oil-slim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46566" y="115016"/>
            <a:ext cx="1322491" cy="79517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999884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885551" y="1491107"/>
            <a:ext cx="150962" cy="168548"/>
          </a:xfrm>
          <a:custGeom>
            <a:avLst/>
            <a:gdLst/>
            <a:ahLst/>
            <a:cxnLst/>
            <a:rect l="l" t="t" r="r" b="b"/>
            <a:pathLst>
              <a:path w="113029" h="168275">
                <a:moveTo>
                  <a:pt x="112852" y="0"/>
                </a:moveTo>
                <a:lnTo>
                  <a:pt x="0" y="167766"/>
                </a:lnTo>
                <a:lnTo>
                  <a:pt x="112852" y="167766"/>
                </a:lnTo>
                <a:lnTo>
                  <a:pt x="112852" y="0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82353" y="693272"/>
            <a:ext cx="10261470" cy="1461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43" marR="6057"/>
            <a:r>
              <a:rPr sz="1900" spc="-6" dirty="0">
                <a:highlight>
                  <a:srgbClr val="000000"/>
                </a:highlight>
                <a:latin typeface="Arial"/>
                <a:cs typeface="Arial"/>
              </a:rPr>
              <a:t> </a:t>
            </a:r>
            <a:r>
              <a:rPr sz="1900" spc="-6" dirty="0">
                <a:solidFill>
                  <a:srgbClr val="002060"/>
                </a:solidFill>
                <a:latin typeface="Arial"/>
                <a:cs typeface="Arial"/>
              </a:rPr>
              <a:t>Организация производства </a:t>
            </a:r>
            <a:r>
              <a:rPr sz="1900" spc="-12" dirty="0">
                <a:solidFill>
                  <a:srgbClr val="002060"/>
                </a:solidFill>
                <a:latin typeface="Arial"/>
                <a:cs typeface="Arial"/>
              </a:rPr>
              <a:t>перерабатываемых </a:t>
            </a:r>
            <a:r>
              <a:rPr sz="1900" spc="-6" dirty="0">
                <a:solidFill>
                  <a:srgbClr val="002060"/>
                </a:solidFill>
                <a:latin typeface="Arial"/>
                <a:cs typeface="Arial"/>
              </a:rPr>
              <a:t>различных </a:t>
            </a:r>
            <a:r>
              <a:rPr sz="1900" spc="-24" dirty="0">
                <a:solidFill>
                  <a:srgbClr val="002060"/>
                </a:solidFill>
                <a:latin typeface="Arial"/>
                <a:cs typeface="Arial"/>
              </a:rPr>
              <a:t>отходов </a:t>
            </a:r>
            <a:r>
              <a:rPr sz="1900" dirty="0">
                <a:solidFill>
                  <a:srgbClr val="002060"/>
                </a:solidFill>
                <a:latin typeface="Arial"/>
                <a:cs typeface="Arial"/>
              </a:rPr>
              <a:t>мощностью  до </a:t>
            </a:r>
            <a:r>
              <a:rPr sz="1900" spc="-6" dirty="0">
                <a:solidFill>
                  <a:srgbClr val="002060"/>
                </a:solidFill>
                <a:latin typeface="Arial"/>
                <a:cs typeface="Arial"/>
              </a:rPr>
              <a:t>200 </a:t>
            </a:r>
            <a:r>
              <a:rPr sz="1900" dirty="0">
                <a:solidFill>
                  <a:srgbClr val="002060"/>
                </a:solidFill>
                <a:latin typeface="Arial"/>
                <a:cs typeface="Arial"/>
              </a:rPr>
              <a:t>тысяч </a:t>
            </a:r>
            <a:r>
              <a:rPr sz="1900" spc="-6" dirty="0">
                <a:solidFill>
                  <a:srgbClr val="002060"/>
                </a:solidFill>
                <a:latin typeface="Arial"/>
                <a:cs typeface="Arial"/>
              </a:rPr>
              <a:t>тонн </a:t>
            </a:r>
            <a:r>
              <a:rPr sz="1900" spc="-24" dirty="0">
                <a:solidFill>
                  <a:srgbClr val="002060"/>
                </a:solidFill>
                <a:latin typeface="Arial"/>
                <a:cs typeface="Arial"/>
              </a:rPr>
              <a:t>отходов </a:t>
            </a:r>
            <a:r>
              <a:rPr sz="1900" dirty="0">
                <a:solidFill>
                  <a:srgbClr val="002060"/>
                </a:solidFill>
                <a:latin typeface="Arial"/>
                <a:cs typeface="Arial"/>
              </a:rPr>
              <a:t>в </a:t>
            </a:r>
            <a:r>
              <a:rPr sz="1900" spc="-30" dirty="0">
                <a:solidFill>
                  <a:srgbClr val="002060"/>
                </a:solidFill>
                <a:latin typeface="Arial"/>
                <a:cs typeface="Arial"/>
              </a:rPr>
              <a:t>год </a:t>
            </a:r>
            <a:r>
              <a:rPr sz="1900" spc="-6" dirty="0">
                <a:solidFill>
                  <a:srgbClr val="002060"/>
                </a:solidFill>
                <a:latin typeface="Arial"/>
                <a:cs typeface="Arial"/>
              </a:rPr>
              <a:t>по новейшей австрийской </a:t>
            </a:r>
            <a:r>
              <a:rPr sz="1900" spc="-18" dirty="0">
                <a:solidFill>
                  <a:srgbClr val="002060"/>
                </a:solidFill>
                <a:latin typeface="Arial"/>
                <a:cs typeface="Arial"/>
              </a:rPr>
              <a:t>технологии, </a:t>
            </a:r>
            <a:r>
              <a:rPr sz="1900" dirty="0">
                <a:solidFill>
                  <a:srgbClr val="002060"/>
                </a:solidFill>
                <a:latin typeface="Arial"/>
                <a:cs typeface="Arial"/>
              </a:rPr>
              <a:t>для  </a:t>
            </a:r>
            <a:r>
              <a:rPr sz="1900" spc="-6" dirty="0">
                <a:solidFill>
                  <a:srgbClr val="002060"/>
                </a:solidFill>
                <a:latin typeface="Arial"/>
                <a:cs typeface="Arial"/>
              </a:rPr>
              <a:t>получения </a:t>
            </a:r>
            <a:r>
              <a:rPr sz="1900" dirty="0">
                <a:solidFill>
                  <a:srgbClr val="002060"/>
                </a:solidFill>
                <a:latin typeface="Arial"/>
                <a:cs typeface="Arial"/>
              </a:rPr>
              <a:t>на </a:t>
            </a:r>
            <a:r>
              <a:rPr sz="1900" spc="-18" dirty="0">
                <a:solidFill>
                  <a:srgbClr val="002060"/>
                </a:solidFill>
                <a:latin typeface="Arial"/>
                <a:cs typeface="Arial"/>
              </a:rPr>
              <a:t>выходе </a:t>
            </a:r>
            <a:r>
              <a:rPr sz="1900" dirty="0">
                <a:solidFill>
                  <a:srgbClr val="002060"/>
                </a:solidFill>
                <a:latin typeface="Arial"/>
                <a:cs typeface="Arial"/>
              </a:rPr>
              <a:t>сырья для </a:t>
            </a:r>
            <a:r>
              <a:rPr sz="1900" spc="-6" dirty="0">
                <a:solidFill>
                  <a:srgbClr val="002060"/>
                </a:solidFill>
                <a:latin typeface="Arial"/>
                <a:cs typeface="Arial"/>
              </a:rPr>
              <a:t>синтетических авто- </a:t>
            </a:r>
            <a:r>
              <a:rPr sz="1900" spc="6" dirty="0">
                <a:solidFill>
                  <a:srgbClr val="002060"/>
                </a:solidFill>
                <a:latin typeface="Arial"/>
                <a:cs typeface="Arial"/>
              </a:rPr>
              <a:t>и </a:t>
            </a:r>
            <a:r>
              <a:rPr sz="1900" spc="-6" dirty="0">
                <a:solidFill>
                  <a:srgbClr val="002060"/>
                </a:solidFill>
                <a:latin typeface="Arial"/>
                <a:cs typeface="Arial"/>
              </a:rPr>
              <a:t>эфирных </a:t>
            </a:r>
            <a:r>
              <a:rPr sz="1900" spc="-12" dirty="0">
                <a:solidFill>
                  <a:srgbClr val="002060"/>
                </a:solidFill>
                <a:latin typeface="Arial"/>
                <a:cs typeface="Arial"/>
              </a:rPr>
              <a:t>масел,  </a:t>
            </a:r>
            <a:r>
              <a:rPr sz="1900" spc="-6" dirty="0">
                <a:solidFill>
                  <a:srgbClr val="002060"/>
                </a:solidFill>
                <a:latin typeface="Arial"/>
                <a:cs typeface="Arial"/>
              </a:rPr>
              <a:t>строительных материалов, электричества </a:t>
            </a:r>
            <a:r>
              <a:rPr sz="1900" spc="6" dirty="0">
                <a:solidFill>
                  <a:srgbClr val="002060"/>
                </a:solidFill>
                <a:latin typeface="Arial"/>
                <a:cs typeface="Arial"/>
              </a:rPr>
              <a:t>и </a:t>
            </a:r>
            <a:r>
              <a:rPr sz="1900" spc="-6" dirty="0">
                <a:solidFill>
                  <a:srgbClr val="002060"/>
                </a:solidFill>
                <a:latin typeface="Arial"/>
                <a:cs typeface="Arial"/>
              </a:rPr>
              <a:t>тепла, </a:t>
            </a:r>
            <a:r>
              <a:rPr sz="1900" dirty="0">
                <a:solidFill>
                  <a:srgbClr val="002060"/>
                </a:solidFill>
                <a:latin typeface="Arial"/>
                <a:cs typeface="Arial"/>
              </a:rPr>
              <a:t>для </a:t>
            </a:r>
            <a:r>
              <a:rPr sz="1900" spc="6" dirty="0">
                <a:solidFill>
                  <a:srgbClr val="002060"/>
                </a:solidFill>
                <a:latin typeface="Arial"/>
                <a:cs typeface="Arial"/>
              </a:rPr>
              <a:t>нужд </a:t>
            </a:r>
            <a:r>
              <a:rPr sz="1900" spc="-12" dirty="0">
                <a:solidFill>
                  <a:srgbClr val="002060"/>
                </a:solidFill>
                <a:latin typeface="Arial"/>
                <a:cs typeface="Arial"/>
              </a:rPr>
              <a:t>автономного  бесперебойного </a:t>
            </a:r>
            <a:r>
              <a:rPr sz="1900" spc="-6" dirty="0">
                <a:solidFill>
                  <a:srgbClr val="002060"/>
                </a:solidFill>
                <a:latin typeface="Arial"/>
                <a:cs typeface="Arial"/>
              </a:rPr>
              <a:t>режима </a:t>
            </a:r>
            <a:r>
              <a:rPr sz="1900" spc="-12" dirty="0">
                <a:solidFill>
                  <a:srgbClr val="002060"/>
                </a:solidFill>
                <a:latin typeface="Arial"/>
                <a:cs typeface="Arial"/>
              </a:rPr>
              <a:t>всех </a:t>
            </a:r>
            <a:r>
              <a:rPr sz="1900" spc="-6" dirty="0">
                <a:solidFill>
                  <a:srgbClr val="002060"/>
                </a:solidFill>
                <a:latin typeface="Arial"/>
                <a:cs typeface="Arial"/>
              </a:rPr>
              <a:t>производств</a:t>
            </a:r>
            <a:r>
              <a:rPr sz="1900" spc="-10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-12" dirty="0">
                <a:solidFill>
                  <a:srgbClr val="002060"/>
                </a:solidFill>
                <a:latin typeface="Arial"/>
                <a:cs typeface="Arial"/>
              </a:rPr>
              <a:t>объекта.</a:t>
            </a:r>
            <a:endParaRPr sz="19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0378" y="2641174"/>
            <a:ext cx="5592302" cy="1874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2603" y="4515853"/>
            <a:ext cx="5506878" cy="18030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22639" y="2641110"/>
            <a:ext cx="6489998" cy="38225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6238" y="3374387"/>
            <a:ext cx="54278" cy="67419"/>
          </a:xfrm>
          <a:custGeom>
            <a:avLst/>
            <a:gdLst/>
            <a:ahLst/>
            <a:cxnLst/>
            <a:rect l="l" t="t" r="r" b="b"/>
            <a:pathLst>
              <a:path w="40640" h="67310">
                <a:moveTo>
                  <a:pt x="0" y="67310"/>
                </a:moveTo>
                <a:lnTo>
                  <a:pt x="40182" y="67310"/>
                </a:lnTo>
                <a:lnTo>
                  <a:pt x="40182" y="34290"/>
                </a:lnTo>
                <a:lnTo>
                  <a:pt x="27838" y="0"/>
                </a:lnTo>
                <a:lnTo>
                  <a:pt x="20396" y="0"/>
                </a:lnTo>
                <a:lnTo>
                  <a:pt x="12649" y="0"/>
                </a:lnTo>
                <a:lnTo>
                  <a:pt x="0" y="45847"/>
                </a:lnTo>
                <a:lnTo>
                  <a:pt x="0" y="67310"/>
                </a:lnTo>
                <a:close/>
              </a:path>
            </a:pathLst>
          </a:custGeom>
          <a:ln w="9143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4314" y="3723696"/>
            <a:ext cx="67000" cy="56607"/>
          </a:xfrm>
          <a:custGeom>
            <a:avLst/>
            <a:gdLst/>
            <a:ahLst/>
            <a:cxnLst/>
            <a:rect l="l" t="t" r="r" b="b"/>
            <a:pathLst>
              <a:path w="50165" h="56514">
                <a:moveTo>
                  <a:pt x="0" y="0"/>
                </a:moveTo>
                <a:lnTo>
                  <a:pt x="8877" y="37083"/>
                </a:lnTo>
                <a:lnTo>
                  <a:pt x="11315" y="44703"/>
                </a:lnTo>
                <a:lnTo>
                  <a:pt x="13690" y="48259"/>
                </a:lnTo>
                <a:lnTo>
                  <a:pt x="17564" y="53720"/>
                </a:lnTo>
                <a:lnTo>
                  <a:pt x="22479" y="56387"/>
                </a:lnTo>
                <a:lnTo>
                  <a:pt x="28435" y="56387"/>
                </a:lnTo>
                <a:lnTo>
                  <a:pt x="34277" y="56387"/>
                </a:lnTo>
                <a:lnTo>
                  <a:pt x="39344" y="54228"/>
                </a:lnTo>
                <a:lnTo>
                  <a:pt x="43611" y="49910"/>
                </a:lnTo>
                <a:lnTo>
                  <a:pt x="47879" y="45592"/>
                </a:lnTo>
                <a:lnTo>
                  <a:pt x="50012" y="40004"/>
                </a:lnTo>
                <a:lnTo>
                  <a:pt x="50012" y="33273"/>
                </a:lnTo>
                <a:lnTo>
                  <a:pt x="50012" y="25653"/>
                </a:lnTo>
                <a:lnTo>
                  <a:pt x="18364" y="0"/>
                </a:lnTo>
                <a:lnTo>
                  <a:pt x="8331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5347" y="5437666"/>
            <a:ext cx="129759" cy="77596"/>
          </a:xfrm>
          <a:custGeom>
            <a:avLst/>
            <a:gdLst/>
            <a:ahLst/>
            <a:cxnLst/>
            <a:rect l="l" t="t" r="r" b="b"/>
            <a:pathLst>
              <a:path w="97154" h="77470">
                <a:moveTo>
                  <a:pt x="0" y="38480"/>
                </a:moveTo>
                <a:lnTo>
                  <a:pt x="27752" y="74390"/>
                </a:lnTo>
                <a:lnTo>
                  <a:pt x="48514" y="77215"/>
                </a:lnTo>
                <a:lnTo>
                  <a:pt x="59587" y="76505"/>
                </a:lnTo>
                <a:lnTo>
                  <a:pt x="93903" y="53546"/>
                </a:lnTo>
                <a:lnTo>
                  <a:pt x="97028" y="38480"/>
                </a:lnTo>
                <a:lnTo>
                  <a:pt x="96246" y="30622"/>
                </a:lnTo>
                <a:lnTo>
                  <a:pt x="69205" y="2762"/>
                </a:lnTo>
                <a:lnTo>
                  <a:pt x="48221" y="0"/>
                </a:lnTo>
                <a:lnTo>
                  <a:pt x="37280" y="690"/>
                </a:lnTo>
                <a:lnTo>
                  <a:pt x="3124" y="23431"/>
                </a:lnTo>
                <a:lnTo>
                  <a:pt x="0" y="38480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3955" y="3886773"/>
            <a:ext cx="132304" cy="70599"/>
          </a:xfrm>
          <a:custGeom>
            <a:avLst/>
            <a:gdLst/>
            <a:ahLst/>
            <a:cxnLst/>
            <a:rect l="l" t="t" r="r" b="b"/>
            <a:pathLst>
              <a:path w="99059" h="70485">
                <a:moveTo>
                  <a:pt x="0" y="34670"/>
                </a:moveTo>
                <a:lnTo>
                  <a:pt x="26506" y="67675"/>
                </a:lnTo>
                <a:lnTo>
                  <a:pt x="46875" y="70231"/>
                </a:lnTo>
                <a:lnTo>
                  <a:pt x="59329" y="69564"/>
                </a:lnTo>
                <a:lnTo>
                  <a:pt x="95789" y="47878"/>
                </a:lnTo>
                <a:lnTo>
                  <a:pt x="98971" y="33908"/>
                </a:lnTo>
                <a:lnTo>
                  <a:pt x="98240" y="26886"/>
                </a:lnTo>
                <a:lnTo>
                  <a:pt x="61348" y="597"/>
                </a:lnTo>
                <a:lnTo>
                  <a:pt x="48958" y="0"/>
                </a:lnTo>
                <a:lnTo>
                  <a:pt x="37335" y="619"/>
                </a:lnTo>
                <a:lnTo>
                  <a:pt x="3011" y="21050"/>
                </a:lnTo>
                <a:lnTo>
                  <a:pt x="0" y="34670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2565" y="4898567"/>
            <a:ext cx="50038" cy="62967"/>
          </a:xfrm>
          <a:custGeom>
            <a:avLst/>
            <a:gdLst/>
            <a:ahLst/>
            <a:cxnLst/>
            <a:rect l="l" t="t" r="r" b="b"/>
            <a:pathLst>
              <a:path w="37465" h="62864">
                <a:moveTo>
                  <a:pt x="0" y="31114"/>
                </a:moveTo>
                <a:lnTo>
                  <a:pt x="0" y="40131"/>
                </a:lnTo>
                <a:lnTo>
                  <a:pt x="3314" y="47751"/>
                </a:lnTo>
                <a:lnTo>
                  <a:pt x="37058" y="62483"/>
                </a:lnTo>
                <a:lnTo>
                  <a:pt x="37058" y="0"/>
                </a:lnTo>
                <a:lnTo>
                  <a:pt x="0" y="22478"/>
                </a:lnTo>
                <a:lnTo>
                  <a:pt x="0" y="31114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0580" y="2685187"/>
            <a:ext cx="54278" cy="60423"/>
          </a:xfrm>
          <a:custGeom>
            <a:avLst/>
            <a:gdLst/>
            <a:ahLst/>
            <a:cxnLst/>
            <a:rect l="l" t="t" r="r" b="b"/>
            <a:pathLst>
              <a:path w="40640" h="60325">
                <a:moveTo>
                  <a:pt x="0" y="29845"/>
                </a:moveTo>
                <a:lnTo>
                  <a:pt x="0" y="40894"/>
                </a:lnTo>
                <a:lnTo>
                  <a:pt x="1562" y="48641"/>
                </a:lnTo>
                <a:lnTo>
                  <a:pt x="4686" y="53086"/>
                </a:lnTo>
                <a:lnTo>
                  <a:pt x="7810" y="57531"/>
                </a:lnTo>
                <a:lnTo>
                  <a:pt x="12992" y="59817"/>
                </a:lnTo>
                <a:lnTo>
                  <a:pt x="20231" y="59817"/>
                </a:lnTo>
                <a:lnTo>
                  <a:pt x="27482" y="59817"/>
                </a:lnTo>
                <a:lnTo>
                  <a:pt x="32689" y="57277"/>
                </a:lnTo>
                <a:lnTo>
                  <a:pt x="35864" y="52197"/>
                </a:lnTo>
                <a:lnTo>
                  <a:pt x="39039" y="47117"/>
                </a:lnTo>
                <a:lnTo>
                  <a:pt x="40627" y="38862"/>
                </a:lnTo>
                <a:lnTo>
                  <a:pt x="40627" y="27305"/>
                </a:lnTo>
                <a:lnTo>
                  <a:pt x="40627" y="0"/>
                </a:lnTo>
                <a:lnTo>
                  <a:pt x="0" y="0"/>
                </a:lnTo>
                <a:lnTo>
                  <a:pt x="0" y="29845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0580" y="4171969"/>
            <a:ext cx="54278" cy="60423"/>
          </a:xfrm>
          <a:custGeom>
            <a:avLst/>
            <a:gdLst/>
            <a:ahLst/>
            <a:cxnLst/>
            <a:rect l="l" t="t" r="r" b="b"/>
            <a:pathLst>
              <a:path w="40640" h="60325">
                <a:moveTo>
                  <a:pt x="0" y="29844"/>
                </a:moveTo>
                <a:lnTo>
                  <a:pt x="0" y="40893"/>
                </a:lnTo>
                <a:lnTo>
                  <a:pt x="1562" y="48640"/>
                </a:lnTo>
                <a:lnTo>
                  <a:pt x="4686" y="53085"/>
                </a:lnTo>
                <a:lnTo>
                  <a:pt x="7810" y="57530"/>
                </a:lnTo>
                <a:lnTo>
                  <a:pt x="12992" y="59816"/>
                </a:lnTo>
                <a:lnTo>
                  <a:pt x="20231" y="59816"/>
                </a:lnTo>
                <a:lnTo>
                  <a:pt x="27482" y="59816"/>
                </a:lnTo>
                <a:lnTo>
                  <a:pt x="32689" y="57276"/>
                </a:lnTo>
                <a:lnTo>
                  <a:pt x="35864" y="52196"/>
                </a:lnTo>
                <a:lnTo>
                  <a:pt x="39039" y="47116"/>
                </a:lnTo>
                <a:lnTo>
                  <a:pt x="40627" y="38861"/>
                </a:lnTo>
                <a:lnTo>
                  <a:pt x="40627" y="27304"/>
                </a:lnTo>
                <a:lnTo>
                  <a:pt x="40627" y="0"/>
                </a:lnTo>
                <a:lnTo>
                  <a:pt x="0" y="0"/>
                </a:lnTo>
                <a:lnTo>
                  <a:pt x="0" y="29844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0377" y="3377823"/>
            <a:ext cx="52582" cy="64239"/>
          </a:xfrm>
          <a:custGeom>
            <a:avLst/>
            <a:gdLst/>
            <a:ahLst/>
            <a:cxnLst/>
            <a:rect l="l" t="t" r="r" b="b"/>
            <a:pathLst>
              <a:path w="39370" h="64135">
                <a:moveTo>
                  <a:pt x="0" y="63880"/>
                </a:moveTo>
                <a:lnTo>
                  <a:pt x="38836" y="63880"/>
                </a:lnTo>
                <a:lnTo>
                  <a:pt x="38836" y="36956"/>
                </a:lnTo>
                <a:lnTo>
                  <a:pt x="25501" y="0"/>
                </a:lnTo>
                <a:lnTo>
                  <a:pt x="18453" y="0"/>
                </a:lnTo>
                <a:lnTo>
                  <a:pt x="11811" y="0"/>
                </a:lnTo>
                <a:lnTo>
                  <a:pt x="0" y="36956"/>
                </a:lnTo>
                <a:lnTo>
                  <a:pt x="0" y="63880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5747" y="2263502"/>
            <a:ext cx="211177" cy="158371"/>
          </a:xfrm>
          <a:custGeom>
            <a:avLst/>
            <a:gdLst/>
            <a:ahLst/>
            <a:cxnLst/>
            <a:rect l="l" t="t" r="r" b="b"/>
            <a:pathLst>
              <a:path w="158115" h="158114">
                <a:moveTo>
                  <a:pt x="0" y="82296"/>
                </a:moveTo>
                <a:lnTo>
                  <a:pt x="0" y="0"/>
                </a:lnTo>
                <a:lnTo>
                  <a:pt x="158064" y="0"/>
                </a:lnTo>
                <a:lnTo>
                  <a:pt x="158064" y="41528"/>
                </a:lnTo>
                <a:lnTo>
                  <a:pt x="92430" y="41528"/>
                </a:lnTo>
                <a:lnTo>
                  <a:pt x="92430" y="45338"/>
                </a:lnTo>
                <a:lnTo>
                  <a:pt x="92430" y="54356"/>
                </a:lnTo>
                <a:lnTo>
                  <a:pt x="93599" y="60960"/>
                </a:lnTo>
                <a:lnTo>
                  <a:pt x="95923" y="65277"/>
                </a:lnTo>
                <a:lnTo>
                  <a:pt x="98259" y="69469"/>
                </a:lnTo>
                <a:lnTo>
                  <a:pt x="103187" y="74168"/>
                </a:lnTo>
                <a:lnTo>
                  <a:pt x="110731" y="79248"/>
                </a:lnTo>
                <a:lnTo>
                  <a:pt x="113855" y="81787"/>
                </a:lnTo>
                <a:lnTo>
                  <a:pt x="158064" y="109347"/>
                </a:lnTo>
                <a:lnTo>
                  <a:pt x="158064" y="157987"/>
                </a:lnTo>
                <a:lnTo>
                  <a:pt x="112217" y="128143"/>
                </a:lnTo>
                <a:lnTo>
                  <a:pt x="89598" y="104901"/>
                </a:lnTo>
                <a:lnTo>
                  <a:pt x="88374" y="113258"/>
                </a:lnTo>
                <a:lnTo>
                  <a:pt x="62312" y="141573"/>
                </a:lnTo>
                <a:lnTo>
                  <a:pt x="44958" y="144272"/>
                </a:lnTo>
                <a:lnTo>
                  <a:pt x="37569" y="143821"/>
                </a:lnTo>
                <a:lnTo>
                  <a:pt x="3949" y="117856"/>
                </a:lnTo>
                <a:lnTo>
                  <a:pt x="247" y="93370"/>
                </a:lnTo>
                <a:lnTo>
                  <a:pt x="0" y="82296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4587" y="2820661"/>
            <a:ext cx="211177" cy="146287"/>
          </a:xfrm>
          <a:custGeom>
            <a:avLst/>
            <a:gdLst/>
            <a:ahLst/>
            <a:cxnLst/>
            <a:rect l="l" t="t" r="r" b="b"/>
            <a:pathLst>
              <a:path w="158115" h="146050">
                <a:moveTo>
                  <a:pt x="0" y="145541"/>
                </a:moveTo>
                <a:lnTo>
                  <a:pt x="0" y="105410"/>
                </a:lnTo>
                <a:lnTo>
                  <a:pt x="99275" y="105410"/>
                </a:lnTo>
                <a:lnTo>
                  <a:pt x="0" y="41148"/>
                </a:lnTo>
                <a:lnTo>
                  <a:pt x="0" y="0"/>
                </a:lnTo>
                <a:lnTo>
                  <a:pt x="158064" y="0"/>
                </a:lnTo>
                <a:lnTo>
                  <a:pt x="158064" y="40259"/>
                </a:lnTo>
                <a:lnTo>
                  <a:pt x="57010" y="40259"/>
                </a:lnTo>
                <a:lnTo>
                  <a:pt x="158064" y="105410"/>
                </a:lnTo>
                <a:lnTo>
                  <a:pt x="158064" y="145541"/>
                </a:lnTo>
                <a:lnTo>
                  <a:pt x="0" y="145541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4587" y="3330628"/>
            <a:ext cx="211177" cy="153919"/>
          </a:xfrm>
          <a:custGeom>
            <a:avLst/>
            <a:gdLst/>
            <a:ahLst/>
            <a:cxnLst/>
            <a:rect l="l" t="t" r="r" b="b"/>
            <a:pathLst>
              <a:path w="158115" h="153670">
                <a:moveTo>
                  <a:pt x="0" y="153162"/>
                </a:moveTo>
                <a:lnTo>
                  <a:pt x="0" y="61595"/>
                </a:lnTo>
                <a:lnTo>
                  <a:pt x="642" y="48398"/>
                </a:lnTo>
                <a:lnTo>
                  <a:pt x="16060" y="13336"/>
                </a:lnTo>
                <a:lnTo>
                  <a:pt x="41236" y="5461"/>
                </a:lnTo>
                <a:lnTo>
                  <a:pt x="50063" y="5461"/>
                </a:lnTo>
                <a:lnTo>
                  <a:pt x="77393" y="32385"/>
                </a:lnTo>
                <a:lnTo>
                  <a:pt x="79841" y="24717"/>
                </a:lnTo>
                <a:lnTo>
                  <a:pt x="107810" y="0"/>
                </a:lnTo>
                <a:lnTo>
                  <a:pt x="116535" y="0"/>
                </a:lnTo>
                <a:lnTo>
                  <a:pt x="151575" y="21036"/>
                </a:lnTo>
                <a:lnTo>
                  <a:pt x="158064" y="53594"/>
                </a:lnTo>
                <a:lnTo>
                  <a:pt x="158064" y="153162"/>
                </a:lnTo>
                <a:lnTo>
                  <a:pt x="0" y="153162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4587" y="4130373"/>
            <a:ext cx="211177" cy="158371"/>
          </a:xfrm>
          <a:custGeom>
            <a:avLst/>
            <a:gdLst/>
            <a:ahLst/>
            <a:cxnLst/>
            <a:rect l="l" t="t" r="r" b="b"/>
            <a:pathLst>
              <a:path w="158115" h="158114">
                <a:moveTo>
                  <a:pt x="0" y="82296"/>
                </a:moveTo>
                <a:lnTo>
                  <a:pt x="0" y="0"/>
                </a:lnTo>
                <a:lnTo>
                  <a:pt x="158064" y="0"/>
                </a:lnTo>
                <a:lnTo>
                  <a:pt x="158064" y="41529"/>
                </a:lnTo>
                <a:lnTo>
                  <a:pt x="92430" y="41529"/>
                </a:lnTo>
                <a:lnTo>
                  <a:pt x="92430" y="45339"/>
                </a:lnTo>
                <a:lnTo>
                  <a:pt x="92430" y="54356"/>
                </a:lnTo>
                <a:lnTo>
                  <a:pt x="93599" y="60960"/>
                </a:lnTo>
                <a:lnTo>
                  <a:pt x="95923" y="65278"/>
                </a:lnTo>
                <a:lnTo>
                  <a:pt x="98259" y="69468"/>
                </a:lnTo>
                <a:lnTo>
                  <a:pt x="103187" y="74168"/>
                </a:lnTo>
                <a:lnTo>
                  <a:pt x="110731" y="79248"/>
                </a:lnTo>
                <a:lnTo>
                  <a:pt x="113855" y="81787"/>
                </a:lnTo>
                <a:lnTo>
                  <a:pt x="158064" y="109347"/>
                </a:lnTo>
                <a:lnTo>
                  <a:pt x="158064" y="157987"/>
                </a:lnTo>
                <a:lnTo>
                  <a:pt x="112217" y="128143"/>
                </a:lnTo>
                <a:lnTo>
                  <a:pt x="89598" y="104902"/>
                </a:lnTo>
                <a:lnTo>
                  <a:pt x="88374" y="113258"/>
                </a:lnTo>
                <a:lnTo>
                  <a:pt x="62312" y="141573"/>
                </a:lnTo>
                <a:lnTo>
                  <a:pt x="44958" y="144272"/>
                </a:lnTo>
                <a:lnTo>
                  <a:pt x="37569" y="143821"/>
                </a:lnTo>
                <a:lnTo>
                  <a:pt x="3949" y="117856"/>
                </a:lnTo>
                <a:lnTo>
                  <a:pt x="247" y="93370"/>
                </a:lnTo>
                <a:lnTo>
                  <a:pt x="0" y="82296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4587" y="4307442"/>
            <a:ext cx="211177" cy="146287"/>
          </a:xfrm>
          <a:custGeom>
            <a:avLst/>
            <a:gdLst/>
            <a:ahLst/>
            <a:cxnLst/>
            <a:rect l="l" t="t" r="r" b="b"/>
            <a:pathLst>
              <a:path w="158115" h="146050">
                <a:moveTo>
                  <a:pt x="0" y="145542"/>
                </a:moveTo>
                <a:lnTo>
                  <a:pt x="0" y="105409"/>
                </a:lnTo>
                <a:lnTo>
                  <a:pt x="99275" y="105409"/>
                </a:lnTo>
                <a:lnTo>
                  <a:pt x="0" y="41148"/>
                </a:lnTo>
                <a:lnTo>
                  <a:pt x="0" y="0"/>
                </a:lnTo>
                <a:lnTo>
                  <a:pt x="158064" y="0"/>
                </a:lnTo>
                <a:lnTo>
                  <a:pt x="158064" y="40258"/>
                </a:lnTo>
                <a:lnTo>
                  <a:pt x="57010" y="40258"/>
                </a:lnTo>
                <a:lnTo>
                  <a:pt x="158064" y="105409"/>
                </a:lnTo>
                <a:lnTo>
                  <a:pt x="158064" y="145542"/>
                </a:lnTo>
                <a:lnTo>
                  <a:pt x="0" y="145542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4588" y="4479807"/>
            <a:ext cx="267151" cy="160279"/>
          </a:xfrm>
          <a:custGeom>
            <a:avLst/>
            <a:gdLst/>
            <a:ahLst/>
            <a:cxnLst/>
            <a:rect l="l" t="t" r="r" b="b"/>
            <a:pathLst>
              <a:path w="200025" h="160020">
                <a:moveTo>
                  <a:pt x="0" y="159893"/>
                </a:moveTo>
                <a:lnTo>
                  <a:pt x="0" y="117983"/>
                </a:lnTo>
                <a:lnTo>
                  <a:pt x="124282" y="117983"/>
                </a:lnTo>
                <a:lnTo>
                  <a:pt x="124282" y="58420"/>
                </a:lnTo>
                <a:lnTo>
                  <a:pt x="0" y="58420"/>
                </a:lnTo>
                <a:lnTo>
                  <a:pt x="0" y="16510"/>
                </a:lnTo>
                <a:lnTo>
                  <a:pt x="124282" y="16510"/>
                </a:lnTo>
                <a:lnTo>
                  <a:pt x="124282" y="0"/>
                </a:lnTo>
                <a:lnTo>
                  <a:pt x="199732" y="0"/>
                </a:lnTo>
                <a:lnTo>
                  <a:pt x="199732" y="33782"/>
                </a:lnTo>
                <a:lnTo>
                  <a:pt x="158064" y="33782"/>
                </a:lnTo>
                <a:lnTo>
                  <a:pt x="158064" y="159893"/>
                </a:lnTo>
                <a:lnTo>
                  <a:pt x="0" y="159893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4587" y="4682699"/>
            <a:ext cx="211177" cy="140562"/>
          </a:xfrm>
          <a:custGeom>
            <a:avLst/>
            <a:gdLst/>
            <a:ahLst/>
            <a:cxnLst/>
            <a:rect l="l" t="t" r="r" b="b"/>
            <a:pathLst>
              <a:path w="158115" h="140335">
                <a:moveTo>
                  <a:pt x="0" y="140334"/>
                </a:moveTo>
                <a:lnTo>
                  <a:pt x="0" y="0"/>
                </a:lnTo>
                <a:lnTo>
                  <a:pt x="158064" y="0"/>
                </a:lnTo>
                <a:lnTo>
                  <a:pt x="158064" y="41782"/>
                </a:lnTo>
                <a:lnTo>
                  <a:pt x="33794" y="41782"/>
                </a:lnTo>
                <a:lnTo>
                  <a:pt x="33794" y="98551"/>
                </a:lnTo>
                <a:lnTo>
                  <a:pt x="158064" y="98551"/>
                </a:lnTo>
                <a:lnTo>
                  <a:pt x="158064" y="140334"/>
                </a:lnTo>
                <a:lnTo>
                  <a:pt x="0" y="140334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4588" y="5020176"/>
            <a:ext cx="267151" cy="160279"/>
          </a:xfrm>
          <a:custGeom>
            <a:avLst/>
            <a:gdLst/>
            <a:ahLst/>
            <a:cxnLst/>
            <a:rect l="l" t="t" r="r" b="b"/>
            <a:pathLst>
              <a:path w="200025" h="160020">
                <a:moveTo>
                  <a:pt x="0" y="159893"/>
                </a:moveTo>
                <a:lnTo>
                  <a:pt x="0" y="117983"/>
                </a:lnTo>
                <a:lnTo>
                  <a:pt x="124282" y="117983"/>
                </a:lnTo>
                <a:lnTo>
                  <a:pt x="124282" y="58420"/>
                </a:lnTo>
                <a:lnTo>
                  <a:pt x="0" y="58420"/>
                </a:lnTo>
                <a:lnTo>
                  <a:pt x="0" y="16510"/>
                </a:lnTo>
                <a:lnTo>
                  <a:pt x="124282" y="16510"/>
                </a:lnTo>
                <a:lnTo>
                  <a:pt x="124282" y="0"/>
                </a:lnTo>
                <a:lnTo>
                  <a:pt x="199732" y="0"/>
                </a:lnTo>
                <a:lnTo>
                  <a:pt x="199732" y="33782"/>
                </a:lnTo>
                <a:lnTo>
                  <a:pt x="158064" y="33782"/>
                </a:lnTo>
                <a:lnTo>
                  <a:pt x="158064" y="159893"/>
                </a:lnTo>
                <a:lnTo>
                  <a:pt x="0" y="159893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9821" y="3519022"/>
            <a:ext cx="221354" cy="136746"/>
          </a:xfrm>
          <a:custGeom>
            <a:avLst/>
            <a:gdLst/>
            <a:ahLst/>
            <a:cxnLst/>
            <a:rect l="l" t="t" r="r" b="b"/>
            <a:pathLst>
              <a:path w="165734" h="136525">
                <a:moveTo>
                  <a:pt x="0" y="66801"/>
                </a:moveTo>
                <a:lnTo>
                  <a:pt x="13093" y="22479"/>
                </a:lnTo>
                <a:lnTo>
                  <a:pt x="45986" y="6858"/>
                </a:lnTo>
                <a:lnTo>
                  <a:pt x="54228" y="6858"/>
                </a:lnTo>
                <a:lnTo>
                  <a:pt x="81559" y="34925"/>
                </a:lnTo>
                <a:lnTo>
                  <a:pt x="84247" y="26709"/>
                </a:lnTo>
                <a:lnTo>
                  <a:pt x="113183" y="545"/>
                </a:lnTo>
                <a:lnTo>
                  <a:pt x="120103" y="0"/>
                </a:lnTo>
                <a:lnTo>
                  <a:pt x="129012" y="1073"/>
                </a:lnTo>
                <a:lnTo>
                  <a:pt x="157706" y="26816"/>
                </a:lnTo>
                <a:lnTo>
                  <a:pt x="165201" y="66929"/>
                </a:lnTo>
                <a:lnTo>
                  <a:pt x="162439" y="92477"/>
                </a:lnTo>
                <a:lnTo>
                  <a:pt x="154152" y="112537"/>
                </a:lnTo>
                <a:lnTo>
                  <a:pt x="140341" y="127097"/>
                </a:lnTo>
                <a:lnTo>
                  <a:pt x="121005" y="136144"/>
                </a:lnTo>
                <a:lnTo>
                  <a:pt x="114007" y="97917"/>
                </a:lnTo>
                <a:lnTo>
                  <a:pt x="124166" y="92583"/>
                </a:lnTo>
                <a:lnTo>
                  <a:pt x="131421" y="85725"/>
                </a:lnTo>
                <a:lnTo>
                  <a:pt x="135773" y="77343"/>
                </a:lnTo>
                <a:lnTo>
                  <a:pt x="137223" y="67437"/>
                </a:lnTo>
                <a:lnTo>
                  <a:pt x="137223" y="59562"/>
                </a:lnTo>
                <a:lnTo>
                  <a:pt x="135166" y="53339"/>
                </a:lnTo>
                <a:lnTo>
                  <a:pt x="131051" y="48641"/>
                </a:lnTo>
                <a:lnTo>
                  <a:pt x="126923" y="43814"/>
                </a:lnTo>
                <a:lnTo>
                  <a:pt x="122097" y="41529"/>
                </a:lnTo>
                <a:lnTo>
                  <a:pt x="116535" y="41529"/>
                </a:lnTo>
                <a:lnTo>
                  <a:pt x="110388" y="41529"/>
                </a:lnTo>
                <a:lnTo>
                  <a:pt x="105549" y="43942"/>
                </a:lnTo>
                <a:lnTo>
                  <a:pt x="102019" y="48895"/>
                </a:lnTo>
                <a:lnTo>
                  <a:pt x="98501" y="53848"/>
                </a:lnTo>
                <a:lnTo>
                  <a:pt x="96735" y="60198"/>
                </a:lnTo>
                <a:lnTo>
                  <a:pt x="96735" y="68199"/>
                </a:lnTo>
                <a:lnTo>
                  <a:pt x="96735" y="75311"/>
                </a:lnTo>
                <a:lnTo>
                  <a:pt x="69507" y="75311"/>
                </a:lnTo>
                <a:lnTo>
                  <a:pt x="69507" y="68072"/>
                </a:lnTo>
                <a:lnTo>
                  <a:pt x="69037" y="62737"/>
                </a:lnTo>
                <a:lnTo>
                  <a:pt x="68097" y="59562"/>
                </a:lnTo>
                <a:lnTo>
                  <a:pt x="67144" y="56261"/>
                </a:lnTo>
                <a:lnTo>
                  <a:pt x="64871" y="53086"/>
                </a:lnTo>
                <a:lnTo>
                  <a:pt x="61252" y="50164"/>
                </a:lnTo>
                <a:lnTo>
                  <a:pt x="57619" y="47244"/>
                </a:lnTo>
                <a:lnTo>
                  <a:pt x="53479" y="45847"/>
                </a:lnTo>
                <a:lnTo>
                  <a:pt x="48818" y="45847"/>
                </a:lnTo>
                <a:lnTo>
                  <a:pt x="43853" y="45847"/>
                </a:lnTo>
                <a:lnTo>
                  <a:pt x="39268" y="47625"/>
                </a:lnTo>
                <a:lnTo>
                  <a:pt x="35051" y="51308"/>
                </a:lnTo>
                <a:lnTo>
                  <a:pt x="30835" y="54863"/>
                </a:lnTo>
                <a:lnTo>
                  <a:pt x="28727" y="60325"/>
                </a:lnTo>
                <a:lnTo>
                  <a:pt x="28727" y="67563"/>
                </a:lnTo>
                <a:lnTo>
                  <a:pt x="28727" y="73151"/>
                </a:lnTo>
                <a:lnTo>
                  <a:pt x="29921" y="78105"/>
                </a:lnTo>
                <a:lnTo>
                  <a:pt x="32296" y="82423"/>
                </a:lnTo>
                <a:lnTo>
                  <a:pt x="34683" y="86868"/>
                </a:lnTo>
                <a:lnTo>
                  <a:pt x="40335" y="90805"/>
                </a:lnTo>
                <a:lnTo>
                  <a:pt x="49263" y="94361"/>
                </a:lnTo>
                <a:lnTo>
                  <a:pt x="41668" y="129794"/>
                </a:lnTo>
                <a:lnTo>
                  <a:pt x="10426" y="106807"/>
                </a:lnTo>
                <a:lnTo>
                  <a:pt x="652" y="77731"/>
                </a:lnTo>
                <a:lnTo>
                  <a:pt x="0" y="66801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" y="3679680"/>
            <a:ext cx="701174" cy="142598"/>
          </a:xfrm>
          <a:custGeom>
            <a:avLst/>
            <a:gdLst/>
            <a:ahLst/>
            <a:cxnLst/>
            <a:rect l="l" t="t" r="r" b="b"/>
            <a:pathLst>
              <a:path w="165734" h="148589">
                <a:moveTo>
                  <a:pt x="0" y="75692"/>
                </a:moveTo>
                <a:lnTo>
                  <a:pt x="6629" y="34036"/>
                </a:lnTo>
                <a:lnTo>
                  <a:pt x="37899" y="10556"/>
                </a:lnTo>
                <a:lnTo>
                  <a:pt x="60871" y="9144"/>
                </a:lnTo>
                <a:lnTo>
                  <a:pt x="109689" y="9525"/>
                </a:lnTo>
                <a:lnTo>
                  <a:pt x="119424" y="9405"/>
                </a:lnTo>
                <a:lnTo>
                  <a:pt x="161632" y="0"/>
                </a:lnTo>
                <a:lnTo>
                  <a:pt x="161632" y="41402"/>
                </a:lnTo>
                <a:lnTo>
                  <a:pt x="158851" y="42545"/>
                </a:lnTo>
                <a:lnTo>
                  <a:pt x="154736" y="43815"/>
                </a:lnTo>
                <a:lnTo>
                  <a:pt x="149275" y="45466"/>
                </a:lnTo>
                <a:lnTo>
                  <a:pt x="146799" y="46101"/>
                </a:lnTo>
                <a:lnTo>
                  <a:pt x="145161" y="46609"/>
                </a:lnTo>
                <a:lnTo>
                  <a:pt x="144360" y="46990"/>
                </a:lnTo>
                <a:lnTo>
                  <a:pt x="149245" y="52419"/>
                </a:lnTo>
                <a:lnTo>
                  <a:pt x="153477" y="58039"/>
                </a:lnTo>
                <a:lnTo>
                  <a:pt x="165201" y="95885"/>
                </a:lnTo>
                <a:lnTo>
                  <a:pt x="164373" y="107434"/>
                </a:lnTo>
                <a:lnTo>
                  <a:pt x="144897" y="140533"/>
                </a:lnTo>
                <a:lnTo>
                  <a:pt x="118465" y="148463"/>
                </a:lnTo>
                <a:lnTo>
                  <a:pt x="109537" y="148463"/>
                </a:lnTo>
                <a:lnTo>
                  <a:pt x="101574" y="146304"/>
                </a:lnTo>
                <a:lnTo>
                  <a:pt x="94589" y="141986"/>
                </a:lnTo>
                <a:lnTo>
                  <a:pt x="87591" y="137795"/>
                </a:lnTo>
                <a:lnTo>
                  <a:pt x="70931" y="101040"/>
                </a:lnTo>
                <a:lnTo>
                  <a:pt x="66052" y="77275"/>
                </a:lnTo>
                <a:lnTo>
                  <a:pt x="63441" y="66008"/>
                </a:lnTo>
                <a:lnTo>
                  <a:pt x="60922" y="56979"/>
                </a:lnTo>
                <a:lnTo>
                  <a:pt x="58496" y="50165"/>
                </a:lnTo>
                <a:lnTo>
                  <a:pt x="54330" y="50165"/>
                </a:lnTo>
                <a:lnTo>
                  <a:pt x="46291" y="50165"/>
                </a:lnTo>
                <a:lnTo>
                  <a:pt x="40563" y="52197"/>
                </a:lnTo>
                <a:lnTo>
                  <a:pt x="37134" y="56134"/>
                </a:lnTo>
                <a:lnTo>
                  <a:pt x="33718" y="60071"/>
                </a:lnTo>
                <a:lnTo>
                  <a:pt x="32003" y="67564"/>
                </a:lnTo>
                <a:lnTo>
                  <a:pt x="32003" y="78613"/>
                </a:lnTo>
                <a:lnTo>
                  <a:pt x="32003" y="86106"/>
                </a:lnTo>
                <a:lnTo>
                  <a:pt x="51790" y="106172"/>
                </a:lnTo>
                <a:lnTo>
                  <a:pt x="44945" y="144145"/>
                </a:lnTo>
                <a:lnTo>
                  <a:pt x="11010" y="122047"/>
                </a:lnTo>
                <a:lnTo>
                  <a:pt x="688" y="90096"/>
                </a:lnTo>
                <a:lnTo>
                  <a:pt x="0" y="75692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9820" y="3844032"/>
            <a:ext cx="296835" cy="154555"/>
          </a:xfrm>
          <a:custGeom>
            <a:avLst/>
            <a:gdLst/>
            <a:ahLst/>
            <a:cxnLst/>
            <a:rect l="l" t="t" r="r" b="b"/>
            <a:pathLst>
              <a:path w="222250" h="154304">
                <a:moveTo>
                  <a:pt x="0" y="66039"/>
                </a:moveTo>
                <a:lnTo>
                  <a:pt x="12140" y="29374"/>
                </a:lnTo>
                <a:lnTo>
                  <a:pt x="47401" y="4841"/>
                </a:lnTo>
                <a:lnTo>
                  <a:pt x="81711" y="0"/>
                </a:lnTo>
                <a:lnTo>
                  <a:pt x="100402" y="1214"/>
                </a:lnTo>
                <a:lnTo>
                  <a:pt x="143255" y="19431"/>
                </a:lnTo>
                <a:lnTo>
                  <a:pt x="163829" y="53006"/>
                </a:lnTo>
                <a:lnTo>
                  <a:pt x="165201" y="66293"/>
                </a:lnTo>
                <a:lnTo>
                  <a:pt x="165201" y="75056"/>
                </a:lnTo>
                <a:lnTo>
                  <a:pt x="142138" y="112394"/>
                </a:lnTo>
                <a:lnTo>
                  <a:pt x="221754" y="112394"/>
                </a:lnTo>
                <a:lnTo>
                  <a:pt x="221754" y="154178"/>
                </a:lnTo>
                <a:lnTo>
                  <a:pt x="3568" y="154178"/>
                </a:lnTo>
                <a:lnTo>
                  <a:pt x="3568" y="115188"/>
                </a:lnTo>
                <a:lnTo>
                  <a:pt x="26796" y="115188"/>
                </a:lnTo>
                <a:lnTo>
                  <a:pt x="21122" y="111119"/>
                </a:lnTo>
                <a:lnTo>
                  <a:pt x="466" y="73703"/>
                </a:lnTo>
                <a:lnTo>
                  <a:pt x="0" y="66039"/>
                </a:lnTo>
                <a:close/>
              </a:path>
            </a:pathLst>
          </a:custGeom>
          <a:ln w="9143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9821" y="4856972"/>
            <a:ext cx="221354" cy="148195"/>
          </a:xfrm>
          <a:custGeom>
            <a:avLst/>
            <a:gdLst/>
            <a:ahLst/>
            <a:cxnLst/>
            <a:rect l="l" t="t" r="r" b="b"/>
            <a:pathLst>
              <a:path w="165734" h="147954">
                <a:moveTo>
                  <a:pt x="0" y="75056"/>
                </a:moveTo>
                <a:lnTo>
                  <a:pt x="13105" y="30551"/>
                </a:lnTo>
                <a:lnTo>
                  <a:pt x="52781" y="4381"/>
                </a:lnTo>
                <a:lnTo>
                  <a:pt x="94653" y="0"/>
                </a:lnTo>
                <a:lnTo>
                  <a:pt x="94653" y="104775"/>
                </a:lnTo>
                <a:lnTo>
                  <a:pt x="103442" y="103937"/>
                </a:lnTo>
                <a:lnTo>
                  <a:pt x="133301" y="77416"/>
                </a:lnTo>
                <a:lnTo>
                  <a:pt x="133946" y="70485"/>
                </a:lnTo>
                <a:lnTo>
                  <a:pt x="133946" y="64008"/>
                </a:lnTo>
                <a:lnTo>
                  <a:pt x="132156" y="58419"/>
                </a:lnTo>
                <a:lnTo>
                  <a:pt x="128587" y="53975"/>
                </a:lnTo>
                <a:lnTo>
                  <a:pt x="125018" y="49530"/>
                </a:lnTo>
                <a:lnTo>
                  <a:pt x="119265" y="46100"/>
                </a:lnTo>
                <a:lnTo>
                  <a:pt x="111328" y="43815"/>
                </a:lnTo>
                <a:lnTo>
                  <a:pt x="118325" y="2159"/>
                </a:lnTo>
                <a:lnTo>
                  <a:pt x="153225" y="27559"/>
                </a:lnTo>
                <a:lnTo>
                  <a:pt x="165201" y="70993"/>
                </a:lnTo>
                <a:lnTo>
                  <a:pt x="163518" y="90233"/>
                </a:lnTo>
                <a:lnTo>
                  <a:pt x="138264" y="131953"/>
                </a:lnTo>
                <a:lnTo>
                  <a:pt x="99529" y="146597"/>
                </a:lnTo>
                <a:lnTo>
                  <a:pt x="83794" y="147574"/>
                </a:lnTo>
                <a:lnTo>
                  <a:pt x="65211" y="146288"/>
                </a:lnTo>
                <a:lnTo>
                  <a:pt x="22250" y="127000"/>
                </a:lnTo>
                <a:lnTo>
                  <a:pt x="1390" y="90102"/>
                </a:lnTo>
                <a:lnTo>
                  <a:pt x="0" y="75056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9821" y="5394543"/>
            <a:ext cx="221354" cy="163459"/>
          </a:xfrm>
          <a:custGeom>
            <a:avLst/>
            <a:gdLst/>
            <a:ahLst/>
            <a:cxnLst/>
            <a:rect l="l" t="t" r="r" b="b"/>
            <a:pathLst>
              <a:path w="165734" h="163195">
                <a:moveTo>
                  <a:pt x="0" y="81661"/>
                </a:moveTo>
                <a:lnTo>
                  <a:pt x="13105" y="35173"/>
                </a:lnTo>
                <a:lnTo>
                  <a:pt x="49657" y="5715"/>
                </a:lnTo>
                <a:lnTo>
                  <a:pt x="82156" y="0"/>
                </a:lnTo>
                <a:lnTo>
                  <a:pt x="99323" y="1450"/>
                </a:lnTo>
                <a:lnTo>
                  <a:pt x="141617" y="23114"/>
                </a:lnTo>
                <a:lnTo>
                  <a:pt x="163727" y="64565"/>
                </a:lnTo>
                <a:lnTo>
                  <a:pt x="165201" y="81407"/>
                </a:lnTo>
                <a:lnTo>
                  <a:pt x="164587" y="92144"/>
                </a:lnTo>
                <a:lnTo>
                  <a:pt x="149898" y="132099"/>
                </a:lnTo>
                <a:lnTo>
                  <a:pt x="116577" y="157281"/>
                </a:lnTo>
                <a:lnTo>
                  <a:pt x="80365" y="163068"/>
                </a:lnTo>
                <a:lnTo>
                  <a:pt x="70036" y="162425"/>
                </a:lnTo>
                <a:lnTo>
                  <a:pt x="30867" y="147111"/>
                </a:lnTo>
                <a:lnTo>
                  <a:pt x="5781" y="114004"/>
                </a:lnTo>
                <a:lnTo>
                  <a:pt x="0" y="81661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9918" y="3850902"/>
            <a:ext cx="293443" cy="160915"/>
          </a:xfrm>
          <a:custGeom>
            <a:avLst/>
            <a:gdLst/>
            <a:ahLst/>
            <a:cxnLst/>
            <a:rect l="l" t="t" r="r" b="b"/>
            <a:pathLst>
              <a:path w="219709" h="160654">
                <a:moveTo>
                  <a:pt x="0" y="2158"/>
                </a:moveTo>
                <a:lnTo>
                  <a:pt x="32588" y="2158"/>
                </a:lnTo>
                <a:lnTo>
                  <a:pt x="32448" y="8381"/>
                </a:lnTo>
                <a:lnTo>
                  <a:pt x="32448" y="17398"/>
                </a:lnTo>
                <a:lnTo>
                  <a:pt x="64378" y="46236"/>
                </a:lnTo>
                <a:lnTo>
                  <a:pt x="81661" y="52476"/>
                </a:lnTo>
                <a:lnTo>
                  <a:pt x="87960" y="55384"/>
                </a:lnTo>
                <a:lnTo>
                  <a:pt x="93014" y="58508"/>
                </a:lnTo>
                <a:lnTo>
                  <a:pt x="98082" y="61633"/>
                </a:lnTo>
                <a:lnTo>
                  <a:pt x="102844" y="67170"/>
                </a:lnTo>
                <a:lnTo>
                  <a:pt x="107302" y="75107"/>
                </a:lnTo>
                <a:lnTo>
                  <a:pt x="109917" y="68058"/>
                </a:lnTo>
                <a:lnTo>
                  <a:pt x="113590" y="61655"/>
                </a:lnTo>
                <a:lnTo>
                  <a:pt x="148957" y="35322"/>
                </a:lnTo>
                <a:lnTo>
                  <a:pt x="219671" y="0"/>
                </a:lnTo>
                <a:lnTo>
                  <a:pt x="219671" y="51739"/>
                </a:lnTo>
                <a:lnTo>
                  <a:pt x="163258" y="77787"/>
                </a:lnTo>
                <a:lnTo>
                  <a:pt x="162471" y="78181"/>
                </a:lnTo>
                <a:lnTo>
                  <a:pt x="160934" y="79019"/>
                </a:lnTo>
                <a:lnTo>
                  <a:pt x="158648" y="80314"/>
                </a:lnTo>
                <a:lnTo>
                  <a:pt x="157861" y="80810"/>
                </a:lnTo>
                <a:lnTo>
                  <a:pt x="154432" y="82638"/>
                </a:lnTo>
                <a:lnTo>
                  <a:pt x="124218" y="108889"/>
                </a:lnTo>
                <a:lnTo>
                  <a:pt x="124117" y="116331"/>
                </a:lnTo>
                <a:lnTo>
                  <a:pt x="219671" y="116331"/>
                </a:lnTo>
                <a:lnTo>
                  <a:pt x="219671" y="160388"/>
                </a:lnTo>
                <a:lnTo>
                  <a:pt x="1485" y="160388"/>
                </a:lnTo>
                <a:lnTo>
                  <a:pt x="1485" y="116331"/>
                </a:lnTo>
                <a:lnTo>
                  <a:pt x="94361" y="116331"/>
                </a:lnTo>
                <a:lnTo>
                  <a:pt x="93357" y="106502"/>
                </a:lnTo>
                <a:lnTo>
                  <a:pt x="52832" y="80314"/>
                </a:lnTo>
                <a:lnTo>
                  <a:pt x="36797" y="73456"/>
                </a:lnTo>
                <a:lnTo>
                  <a:pt x="5001" y="44883"/>
                </a:lnTo>
                <a:lnTo>
                  <a:pt x="152" y="8635"/>
                </a:lnTo>
                <a:lnTo>
                  <a:pt x="152" y="7619"/>
                </a:lnTo>
                <a:lnTo>
                  <a:pt x="101" y="5460"/>
                </a:lnTo>
                <a:lnTo>
                  <a:pt x="0" y="2158"/>
                </a:lnTo>
                <a:close/>
              </a:path>
            </a:pathLst>
          </a:custGeom>
          <a:ln w="9143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86043" y="3539120"/>
            <a:ext cx="302924" cy="12127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95151" y="4224377"/>
            <a:ext cx="54278" cy="68055"/>
          </a:xfrm>
          <a:custGeom>
            <a:avLst/>
            <a:gdLst/>
            <a:ahLst/>
            <a:cxnLst/>
            <a:rect l="l" t="t" r="r" b="b"/>
            <a:pathLst>
              <a:path w="40640" h="67945">
                <a:moveTo>
                  <a:pt x="0" y="67690"/>
                </a:moveTo>
                <a:lnTo>
                  <a:pt x="40182" y="67690"/>
                </a:lnTo>
                <a:lnTo>
                  <a:pt x="40182" y="28828"/>
                </a:lnTo>
                <a:lnTo>
                  <a:pt x="40182" y="16636"/>
                </a:lnTo>
                <a:lnTo>
                  <a:pt x="38227" y="8762"/>
                </a:lnTo>
                <a:lnTo>
                  <a:pt x="34302" y="5206"/>
                </a:lnTo>
                <a:lnTo>
                  <a:pt x="30378" y="1777"/>
                </a:lnTo>
                <a:lnTo>
                  <a:pt x="25641" y="0"/>
                </a:lnTo>
                <a:lnTo>
                  <a:pt x="20091" y="0"/>
                </a:lnTo>
                <a:lnTo>
                  <a:pt x="12446" y="0"/>
                </a:lnTo>
                <a:lnTo>
                  <a:pt x="0" y="40512"/>
                </a:lnTo>
                <a:lnTo>
                  <a:pt x="0" y="67690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82820" y="3589366"/>
            <a:ext cx="67000" cy="56607"/>
          </a:xfrm>
          <a:custGeom>
            <a:avLst/>
            <a:gdLst/>
            <a:ahLst/>
            <a:cxnLst/>
            <a:rect l="l" t="t" r="r" b="b"/>
            <a:pathLst>
              <a:path w="50165" h="56514">
                <a:moveTo>
                  <a:pt x="0" y="0"/>
                </a:moveTo>
                <a:lnTo>
                  <a:pt x="8877" y="37083"/>
                </a:lnTo>
                <a:lnTo>
                  <a:pt x="11315" y="44703"/>
                </a:lnTo>
                <a:lnTo>
                  <a:pt x="13690" y="48259"/>
                </a:lnTo>
                <a:lnTo>
                  <a:pt x="17564" y="53720"/>
                </a:lnTo>
                <a:lnTo>
                  <a:pt x="22479" y="56387"/>
                </a:lnTo>
                <a:lnTo>
                  <a:pt x="28435" y="56387"/>
                </a:lnTo>
                <a:lnTo>
                  <a:pt x="34277" y="56387"/>
                </a:lnTo>
                <a:lnTo>
                  <a:pt x="39344" y="54228"/>
                </a:lnTo>
                <a:lnTo>
                  <a:pt x="43611" y="49910"/>
                </a:lnTo>
                <a:lnTo>
                  <a:pt x="47879" y="45592"/>
                </a:lnTo>
                <a:lnTo>
                  <a:pt x="50012" y="40004"/>
                </a:lnTo>
                <a:lnTo>
                  <a:pt x="50012" y="33273"/>
                </a:lnTo>
                <a:lnTo>
                  <a:pt x="50012" y="25653"/>
                </a:lnTo>
                <a:lnTo>
                  <a:pt x="18364" y="0"/>
                </a:lnTo>
                <a:lnTo>
                  <a:pt x="8331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18025" y="4445843"/>
            <a:ext cx="124671" cy="75687"/>
          </a:xfrm>
          <a:custGeom>
            <a:avLst/>
            <a:gdLst/>
            <a:ahLst/>
            <a:cxnLst/>
            <a:rect l="l" t="t" r="r" b="b"/>
            <a:pathLst>
              <a:path w="93344" h="75564">
                <a:moveTo>
                  <a:pt x="0" y="37973"/>
                </a:moveTo>
                <a:lnTo>
                  <a:pt x="27458" y="72818"/>
                </a:lnTo>
                <a:lnTo>
                  <a:pt x="46583" y="75564"/>
                </a:lnTo>
                <a:lnTo>
                  <a:pt x="56811" y="74896"/>
                </a:lnTo>
                <a:lnTo>
                  <a:pt x="90174" y="52800"/>
                </a:lnTo>
                <a:lnTo>
                  <a:pt x="93319" y="38354"/>
                </a:lnTo>
                <a:lnTo>
                  <a:pt x="92505" y="30351"/>
                </a:lnTo>
                <a:lnTo>
                  <a:pt x="65393" y="2682"/>
                </a:lnTo>
                <a:lnTo>
                  <a:pt x="46736" y="0"/>
                </a:lnTo>
                <a:lnTo>
                  <a:pt x="36746" y="688"/>
                </a:lnTo>
                <a:lnTo>
                  <a:pt x="3219" y="23161"/>
                </a:lnTo>
                <a:lnTo>
                  <a:pt x="0" y="37973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13853" y="4631689"/>
            <a:ext cx="129759" cy="77596"/>
          </a:xfrm>
          <a:custGeom>
            <a:avLst/>
            <a:gdLst/>
            <a:ahLst/>
            <a:cxnLst/>
            <a:rect l="l" t="t" r="r" b="b"/>
            <a:pathLst>
              <a:path w="97155" h="77470">
                <a:moveTo>
                  <a:pt x="0" y="38480"/>
                </a:moveTo>
                <a:lnTo>
                  <a:pt x="27752" y="74390"/>
                </a:lnTo>
                <a:lnTo>
                  <a:pt x="48514" y="77215"/>
                </a:lnTo>
                <a:lnTo>
                  <a:pt x="59587" y="76505"/>
                </a:lnTo>
                <a:lnTo>
                  <a:pt x="93903" y="53546"/>
                </a:lnTo>
                <a:lnTo>
                  <a:pt x="97028" y="38480"/>
                </a:lnTo>
                <a:lnTo>
                  <a:pt x="96246" y="30622"/>
                </a:lnTo>
                <a:lnTo>
                  <a:pt x="69205" y="2762"/>
                </a:lnTo>
                <a:lnTo>
                  <a:pt x="48221" y="0"/>
                </a:lnTo>
                <a:lnTo>
                  <a:pt x="37280" y="690"/>
                </a:lnTo>
                <a:lnTo>
                  <a:pt x="3124" y="23431"/>
                </a:lnTo>
                <a:lnTo>
                  <a:pt x="0" y="38480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11071" y="4052903"/>
            <a:ext cx="50038" cy="62967"/>
          </a:xfrm>
          <a:custGeom>
            <a:avLst/>
            <a:gdLst/>
            <a:ahLst/>
            <a:cxnLst/>
            <a:rect l="l" t="t" r="r" b="b"/>
            <a:pathLst>
              <a:path w="37465" h="62864">
                <a:moveTo>
                  <a:pt x="0" y="31114"/>
                </a:moveTo>
                <a:lnTo>
                  <a:pt x="0" y="40131"/>
                </a:lnTo>
                <a:lnTo>
                  <a:pt x="3314" y="47751"/>
                </a:lnTo>
                <a:lnTo>
                  <a:pt x="37058" y="62483"/>
                </a:lnTo>
                <a:lnTo>
                  <a:pt x="37058" y="0"/>
                </a:lnTo>
                <a:lnTo>
                  <a:pt x="0" y="22478"/>
                </a:lnTo>
                <a:lnTo>
                  <a:pt x="0" y="31114"/>
                </a:lnTo>
                <a:close/>
              </a:path>
            </a:pathLst>
          </a:custGeom>
          <a:ln w="9143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73093" y="4181381"/>
            <a:ext cx="211177" cy="204801"/>
          </a:xfrm>
          <a:custGeom>
            <a:avLst/>
            <a:gdLst/>
            <a:ahLst/>
            <a:cxnLst/>
            <a:rect l="l" t="t" r="r" b="b"/>
            <a:pathLst>
              <a:path w="158115" h="204470">
                <a:moveTo>
                  <a:pt x="0" y="203961"/>
                </a:moveTo>
                <a:lnTo>
                  <a:pt x="0" y="110616"/>
                </a:lnTo>
                <a:lnTo>
                  <a:pt x="65633" y="110616"/>
                </a:lnTo>
                <a:lnTo>
                  <a:pt x="65633" y="68833"/>
                </a:lnTo>
                <a:lnTo>
                  <a:pt x="69062" y="30860"/>
                </a:lnTo>
                <a:lnTo>
                  <a:pt x="97134" y="2222"/>
                </a:lnTo>
                <a:lnTo>
                  <a:pt x="111925" y="0"/>
                </a:lnTo>
                <a:lnTo>
                  <a:pt x="121587" y="831"/>
                </a:lnTo>
                <a:lnTo>
                  <a:pt x="154825" y="32305"/>
                </a:lnTo>
                <a:lnTo>
                  <a:pt x="158064" y="63118"/>
                </a:lnTo>
                <a:lnTo>
                  <a:pt x="158064" y="152399"/>
                </a:lnTo>
                <a:lnTo>
                  <a:pt x="33794" y="152399"/>
                </a:lnTo>
                <a:lnTo>
                  <a:pt x="33794" y="203961"/>
                </a:lnTo>
                <a:lnTo>
                  <a:pt x="0" y="203961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71701" y="3844923"/>
            <a:ext cx="212873" cy="132930"/>
          </a:xfrm>
          <a:custGeom>
            <a:avLst/>
            <a:gdLst/>
            <a:ahLst/>
            <a:cxnLst/>
            <a:rect l="l" t="t" r="r" b="b"/>
            <a:pathLst>
              <a:path w="159384" h="132714">
                <a:moveTo>
                  <a:pt x="0" y="23114"/>
                </a:moveTo>
                <a:lnTo>
                  <a:pt x="0" y="19939"/>
                </a:lnTo>
                <a:lnTo>
                  <a:pt x="254" y="14350"/>
                </a:lnTo>
                <a:lnTo>
                  <a:pt x="749" y="6604"/>
                </a:lnTo>
                <a:lnTo>
                  <a:pt x="28435" y="6350"/>
                </a:lnTo>
                <a:lnTo>
                  <a:pt x="28435" y="17399"/>
                </a:lnTo>
                <a:lnTo>
                  <a:pt x="29476" y="24511"/>
                </a:lnTo>
                <a:lnTo>
                  <a:pt x="31559" y="27559"/>
                </a:lnTo>
                <a:lnTo>
                  <a:pt x="33743" y="30606"/>
                </a:lnTo>
                <a:lnTo>
                  <a:pt x="40233" y="33909"/>
                </a:lnTo>
                <a:lnTo>
                  <a:pt x="51054" y="37465"/>
                </a:lnTo>
                <a:lnTo>
                  <a:pt x="60938" y="41562"/>
                </a:lnTo>
                <a:lnTo>
                  <a:pt x="68722" y="46434"/>
                </a:lnTo>
                <a:lnTo>
                  <a:pt x="74406" y="52091"/>
                </a:lnTo>
                <a:lnTo>
                  <a:pt x="77990" y="58547"/>
                </a:lnTo>
                <a:lnTo>
                  <a:pt x="82203" y="49022"/>
                </a:lnTo>
                <a:lnTo>
                  <a:pt x="112369" y="25018"/>
                </a:lnTo>
                <a:lnTo>
                  <a:pt x="114401" y="24003"/>
                </a:lnTo>
                <a:lnTo>
                  <a:pt x="115493" y="23368"/>
                </a:lnTo>
                <a:lnTo>
                  <a:pt x="159105" y="0"/>
                </a:lnTo>
                <a:lnTo>
                  <a:pt x="159105" y="44958"/>
                </a:lnTo>
                <a:lnTo>
                  <a:pt x="113411" y="65786"/>
                </a:lnTo>
                <a:lnTo>
                  <a:pt x="104190" y="70104"/>
                </a:lnTo>
                <a:lnTo>
                  <a:pt x="98259" y="73787"/>
                </a:lnTo>
                <a:lnTo>
                  <a:pt x="95630" y="76835"/>
                </a:lnTo>
                <a:lnTo>
                  <a:pt x="93002" y="80010"/>
                </a:lnTo>
                <a:lnTo>
                  <a:pt x="91681" y="84581"/>
                </a:lnTo>
                <a:lnTo>
                  <a:pt x="91681" y="90805"/>
                </a:lnTo>
                <a:lnTo>
                  <a:pt x="159105" y="90805"/>
                </a:lnTo>
                <a:lnTo>
                  <a:pt x="159105" y="132461"/>
                </a:lnTo>
                <a:lnTo>
                  <a:pt x="1041" y="132461"/>
                </a:lnTo>
                <a:lnTo>
                  <a:pt x="1041" y="90805"/>
                </a:lnTo>
                <a:lnTo>
                  <a:pt x="65633" y="90805"/>
                </a:lnTo>
                <a:lnTo>
                  <a:pt x="64846" y="83820"/>
                </a:lnTo>
                <a:lnTo>
                  <a:pt x="62712" y="78867"/>
                </a:lnTo>
                <a:lnTo>
                  <a:pt x="59245" y="76073"/>
                </a:lnTo>
                <a:lnTo>
                  <a:pt x="55765" y="73152"/>
                </a:lnTo>
                <a:lnTo>
                  <a:pt x="48171" y="69723"/>
                </a:lnTo>
                <a:lnTo>
                  <a:pt x="36474" y="65659"/>
                </a:lnTo>
                <a:lnTo>
                  <a:pt x="25839" y="61543"/>
                </a:lnTo>
                <a:lnTo>
                  <a:pt x="409" y="30450"/>
                </a:lnTo>
                <a:lnTo>
                  <a:pt x="0" y="23114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68326" y="3539120"/>
            <a:ext cx="221354" cy="148831"/>
          </a:xfrm>
          <a:custGeom>
            <a:avLst/>
            <a:gdLst/>
            <a:ahLst/>
            <a:cxnLst/>
            <a:rect l="l" t="t" r="r" b="b"/>
            <a:pathLst>
              <a:path w="165734" h="148589">
                <a:moveTo>
                  <a:pt x="0" y="75691"/>
                </a:moveTo>
                <a:lnTo>
                  <a:pt x="6629" y="34035"/>
                </a:lnTo>
                <a:lnTo>
                  <a:pt x="37899" y="10556"/>
                </a:lnTo>
                <a:lnTo>
                  <a:pt x="60871" y="9143"/>
                </a:lnTo>
                <a:lnTo>
                  <a:pt x="109689" y="9525"/>
                </a:lnTo>
                <a:lnTo>
                  <a:pt x="119424" y="9405"/>
                </a:lnTo>
                <a:lnTo>
                  <a:pt x="161632" y="0"/>
                </a:lnTo>
                <a:lnTo>
                  <a:pt x="161632" y="41401"/>
                </a:lnTo>
                <a:lnTo>
                  <a:pt x="158851" y="42544"/>
                </a:lnTo>
                <a:lnTo>
                  <a:pt x="154736" y="43814"/>
                </a:lnTo>
                <a:lnTo>
                  <a:pt x="149275" y="45465"/>
                </a:lnTo>
                <a:lnTo>
                  <a:pt x="146799" y="46100"/>
                </a:lnTo>
                <a:lnTo>
                  <a:pt x="145161" y="46608"/>
                </a:lnTo>
                <a:lnTo>
                  <a:pt x="144360" y="46989"/>
                </a:lnTo>
                <a:lnTo>
                  <a:pt x="149245" y="52419"/>
                </a:lnTo>
                <a:lnTo>
                  <a:pt x="153477" y="58038"/>
                </a:lnTo>
                <a:lnTo>
                  <a:pt x="165201" y="95884"/>
                </a:lnTo>
                <a:lnTo>
                  <a:pt x="164373" y="107434"/>
                </a:lnTo>
                <a:lnTo>
                  <a:pt x="144897" y="140533"/>
                </a:lnTo>
                <a:lnTo>
                  <a:pt x="118465" y="148462"/>
                </a:lnTo>
                <a:lnTo>
                  <a:pt x="109537" y="148462"/>
                </a:lnTo>
                <a:lnTo>
                  <a:pt x="101574" y="146303"/>
                </a:lnTo>
                <a:lnTo>
                  <a:pt x="94589" y="141985"/>
                </a:lnTo>
                <a:lnTo>
                  <a:pt x="87591" y="137794"/>
                </a:lnTo>
                <a:lnTo>
                  <a:pt x="70931" y="101040"/>
                </a:lnTo>
                <a:lnTo>
                  <a:pt x="66052" y="77275"/>
                </a:lnTo>
                <a:lnTo>
                  <a:pt x="63441" y="66008"/>
                </a:lnTo>
                <a:lnTo>
                  <a:pt x="60922" y="56979"/>
                </a:lnTo>
                <a:lnTo>
                  <a:pt x="58496" y="50164"/>
                </a:lnTo>
                <a:lnTo>
                  <a:pt x="54330" y="50164"/>
                </a:lnTo>
                <a:lnTo>
                  <a:pt x="46291" y="50164"/>
                </a:lnTo>
                <a:lnTo>
                  <a:pt x="40563" y="52196"/>
                </a:lnTo>
                <a:lnTo>
                  <a:pt x="37134" y="56133"/>
                </a:lnTo>
                <a:lnTo>
                  <a:pt x="33718" y="60070"/>
                </a:lnTo>
                <a:lnTo>
                  <a:pt x="32003" y="67563"/>
                </a:lnTo>
                <a:lnTo>
                  <a:pt x="32003" y="78612"/>
                </a:lnTo>
                <a:lnTo>
                  <a:pt x="32003" y="86105"/>
                </a:lnTo>
                <a:lnTo>
                  <a:pt x="51790" y="106171"/>
                </a:lnTo>
                <a:lnTo>
                  <a:pt x="44945" y="144144"/>
                </a:lnTo>
                <a:lnTo>
                  <a:pt x="11010" y="122046"/>
                </a:lnTo>
                <a:lnTo>
                  <a:pt x="688" y="90096"/>
                </a:lnTo>
                <a:lnTo>
                  <a:pt x="0" y="75691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68326" y="4588568"/>
            <a:ext cx="221354" cy="163459"/>
          </a:xfrm>
          <a:custGeom>
            <a:avLst/>
            <a:gdLst/>
            <a:ahLst/>
            <a:cxnLst/>
            <a:rect l="l" t="t" r="r" b="b"/>
            <a:pathLst>
              <a:path w="165734" h="163195">
                <a:moveTo>
                  <a:pt x="0" y="81660"/>
                </a:moveTo>
                <a:lnTo>
                  <a:pt x="13105" y="35173"/>
                </a:lnTo>
                <a:lnTo>
                  <a:pt x="49656" y="5714"/>
                </a:lnTo>
                <a:lnTo>
                  <a:pt x="82156" y="0"/>
                </a:lnTo>
                <a:lnTo>
                  <a:pt x="99323" y="1450"/>
                </a:lnTo>
                <a:lnTo>
                  <a:pt x="141617" y="23113"/>
                </a:lnTo>
                <a:lnTo>
                  <a:pt x="163727" y="64565"/>
                </a:lnTo>
                <a:lnTo>
                  <a:pt x="165201" y="81406"/>
                </a:lnTo>
                <a:lnTo>
                  <a:pt x="164587" y="92144"/>
                </a:lnTo>
                <a:lnTo>
                  <a:pt x="149898" y="132099"/>
                </a:lnTo>
                <a:lnTo>
                  <a:pt x="116577" y="157281"/>
                </a:lnTo>
                <a:lnTo>
                  <a:pt x="80365" y="163067"/>
                </a:lnTo>
                <a:lnTo>
                  <a:pt x="70036" y="162425"/>
                </a:lnTo>
                <a:lnTo>
                  <a:pt x="30867" y="147111"/>
                </a:lnTo>
                <a:lnTo>
                  <a:pt x="5781" y="114004"/>
                </a:lnTo>
                <a:lnTo>
                  <a:pt x="0" y="81660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86044" y="4402338"/>
            <a:ext cx="303618" cy="162187"/>
          </a:xfrm>
          <a:custGeom>
            <a:avLst/>
            <a:gdLst/>
            <a:ahLst/>
            <a:cxnLst/>
            <a:rect l="l" t="t" r="r" b="b"/>
            <a:pathLst>
              <a:path w="227330" h="161925">
                <a:moveTo>
                  <a:pt x="0" y="34797"/>
                </a:moveTo>
                <a:lnTo>
                  <a:pt x="0" y="6349"/>
                </a:lnTo>
                <a:lnTo>
                  <a:pt x="8877" y="7469"/>
                </a:lnTo>
                <a:lnTo>
                  <a:pt x="37782" y="43205"/>
                </a:lnTo>
                <a:lnTo>
                  <a:pt x="38392" y="58419"/>
                </a:lnTo>
                <a:lnTo>
                  <a:pt x="38392" y="61086"/>
                </a:lnTo>
                <a:lnTo>
                  <a:pt x="38341" y="63880"/>
                </a:lnTo>
                <a:lnTo>
                  <a:pt x="38239" y="66547"/>
                </a:lnTo>
                <a:lnTo>
                  <a:pt x="38239" y="71881"/>
                </a:lnTo>
                <a:lnTo>
                  <a:pt x="45348" y="110265"/>
                </a:lnTo>
                <a:lnTo>
                  <a:pt x="87357" y="132429"/>
                </a:lnTo>
                <a:lnTo>
                  <a:pt x="100456" y="133095"/>
                </a:lnTo>
                <a:lnTo>
                  <a:pt x="92299" y="128095"/>
                </a:lnTo>
                <a:lnTo>
                  <a:pt x="85237" y="122427"/>
                </a:lnTo>
                <a:lnTo>
                  <a:pt x="66313" y="84036"/>
                </a:lnTo>
                <a:lnTo>
                  <a:pt x="71821" y="45513"/>
                </a:lnTo>
                <a:lnTo>
                  <a:pt x="102534" y="12108"/>
                </a:lnTo>
                <a:lnTo>
                  <a:pt x="145999" y="0"/>
                </a:lnTo>
                <a:lnTo>
                  <a:pt x="162005" y="1408"/>
                </a:lnTo>
                <a:lnTo>
                  <a:pt x="202996" y="22732"/>
                </a:lnTo>
                <a:lnTo>
                  <a:pt x="225321" y="64559"/>
                </a:lnTo>
                <a:lnTo>
                  <a:pt x="226809" y="82041"/>
                </a:lnTo>
                <a:lnTo>
                  <a:pt x="226056" y="94233"/>
                </a:lnTo>
                <a:lnTo>
                  <a:pt x="208175" y="135074"/>
                </a:lnTo>
                <a:lnTo>
                  <a:pt x="169614" y="157009"/>
                </a:lnTo>
                <a:lnTo>
                  <a:pt x="112509" y="161670"/>
                </a:lnTo>
                <a:lnTo>
                  <a:pt x="86084" y="160361"/>
                </a:lnTo>
                <a:lnTo>
                  <a:pt x="45227" y="149883"/>
                </a:lnTo>
                <a:lnTo>
                  <a:pt x="12160" y="111966"/>
                </a:lnTo>
                <a:lnTo>
                  <a:pt x="5943" y="67690"/>
                </a:lnTo>
                <a:lnTo>
                  <a:pt x="5943" y="46608"/>
                </a:lnTo>
                <a:lnTo>
                  <a:pt x="5943" y="40766"/>
                </a:lnTo>
                <a:lnTo>
                  <a:pt x="3962" y="36829"/>
                </a:lnTo>
                <a:lnTo>
                  <a:pt x="0" y="34797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>
            <a:spLocks noGrp="1"/>
          </p:cNvSpPr>
          <p:nvPr>
            <p:ph type="sldNum" sz="quarter" idx="7"/>
          </p:nvPr>
        </p:nvSpPr>
        <p:spPr>
          <a:xfrm>
            <a:off x="8752390" y="6446916"/>
            <a:ext cx="2849616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287">
              <a:lnSpc>
                <a:spcPts val="1562"/>
              </a:lnSpc>
            </a:pPr>
            <a:fld id="{81D60167-4931-47E6-BA6A-407CBD079E47}" type="slidenum">
              <a:rPr spc="-6" dirty="0"/>
              <a:pPr marL="30287">
                <a:lnSpc>
                  <a:spcPts val="1562"/>
                </a:lnSpc>
              </a:pPr>
              <a:t>15</a:t>
            </a:fld>
            <a:endParaRPr spc="-6" dirty="0"/>
          </a:p>
        </p:txBody>
      </p:sp>
      <p:pic>
        <p:nvPicPr>
          <p:cNvPr id="51" name="Рисунок 50" descr="logo_oil-slim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46566" y="115016"/>
            <a:ext cx="1322491" cy="79517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47916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632" y="275083"/>
            <a:ext cx="10991374" cy="274486"/>
          </a:xfrm>
        </p:spPr>
        <p:txBody>
          <a:bodyPr/>
          <a:lstStyle/>
          <a:p>
            <a:r>
              <a:rPr lang="ru-RU" sz="3300" dirty="0">
                <a:solidFill>
                  <a:srgbClr val="006600"/>
                </a:solidFill>
              </a:rPr>
              <a:t>Новый подход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0632" y="765944"/>
            <a:ext cx="10991374" cy="2091616"/>
          </a:xfrm>
        </p:spPr>
        <p:txBody>
          <a:bodyPr/>
          <a:lstStyle/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 состоит в том, своим клиентам помимо использования Возобновляемых источников энергии (ВИЭ)-электростанции  в дальнейшем к инновационным контуром и энергетических концепций,  предложить новую технологию. При этом имеющихся в сырье и остальные материалы, такие как древесина и биомасса, ил, нефтяные отходы, застарелые грунты, пропитанные нефтепродуктами или автомобильных шин. Технология переработки против технологии сжигания эффективнее, вредных веществ меньше (это уже не диоксины) и поэтому гораздо экономичнее и экологически чисты.</a:t>
            </a:r>
          </a:p>
        </p:txBody>
      </p:sp>
      <p:sp>
        <p:nvSpPr>
          <p:cNvPr id="4" name="object 7"/>
          <p:cNvSpPr/>
          <p:nvPr/>
        </p:nvSpPr>
        <p:spPr>
          <a:xfrm>
            <a:off x="816794" y="2857560"/>
            <a:ext cx="10991374" cy="39997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logo_oil-slim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46566" y="115016"/>
            <a:ext cx="1322491" cy="79517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6253747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498627" y="1384888"/>
            <a:ext cx="10312046" cy="1754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43" marR="6057"/>
            <a:r>
              <a:rPr sz="1900" spc="-6" dirty="0">
                <a:solidFill>
                  <a:srgbClr val="002060"/>
                </a:solidFill>
                <a:latin typeface="Arial"/>
                <a:cs typeface="Arial"/>
              </a:rPr>
              <a:t>Организация производства </a:t>
            </a:r>
            <a:r>
              <a:rPr sz="1900" spc="-18" dirty="0">
                <a:solidFill>
                  <a:srgbClr val="002060"/>
                </a:solidFill>
                <a:latin typeface="Arial"/>
                <a:cs typeface="Arial"/>
              </a:rPr>
              <a:t>под </a:t>
            </a:r>
            <a:r>
              <a:rPr sz="1900" dirty="0">
                <a:solidFill>
                  <a:srgbClr val="002060"/>
                </a:solidFill>
                <a:latin typeface="Arial"/>
                <a:cs typeface="Arial"/>
              </a:rPr>
              <a:t>сборку </a:t>
            </a:r>
            <a:r>
              <a:rPr sz="1900" spc="-6" dirty="0">
                <a:solidFill>
                  <a:srgbClr val="002060"/>
                </a:solidFill>
                <a:latin typeface="Arial"/>
                <a:cs typeface="Arial"/>
              </a:rPr>
              <a:t>контейнеров </a:t>
            </a:r>
            <a:r>
              <a:rPr sz="1900" dirty="0">
                <a:solidFill>
                  <a:srgbClr val="002060"/>
                </a:solidFill>
                <a:latin typeface="Arial"/>
                <a:cs typeface="Arial"/>
              </a:rPr>
              <a:t>для </a:t>
            </a:r>
            <a:r>
              <a:rPr sz="1900" spc="-6" dirty="0">
                <a:solidFill>
                  <a:srgbClr val="002060"/>
                </a:solidFill>
                <a:latin typeface="Arial"/>
                <a:cs typeface="Arial"/>
              </a:rPr>
              <a:t>транспортировки </a:t>
            </a:r>
            <a:r>
              <a:rPr sz="1900" spc="-18" dirty="0">
                <a:solidFill>
                  <a:srgbClr val="002060"/>
                </a:solidFill>
                <a:latin typeface="Arial"/>
                <a:cs typeface="Arial"/>
              </a:rPr>
              <a:t>газа </a:t>
            </a:r>
            <a:r>
              <a:rPr lang="ru-RU" sz="1900" spc="-18" dirty="0">
                <a:solidFill>
                  <a:srgbClr val="002060"/>
                </a:solidFill>
                <a:latin typeface="Arial"/>
                <a:cs typeface="Arial"/>
              </a:rPr>
              <a:t>(в том числе и водорода) на предприятия России в том числе и </a:t>
            </a:r>
            <a:r>
              <a:rPr sz="1900" spc="6" dirty="0">
                <a:solidFill>
                  <a:srgbClr val="002060"/>
                </a:solidFill>
                <a:latin typeface="Arial"/>
                <a:cs typeface="Arial"/>
              </a:rPr>
              <a:t>на </a:t>
            </a:r>
            <a:r>
              <a:rPr sz="1900" spc="-6" dirty="0">
                <a:solidFill>
                  <a:srgbClr val="002060"/>
                </a:solidFill>
                <a:latin typeface="Arial"/>
                <a:cs typeface="Arial"/>
              </a:rPr>
              <a:t>экспорт из РФ, принципиально новой </a:t>
            </a:r>
            <a:r>
              <a:rPr sz="1900" spc="-12" dirty="0">
                <a:solidFill>
                  <a:srgbClr val="002060"/>
                </a:solidFill>
                <a:latin typeface="Arial"/>
                <a:cs typeface="Arial"/>
              </a:rPr>
              <a:t>безопасной </a:t>
            </a:r>
            <a:r>
              <a:rPr sz="1900" spc="-6" dirty="0">
                <a:solidFill>
                  <a:srgbClr val="002060"/>
                </a:solidFill>
                <a:latin typeface="Arial"/>
                <a:cs typeface="Arial"/>
              </a:rPr>
              <a:t>конструкции </a:t>
            </a:r>
            <a:r>
              <a:rPr sz="1900" dirty="0">
                <a:solidFill>
                  <a:srgbClr val="002060"/>
                </a:solidFill>
                <a:latin typeface="Arial"/>
                <a:cs typeface="Arial"/>
              </a:rPr>
              <a:t>основанной </a:t>
            </a:r>
            <a:r>
              <a:rPr sz="1900" spc="6" dirty="0">
                <a:solidFill>
                  <a:srgbClr val="002060"/>
                </a:solidFill>
                <a:latin typeface="Arial"/>
                <a:cs typeface="Arial"/>
              </a:rPr>
              <a:t>на  </a:t>
            </a:r>
            <a:r>
              <a:rPr sz="1900" spc="-12" dirty="0">
                <a:solidFill>
                  <a:srgbClr val="002060"/>
                </a:solidFill>
                <a:latin typeface="Arial"/>
                <a:cs typeface="Arial"/>
              </a:rPr>
              <a:t>использовании </a:t>
            </a:r>
            <a:r>
              <a:rPr sz="1900" spc="-6" dirty="0">
                <a:solidFill>
                  <a:srgbClr val="002060"/>
                </a:solidFill>
                <a:latin typeface="Arial"/>
                <a:cs typeface="Arial"/>
              </a:rPr>
              <a:t>микрокапиллярных структур из </a:t>
            </a:r>
            <a:r>
              <a:rPr sz="1900" dirty="0">
                <a:solidFill>
                  <a:srgbClr val="002060"/>
                </a:solidFill>
                <a:latin typeface="Arial"/>
                <a:cs typeface="Arial"/>
              </a:rPr>
              <a:t>СВМП. </a:t>
            </a:r>
            <a:r>
              <a:rPr sz="1900" spc="6" dirty="0">
                <a:solidFill>
                  <a:srgbClr val="002060"/>
                </a:solidFill>
                <a:latin typeface="Arial"/>
                <a:cs typeface="Arial"/>
              </a:rPr>
              <a:t>Все </a:t>
            </a:r>
            <a:r>
              <a:rPr sz="1900" dirty="0">
                <a:solidFill>
                  <a:srgbClr val="002060"/>
                </a:solidFill>
                <a:latin typeface="Arial"/>
                <a:cs typeface="Arial"/>
              </a:rPr>
              <a:t>комплектующие  </a:t>
            </a:r>
            <a:r>
              <a:rPr sz="1900" spc="-12" dirty="0">
                <a:solidFill>
                  <a:srgbClr val="002060"/>
                </a:solidFill>
                <a:latin typeface="Arial"/>
                <a:cs typeface="Arial"/>
              </a:rPr>
              <a:t>поставляются </a:t>
            </a:r>
            <a:r>
              <a:rPr sz="1900" spc="-6" dirty="0">
                <a:solidFill>
                  <a:srgbClr val="002060"/>
                </a:solidFill>
                <a:latin typeface="Arial"/>
                <a:cs typeface="Arial"/>
              </a:rPr>
              <a:t>из </a:t>
            </a:r>
            <a:r>
              <a:rPr sz="1900" spc="-18" dirty="0">
                <a:solidFill>
                  <a:srgbClr val="002060"/>
                </a:solidFill>
                <a:latin typeface="Arial"/>
                <a:cs typeface="Arial"/>
              </a:rPr>
              <a:t>Германии </a:t>
            </a:r>
            <a:r>
              <a:rPr sz="1900" spc="6" dirty="0">
                <a:solidFill>
                  <a:srgbClr val="002060"/>
                </a:solidFill>
                <a:latin typeface="Arial"/>
                <a:cs typeface="Arial"/>
              </a:rPr>
              <a:t>и </a:t>
            </a:r>
            <a:r>
              <a:rPr sz="1900" spc="-6" dirty="0">
                <a:solidFill>
                  <a:srgbClr val="002060"/>
                </a:solidFill>
                <a:latin typeface="Arial"/>
                <a:cs typeface="Arial"/>
              </a:rPr>
              <a:t>собираются </a:t>
            </a:r>
            <a:r>
              <a:rPr sz="1900" dirty="0">
                <a:solidFill>
                  <a:srgbClr val="002060"/>
                </a:solidFill>
                <a:latin typeface="Arial"/>
                <a:cs typeface="Arial"/>
              </a:rPr>
              <a:t>на специальных станках на </a:t>
            </a:r>
            <a:r>
              <a:rPr sz="1900" spc="-12" dirty="0">
                <a:solidFill>
                  <a:srgbClr val="002060"/>
                </a:solidFill>
                <a:latin typeface="Arial"/>
                <a:cs typeface="Arial"/>
              </a:rPr>
              <a:t>объекте,  заполняются </a:t>
            </a:r>
            <a:r>
              <a:rPr sz="1900" spc="-6" dirty="0">
                <a:solidFill>
                  <a:srgbClr val="002060"/>
                </a:solidFill>
                <a:latin typeface="Arial"/>
                <a:cs typeface="Arial"/>
              </a:rPr>
              <a:t>торговыми </a:t>
            </a:r>
            <a:r>
              <a:rPr sz="1900" spc="-12" dirty="0">
                <a:solidFill>
                  <a:srgbClr val="002060"/>
                </a:solidFill>
                <a:latin typeface="Arial"/>
                <a:cs typeface="Arial"/>
              </a:rPr>
              <a:t>газами </a:t>
            </a:r>
            <a:r>
              <a:rPr sz="1900" spc="6" dirty="0">
                <a:solidFill>
                  <a:srgbClr val="002060"/>
                </a:solidFill>
                <a:latin typeface="Arial"/>
                <a:cs typeface="Arial"/>
              </a:rPr>
              <a:t>и </a:t>
            </a:r>
            <a:r>
              <a:rPr sz="1900" spc="-12" dirty="0">
                <a:solidFill>
                  <a:srgbClr val="002060"/>
                </a:solidFill>
                <a:latin typeface="Arial"/>
                <a:cs typeface="Arial"/>
              </a:rPr>
              <a:t>транспортируются</a:t>
            </a:r>
            <a:r>
              <a:rPr lang="ru-RU" sz="1900" spc="-12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sz="19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1119" y="3255101"/>
            <a:ext cx="4713230" cy="25424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599273" y="3698889"/>
            <a:ext cx="6059674" cy="1978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606238" y="3374387"/>
            <a:ext cx="54278" cy="67419"/>
          </a:xfrm>
          <a:custGeom>
            <a:avLst/>
            <a:gdLst/>
            <a:ahLst/>
            <a:cxnLst/>
            <a:rect l="l" t="t" r="r" b="b"/>
            <a:pathLst>
              <a:path w="40640" h="67310">
                <a:moveTo>
                  <a:pt x="0" y="67310"/>
                </a:moveTo>
                <a:lnTo>
                  <a:pt x="40182" y="67310"/>
                </a:lnTo>
                <a:lnTo>
                  <a:pt x="40182" y="34290"/>
                </a:lnTo>
                <a:lnTo>
                  <a:pt x="27838" y="0"/>
                </a:lnTo>
                <a:lnTo>
                  <a:pt x="20396" y="0"/>
                </a:lnTo>
                <a:lnTo>
                  <a:pt x="12649" y="0"/>
                </a:lnTo>
                <a:lnTo>
                  <a:pt x="0" y="45847"/>
                </a:lnTo>
                <a:lnTo>
                  <a:pt x="0" y="67310"/>
                </a:lnTo>
                <a:close/>
              </a:path>
            </a:pathLst>
          </a:custGeom>
          <a:ln w="9143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594314" y="3723696"/>
            <a:ext cx="67000" cy="56607"/>
          </a:xfrm>
          <a:custGeom>
            <a:avLst/>
            <a:gdLst/>
            <a:ahLst/>
            <a:cxnLst/>
            <a:rect l="l" t="t" r="r" b="b"/>
            <a:pathLst>
              <a:path w="50165" h="56514">
                <a:moveTo>
                  <a:pt x="0" y="0"/>
                </a:moveTo>
                <a:lnTo>
                  <a:pt x="8877" y="37083"/>
                </a:lnTo>
                <a:lnTo>
                  <a:pt x="11315" y="44703"/>
                </a:lnTo>
                <a:lnTo>
                  <a:pt x="13690" y="48259"/>
                </a:lnTo>
                <a:lnTo>
                  <a:pt x="17564" y="53720"/>
                </a:lnTo>
                <a:lnTo>
                  <a:pt x="22479" y="56387"/>
                </a:lnTo>
                <a:lnTo>
                  <a:pt x="28435" y="56387"/>
                </a:lnTo>
                <a:lnTo>
                  <a:pt x="34277" y="56387"/>
                </a:lnTo>
                <a:lnTo>
                  <a:pt x="39344" y="54228"/>
                </a:lnTo>
                <a:lnTo>
                  <a:pt x="43611" y="49910"/>
                </a:lnTo>
                <a:lnTo>
                  <a:pt x="47879" y="45592"/>
                </a:lnTo>
                <a:lnTo>
                  <a:pt x="50012" y="40004"/>
                </a:lnTo>
                <a:lnTo>
                  <a:pt x="50012" y="33273"/>
                </a:lnTo>
                <a:lnTo>
                  <a:pt x="50012" y="25653"/>
                </a:lnTo>
                <a:lnTo>
                  <a:pt x="18364" y="0"/>
                </a:lnTo>
                <a:lnTo>
                  <a:pt x="8331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25347" y="5437666"/>
            <a:ext cx="129759" cy="77596"/>
          </a:xfrm>
          <a:custGeom>
            <a:avLst/>
            <a:gdLst/>
            <a:ahLst/>
            <a:cxnLst/>
            <a:rect l="l" t="t" r="r" b="b"/>
            <a:pathLst>
              <a:path w="97154" h="77470">
                <a:moveTo>
                  <a:pt x="0" y="38480"/>
                </a:moveTo>
                <a:lnTo>
                  <a:pt x="27752" y="74390"/>
                </a:lnTo>
                <a:lnTo>
                  <a:pt x="48514" y="77215"/>
                </a:lnTo>
                <a:lnTo>
                  <a:pt x="59587" y="76505"/>
                </a:lnTo>
                <a:lnTo>
                  <a:pt x="93903" y="53546"/>
                </a:lnTo>
                <a:lnTo>
                  <a:pt x="97028" y="38480"/>
                </a:lnTo>
                <a:lnTo>
                  <a:pt x="96246" y="30622"/>
                </a:lnTo>
                <a:lnTo>
                  <a:pt x="69205" y="2762"/>
                </a:lnTo>
                <a:lnTo>
                  <a:pt x="48221" y="0"/>
                </a:lnTo>
                <a:lnTo>
                  <a:pt x="37280" y="690"/>
                </a:lnTo>
                <a:lnTo>
                  <a:pt x="3124" y="23431"/>
                </a:lnTo>
                <a:lnTo>
                  <a:pt x="0" y="38480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523955" y="3886773"/>
            <a:ext cx="132304" cy="70599"/>
          </a:xfrm>
          <a:custGeom>
            <a:avLst/>
            <a:gdLst/>
            <a:ahLst/>
            <a:cxnLst/>
            <a:rect l="l" t="t" r="r" b="b"/>
            <a:pathLst>
              <a:path w="99059" h="70485">
                <a:moveTo>
                  <a:pt x="0" y="34670"/>
                </a:moveTo>
                <a:lnTo>
                  <a:pt x="26506" y="67675"/>
                </a:lnTo>
                <a:lnTo>
                  <a:pt x="46875" y="70231"/>
                </a:lnTo>
                <a:lnTo>
                  <a:pt x="59329" y="69564"/>
                </a:lnTo>
                <a:lnTo>
                  <a:pt x="95789" y="47878"/>
                </a:lnTo>
                <a:lnTo>
                  <a:pt x="98971" y="33908"/>
                </a:lnTo>
                <a:lnTo>
                  <a:pt x="98240" y="26886"/>
                </a:lnTo>
                <a:lnTo>
                  <a:pt x="61348" y="597"/>
                </a:lnTo>
                <a:lnTo>
                  <a:pt x="48958" y="0"/>
                </a:lnTo>
                <a:lnTo>
                  <a:pt x="37335" y="619"/>
                </a:lnTo>
                <a:lnTo>
                  <a:pt x="3011" y="21050"/>
                </a:lnTo>
                <a:lnTo>
                  <a:pt x="0" y="34670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522565" y="4898567"/>
            <a:ext cx="50038" cy="62967"/>
          </a:xfrm>
          <a:custGeom>
            <a:avLst/>
            <a:gdLst/>
            <a:ahLst/>
            <a:cxnLst/>
            <a:rect l="l" t="t" r="r" b="b"/>
            <a:pathLst>
              <a:path w="37465" h="62864">
                <a:moveTo>
                  <a:pt x="0" y="31114"/>
                </a:moveTo>
                <a:lnTo>
                  <a:pt x="0" y="40131"/>
                </a:lnTo>
                <a:lnTo>
                  <a:pt x="3314" y="47751"/>
                </a:lnTo>
                <a:lnTo>
                  <a:pt x="37058" y="62483"/>
                </a:lnTo>
                <a:lnTo>
                  <a:pt x="37058" y="0"/>
                </a:lnTo>
                <a:lnTo>
                  <a:pt x="0" y="22478"/>
                </a:lnTo>
                <a:lnTo>
                  <a:pt x="0" y="31114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520580" y="2685187"/>
            <a:ext cx="54278" cy="60423"/>
          </a:xfrm>
          <a:custGeom>
            <a:avLst/>
            <a:gdLst/>
            <a:ahLst/>
            <a:cxnLst/>
            <a:rect l="l" t="t" r="r" b="b"/>
            <a:pathLst>
              <a:path w="40640" h="60325">
                <a:moveTo>
                  <a:pt x="0" y="29845"/>
                </a:moveTo>
                <a:lnTo>
                  <a:pt x="0" y="40894"/>
                </a:lnTo>
                <a:lnTo>
                  <a:pt x="1562" y="48641"/>
                </a:lnTo>
                <a:lnTo>
                  <a:pt x="4686" y="53086"/>
                </a:lnTo>
                <a:lnTo>
                  <a:pt x="7810" y="57531"/>
                </a:lnTo>
                <a:lnTo>
                  <a:pt x="12992" y="59817"/>
                </a:lnTo>
                <a:lnTo>
                  <a:pt x="20231" y="59817"/>
                </a:lnTo>
                <a:lnTo>
                  <a:pt x="27482" y="59817"/>
                </a:lnTo>
                <a:lnTo>
                  <a:pt x="32689" y="57277"/>
                </a:lnTo>
                <a:lnTo>
                  <a:pt x="35864" y="52197"/>
                </a:lnTo>
                <a:lnTo>
                  <a:pt x="39039" y="47117"/>
                </a:lnTo>
                <a:lnTo>
                  <a:pt x="40627" y="38862"/>
                </a:lnTo>
                <a:lnTo>
                  <a:pt x="40627" y="27305"/>
                </a:lnTo>
                <a:lnTo>
                  <a:pt x="40627" y="0"/>
                </a:lnTo>
                <a:lnTo>
                  <a:pt x="0" y="0"/>
                </a:lnTo>
                <a:lnTo>
                  <a:pt x="0" y="29845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520580" y="4171969"/>
            <a:ext cx="54278" cy="60423"/>
          </a:xfrm>
          <a:custGeom>
            <a:avLst/>
            <a:gdLst/>
            <a:ahLst/>
            <a:cxnLst/>
            <a:rect l="l" t="t" r="r" b="b"/>
            <a:pathLst>
              <a:path w="40640" h="60325">
                <a:moveTo>
                  <a:pt x="0" y="29844"/>
                </a:moveTo>
                <a:lnTo>
                  <a:pt x="0" y="40893"/>
                </a:lnTo>
                <a:lnTo>
                  <a:pt x="1562" y="48640"/>
                </a:lnTo>
                <a:lnTo>
                  <a:pt x="4686" y="53085"/>
                </a:lnTo>
                <a:lnTo>
                  <a:pt x="7810" y="57530"/>
                </a:lnTo>
                <a:lnTo>
                  <a:pt x="12992" y="59816"/>
                </a:lnTo>
                <a:lnTo>
                  <a:pt x="20231" y="59816"/>
                </a:lnTo>
                <a:lnTo>
                  <a:pt x="27482" y="59816"/>
                </a:lnTo>
                <a:lnTo>
                  <a:pt x="32689" y="57276"/>
                </a:lnTo>
                <a:lnTo>
                  <a:pt x="35864" y="52196"/>
                </a:lnTo>
                <a:lnTo>
                  <a:pt x="39039" y="47116"/>
                </a:lnTo>
                <a:lnTo>
                  <a:pt x="40627" y="38861"/>
                </a:lnTo>
                <a:lnTo>
                  <a:pt x="40627" y="27304"/>
                </a:lnTo>
                <a:lnTo>
                  <a:pt x="40627" y="0"/>
                </a:lnTo>
                <a:lnTo>
                  <a:pt x="0" y="0"/>
                </a:lnTo>
                <a:lnTo>
                  <a:pt x="0" y="29844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520377" y="3377823"/>
            <a:ext cx="52582" cy="64239"/>
          </a:xfrm>
          <a:custGeom>
            <a:avLst/>
            <a:gdLst/>
            <a:ahLst/>
            <a:cxnLst/>
            <a:rect l="l" t="t" r="r" b="b"/>
            <a:pathLst>
              <a:path w="39370" h="64135">
                <a:moveTo>
                  <a:pt x="0" y="63880"/>
                </a:moveTo>
                <a:lnTo>
                  <a:pt x="38836" y="63880"/>
                </a:lnTo>
                <a:lnTo>
                  <a:pt x="38836" y="36956"/>
                </a:lnTo>
                <a:lnTo>
                  <a:pt x="25501" y="0"/>
                </a:lnTo>
                <a:lnTo>
                  <a:pt x="18453" y="0"/>
                </a:lnTo>
                <a:lnTo>
                  <a:pt x="11811" y="0"/>
                </a:lnTo>
                <a:lnTo>
                  <a:pt x="0" y="36956"/>
                </a:lnTo>
                <a:lnTo>
                  <a:pt x="0" y="63880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484587" y="2820661"/>
            <a:ext cx="211177" cy="146287"/>
          </a:xfrm>
          <a:custGeom>
            <a:avLst/>
            <a:gdLst/>
            <a:ahLst/>
            <a:cxnLst/>
            <a:rect l="l" t="t" r="r" b="b"/>
            <a:pathLst>
              <a:path w="158115" h="146050">
                <a:moveTo>
                  <a:pt x="0" y="145541"/>
                </a:moveTo>
                <a:lnTo>
                  <a:pt x="0" y="105410"/>
                </a:lnTo>
                <a:lnTo>
                  <a:pt x="99275" y="105410"/>
                </a:lnTo>
                <a:lnTo>
                  <a:pt x="0" y="41148"/>
                </a:lnTo>
                <a:lnTo>
                  <a:pt x="0" y="0"/>
                </a:lnTo>
                <a:lnTo>
                  <a:pt x="158064" y="0"/>
                </a:lnTo>
                <a:lnTo>
                  <a:pt x="158064" y="40259"/>
                </a:lnTo>
                <a:lnTo>
                  <a:pt x="57010" y="40259"/>
                </a:lnTo>
                <a:lnTo>
                  <a:pt x="158064" y="105410"/>
                </a:lnTo>
                <a:lnTo>
                  <a:pt x="158064" y="145541"/>
                </a:lnTo>
                <a:lnTo>
                  <a:pt x="0" y="145541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484587" y="2987555"/>
            <a:ext cx="211177" cy="143743"/>
          </a:xfrm>
          <a:custGeom>
            <a:avLst/>
            <a:gdLst/>
            <a:ahLst/>
            <a:cxnLst/>
            <a:rect l="l" t="t" r="r" b="b"/>
            <a:pathLst>
              <a:path w="158115" h="143510">
                <a:moveTo>
                  <a:pt x="0" y="143001"/>
                </a:moveTo>
                <a:lnTo>
                  <a:pt x="0" y="0"/>
                </a:lnTo>
                <a:lnTo>
                  <a:pt x="33794" y="0"/>
                </a:lnTo>
                <a:lnTo>
                  <a:pt x="33794" y="50545"/>
                </a:lnTo>
                <a:lnTo>
                  <a:pt x="158064" y="50545"/>
                </a:lnTo>
                <a:lnTo>
                  <a:pt x="158064" y="92328"/>
                </a:lnTo>
                <a:lnTo>
                  <a:pt x="33794" y="92328"/>
                </a:lnTo>
                <a:lnTo>
                  <a:pt x="33794" y="143001"/>
                </a:lnTo>
                <a:lnTo>
                  <a:pt x="0" y="143001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484587" y="3153431"/>
            <a:ext cx="211177" cy="146287"/>
          </a:xfrm>
          <a:custGeom>
            <a:avLst/>
            <a:gdLst/>
            <a:ahLst/>
            <a:cxnLst/>
            <a:rect l="l" t="t" r="r" b="b"/>
            <a:pathLst>
              <a:path w="158115" h="146050">
                <a:moveTo>
                  <a:pt x="0" y="145542"/>
                </a:moveTo>
                <a:lnTo>
                  <a:pt x="0" y="105410"/>
                </a:lnTo>
                <a:lnTo>
                  <a:pt x="99275" y="105410"/>
                </a:lnTo>
                <a:lnTo>
                  <a:pt x="0" y="41148"/>
                </a:lnTo>
                <a:lnTo>
                  <a:pt x="0" y="0"/>
                </a:lnTo>
                <a:lnTo>
                  <a:pt x="158064" y="0"/>
                </a:lnTo>
                <a:lnTo>
                  <a:pt x="158064" y="40259"/>
                </a:lnTo>
                <a:lnTo>
                  <a:pt x="57010" y="40259"/>
                </a:lnTo>
                <a:lnTo>
                  <a:pt x="158064" y="105410"/>
                </a:lnTo>
                <a:lnTo>
                  <a:pt x="158064" y="145542"/>
                </a:lnTo>
                <a:lnTo>
                  <a:pt x="0" y="145542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484587" y="3330628"/>
            <a:ext cx="211177" cy="153919"/>
          </a:xfrm>
          <a:custGeom>
            <a:avLst/>
            <a:gdLst/>
            <a:ahLst/>
            <a:cxnLst/>
            <a:rect l="l" t="t" r="r" b="b"/>
            <a:pathLst>
              <a:path w="158115" h="153670">
                <a:moveTo>
                  <a:pt x="0" y="153162"/>
                </a:moveTo>
                <a:lnTo>
                  <a:pt x="0" y="61595"/>
                </a:lnTo>
                <a:lnTo>
                  <a:pt x="642" y="48398"/>
                </a:lnTo>
                <a:lnTo>
                  <a:pt x="16060" y="13336"/>
                </a:lnTo>
                <a:lnTo>
                  <a:pt x="41236" y="5461"/>
                </a:lnTo>
                <a:lnTo>
                  <a:pt x="50063" y="5461"/>
                </a:lnTo>
                <a:lnTo>
                  <a:pt x="77393" y="32385"/>
                </a:lnTo>
                <a:lnTo>
                  <a:pt x="79841" y="24717"/>
                </a:lnTo>
                <a:lnTo>
                  <a:pt x="107810" y="0"/>
                </a:lnTo>
                <a:lnTo>
                  <a:pt x="116535" y="0"/>
                </a:lnTo>
                <a:lnTo>
                  <a:pt x="151575" y="21036"/>
                </a:lnTo>
                <a:lnTo>
                  <a:pt x="158064" y="53594"/>
                </a:lnTo>
                <a:lnTo>
                  <a:pt x="158064" y="153162"/>
                </a:lnTo>
                <a:lnTo>
                  <a:pt x="0" y="153162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484587" y="4130373"/>
            <a:ext cx="211177" cy="158371"/>
          </a:xfrm>
          <a:custGeom>
            <a:avLst/>
            <a:gdLst/>
            <a:ahLst/>
            <a:cxnLst/>
            <a:rect l="l" t="t" r="r" b="b"/>
            <a:pathLst>
              <a:path w="158115" h="158114">
                <a:moveTo>
                  <a:pt x="0" y="82296"/>
                </a:moveTo>
                <a:lnTo>
                  <a:pt x="0" y="0"/>
                </a:lnTo>
                <a:lnTo>
                  <a:pt x="158064" y="0"/>
                </a:lnTo>
                <a:lnTo>
                  <a:pt x="158064" y="41529"/>
                </a:lnTo>
                <a:lnTo>
                  <a:pt x="92430" y="41529"/>
                </a:lnTo>
                <a:lnTo>
                  <a:pt x="92430" y="45339"/>
                </a:lnTo>
                <a:lnTo>
                  <a:pt x="92430" y="54356"/>
                </a:lnTo>
                <a:lnTo>
                  <a:pt x="93599" y="60960"/>
                </a:lnTo>
                <a:lnTo>
                  <a:pt x="95923" y="65278"/>
                </a:lnTo>
                <a:lnTo>
                  <a:pt x="98259" y="69468"/>
                </a:lnTo>
                <a:lnTo>
                  <a:pt x="103187" y="74168"/>
                </a:lnTo>
                <a:lnTo>
                  <a:pt x="110731" y="79248"/>
                </a:lnTo>
                <a:lnTo>
                  <a:pt x="113855" y="81787"/>
                </a:lnTo>
                <a:lnTo>
                  <a:pt x="158064" y="109347"/>
                </a:lnTo>
                <a:lnTo>
                  <a:pt x="158064" y="157987"/>
                </a:lnTo>
                <a:lnTo>
                  <a:pt x="112217" y="128143"/>
                </a:lnTo>
                <a:lnTo>
                  <a:pt x="89598" y="104902"/>
                </a:lnTo>
                <a:lnTo>
                  <a:pt x="88374" y="113258"/>
                </a:lnTo>
                <a:lnTo>
                  <a:pt x="62312" y="141573"/>
                </a:lnTo>
                <a:lnTo>
                  <a:pt x="44958" y="144272"/>
                </a:lnTo>
                <a:lnTo>
                  <a:pt x="37569" y="143821"/>
                </a:lnTo>
                <a:lnTo>
                  <a:pt x="3949" y="117856"/>
                </a:lnTo>
                <a:lnTo>
                  <a:pt x="247" y="93370"/>
                </a:lnTo>
                <a:lnTo>
                  <a:pt x="0" y="82296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484587" y="4307442"/>
            <a:ext cx="211177" cy="146287"/>
          </a:xfrm>
          <a:custGeom>
            <a:avLst/>
            <a:gdLst/>
            <a:ahLst/>
            <a:cxnLst/>
            <a:rect l="l" t="t" r="r" b="b"/>
            <a:pathLst>
              <a:path w="158115" h="146050">
                <a:moveTo>
                  <a:pt x="0" y="145542"/>
                </a:moveTo>
                <a:lnTo>
                  <a:pt x="0" y="105409"/>
                </a:lnTo>
                <a:lnTo>
                  <a:pt x="99275" y="105409"/>
                </a:lnTo>
                <a:lnTo>
                  <a:pt x="0" y="41148"/>
                </a:lnTo>
                <a:lnTo>
                  <a:pt x="0" y="0"/>
                </a:lnTo>
                <a:lnTo>
                  <a:pt x="158064" y="0"/>
                </a:lnTo>
                <a:lnTo>
                  <a:pt x="158064" y="40258"/>
                </a:lnTo>
                <a:lnTo>
                  <a:pt x="57010" y="40258"/>
                </a:lnTo>
                <a:lnTo>
                  <a:pt x="158064" y="105409"/>
                </a:lnTo>
                <a:lnTo>
                  <a:pt x="158064" y="145542"/>
                </a:lnTo>
                <a:lnTo>
                  <a:pt x="0" y="145542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484588" y="4479807"/>
            <a:ext cx="267151" cy="160279"/>
          </a:xfrm>
          <a:custGeom>
            <a:avLst/>
            <a:gdLst/>
            <a:ahLst/>
            <a:cxnLst/>
            <a:rect l="l" t="t" r="r" b="b"/>
            <a:pathLst>
              <a:path w="200025" h="160020">
                <a:moveTo>
                  <a:pt x="0" y="159893"/>
                </a:moveTo>
                <a:lnTo>
                  <a:pt x="0" y="117983"/>
                </a:lnTo>
                <a:lnTo>
                  <a:pt x="124282" y="117983"/>
                </a:lnTo>
                <a:lnTo>
                  <a:pt x="124282" y="58420"/>
                </a:lnTo>
                <a:lnTo>
                  <a:pt x="0" y="58420"/>
                </a:lnTo>
                <a:lnTo>
                  <a:pt x="0" y="16510"/>
                </a:lnTo>
                <a:lnTo>
                  <a:pt x="124282" y="16510"/>
                </a:lnTo>
                <a:lnTo>
                  <a:pt x="124282" y="0"/>
                </a:lnTo>
                <a:lnTo>
                  <a:pt x="199732" y="0"/>
                </a:lnTo>
                <a:lnTo>
                  <a:pt x="199732" y="33782"/>
                </a:lnTo>
                <a:lnTo>
                  <a:pt x="158064" y="33782"/>
                </a:lnTo>
                <a:lnTo>
                  <a:pt x="158064" y="159893"/>
                </a:lnTo>
                <a:lnTo>
                  <a:pt x="0" y="159893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484587" y="4682699"/>
            <a:ext cx="211177" cy="140562"/>
          </a:xfrm>
          <a:custGeom>
            <a:avLst/>
            <a:gdLst/>
            <a:ahLst/>
            <a:cxnLst/>
            <a:rect l="l" t="t" r="r" b="b"/>
            <a:pathLst>
              <a:path w="158115" h="140335">
                <a:moveTo>
                  <a:pt x="0" y="140334"/>
                </a:moveTo>
                <a:lnTo>
                  <a:pt x="0" y="0"/>
                </a:lnTo>
                <a:lnTo>
                  <a:pt x="158064" y="0"/>
                </a:lnTo>
                <a:lnTo>
                  <a:pt x="158064" y="41782"/>
                </a:lnTo>
                <a:lnTo>
                  <a:pt x="33794" y="41782"/>
                </a:lnTo>
                <a:lnTo>
                  <a:pt x="33794" y="98551"/>
                </a:lnTo>
                <a:lnTo>
                  <a:pt x="158064" y="98551"/>
                </a:lnTo>
                <a:lnTo>
                  <a:pt x="158064" y="140334"/>
                </a:lnTo>
                <a:lnTo>
                  <a:pt x="0" y="140334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484588" y="5020176"/>
            <a:ext cx="267151" cy="160279"/>
          </a:xfrm>
          <a:custGeom>
            <a:avLst/>
            <a:gdLst/>
            <a:ahLst/>
            <a:cxnLst/>
            <a:rect l="l" t="t" r="r" b="b"/>
            <a:pathLst>
              <a:path w="200025" h="160020">
                <a:moveTo>
                  <a:pt x="0" y="159893"/>
                </a:moveTo>
                <a:lnTo>
                  <a:pt x="0" y="117983"/>
                </a:lnTo>
                <a:lnTo>
                  <a:pt x="124282" y="117983"/>
                </a:lnTo>
                <a:lnTo>
                  <a:pt x="124282" y="58420"/>
                </a:lnTo>
                <a:lnTo>
                  <a:pt x="0" y="58420"/>
                </a:lnTo>
                <a:lnTo>
                  <a:pt x="0" y="16510"/>
                </a:lnTo>
                <a:lnTo>
                  <a:pt x="124282" y="16510"/>
                </a:lnTo>
                <a:lnTo>
                  <a:pt x="124282" y="0"/>
                </a:lnTo>
                <a:lnTo>
                  <a:pt x="199732" y="0"/>
                </a:lnTo>
                <a:lnTo>
                  <a:pt x="199732" y="33782"/>
                </a:lnTo>
                <a:lnTo>
                  <a:pt x="158064" y="33782"/>
                </a:lnTo>
                <a:lnTo>
                  <a:pt x="158064" y="159893"/>
                </a:lnTo>
                <a:lnTo>
                  <a:pt x="0" y="159893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484587" y="5219762"/>
            <a:ext cx="211177" cy="144379"/>
          </a:xfrm>
          <a:custGeom>
            <a:avLst/>
            <a:gdLst/>
            <a:ahLst/>
            <a:cxnLst/>
            <a:rect l="l" t="t" r="r" b="b"/>
            <a:pathLst>
              <a:path w="158115" h="144145">
                <a:moveTo>
                  <a:pt x="0" y="143636"/>
                </a:moveTo>
                <a:lnTo>
                  <a:pt x="0" y="101853"/>
                </a:lnTo>
                <a:lnTo>
                  <a:pt x="57899" y="101853"/>
                </a:lnTo>
                <a:lnTo>
                  <a:pt x="57899" y="42036"/>
                </a:lnTo>
                <a:lnTo>
                  <a:pt x="0" y="42036"/>
                </a:lnTo>
                <a:lnTo>
                  <a:pt x="0" y="0"/>
                </a:lnTo>
                <a:lnTo>
                  <a:pt x="158064" y="0"/>
                </a:lnTo>
                <a:lnTo>
                  <a:pt x="158064" y="42036"/>
                </a:lnTo>
                <a:lnTo>
                  <a:pt x="91681" y="42036"/>
                </a:lnTo>
                <a:lnTo>
                  <a:pt x="91681" y="101853"/>
                </a:lnTo>
                <a:lnTo>
                  <a:pt x="158064" y="101853"/>
                </a:lnTo>
                <a:lnTo>
                  <a:pt x="158064" y="143636"/>
                </a:lnTo>
                <a:lnTo>
                  <a:pt x="0" y="143636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479821" y="3519022"/>
            <a:ext cx="221354" cy="136746"/>
          </a:xfrm>
          <a:custGeom>
            <a:avLst/>
            <a:gdLst/>
            <a:ahLst/>
            <a:cxnLst/>
            <a:rect l="l" t="t" r="r" b="b"/>
            <a:pathLst>
              <a:path w="165734" h="136525">
                <a:moveTo>
                  <a:pt x="0" y="66801"/>
                </a:moveTo>
                <a:lnTo>
                  <a:pt x="13093" y="22479"/>
                </a:lnTo>
                <a:lnTo>
                  <a:pt x="45986" y="6858"/>
                </a:lnTo>
                <a:lnTo>
                  <a:pt x="54228" y="6858"/>
                </a:lnTo>
                <a:lnTo>
                  <a:pt x="81559" y="34925"/>
                </a:lnTo>
                <a:lnTo>
                  <a:pt x="84247" y="26709"/>
                </a:lnTo>
                <a:lnTo>
                  <a:pt x="113183" y="545"/>
                </a:lnTo>
                <a:lnTo>
                  <a:pt x="120103" y="0"/>
                </a:lnTo>
                <a:lnTo>
                  <a:pt x="129012" y="1073"/>
                </a:lnTo>
                <a:lnTo>
                  <a:pt x="157706" y="26816"/>
                </a:lnTo>
                <a:lnTo>
                  <a:pt x="165201" y="66929"/>
                </a:lnTo>
                <a:lnTo>
                  <a:pt x="162439" y="92477"/>
                </a:lnTo>
                <a:lnTo>
                  <a:pt x="154152" y="112537"/>
                </a:lnTo>
                <a:lnTo>
                  <a:pt x="140341" y="127097"/>
                </a:lnTo>
                <a:lnTo>
                  <a:pt x="121005" y="136144"/>
                </a:lnTo>
                <a:lnTo>
                  <a:pt x="114007" y="97917"/>
                </a:lnTo>
                <a:lnTo>
                  <a:pt x="124166" y="92583"/>
                </a:lnTo>
                <a:lnTo>
                  <a:pt x="131421" y="85725"/>
                </a:lnTo>
                <a:lnTo>
                  <a:pt x="135773" y="77343"/>
                </a:lnTo>
                <a:lnTo>
                  <a:pt x="137223" y="67437"/>
                </a:lnTo>
                <a:lnTo>
                  <a:pt x="137223" y="59562"/>
                </a:lnTo>
                <a:lnTo>
                  <a:pt x="135166" y="53339"/>
                </a:lnTo>
                <a:lnTo>
                  <a:pt x="131051" y="48641"/>
                </a:lnTo>
                <a:lnTo>
                  <a:pt x="126923" y="43814"/>
                </a:lnTo>
                <a:lnTo>
                  <a:pt x="122097" y="41529"/>
                </a:lnTo>
                <a:lnTo>
                  <a:pt x="116535" y="41529"/>
                </a:lnTo>
                <a:lnTo>
                  <a:pt x="110388" y="41529"/>
                </a:lnTo>
                <a:lnTo>
                  <a:pt x="105549" y="43942"/>
                </a:lnTo>
                <a:lnTo>
                  <a:pt x="102019" y="48895"/>
                </a:lnTo>
                <a:lnTo>
                  <a:pt x="98501" y="53848"/>
                </a:lnTo>
                <a:lnTo>
                  <a:pt x="96735" y="60198"/>
                </a:lnTo>
                <a:lnTo>
                  <a:pt x="96735" y="68199"/>
                </a:lnTo>
                <a:lnTo>
                  <a:pt x="96735" y="75311"/>
                </a:lnTo>
                <a:lnTo>
                  <a:pt x="69507" y="75311"/>
                </a:lnTo>
                <a:lnTo>
                  <a:pt x="69507" y="68072"/>
                </a:lnTo>
                <a:lnTo>
                  <a:pt x="69037" y="62737"/>
                </a:lnTo>
                <a:lnTo>
                  <a:pt x="68097" y="59562"/>
                </a:lnTo>
                <a:lnTo>
                  <a:pt x="67144" y="56261"/>
                </a:lnTo>
                <a:lnTo>
                  <a:pt x="64871" y="53086"/>
                </a:lnTo>
                <a:lnTo>
                  <a:pt x="61252" y="50164"/>
                </a:lnTo>
                <a:lnTo>
                  <a:pt x="57619" y="47244"/>
                </a:lnTo>
                <a:lnTo>
                  <a:pt x="53479" y="45847"/>
                </a:lnTo>
                <a:lnTo>
                  <a:pt x="48818" y="45847"/>
                </a:lnTo>
                <a:lnTo>
                  <a:pt x="43853" y="45847"/>
                </a:lnTo>
                <a:lnTo>
                  <a:pt x="39268" y="47625"/>
                </a:lnTo>
                <a:lnTo>
                  <a:pt x="35051" y="51308"/>
                </a:lnTo>
                <a:lnTo>
                  <a:pt x="30835" y="54863"/>
                </a:lnTo>
                <a:lnTo>
                  <a:pt x="28727" y="60325"/>
                </a:lnTo>
                <a:lnTo>
                  <a:pt x="28727" y="67563"/>
                </a:lnTo>
                <a:lnTo>
                  <a:pt x="28727" y="73151"/>
                </a:lnTo>
                <a:lnTo>
                  <a:pt x="29921" y="78105"/>
                </a:lnTo>
                <a:lnTo>
                  <a:pt x="32296" y="82423"/>
                </a:lnTo>
                <a:lnTo>
                  <a:pt x="34683" y="86868"/>
                </a:lnTo>
                <a:lnTo>
                  <a:pt x="40335" y="90805"/>
                </a:lnTo>
                <a:lnTo>
                  <a:pt x="49263" y="94361"/>
                </a:lnTo>
                <a:lnTo>
                  <a:pt x="41668" y="129794"/>
                </a:lnTo>
                <a:lnTo>
                  <a:pt x="10426" y="106807"/>
                </a:lnTo>
                <a:lnTo>
                  <a:pt x="652" y="77731"/>
                </a:lnTo>
                <a:lnTo>
                  <a:pt x="0" y="66801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479821" y="3673448"/>
            <a:ext cx="221354" cy="148831"/>
          </a:xfrm>
          <a:custGeom>
            <a:avLst/>
            <a:gdLst/>
            <a:ahLst/>
            <a:cxnLst/>
            <a:rect l="l" t="t" r="r" b="b"/>
            <a:pathLst>
              <a:path w="165734" h="148589">
                <a:moveTo>
                  <a:pt x="0" y="75692"/>
                </a:moveTo>
                <a:lnTo>
                  <a:pt x="6629" y="34036"/>
                </a:lnTo>
                <a:lnTo>
                  <a:pt x="37899" y="10556"/>
                </a:lnTo>
                <a:lnTo>
                  <a:pt x="60871" y="9144"/>
                </a:lnTo>
                <a:lnTo>
                  <a:pt x="109689" y="9525"/>
                </a:lnTo>
                <a:lnTo>
                  <a:pt x="119424" y="9405"/>
                </a:lnTo>
                <a:lnTo>
                  <a:pt x="161632" y="0"/>
                </a:lnTo>
                <a:lnTo>
                  <a:pt x="161632" y="41402"/>
                </a:lnTo>
                <a:lnTo>
                  <a:pt x="158851" y="42545"/>
                </a:lnTo>
                <a:lnTo>
                  <a:pt x="154736" y="43815"/>
                </a:lnTo>
                <a:lnTo>
                  <a:pt x="149275" y="45466"/>
                </a:lnTo>
                <a:lnTo>
                  <a:pt x="146799" y="46101"/>
                </a:lnTo>
                <a:lnTo>
                  <a:pt x="145161" y="46609"/>
                </a:lnTo>
                <a:lnTo>
                  <a:pt x="144360" y="46990"/>
                </a:lnTo>
                <a:lnTo>
                  <a:pt x="149245" y="52419"/>
                </a:lnTo>
                <a:lnTo>
                  <a:pt x="153477" y="58039"/>
                </a:lnTo>
                <a:lnTo>
                  <a:pt x="165201" y="95885"/>
                </a:lnTo>
                <a:lnTo>
                  <a:pt x="164373" y="107434"/>
                </a:lnTo>
                <a:lnTo>
                  <a:pt x="144897" y="140533"/>
                </a:lnTo>
                <a:lnTo>
                  <a:pt x="118465" y="148463"/>
                </a:lnTo>
                <a:lnTo>
                  <a:pt x="109537" y="148463"/>
                </a:lnTo>
                <a:lnTo>
                  <a:pt x="101574" y="146304"/>
                </a:lnTo>
                <a:lnTo>
                  <a:pt x="94589" y="141986"/>
                </a:lnTo>
                <a:lnTo>
                  <a:pt x="87591" y="137795"/>
                </a:lnTo>
                <a:lnTo>
                  <a:pt x="70931" y="101040"/>
                </a:lnTo>
                <a:lnTo>
                  <a:pt x="66052" y="77275"/>
                </a:lnTo>
                <a:lnTo>
                  <a:pt x="63441" y="66008"/>
                </a:lnTo>
                <a:lnTo>
                  <a:pt x="60922" y="56979"/>
                </a:lnTo>
                <a:lnTo>
                  <a:pt x="58496" y="50165"/>
                </a:lnTo>
                <a:lnTo>
                  <a:pt x="54330" y="50165"/>
                </a:lnTo>
                <a:lnTo>
                  <a:pt x="46291" y="50165"/>
                </a:lnTo>
                <a:lnTo>
                  <a:pt x="40563" y="52197"/>
                </a:lnTo>
                <a:lnTo>
                  <a:pt x="37134" y="56134"/>
                </a:lnTo>
                <a:lnTo>
                  <a:pt x="33718" y="60071"/>
                </a:lnTo>
                <a:lnTo>
                  <a:pt x="32003" y="67564"/>
                </a:lnTo>
                <a:lnTo>
                  <a:pt x="32003" y="78613"/>
                </a:lnTo>
                <a:lnTo>
                  <a:pt x="32003" y="86106"/>
                </a:lnTo>
                <a:lnTo>
                  <a:pt x="51790" y="106172"/>
                </a:lnTo>
                <a:lnTo>
                  <a:pt x="44945" y="144145"/>
                </a:lnTo>
                <a:lnTo>
                  <a:pt x="11010" y="122047"/>
                </a:lnTo>
                <a:lnTo>
                  <a:pt x="688" y="90096"/>
                </a:lnTo>
                <a:lnTo>
                  <a:pt x="0" y="75692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479820" y="3844032"/>
            <a:ext cx="296835" cy="154555"/>
          </a:xfrm>
          <a:custGeom>
            <a:avLst/>
            <a:gdLst/>
            <a:ahLst/>
            <a:cxnLst/>
            <a:rect l="l" t="t" r="r" b="b"/>
            <a:pathLst>
              <a:path w="222250" h="154304">
                <a:moveTo>
                  <a:pt x="0" y="66039"/>
                </a:moveTo>
                <a:lnTo>
                  <a:pt x="12140" y="29374"/>
                </a:lnTo>
                <a:lnTo>
                  <a:pt x="47401" y="4841"/>
                </a:lnTo>
                <a:lnTo>
                  <a:pt x="81711" y="0"/>
                </a:lnTo>
                <a:lnTo>
                  <a:pt x="100402" y="1214"/>
                </a:lnTo>
                <a:lnTo>
                  <a:pt x="143255" y="19431"/>
                </a:lnTo>
                <a:lnTo>
                  <a:pt x="163829" y="53006"/>
                </a:lnTo>
                <a:lnTo>
                  <a:pt x="165201" y="66293"/>
                </a:lnTo>
                <a:lnTo>
                  <a:pt x="165201" y="75056"/>
                </a:lnTo>
                <a:lnTo>
                  <a:pt x="142138" y="112394"/>
                </a:lnTo>
                <a:lnTo>
                  <a:pt x="221754" y="112394"/>
                </a:lnTo>
                <a:lnTo>
                  <a:pt x="221754" y="154178"/>
                </a:lnTo>
                <a:lnTo>
                  <a:pt x="3568" y="154178"/>
                </a:lnTo>
                <a:lnTo>
                  <a:pt x="3568" y="115188"/>
                </a:lnTo>
                <a:lnTo>
                  <a:pt x="26796" y="115188"/>
                </a:lnTo>
                <a:lnTo>
                  <a:pt x="21122" y="111119"/>
                </a:lnTo>
                <a:lnTo>
                  <a:pt x="466" y="73703"/>
                </a:lnTo>
                <a:lnTo>
                  <a:pt x="0" y="66039"/>
                </a:lnTo>
                <a:close/>
              </a:path>
            </a:pathLst>
          </a:custGeom>
          <a:ln w="9143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479821" y="5394543"/>
            <a:ext cx="221354" cy="163459"/>
          </a:xfrm>
          <a:custGeom>
            <a:avLst/>
            <a:gdLst/>
            <a:ahLst/>
            <a:cxnLst/>
            <a:rect l="l" t="t" r="r" b="b"/>
            <a:pathLst>
              <a:path w="165734" h="163195">
                <a:moveTo>
                  <a:pt x="0" y="81661"/>
                </a:moveTo>
                <a:lnTo>
                  <a:pt x="13105" y="35173"/>
                </a:lnTo>
                <a:lnTo>
                  <a:pt x="49657" y="5715"/>
                </a:lnTo>
                <a:lnTo>
                  <a:pt x="82156" y="0"/>
                </a:lnTo>
                <a:lnTo>
                  <a:pt x="99323" y="1450"/>
                </a:lnTo>
                <a:lnTo>
                  <a:pt x="141617" y="23114"/>
                </a:lnTo>
                <a:lnTo>
                  <a:pt x="163727" y="64565"/>
                </a:lnTo>
                <a:lnTo>
                  <a:pt x="165201" y="81407"/>
                </a:lnTo>
                <a:lnTo>
                  <a:pt x="164587" y="92144"/>
                </a:lnTo>
                <a:lnTo>
                  <a:pt x="149898" y="132099"/>
                </a:lnTo>
                <a:lnTo>
                  <a:pt x="116577" y="157281"/>
                </a:lnTo>
                <a:lnTo>
                  <a:pt x="80365" y="163068"/>
                </a:lnTo>
                <a:lnTo>
                  <a:pt x="70036" y="162425"/>
                </a:lnTo>
                <a:lnTo>
                  <a:pt x="30867" y="147111"/>
                </a:lnTo>
                <a:lnTo>
                  <a:pt x="5781" y="114004"/>
                </a:lnTo>
                <a:lnTo>
                  <a:pt x="0" y="81661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402304" y="5572758"/>
            <a:ext cx="293443" cy="160915"/>
          </a:xfrm>
          <a:custGeom>
            <a:avLst/>
            <a:gdLst/>
            <a:ahLst/>
            <a:cxnLst/>
            <a:rect l="l" t="t" r="r" b="b"/>
            <a:pathLst>
              <a:path w="219709" h="160654">
                <a:moveTo>
                  <a:pt x="0" y="2158"/>
                </a:moveTo>
                <a:lnTo>
                  <a:pt x="32588" y="2158"/>
                </a:lnTo>
                <a:lnTo>
                  <a:pt x="32448" y="8381"/>
                </a:lnTo>
                <a:lnTo>
                  <a:pt x="32448" y="17398"/>
                </a:lnTo>
                <a:lnTo>
                  <a:pt x="64378" y="46236"/>
                </a:lnTo>
                <a:lnTo>
                  <a:pt x="81661" y="52476"/>
                </a:lnTo>
                <a:lnTo>
                  <a:pt x="87960" y="55384"/>
                </a:lnTo>
                <a:lnTo>
                  <a:pt x="93014" y="58508"/>
                </a:lnTo>
                <a:lnTo>
                  <a:pt x="98082" y="61633"/>
                </a:lnTo>
                <a:lnTo>
                  <a:pt x="102844" y="67170"/>
                </a:lnTo>
                <a:lnTo>
                  <a:pt x="107302" y="75107"/>
                </a:lnTo>
                <a:lnTo>
                  <a:pt x="109917" y="68058"/>
                </a:lnTo>
                <a:lnTo>
                  <a:pt x="113590" y="61655"/>
                </a:lnTo>
                <a:lnTo>
                  <a:pt x="148957" y="35322"/>
                </a:lnTo>
                <a:lnTo>
                  <a:pt x="219671" y="0"/>
                </a:lnTo>
                <a:lnTo>
                  <a:pt x="219671" y="51739"/>
                </a:lnTo>
                <a:lnTo>
                  <a:pt x="163258" y="77787"/>
                </a:lnTo>
                <a:lnTo>
                  <a:pt x="162471" y="78181"/>
                </a:lnTo>
                <a:lnTo>
                  <a:pt x="160934" y="79019"/>
                </a:lnTo>
                <a:lnTo>
                  <a:pt x="158648" y="80314"/>
                </a:lnTo>
                <a:lnTo>
                  <a:pt x="157861" y="80810"/>
                </a:lnTo>
                <a:lnTo>
                  <a:pt x="154432" y="82638"/>
                </a:lnTo>
                <a:lnTo>
                  <a:pt x="124218" y="108889"/>
                </a:lnTo>
                <a:lnTo>
                  <a:pt x="124117" y="116331"/>
                </a:lnTo>
                <a:lnTo>
                  <a:pt x="219671" y="116331"/>
                </a:lnTo>
                <a:lnTo>
                  <a:pt x="219671" y="160388"/>
                </a:lnTo>
                <a:lnTo>
                  <a:pt x="1485" y="160388"/>
                </a:lnTo>
                <a:lnTo>
                  <a:pt x="1485" y="116331"/>
                </a:lnTo>
                <a:lnTo>
                  <a:pt x="94361" y="116331"/>
                </a:lnTo>
                <a:lnTo>
                  <a:pt x="93357" y="106502"/>
                </a:lnTo>
                <a:lnTo>
                  <a:pt x="52832" y="80314"/>
                </a:lnTo>
                <a:lnTo>
                  <a:pt x="36797" y="73456"/>
                </a:lnTo>
                <a:lnTo>
                  <a:pt x="5001" y="44883"/>
                </a:lnTo>
                <a:lnTo>
                  <a:pt x="152" y="8635"/>
                </a:lnTo>
                <a:lnTo>
                  <a:pt x="152" y="7619"/>
                </a:lnTo>
                <a:lnTo>
                  <a:pt x="101" y="5460"/>
                </a:lnTo>
                <a:lnTo>
                  <a:pt x="0" y="2158"/>
                </a:lnTo>
                <a:close/>
              </a:path>
            </a:pathLst>
          </a:custGeom>
          <a:ln w="9143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886043" y="3539120"/>
            <a:ext cx="302924" cy="1212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1095151" y="4224377"/>
            <a:ext cx="54278" cy="68055"/>
          </a:xfrm>
          <a:custGeom>
            <a:avLst/>
            <a:gdLst/>
            <a:ahLst/>
            <a:cxnLst/>
            <a:rect l="l" t="t" r="r" b="b"/>
            <a:pathLst>
              <a:path w="40640" h="67945">
                <a:moveTo>
                  <a:pt x="0" y="67690"/>
                </a:moveTo>
                <a:lnTo>
                  <a:pt x="40182" y="67690"/>
                </a:lnTo>
                <a:lnTo>
                  <a:pt x="40182" y="28828"/>
                </a:lnTo>
                <a:lnTo>
                  <a:pt x="40182" y="16636"/>
                </a:lnTo>
                <a:lnTo>
                  <a:pt x="38227" y="8762"/>
                </a:lnTo>
                <a:lnTo>
                  <a:pt x="34302" y="5206"/>
                </a:lnTo>
                <a:lnTo>
                  <a:pt x="30378" y="1777"/>
                </a:lnTo>
                <a:lnTo>
                  <a:pt x="25641" y="0"/>
                </a:lnTo>
                <a:lnTo>
                  <a:pt x="20091" y="0"/>
                </a:lnTo>
                <a:lnTo>
                  <a:pt x="12446" y="0"/>
                </a:lnTo>
                <a:lnTo>
                  <a:pt x="0" y="40512"/>
                </a:lnTo>
                <a:lnTo>
                  <a:pt x="0" y="67690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1082820" y="3589366"/>
            <a:ext cx="67000" cy="56607"/>
          </a:xfrm>
          <a:custGeom>
            <a:avLst/>
            <a:gdLst/>
            <a:ahLst/>
            <a:cxnLst/>
            <a:rect l="l" t="t" r="r" b="b"/>
            <a:pathLst>
              <a:path w="50165" h="56514">
                <a:moveTo>
                  <a:pt x="0" y="0"/>
                </a:moveTo>
                <a:lnTo>
                  <a:pt x="8877" y="37083"/>
                </a:lnTo>
                <a:lnTo>
                  <a:pt x="11315" y="44703"/>
                </a:lnTo>
                <a:lnTo>
                  <a:pt x="13690" y="48259"/>
                </a:lnTo>
                <a:lnTo>
                  <a:pt x="17564" y="53720"/>
                </a:lnTo>
                <a:lnTo>
                  <a:pt x="22479" y="56387"/>
                </a:lnTo>
                <a:lnTo>
                  <a:pt x="28435" y="56387"/>
                </a:lnTo>
                <a:lnTo>
                  <a:pt x="34277" y="56387"/>
                </a:lnTo>
                <a:lnTo>
                  <a:pt x="39344" y="54228"/>
                </a:lnTo>
                <a:lnTo>
                  <a:pt x="43611" y="49910"/>
                </a:lnTo>
                <a:lnTo>
                  <a:pt x="47879" y="45592"/>
                </a:lnTo>
                <a:lnTo>
                  <a:pt x="50012" y="40004"/>
                </a:lnTo>
                <a:lnTo>
                  <a:pt x="50012" y="33273"/>
                </a:lnTo>
                <a:lnTo>
                  <a:pt x="50012" y="25653"/>
                </a:lnTo>
                <a:lnTo>
                  <a:pt x="18364" y="0"/>
                </a:lnTo>
                <a:lnTo>
                  <a:pt x="8331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1018025" y="4445843"/>
            <a:ext cx="124671" cy="75687"/>
          </a:xfrm>
          <a:custGeom>
            <a:avLst/>
            <a:gdLst/>
            <a:ahLst/>
            <a:cxnLst/>
            <a:rect l="l" t="t" r="r" b="b"/>
            <a:pathLst>
              <a:path w="93344" h="75564">
                <a:moveTo>
                  <a:pt x="0" y="37973"/>
                </a:moveTo>
                <a:lnTo>
                  <a:pt x="27458" y="72818"/>
                </a:lnTo>
                <a:lnTo>
                  <a:pt x="46583" y="75564"/>
                </a:lnTo>
                <a:lnTo>
                  <a:pt x="56811" y="74896"/>
                </a:lnTo>
                <a:lnTo>
                  <a:pt x="90174" y="52800"/>
                </a:lnTo>
                <a:lnTo>
                  <a:pt x="93319" y="38354"/>
                </a:lnTo>
                <a:lnTo>
                  <a:pt x="92505" y="30351"/>
                </a:lnTo>
                <a:lnTo>
                  <a:pt x="65393" y="2682"/>
                </a:lnTo>
                <a:lnTo>
                  <a:pt x="46736" y="0"/>
                </a:lnTo>
                <a:lnTo>
                  <a:pt x="36746" y="688"/>
                </a:lnTo>
                <a:lnTo>
                  <a:pt x="3219" y="23161"/>
                </a:lnTo>
                <a:lnTo>
                  <a:pt x="0" y="37973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1013853" y="4631689"/>
            <a:ext cx="129759" cy="77596"/>
          </a:xfrm>
          <a:custGeom>
            <a:avLst/>
            <a:gdLst/>
            <a:ahLst/>
            <a:cxnLst/>
            <a:rect l="l" t="t" r="r" b="b"/>
            <a:pathLst>
              <a:path w="97155" h="77470">
                <a:moveTo>
                  <a:pt x="0" y="38480"/>
                </a:moveTo>
                <a:lnTo>
                  <a:pt x="27752" y="74390"/>
                </a:lnTo>
                <a:lnTo>
                  <a:pt x="48514" y="77215"/>
                </a:lnTo>
                <a:lnTo>
                  <a:pt x="59587" y="76505"/>
                </a:lnTo>
                <a:lnTo>
                  <a:pt x="93903" y="53546"/>
                </a:lnTo>
                <a:lnTo>
                  <a:pt x="97028" y="38480"/>
                </a:lnTo>
                <a:lnTo>
                  <a:pt x="96246" y="30622"/>
                </a:lnTo>
                <a:lnTo>
                  <a:pt x="69205" y="2762"/>
                </a:lnTo>
                <a:lnTo>
                  <a:pt x="48221" y="0"/>
                </a:lnTo>
                <a:lnTo>
                  <a:pt x="37280" y="690"/>
                </a:lnTo>
                <a:lnTo>
                  <a:pt x="3124" y="23431"/>
                </a:lnTo>
                <a:lnTo>
                  <a:pt x="0" y="38480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1011071" y="4052903"/>
            <a:ext cx="50038" cy="62967"/>
          </a:xfrm>
          <a:custGeom>
            <a:avLst/>
            <a:gdLst/>
            <a:ahLst/>
            <a:cxnLst/>
            <a:rect l="l" t="t" r="r" b="b"/>
            <a:pathLst>
              <a:path w="37465" h="62864">
                <a:moveTo>
                  <a:pt x="0" y="31114"/>
                </a:moveTo>
                <a:lnTo>
                  <a:pt x="0" y="40131"/>
                </a:lnTo>
                <a:lnTo>
                  <a:pt x="3314" y="47751"/>
                </a:lnTo>
                <a:lnTo>
                  <a:pt x="37058" y="62483"/>
                </a:lnTo>
                <a:lnTo>
                  <a:pt x="37058" y="0"/>
                </a:lnTo>
                <a:lnTo>
                  <a:pt x="0" y="22478"/>
                </a:lnTo>
                <a:lnTo>
                  <a:pt x="0" y="31114"/>
                </a:lnTo>
                <a:close/>
              </a:path>
            </a:pathLst>
          </a:custGeom>
          <a:ln w="9143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973093" y="3698889"/>
            <a:ext cx="211177" cy="143743"/>
          </a:xfrm>
          <a:custGeom>
            <a:avLst/>
            <a:gdLst/>
            <a:ahLst/>
            <a:cxnLst/>
            <a:rect l="l" t="t" r="r" b="b"/>
            <a:pathLst>
              <a:path w="158115" h="143510">
                <a:moveTo>
                  <a:pt x="0" y="143002"/>
                </a:moveTo>
                <a:lnTo>
                  <a:pt x="0" y="0"/>
                </a:lnTo>
                <a:lnTo>
                  <a:pt x="33794" y="0"/>
                </a:lnTo>
                <a:lnTo>
                  <a:pt x="33794" y="50546"/>
                </a:lnTo>
                <a:lnTo>
                  <a:pt x="158064" y="50546"/>
                </a:lnTo>
                <a:lnTo>
                  <a:pt x="158064" y="92329"/>
                </a:lnTo>
                <a:lnTo>
                  <a:pt x="33794" y="92329"/>
                </a:lnTo>
                <a:lnTo>
                  <a:pt x="33794" y="143002"/>
                </a:lnTo>
                <a:lnTo>
                  <a:pt x="0" y="143002"/>
                </a:lnTo>
                <a:close/>
              </a:path>
            </a:pathLst>
          </a:custGeom>
          <a:ln w="9143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973093" y="4181381"/>
            <a:ext cx="211177" cy="204801"/>
          </a:xfrm>
          <a:custGeom>
            <a:avLst/>
            <a:gdLst/>
            <a:ahLst/>
            <a:cxnLst/>
            <a:rect l="l" t="t" r="r" b="b"/>
            <a:pathLst>
              <a:path w="158115" h="204470">
                <a:moveTo>
                  <a:pt x="0" y="203961"/>
                </a:moveTo>
                <a:lnTo>
                  <a:pt x="0" y="110616"/>
                </a:lnTo>
                <a:lnTo>
                  <a:pt x="65633" y="110616"/>
                </a:lnTo>
                <a:lnTo>
                  <a:pt x="65633" y="68833"/>
                </a:lnTo>
                <a:lnTo>
                  <a:pt x="69062" y="30860"/>
                </a:lnTo>
                <a:lnTo>
                  <a:pt x="97134" y="2222"/>
                </a:lnTo>
                <a:lnTo>
                  <a:pt x="111925" y="0"/>
                </a:lnTo>
                <a:lnTo>
                  <a:pt x="121587" y="831"/>
                </a:lnTo>
                <a:lnTo>
                  <a:pt x="154825" y="32305"/>
                </a:lnTo>
                <a:lnTo>
                  <a:pt x="158064" y="63118"/>
                </a:lnTo>
                <a:lnTo>
                  <a:pt x="158064" y="152399"/>
                </a:lnTo>
                <a:lnTo>
                  <a:pt x="33794" y="152399"/>
                </a:lnTo>
                <a:lnTo>
                  <a:pt x="33794" y="203961"/>
                </a:lnTo>
                <a:lnTo>
                  <a:pt x="0" y="203961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971701" y="3844923"/>
            <a:ext cx="212873" cy="132930"/>
          </a:xfrm>
          <a:custGeom>
            <a:avLst/>
            <a:gdLst/>
            <a:ahLst/>
            <a:cxnLst/>
            <a:rect l="l" t="t" r="r" b="b"/>
            <a:pathLst>
              <a:path w="159384" h="132714">
                <a:moveTo>
                  <a:pt x="0" y="23114"/>
                </a:moveTo>
                <a:lnTo>
                  <a:pt x="0" y="19939"/>
                </a:lnTo>
                <a:lnTo>
                  <a:pt x="254" y="14350"/>
                </a:lnTo>
                <a:lnTo>
                  <a:pt x="749" y="6604"/>
                </a:lnTo>
                <a:lnTo>
                  <a:pt x="28435" y="6350"/>
                </a:lnTo>
                <a:lnTo>
                  <a:pt x="28435" y="17399"/>
                </a:lnTo>
                <a:lnTo>
                  <a:pt x="29476" y="24511"/>
                </a:lnTo>
                <a:lnTo>
                  <a:pt x="31559" y="27559"/>
                </a:lnTo>
                <a:lnTo>
                  <a:pt x="33743" y="30606"/>
                </a:lnTo>
                <a:lnTo>
                  <a:pt x="40233" y="33909"/>
                </a:lnTo>
                <a:lnTo>
                  <a:pt x="51054" y="37465"/>
                </a:lnTo>
                <a:lnTo>
                  <a:pt x="60938" y="41562"/>
                </a:lnTo>
                <a:lnTo>
                  <a:pt x="68722" y="46434"/>
                </a:lnTo>
                <a:lnTo>
                  <a:pt x="74406" y="52091"/>
                </a:lnTo>
                <a:lnTo>
                  <a:pt x="77990" y="58547"/>
                </a:lnTo>
                <a:lnTo>
                  <a:pt x="82203" y="49022"/>
                </a:lnTo>
                <a:lnTo>
                  <a:pt x="112369" y="25018"/>
                </a:lnTo>
                <a:lnTo>
                  <a:pt x="114401" y="24003"/>
                </a:lnTo>
                <a:lnTo>
                  <a:pt x="115493" y="23368"/>
                </a:lnTo>
                <a:lnTo>
                  <a:pt x="159105" y="0"/>
                </a:lnTo>
                <a:lnTo>
                  <a:pt x="159105" y="44958"/>
                </a:lnTo>
                <a:lnTo>
                  <a:pt x="113411" y="65786"/>
                </a:lnTo>
                <a:lnTo>
                  <a:pt x="104190" y="70104"/>
                </a:lnTo>
                <a:lnTo>
                  <a:pt x="98259" y="73787"/>
                </a:lnTo>
                <a:lnTo>
                  <a:pt x="95630" y="76835"/>
                </a:lnTo>
                <a:lnTo>
                  <a:pt x="93002" y="80010"/>
                </a:lnTo>
                <a:lnTo>
                  <a:pt x="91681" y="84581"/>
                </a:lnTo>
                <a:lnTo>
                  <a:pt x="91681" y="90805"/>
                </a:lnTo>
                <a:lnTo>
                  <a:pt x="159105" y="90805"/>
                </a:lnTo>
                <a:lnTo>
                  <a:pt x="159105" y="132461"/>
                </a:lnTo>
                <a:lnTo>
                  <a:pt x="1041" y="132461"/>
                </a:lnTo>
                <a:lnTo>
                  <a:pt x="1041" y="90805"/>
                </a:lnTo>
                <a:lnTo>
                  <a:pt x="65633" y="90805"/>
                </a:lnTo>
                <a:lnTo>
                  <a:pt x="64846" y="83820"/>
                </a:lnTo>
                <a:lnTo>
                  <a:pt x="62712" y="78867"/>
                </a:lnTo>
                <a:lnTo>
                  <a:pt x="59245" y="76073"/>
                </a:lnTo>
                <a:lnTo>
                  <a:pt x="55765" y="73152"/>
                </a:lnTo>
                <a:lnTo>
                  <a:pt x="48171" y="69723"/>
                </a:lnTo>
                <a:lnTo>
                  <a:pt x="36474" y="65659"/>
                </a:lnTo>
                <a:lnTo>
                  <a:pt x="25839" y="61543"/>
                </a:lnTo>
                <a:lnTo>
                  <a:pt x="409" y="30450"/>
                </a:lnTo>
                <a:lnTo>
                  <a:pt x="0" y="23114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968326" y="3539120"/>
            <a:ext cx="221354" cy="148831"/>
          </a:xfrm>
          <a:custGeom>
            <a:avLst/>
            <a:gdLst/>
            <a:ahLst/>
            <a:cxnLst/>
            <a:rect l="l" t="t" r="r" b="b"/>
            <a:pathLst>
              <a:path w="165734" h="148589">
                <a:moveTo>
                  <a:pt x="0" y="75691"/>
                </a:moveTo>
                <a:lnTo>
                  <a:pt x="6629" y="34035"/>
                </a:lnTo>
                <a:lnTo>
                  <a:pt x="37899" y="10556"/>
                </a:lnTo>
                <a:lnTo>
                  <a:pt x="60871" y="9143"/>
                </a:lnTo>
                <a:lnTo>
                  <a:pt x="109689" y="9525"/>
                </a:lnTo>
                <a:lnTo>
                  <a:pt x="119424" y="9405"/>
                </a:lnTo>
                <a:lnTo>
                  <a:pt x="161632" y="0"/>
                </a:lnTo>
                <a:lnTo>
                  <a:pt x="161632" y="41401"/>
                </a:lnTo>
                <a:lnTo>
                  <a:pt x="158851" y="42544"/>
                </a:lnTo>
                <a:lnTo>
                  <a:pt x="154736" y="43814"/>
                </a:lnTo>
                <a:lnTo>
                  <a:pt x="149275" y="45465"/>
                </a:lnTo>
                <a:lnTo>
                  <a:pt x="146799" y="46100"/>
                </a:lnTo>
                <a:lnTo>
                  <a:pt x="145161" y="46608"/>
                </a:lnTo>
                <a:lnTo>
                  <a:pt x="144360" y="46989"/>
                </a:lnTo>
                <a:lnTo>
                  <a:pt x="149245" y="52419"/>
                </a:lnTo>
                <a:lnTo>
                  <a:pt x="153477" y="58038"/>
                </a:lnTo>
                <a:lnTo>
                  <a:pt x="165201" y="95884"/>
                </a:lnTo>
                <a:lnTo>
                  <a:pt x="164373" y="107434"/>
                </a:lnTo>
                <a:lnTo>
                  <a:pt x="144897" y="140533"/>
                </a:lnTo>
                <a:lnTo>
                  <a:pt x="118465" y="148462"/>
                </a:lnTo>
                <a:lnTo>
                  <a:pt x="109537" y="148462"/>
                </a:lnTo>
                <a:lnTo>
                  <a:pt x="101574" y="146303"/>
                </a:lnTo>
                <a:lnTo>
                  <a:pt x="94589" y="141985"/>
                </a:lnTo>
                <a:lnTo>
                  <a:pt x="87591" y="137794"/>
                </a:lnTo>
                <a:lnTo>
                  <a:pt x="70931" y="101040"/>
                </a:lnTo>
                <a:lnTo>
                  <a:pt x="66052" y="77275"/>
                </a:lnTo>
                <a:lnTo>
                  <a:pt x="63441" y="66008"/>
                </a:lnTo>
                <a:lnTo>
                  <a:pt x="60922" y="56979"/>
                </a:lnTo>
                <a:lnTo>
                  <a:pt x="58496" y="50164"/>
                </a:lnTo>
                <a:lnTo>
                  <a:pt x="54330" y="50164"/>
                </a:lnTo>
                <a:lnTo>
                  <a:pt x="46291" y="50164"/>
                </a:lnTo>
                <a:lnTo>
                  <a:pt x="40563" y="52196"/>
                </a:lnTo>
                <a:lnTo>
                  <a:pt x="37134" y="56133"/>
                </a:lnTo>
                <a:lnTo>
                  <a:pt x="33718" y="60070"/>
                </a:lnTo>
                <a:lnTo>
                  <a:pt x="32003" y="67563"/>
                </a:lnTo>
                <a:lnTo>
                  <a:pt x="32003" y="78612"/>
                </a:lnTo>
                <a:lnTo>
                  <a:pt x="32003" y="86105"/>
                </a:lnTo>
                <a:lnTo>
                  <a:pt x="51790" y="106171"/>
                </a:lnTo>
                <a:lnTo>
                  <a:pt x="44945" y="144144"/>
                </a:lnTo>
                <a:lnTo>
                  <a:pt x="11010" y="122046"/>
                </a:lnTo>
                <a:lnTo>
                  <a:pt x="688" y="90096"/>
                </a:lnTo>
                <a:lnTo>
                  <a:pt x="0" y="75691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968326" y="4011307"/>
            <a:ext cx="221354" cy="148195"/>
          </a:xfrm>
          <a:custGeom>
            <a:avLst/>
            <a:gdLst/>
            <a:ahLst/>
            <a:cxnLst/>
            <a:rect l="l" t="t" r="r" b="b"/>
            <a:pathLst>
              <a:path w="165734" h="147954">
                <a:moveTo>
                  <a:pt x="0" y="75056"/>
                </a:moveTo>
                <a:lnTo>
                  <a:pt x="13105" y="30551"/>
                </a:lnTo>
                <a:lnTo>
                  <a:pt x="52781" y="4381"/>
                </a:lnTo>
                <a:lnTo>
                  <a:pt x="94653" y="0"/>
                </a:lnTo>
                <a:lnTo>
                  <a:pt x="94653" y="104774"/>
                </a:lnTo>
                <a:lnTo>
                  <a:pt x="103442" y="103937"/>
                </a:lnTo>
                <a:lnTo>
                  <a:pt x="133301" y="77416"/>
                </a:lnTo>
                <a:lnTo>
                  <a:pt x="133946" y="70484"/>
                </a:lnTo>
                <a:lnTo>
                  <a:pt x="133946" y="64007"/>
                </a:lnTo>
                <a:lnTo>
                  <a:pt x="132156" y="58419"/>
                </a:lnTo>
                <a:lnTo>
                  <a:pt x="128587" y="53974"/>
                </a:lnTo>
                <a:lnTo>
                  <a:pt x="125018" y="49529"/>
                </a:lnTo>
                <a:lnTo>
                  <a:pt x="119265" y="46100"/>
                </a:lnTo>
                <a:lnTo>
                  <a:pt x="111328" y="43814"/>
                </a:lnTo>
                <a:lnTo>
                  <a:pt x="118325" y="2158"/>
                </a:lnTo>
                <a:lnTo>
                  <a:pt x="153225" y="27558"/>
                </a:lnTo>
                <a:lnTo>
                  <a:pt x="165201" y="70992"/>
                </a:lnTo>
                <a:lnTo>
                  <a:pt x="163518" y="90233"/>
                </a:lnTo>
                <a:lnTo>
                  <a:pt x="138264" y="131952"/>
                </a:lnTo>
                <a:lnTo>
                  <a:pt x="99529" y="146597"/>
                </a:lnTo>
                <a:lnTo>
                  <a:pt x="83794" y="147573"/>
                </a:lnTo>
                <a:lnTo>
                  <a:pt x="65211" y="146288"/>
                </a:lnTo>
                <a:lnTo>
                  <a:pt x="22250" y="126999"/>
                </a:lnTo>
                <a:lnTo>
                  <a:pt x="1390" y="90102"/>
                </a:lnTo>
                <a:lnTo>
                  <a:pt x="0" y="75056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968326" y="4588568"/>
            <a:ext cx="221354" cy="163459"/>
          </a:xfrm>
          <a:custGeom>
            <a:avLst/>
            <a:gdLst/>
            <a:ahLst/>
            <a:cxnLst/>
            <a:rect l="l" t="t" r="r" b="b"/>
            <a:pathLst>
              <a:path w="165734" h="163195">
                <a:moveTo>
                  <a:pt x="0" y="81660"/>
                </a:moveTo>
                <a:lnTo>
                  <a:pt x="13105" y="35173"/>
                </a:lnTo>
                <a:lnTo>
                  <a:pt x="49656" y="5714"/>
                </a:lnTo>
                <a:lnTo>
                  <a:pt x="82156" y="0"/>
                </a:lnTo>
                <a:lnTo>
                  <a:pt x="99323" y="1450"/>
                </a:lnTo>
                <a:lnTo>
                  <a:pt x="141617" y="23113"/>
                </a:lnTo>
                <a:lnTo>
                  <a:pt x="163727" y="64565"/>
                </a:lnTo>
                <a:lnTo>
                  <a:pt x="165201" y="81406"/>
                </a:lnTo>
                <a:lnTo>
                  <a:pt x="164587" y="92144"/>
                </a:lnTo>
                <a:lnTo>
                  <a:pt x="149898" y="132099"/>
                </a:lnTo>
                <a:lnTo>
                  <a:pt x="116577" y="157281"/>
                </a:lnTo>
                <a:lnTo>
                  <a:pt x="80365" y="163067"/>
                </a:lnTo>
                <a:lnTo>
                  <a:pt x="70036" y="162425"/>
                </a:lnTo>
                <a:lnTo>
                  <a:pt x="30867" y="147111"/>
                </a:lnTo>
                <a:lnTo>
                  <a:pt x="5781" y="114004"/>
                </a:lnTo>
                <a:lnTo>
                  <a:pt x="0" y="81660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886044" y="4402338"/>
            <a:ext cx="303618" cy="162187"/>
          </a:xfrm>
          <a:custGeom>
            <a:avLst/>
            <a:gdLst/>
            <a:ahLst/>
            <a:cxnLst/>
            <a:rect l="l" t="t" r="r" b="b"/>
            <a:pathLst>
              <a:path w="227330" h="161925">
                <a:moveTo>
                  <a:pt x="0" y="34797"/>
                </a:moveTo>
                <a:lnTo>
                  <a:pt x="0" y="6349"/>
                </a:lnTo>
                <a:lnTo>
                  <a:pt x="8877" y="7469"/>
                </a:lnTo>
                <a:lnTo>
                  <a:pt x="37782" y="43205"/>
                </a:lnTo>
                <a:lnTo>
                  <a:pt x="38392" y="58419"/>
                </a:lnTo>
                <a:lnTo>
                  <a:pt x="38392" y="61086"/>
                </a:lnTo>
                <a:lnTo>
                  <a:pt x="38341" y="63880"/>
                </a:lnTo>
                <a:lnTo>
                  <a:pt x="38239" y="66547"/>
                </a:lnTo>
                <a:lnTo>
                  <a:pt x="38239" y="71881"/>
                </a:lnTo>
                <a:lnTo>
                  <a:pt x="45348" y="110265"/>
                </a:lnTo>
                <a:lnTo>
                  <a:pt x="87357" y="132429"/>
                </a:lnTo>
                <a:lnTo>
                  <a:pt x="100456" y="133095"/>
                </a:lnTo>
                <a:lnTo>
                  <a:pt x="92299" y="128095"/>
                </a:lnTo>
                <a:lnTo>
                  <a:pt x="85237" y="122427"/>
                </a:lnTo>
                <a:lnTo>
                  <a:pt x="66313" y="84036"/>
                </a:lnTo>
                <a:lnTo>
                  <a:pt x="71821" y="45513"/>
                </a:lnTo>
                <a:lnTo>
                  <a:pt x="102534" y="12108"/>
                </a:lnTo>
                <a:lnTo>
                  <a:pt x="145999" y="0"/>
                </a:lnTo>
                <a:lnTo>
                  <a:pt x="162005" y="1408"/>
                </a:lnTo>
                <a:lnTo>
                  <a:pt x="202996" y="22732"/>
                </a:lnTo>
                <a:lnTo>
                  <a:pt x="225321" y="64559"/>
                </a:lnTo>
                <a:lnTo>
                  <a:pt x="226809" y="82041"/>
                </a:lnTo>
                <a:lnTo>
                  <a:pt x="226056" y="94233"/>
                </a:lnTo>
                <a:lnTo>
                  <a:pt x="208175" y="135074"/>
                </a:lnTo>
                <a:lnTo>
                  <a:pt x="169614" y="157009"/>
                </a:lnTo>
                <a:lnTo>
                  <a:pt x="112509" y="161670"/>
                </a:lnTo>
                <a:lnTo>
                  <a:pt x="86084" y="160361"/>
                </a:lnTo>
                <a:lnTo>
                  <a:pt x="45227" y="149883"/>
                </a:lnTo>
                <a:lnTo>
                  <a:pt x="12160" y="111966"/>
                </a:lnTo>
                <a:lnTo>
                  <a:pt x="5943" y="67690"/>
                </a:lnTo>
                <a:lnTo>
                  <a:pt x="5943" y="46608"/>
                </a:lnTo>
                <a:lnTo>
                  <a:pt x="5943" y="40766"/>
                </a:lnTo>
                <a:lnTo>
                  <a:pt x="3962" y="36829"/>
                </a:lnTo>
                <a:lnTo>
                  <a:pt x="0" y="34797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xfrm>
            <a:off x="8752390" y="6446916"/>
            <a:ext cx="2849616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287">
              <a:lnSpc>
                <a:spcPts val="1562"/>
              </a:lnSpc>
            </a:pPr>
            <a:fld id="{81D60167-4931-47E6-BA6A-407CBD079E47}" type="slidenum">
              <a:rPr spc="-6" dirty="0"/>
              <a:pPr marL="30287">
                <a:lnSpc>
                  <a:spcPts val="1562"/>
                </a:lnSpc>
              </a:pPr>
              <a:t>17</a:t>
            </a:fld>
            <a:endParaRPr spc="-6" dirty="0"/>
          </a:p>
        </p:txBody>
      </p:sp>
      <p:pic>
        <p:nvPicPr>
          <p:cNvPr id="50" name="Рисунок 49" descr="logo_oil-slim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53247" y="115015"/>
            <a:ext cx="2115810" cy="112600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90456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67921" y="1347237"/>
            <a:ext cx="471390" cy="493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85551" y="1491107"/>
            <a:ext cx="150962" cy="168548"/>
          </a:xfrm>
          <a:custGeom>
            <a:avLst/>
            <a:gdLst/>
            <a:ahLst/>
            <a:cxnLst/>
            <a:rect l="l" t="t" r="r" b="b"/>
            <a:pathLst>
              <a:path w="113029" h="168275">
                <a:moveTo>
                  <a:pt x="112852" y="0"/>
                </a:moveTo>
                <a:lnTo>
                  <a:pt x="0" y="167766"/>
                </a:lnTo>
                <a:lnTo>
                  <a:pt x="112852" y="167766"/>
                </a:lnTo>
                <a:lnTo>
                  <a:pt x="112852" y="0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767920" y="1347237"/>
            <a:ext cx="471544" cy="494195"/>
          </a:xfrm>
          <a:custGeom>
            <a:avLst/>
            <a:gdLst/>
            <a:ahLst/>
            <a:cxnLst/>
            <a:rect l="l" t="t" r="r" b="b"/>
            <a:pathLst>
              <a:path w="353059" h="493394">
                <a:moveTo>
                  <a:pt x="212978" y="0"/>
                </a:moveTo>
                <a:lnTo>
                  <a:pt x="291998" y="0"/>
                </a:lnTo>
                <a:lnTo>
                  <a:pt x="291998" y="311403"/>
                </a:lnTo>
                <a:lnTo>
                  <a:pt x="352945" y="311403"/>
                </a:lnTo>
                <a:lnTo>
                  <a:pt x="352945" y="394080"/>
                </a:lnTo>
                <a:lnTo>
                  <a:pt x="291998" y="394080"/>
                </a:lnTo>
                <a:lnTo>
                  <a:pt x="291998" y="492887"/>
                </a:lnTo>
                <a:lnTo>
                  <a:pt x="200926" y="492887"/>
                </a:lnTo>
                <a:lnTo>
                  <a:pt x="200926" y="394080"/>
                </a:lnTo>
                <a:lnTo>
                  <a:pt x="0" y="394080"/>
                </a:lnTo>
                <a:lnTo>
                  <a:pt x="0" y="311784"/>
                </a:lnTo>
                <a:lnTo>
                  <a:pt x="212978" y="0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498626" y="1384889"/>
            <a:ext cx="10445197" cy="1461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43" marR="6057"/>
            <a:r>
              <a:rPr sz="1900" spc="-6" dirty="0">
                <a:solidFill>
                  <a:srgbClr val="002060"/>
                </a:solidFill>
                <a:latin typeface="Arial"/>
                <a:cs typeface="Arial"/>
              </a:rPr>
              <a:t> Организация производства </a:t>
            </a:r>
            <a:r>
              <a:rPr sz="1900" spc="-12" dirty="0">
                <a:solidFill>
                  <a:srgbClr val="002060"/>
                </a:solidFill>
                <a:latin typeface="Arial"/>
                <a:cs typeface="Arial"/>
              </a:rPr>
              <a:t>перерабатываемых </a:t>
            </a:r>
            <a:r>
              <a:rPr sz="1900" spc="-6" dirty="0">
                <a:solidFill>
                  <a:srgbClr val="002060"/>
                </a:solidFill>
                <a:latin typeface="Arial"/>
                <a:cs typeface="Arial"/>
              </a:rPr>
              <a:t>различных </a:t>
            </a:r>
            <a:r>
              <a:rPr sz="1900" spc="-24" dirty="0">
                <a:solidFill>
                  <a:srgbClr val="002060"/>
                </a:solidFill>
                <a:latin typeface="Arial"/>
                <a:cs typeface="Arial"/>
              </a:rPr>
              <a:t>отходов </a:t>
            </a:r>
            <a:r>
              <a:rPr sz="1900" dirty="0">
                <a:solidFill>
                  <a:srgbClr val="002060"/>
                </a:solidFill>
                <a:latin typeface="Arial"/>
                <a:cs typeface="Arial"/>
              </a:rPr>
              <a:t>мощностью  до </a:t>
            </a:r>
            <a:r>
              <a:rPr sz="1900" spc="-6" dirty="0">
                <a:solidFill>
                  <a:srgbClr val="002060"/>
                </a:solidFill>
                <a:latin typeface="Arial"/>
                <a:cs typeface="Arial"/>
              </a:rPr>
              <a:t>200 </a:t>
            </a:r>
            <a:r>
              <a:rPr sz="1900" dirty="0">
                <a:solidFill>
                  <a:srgbClr val="002060"/>
                </a:solidFill>
                <a:latin typeface="Arial"/>
                <a:cs typeface="Arial"/>
              </a:rPr>
              <a:t>тысяч </a:t>
            </a:r>
            <a:r>
              <a:rPr sz="1900" spc="-6" dirty="0">
                <a:solidFill>
                  <a:srgbClr val="002060"/>
                </a:solidFill>
                <a:latin typeface="Arial"/>
                <a:cs typeface="Arial"/>
              </a:rPr>
              <a:t>тонн </a:t>
            </a:r>
            <a:r>
              <a:rPr sz="1900" spc="-24" dirty="0">
                <a:solidFill>
                  <a:srgbClr val="002060"/>
                </a:solidFill>
                <a:latin typeface="Arial"/>
                <a:cs typeface="Arial"/>
              </a:rPr>
              <a:t>отходов </a:t>
            </a:r>
            <a:r>
              <a:rPr sz="1900" dirty="0">
                <a:solidFill>
                  <a:srgbClr val="002060"/>
                </a:solidFill>
                <a:latin typeface="Arial"/>
                <a:cs typeface="Arial"/>
              </a:rPr>
              <a:t>в </a:t>
            </a:r>
            <a:r>
              <a:rPr sz="1900" spc="-30" dirty="0">
                <a:solidFill>
                  <a:srgbClr val="002060"/>
                </a:solidFill>
                <a:latin typeface="Arial"/>
                <a:cs typeface="Arial"/>
              </a:rPr>
              <a:t>год </a:t>
            </a:r>
            <a:r>
              <a:rPr sz="1900" spc="-6" dirty="0">
                <a:solidFill>
                  <a:srgbClr val="002060"/>
                </a:solidFill>
                <a:latin typeface="Arial"/>
                <a:cs typeface="Arial"/>
              </a:rPr>
              <a:t>по новейшей австрийской </a:t>
            </a:r>
            <a:r>
              <a:rPr sz="1900" spc="-18" dirty="0">
                <a:solidFill>
                  <a:srgbClr val="002060"/>
                </a:solidFill>
                <a:latin typeface="Arial"/>
                <a:cs typeface="Arial"/>
              </a:rPr>
              <a:t>технологии, </a:t>
            </a:r>
            <a:r>
              <a:rPr sz="1900" dirty="0">
                <a:solidFill>
                  <a:srgbClr val="002060"/>
                </a:solidFill>
                <a:latin typeface="Arial"/>
                <a:cs typeface="Arial"/>
              </a:rPr>
              <a:t>для  </a:t>
            </a:r>
            <a:r>
              <a:rPr sz="1900" spc="-6" dirty="0">
                <a:solidFill>
                  <a:srgbClr val="002060"/>
                </a:solidFill>
                <a:latin typeface="Arial"/>
                <a:cs typeface="Arial"/>
              </a:rPr>
              <a:t>получения </a:t>
            </a:r>
            <a:r>
              <a:rPr sz="1900" dirty="0">
                <a:solidFill>
                  <a:srgbClr val="002060"/>
                </a:solidFill>
                <a:latin typeface="Arial"/>
                <a:cs typeface="Arial"/>
              </a:rPr>
              <a:t>на </a:t>
            </a:r>
            <a:r>
              <a:rPr sz="1900" spc="-18" dirty="0">
                <a:solidFill>
                  <a:srgbClr val="002060"/>
                </a:solidFill>
                <a:latin typeface="Arial"/>
                <a:cs typeface="Arial"/>
              </a:rPr>
              <a:t>выходе </a:t>
            </a:r>
            <a:r>
              <a:rPr sz="1900" dirty="0">
                <a:solidFill>
                  <a:srgbClr val="002060"/>
                </a:solidFill>
                <a:latin typeface="Arial"/>
                <a:cs typeface="Arial"/>
              </a:rPr>
              <a:t>сырья для </a:t>
            </a:r>
            <a:r>
              <a:rPr sz="1900" spc="-6" dirty="0">
                <a:solidFill>
                  <a:srgbClr val="002060"/>
                </a:solidFill>
                <a:latin typeface="Arial"/>
                <a:cs typeface="Arial"/>
              </a:rPr>
              <a:t>синтетических авто- </a:t>
            </a:r>
            <a:r>
              <a:rPr sz="1900" spc="6" dirty="0">
                <a:solidFill>
                  <a:srgbClr val="002060"/>
                </a:solidFill>
                <a:latin typeface="Arial"/>
                <a:cs typeface="Arial"/>
              </a:rPr>
              <a:t>и </a:t>
            </a:r>
            <a:r>
              <a:rPr sz="1900" spc="-6" dirty="0">
                <a:solidFill>
                  <a:srgbClr val="002060"/>
                </a:solidFill>
                <a:latin typeface="Arial"/>
                <a:cs typeface="Arial"/>
              </a:rPr>
              <a:t>эфирных </a:t>
            </a:r>
            <a:r>
              <a:rPr sz="1900" spc="-12" dirty="0">
                <a:solidFill>
                  <a:srgbClr val="002060"/>
                </a:solidFill>
                <a:latin typeface="Arial"/>
                <a:cs typeface="Arial"/>
              </a:rPr>
              <a:t>масел,  </a:t>
            </a:r>
            <a:r>
              <a:rPr sz="1900" spc="-6" dirty="0">
                <a:solidFill>
                  <a:srgbClr val="002060"/>
                </a:solidFill>
                <a:latin typeface="Arial"/>
                <a:cs typeface="Arial"/>
              </a:rPr>
              <a:t>строительных материалов, электричества </a:t>
            </a:r>
            <a:r>
              <a:rPr sz="1900" spc="6" dirty="0">
                <a:solidFill>
                  <a:srgbClr val="002060"/>
                </a:solidFill>
                <a:latin typeface="Arial"/>
                <a:cs typeface="Arial"/>
              </a:rPr>
              <a:t>и </a:t>
            </a:r>
            <a:r>
              <a:rPr sz="1900" spc="-6" dirty="0">
                <a:solidFill>
                  <a:srgbClr val="002060"/>
                </a:solidFill>
                <a:latin typeface="Arial"/>
                <a:cs typeface="Arial"/>
              </a:rPr>
              <a:t>тепла, </a:t>
            </a:r>
            <a:r>
              <a:rPr sz="1900" dirty="0">
                <a:solidFill>
                  <a:srgbClr val="002060"/>
                </a:solidFill>
                <a:latin typeface="Arial"/>
                <a:cs typeface="Arial"/>
              </a:rPr>
              <a:t>для </a:t>
            </a:r>
            <a:r>
              <a:rPr sz="1900" spc="6" dirty="0">
                <a:solidFill>
                  <a:srgbClr val="002060"/>
                </a:solidFill>
                <a:latin typeface="Arial"/>
                <a:cs typeface="Arial"/>
              </a:rPr>
              <a:t>нужд </a:t>
            </a:r>
            <a:r>
              <a:rPr sz="1900" spc="-12" dirty="0">
                <a:solidFill>
                  <a:srgbClr val="002060"/>
                </a:solidFill>
                <a:latin typeface="Arial"/>
                <a:cs typeface="Arial"/>
              </a:rPr>
              <a:t>автономного  бесперебойного </a:t>
            </a:r>
            <a:r>
              <a:rPr sz="1900" spc="-6" dirty="0">
                <a:solidFill>
                  <a:srgbClr val="002060"/>
                </a:solidFill>
                <a:latin typeface="Arial"/>
                <a:cs typeface="Arial"/>
              </a:rPr>
              <a:t>режима </a:t>
            </a:r>
            <a:r>
              <a:rPr sz="1900" spc="-12" dirty="0">
                <a:solidFill>
                  <a:srgbClr val="002060"/>
                </a:solidFill>
                <a:latin typeface="Arial"/>
                <a:cs typeface="Arial"/>
              </a:rPr>
              <a:t>всех </a:t>
            </a:r>
            <a:r>
              <a:rPr sz="1900" spc="-6" dirty="0">
                <a:solidFill>
                  <a:srgbClr val="002060"/>
                </a:solidFill>
                <a:latin typeface="Arial"/>
                <a:cs typeface="Arial"/>
              </a:rPr>
              <a:t>производств</a:t>
            </a:r>
            <a:r>
              <a:rPr sz="1900" spc="-10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-12" dirty="0">
                <a:solidFill>
                  <a:srgbClr val="002060"/>
                </a:solidFill>
                <a:latin typeface="Arial"/>
                <a:cs typeface="Arial"/>
              </a:rPr>
              <a:t>объекта.</a:t>
            </a:r>
            <a:endParaRPr sz="19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93004" y="2641174"/>
            <a:ext cx="4719676" cy="1874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393003" y="4515853"/>
            <a:ext cx="4686477" cy="18030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5722639" y="2641110"/>
            <a:ext cx="6489998" cy="38225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402304" y="2643591"/>
            <a:ext cx="373689" cy="30898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606238" y="3374387"/>
            <a:ext cx="54278" cy="67419"/>
          </a:xfrm>
          <a:custGeom>
            <a:avLst/>
            <a:gdLst/>
            <a:ahLst/>
            <a:cxnLst/>
            <a:rect l="l" t="t" r="r" b="b"/>
            <a:pathLst>
              <a:path w="40640" h="67310">
                <a:moveTo>
                  <a:pt x="0" y="67310"/>
                </a:moveTo>
                <a:lnTo>
                  <a:pt x="40182" y="67310"/>
                </a:lnTo>
                <a:lnTo>
                  <a:pt x="40182" y="34290"/>
                </a:lnTo>
                <a:lnTo>
                  <a:pt x="27838" y="0"/>
                </a:lnTo>
                <a:lnTo>
                  <a:pt x="20396" y="0"/>
                </a:lnTo>
                <a:lnTo>
                  <a:pt x="12649" y="0"/>
                </a:lnTo>
                <a:lnTo>
                  <a:pt x="0" y="45847"/>
                </a:lnTo>
                <a:lnTo>
                  <a:pt x="0" y="67310"/>
                </a:lnTo>
                <a:close/>
              </a:path>
            </a:pathLst>
          </a:custGeom>
          <a:ln w="9143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94314" y="3723696"/>
            <a:ext cx="67000" cy="56607"/>
          </a:xfrm>
          <a:custGeom>
            <a:avLst/>
            <a:gdLst/>
            <a:ahLst/>
            <a:cxnLst/>
            <a:rect l="l" t="t" r="r" b="b"/>
            <a:pathLst>
              <a:path w="50165" h="56514">
                <a:moveTo>
                  <a:pt x="0" y="0"/>
                </a:moveTo>
                <a:lnTo>
                  <a:pt x="8877" y="37083"/>
                </a:lnTo>
                <a:lnTo>
                  <a:pt x="11315" y="44703"/>
                </a:lnTo>
                <a:lnTo>
                  <a:pt x="13690" y="48259"/>
                </a:lnTo>
                <a:lnTo>
                  <a:pt x="17564" y="53720"/>
                </a:lnTo>
                <a:lnTo>
                  <a:pt x="22479" y="56387"/>
                </a:lnTo>
                <a:lnTo>
                  <a:pt x="28435" y="56387"/>
                </a:lnTo>
                <a:lnTo>
                  <a:pt x="34277" y="56387"/>
                </a:lnTo>
                <a:lnTo>
                  <a:pt x="39344" y="54228"/>
                </a:lnTo>
                <a:lnTo>
                  <a:pt x="43611" y="49910"/>
                </a:lnTo>
                <a:lnTo>
                  <a:pt x="47879" y="45592"/>
                </a:lnTo>
                <a:lnTo>
                  <a:pt x="50012" y="40004"/>
                </a:lnTo>
                <a:lnTo>
                  <a:pt x="50012" y="33273"/>
                </a:lnTo>
                <a:lnTo>
                  <a:pt x="50012" y="25653"/>
                </a:lnTo>
                <a:lnTo>
                  <a:pt x="18364" y="0"/>
                </a:lnTo>
                <a:lnTo>
                  <a:pt x="8331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525347" y="5437666"/>
            <a:ext cx="129759" cy="77596"/>
          </a:xfrm>
          <a:custGeom>
            <a:avLst/>
            <a:gdLst/>
            <a:ahLst/>
            <a:cxnLst/>
            <a:rect l="l" t="t" r="r" b="b"/>
            <a:pathLst>
              <a:path w="97154" h="77470">
                <a:moveTo>
                  <a:pt x="0" y="38480"/>
                </a:moveTo>
                <a:lnTo>
                  <a:pt x="27752" y="74390"/>
                </a:lnTo>
                <a:lnTo>
                  <a:pt x="48514" y="77215"/>
                </a:lnTo>
                <a:lnTo>
                  <a:pt x="59587" y="76505"/>
                </a:lnTo>
                <a:lnTo>
                  <a:pt x="93903" y="53546"/>
                </a:lnTo>
                <a:lnTo>
                  <a:pt x="97028" y="38480"/>
                </a:lnTo>
                <a:lnTo>
                  <a:pt x="96246" y="30622"/>
                </a:lnTo>
                <a:lnTo>
                  <a:pt x="69205" y="2762"/>
                </a:lnTo>
                <a:lnTo>
                  <a:pt x="48221" y="0"/>
                </a:lnTo>
                <a:lnTo>
                  <a:pt x="37280" y="690"/>
                </a:lnTo>
                <a:lnTo>
                  <a:pt x="3124" y="23431"/>
                </a:lnTo>
                <a:lnTo>
                  <a:pt x="0" y="38480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523955" y="3886773"/>
            <a:ext cx="132304" cy="70599"/>
          </a:xfrm>
          <a:custGeom>
            <a:avLst/>
            <a:gdLst/>
            <a:ahLst/>
            <a:cxnLst/>
            <a:rect l="l" t="t" r="r" b="b"/>
            <a:pathLst>
              <a:path w="99059" h="70485">
                <a:moveTo>
                  <a:pt x="0" y="34670"/>
                </a:moveTo>
                <a:lnTo>
                  <a:pt x="26506" y="67675"/>
                </a:lnTo>
                <a:lnTo>
                  <a:pt x="46875" y="70231"/>
                </a:lnTo>
                <a:lnTo>
                  <a:pt x="59329" y="69564"/>
                </a:lnTo>
                <a:lnTo>
                  <a:pt x="95789" y="47878"/>
                </a:lnTo>
                <a:lnTo>
                  <a:pt x="98971" y="33908"/>
                </a:lnTo>
                <a:lnTo>
                  <a:pt x="98240" y="26886"/>
                </a:lnTo>
                <a:lnTo>
                  <a:pt x="61348" y="597"/>
                </a:lnTo>
                <a:lnTo>
                  <a:pt x="48958" y="0"/>
                </a:lnTo>
                <a:lnTo>
                  <a:pt x="37335" y="619"/>
                </a:lnTo>
                <a:lnTo>
                  <a:pt x="3011" y="21050"/>
                </a:lnTo>
                <a:lnTo>
                  <a:pt x="0" y="34670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522565" y="4898567"/>
            <a:ext cx="50038" cy="62967"/>
          </a:xfrm>
          <a:custGeom>
            <a:avLst/>
            <a:gdLst/>
            <a:ahLst/>
            <a:cxnLst/>
            <a:rect l="l" t="t" r="r" b="b"/>
            <a:pathLst>
              <a:path w="37465" h="62864">
                <a:moveTo>
                  <a:pt x="0" y="31114"/>
                </a:moveTo>
                <a:lnTo>
                  <a:pt x="0" y="40131"/>
                </a:lnTo>
                <a:lnTo>
                  <a:pt x="3314" y="47751"/>
                </a:lnTo>
                <a:lnTo>
                  <a:pt x="37058" y="62483"/>
                </a:lnTo>
                <a:lnTo>
                  <a:pt x="37058" y="0"/>
                </a:lnTo>
                <a:lnTo>
                  <a:pt x="0" y="22478"/>
                </a:lnTo>
                <a:lnTo>
                  <a:pt x="0" y="31114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520580" y="2685187"/>
            <a:ext cx="54278" cy="60423"/>
          </a:xfrm>
          <a:custGeom>
            <a:avLst/>
            <a:gdLst/>
            <a:ahLst/>
            <a:cxnLst/>
            <a:rect l="l" t="t" r="r" b="b"/>
            <a:pathLst>
              <a:path w="40640" h="60325">
                <a:moveTo>
                  <a:pt x="0" y="29845"/>
                </a:moveTo>
                <a:lnTo>
                  <a:pt x="0" y="40894"/>
                </a:lnTo>
                <a:lnTo>
                  <a:pt x="1562" y="48641"/>
                </a:lnTo>
                <a:lnTo>
                  <a:pt x="4686" y="53086"/>
                </a:lnTo>
                <a:lnTo>
                  <a:pt x="7810" y="57531"/>
                </a:lnTo>
                <a:lnTo>
                  <a:pt x="12992" y="59817"/>
                </a:lnTo>
                <a:lnTo>
                  <a:pt x="20231" y="59817"/>
                </a:lnTo>
                <a:lnTo>
                  <a:pt x="27482" y="59817"/>
                </a:lnTo>
                <a:lnTo>
                  <a:pt x="32689" y="57277"/>
                </a:lnTo>
                <a:lnTo>
                  <a:pt x="35864" y="52197"/>
                </a:lnTo>
                <a:lnTo>
                  <a:pt x="39039" y="47117"/>
                </a:lnTo>
                <a:lnTo>
                  <a:pt x="40627" y="38862"/>
                </a:lnTo>
                <a:lnTo>
                  <a:pt x="40627" y="27305"/>
                </a:lnTo>
                <a:lnTo>
                  <a:pt x="40627" y="0"/>
                </a:lnTo>
                <a:lnTo>
                  <a:pt x="0" y="0"/>
                </a:lnTo>
                <a:lnTo>
                  <a:pt x="0" y="29845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520580" y="4171969"/>
            <a:ext cx="54278" cy="60423"/>
          </a:xfrm>
          <a:custGeom>
            <a:avLst/>
            <a:gdLst/>
            <a:ahLst/>
            <a:cxnLst/>
            <a:rect l="l" t="t" r="r" b="b"/>
            <a:pathLst>
              <a:path w="40640" h="60325">
                <a:moveTo>
                  <a:pt x="0" y="29844"/>
                </a:moveTo>
                <a:lnTo>
                  <a:pt x="0" y="40893"/>
                </a:lnTo>
                <a:lnTo>
                  <a:pt x="1562" y="48640"/>
                </a:lnTo>
                <a:lnTo>
                  <a:pt x="4686" y="53085"/>
                </a:lnTo>
                <a:lnTo>
                  <a:pt x="7810" y="57530"/>
                </a:lnTo>
                <a:lnTo>
                  <a:pt x="12992" y="59816"/>
                </a:lnTo>
                <a:lnTo>
                  <a:pt x="20231" y="59816"/>
                </a:lnTo>
                <a:lnTo>
                  <a:pt x="27482" y="59816"/>
                </a:lnTo>
                <a:lnTo>
                  <a:pt x="32689" y="57276"/>
                </a:lnTo>
                <a:lnTo>
                  <a:pt x="35864" y="52196"/>
                </a:lnTo>
                <a:lnTo>
                  <a:pt x="39039" y="47116"/>
                </a:lnTo>
                <a:lnTo>
                  <a:pt x="40627" y="38861"/>
                </a:lnTo>
                <a:lnTo>
                  <a:pt x="40627" y="27304"/>
                </a:lnTo>
                <a:lnTo>
                  <a:pt x="40627" y="0"/>
                </a:lnTo>
                <a:lnTo>
                  <a:pt x="0" y="0"/>
                </a:lnTo>
                <a:lnTo>
                  <a:pt x="0" y="29844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520377" y="3377823"/>
            <a:ext cx="52582" cy="64239"/>
          </a:xfrm>
          <a:custGeom>
            <a:avLst/>
            <a:gdLst/>
            <a:ahLst/>
            <a:cxnLst/>
            <a:rect l="l" t="t" r="r" b="b"/>
            <a:pathLst>
              <a:path w="39370" h="64135">
                <a:moveTo>
                  <a:pt x="0" y="63880"/>
                </a:moveTo>
                <a:lnTo>
                  <a:pt x="38836" y="63880"/>
                </a:lnTo>
                <a:lnTo>
                  <a:pt x="38836" y="36956"/>
                </a:lnTo>
                <a:lnTo>
                  <a:pt x="25501" y="0"/>
                </a:lnTo>
                <a:lnTo>
                  <a:pt x="18453" y="0"/>
                </a:lnTo>
                <a:lnTo>
                  <a:pt x="11811" y="0"/>
                </a:lnTo>
                <a:lnTo>
                  <a:pt x="0" y="36956"/>
                </a:lnTo>
                <a:lnTo>
                  <a:pt x="0" y="63880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695747" y="2263502"/>
            <a:ext cx="211177" cy="158371"/>
          </a:xfrm>
          <a:custGeom>
            <a:avLst/>
            <a:gdLst/>
            <a:ahLst/>
            <a:cxnLst/>
            <a:rect l="l" t="t" r="r" b="b"/>
            <a:pathLst>
              <a:path w="158115" h="158114">
                <a:moveTo>
                  <a:pt x="0" y="82296"/>
                </a:moveTo>
                <a:lnTo>
                  <a:pt x="0" y="0"/>
                </a:lnTo>
                <a:lnTo>
                  <a:pt x="158064" y="0"/>
                </a:lnTo>
                <a:lnTo>
                  <a:pt x="158064" y="41528"/>
                </a:lnTo>
                <a:lnTo>
                  <a:pt x="92430" y="41528"/>
                </a:lnTo>
                <a:lnTo>
                  <a:pt x="92430" y="45338"/>
                </a:lnTo>
                <a:lnTo>
                  <a:pt x="92430" y="54356"/>
                </a:lnTo>
                <a:lnTo>
                  <a:pt x="93599" y="60960"/>
                </a:lnTo>
                <a:lnTo>
                  <a:pt x="95923" y="65277"/>
                </a:lnTo>
                <a:lnTo>
                  <a:pt x="98259" y="69469"/>
                </a:lnTo>
                <a:lnTo>
                  <a:pt x="103187" y="74168"/>
                </a:lnTo>
                <a:lnTo>
                  <a:pt x="110731" y="79248"/>
                </a:lnTo>
                <a:lnTo>
                  <a:pt x="113855" y="81787"/>
                </a:lnTo>
                <a:lnTo>
                  <a:pt x="158064" y="109347"/>
                </a:lnTo>
                <a:lnTo>
                  <a:pt x="158064" y="157987"/>
                </a:lnTo>
                <a:lnTo>
                  <a:pt x="112217" y="128143"/>
                </a:lnTo>
                <a:lnTo>
                  <a:pt x="89598" y="104901"/>
                </a:lnTo>
                <a:lnTo>
                  <a:pt x="88374" y="113258"/>
                </a:lnTo>
                <a:lnTo>
                  <a:pt x="62312" y="141573"/>
                </a:lnTo>
                <a:lnTo>
                  <a:pt x="44958" y="144272"/>
                </a:lnTo>
                <a:lnTo>
                  <a:pt x="37569" y="143821"/>
                </a:lnTo>
                <a:lnTo>
                  <a:pt x="3949" y="117856"/>
                </a:lnTo>
                <a:lnTo>
                  <a:pt x="247" y="93370"/>
                </a:lnTo>
                <a:lnTo>
                  <a:pt x="0" y="82296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484587" y="2820661"/>
            <a:ext cx="211177" cy="146287"/>
          </a:xfrm>
          <a:custGeom>
            <a:avLst/>
            <a:gdLst/>
            <a:ahLst/>
            <a:cxnLst/>
            <a:rect l="l" t="t" r="r" b="b"/>
            <a:pathLst>
              <a:path w="158115" h="146050">
                <a:moveTo>
                  <a:pt x="0" y="145541"/>
                </a:moveTo>
                <a:lnTo>
                  <a:pt x="0" y="105410"/>
                </a:lnTo>
                <a:lnTo>
                  <a:pt x="99275" y="105410"/>
                </a:lnTo>
                <a:lnTo>
                  <a:pt x="0" y="41148"/>
                </a:lnTo>
                <a:lnTo>
                  <a:pt x="0" y="0"/>
                </a:lnTo>
                <a:lnTo>
                  <a:pt x="158064" y="0"/>
                </a:lnTo>
                <a:lnTo>
                  <a:pt x="158064" y="40259"/>
                </a:lnTo>
                <a:lnTo>
                  <a:pt x="57010" y="40259"/>
                </a:lnTo>
                <a:lnTo>
                  <a:pt x="158064" y="105410"/>
                </a:lnTo>
                <a:lnTo>
                  <a:pt x="158064" y="145541"/>
                </a:lnTo>
                <a:lnTo>
                  <a:pt x="0" y="145541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484587" y="3330628"/>
            <a:ext cx="211177" cy="153919"/>
          </a:xfrm>
          <a:custGeom>
            <a:avLst/>
            <a:gdLst/>
            <a:ahLst/>
            <a:cxnLst/>
            <a:rect l="l" t="t" r="r" b="b"/>
            <a:pathLst>
              <a:path w="158115" h="153670">
                <a:moveTo>
                  <a:pt x="0" y="153162"/>
                </a:moveTo>
                <a:lnTo>
                  <a:pt x="0" y="61595"/>
                </a:lnTo>
                <a:lnTo>
                  <a:pt x="642" y="48398"/>
                </a:lnTo>
                <a:lnTo>
                  <a:pt x="16060" y="13336"/>
                </a:lnTo>
                <a:lnTo>
                  <a:pt x="41236" y="5461"/>
                </a:lnTo>
                <a:lnTo>
                  <a:pt x="50063" y="5461"/>
                </a:lnTo>
                <a:lnTo>
                  <a:pt x="77393" y="32385"/>
                </a:lnTo>
                <a:lnTo>
                  <a:pt x="79841" y="24717"/>
                </a:lnTo>
                <a:lnTo>
                  <a:pt x="107810" y="0"/>
                </a:lnTo>
                <a:lnTo>
                  <a:pt x="116535" y="0"/>
                </a:lnTo>
                <a:lnTo>
                  <a:pt x="151575" y="21036"/>
                </a:lnTo>
                <a:lnTo>
                  <a:pt x="158064" y="53594"/>
                </a:lnTo>
                <a:lnTo>
                  <a:pt x="158064" y="153162"/>
                </a:lnTo>
                <a:lnTo>
                  <a:pt x="0" y="153162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484587" y="4130373"/>
            <a:ext cx="211177" cy="158371"/>
          </a:xfrm>
          <a:custGeom>
            <a:avLst/>
            <a:gdLst/>
            <a:ahLst/>
            <a:cxnLst/>
            <a:rect l="l" t="t" r="r" b="b"/>
            <a:pathLst>
              <a:path w="158115" h="158114">
                <a:moveTo>
                  <a:pt x="0" y="82296"/>
                </a:moveTo>
                <a:lnTo>
                  <a:pt x="0" y="0"/>
                </a:lnTo>
                <a:lnTo>
                  <a:pt x="158064" y="0"/>
                </a:lnTo>
                <a:lnTo>
                  <a:pt x="158064" y="41529"/>
                </a:lnTo>
                <a:lnTo>
                  <a:pt x="92430" y="41529"/>
                </a:lnTo>
                <a:lnTo>
                  <a:pt x="92430" y="45339"/>
                </a:lnTo>
                <a:lnTo>
                  <a:pt x="92430" y="54356"/>
                </a:lnTo>
                <a:lnTo>
                  <a:pt x="93599" y="60960"/>
                </a:lnTo>
                <a:lnTo>
                  <a:pt x="95923" y="65278"/>
                </a:lnTo>
                <a:lnTo>
                  <a:pt x="98259" y="69468"/>
                </a:lnTo>
                <a:lnTo>
                  <a:pt x="103187" y="74168"/>
                </a:lnTo>
                <a:lnTo>
                  <a:pt x="110731" y="79248"/>
                </a:lnTo>
                <a:lnTo>
                  <a:pt x="113855" y="81787"/>
                </a:lnTo>
                <a:lnTo>
                  <a:pt x="158064" y="109347"/>
                </a:lnTo>
                <a:lnTo>
                  <a:pt x="158064" y="157987"/>
                </a:lnTo>
                <a:lnTo>
                  <a:pt x="112217" y="128143"/>
                </a:lnTo>
                <a:lnTo>
                  <a:pt x="89598" y="104902"/>
                </a:lnTo>
                <a:lnTo>
                  <a:pt x="88374" y="113258"/>
                </a:lnTo>
                <a:lnTo>
                  <a:pt x="62312" y="141573"/>
                </a:lnTo>
                <a:lnTo>
                  <a:pt x="44958" y="144272"/>
                </a:lnTo>
                <a:lnTo>
                  <a:pt x="37569" y="143821"/>
                </a:lnTo>
                <a:lnTo>
                  <a:pt x="3949" y="117856"/>
                </a:lnTo>
                <a:lnTo>
                  <a:pt x="247" y="93370"/>
                </a:lnTo>
                <a:lnTo>
                  <a:pt x="0" y="82296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484587" y="4307442"/>
            <a:ext cx="211177" cy="146287"/>
          </a:xfrm>
          <a:custGeom>
            <a:avLst/>
            <a:gdLst/>
            <a:ahLst/>
            <a:cxnLst/>
            <a:rect l="l" t="t" r="r" b="b"/>
            <a:pathLst>
              <a:path w="158115" h="146050">
                <a:moveTo>
                  <a:pt x="0" y="145542"/>
                </a:moveTo>
                <a:lnTo>
                  <a:pt x="0" y="105409"/>
                </a:lnTo>
                <a:lnTo>
                  <a:pt x="99275" y="105409"/>
                </a:lnTo>
                <a:lnTo>
                  <a:pt x="0" y="41148"/>
                </a:lnTo>
                <a:lnTo>
                  <a:pt x="0" y="0"/>
                </a:lnTo>
                <a:lnTo>
                  <a:pt x="158064" y="0"/>
                </a:lnTo>
                <a:lnTo>
                  <a:pt x="158064" y="40258"/>
                </a:lnTo>
                <a:lnTo>
                  <a:pt x="57010" y="40258"/>
                </a:lnTo>
                <a:lnTo>
                  <a:pt x="158064" y="105409"/>
                </a:lnTo>
                <a:lnTo>
                  <a:pt x="158064" y="145542"/>
                </a:lnTo>
                <a:lnTo>
                  <a:pt x="0" y="145542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484588" y="4479807"/>
            <a:ext cx="267151" cy="160279"/>
          </a:xfrm>
          <a:custGeom>
            <a:avLst/>
            <a:gdLst/>
            <a:ahLst/>
            <a:cxnLst/>
            <a:rect l="l" t="t" r="r" b="b"/>
            <a:pathLst>
              <a:path w="200025" h="160020">
                <a:moveTo>
                  <a:pt x="0" y="159893"/>
                </a:moveTo>
                <a:lnTo>
                  <a:pt x="0" y="117983"/>
                </a:lnTo>
                <a:lnTo>
                  <a:pt x="124282" y="117983"/>
                </a:lnTo>
                <a:lnTo>
                  <a:pt x="124282" y="58420"/>
                </a:lnTo>
                <a:lnTo>
                  <a:pt x="0" y="58420"/>
                </a:lnTo>
                <a:lnTo>
                  <a:pt x="0" y="16510"/>
                </a:lnTo>
                <a:lnTo>
                  <a:pt x="124282" y="16510"/>
                </a:lnTo>
                <a:lnTo>
                  <a:pt x="124282" y="0"/>
                </a:lnTo>
                <a:lnTo>
                  <a:pt x="199732" y="0"/>
                </a:lnTo>
                <a:lnTo>
                  <a:pt x="199732" y="33782"/>
                </a:lnTo>
                <a:lnTo>
                  <a:pt x="158064" y="33782"/>
                </a:lnTo>
                <a:lnTo>
                  <a:pt x="158064" y="159893"/>
                </a:lnTo>
                <a:lnTo>
                  <a:pt x="0" y="159893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484587" y="4682699"/>
            <a:ext cx="211177" cy="140562"/>
          </a:xfrm>
          <a:custGeom>
            <a:avLst/>
            <a:gdLst/>
            <a:ahLst/>
            <a:cxnLst/>
            <a:rect l="l" t="t" r="r" b="b"/>
            <a:pathLst>
              <a:path w="158115" h="140335">
                <a:moveTo>
                  <a:pt x="0" y="140334"/>
                </a:moveTo>
                <a:lnTo>
                  <a:pt x="0" y="0"/>
                </a:lnTo>
                <a:lnTo>
                  <a:pt x="158064" y="0"/>
                </a:lnTo>
                <a:lnTo>
                  <a:pt x="158064" y="41782"/>
                </a:lnTo>
                <a:lnTo>
                  <a:pt x="33794" y="41782"/>
                </a:lnTo>
                <a:lnTo>
                  <a:pt x="33794" y="98551"/>
                </a:lnTo>
                <a:lnTo>
                  <a:pt x="158064" y="98551"/>
                </a:lnTo>
                <a:lnTo>
                  <a:pt x="158064" y="140334"/>
                </a:lnTo>
                <a:lnTo>
                  <a:pt x="0" y="140334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484588" y="5020176"/>
            <a:ext cx="267151" cy="160279"/>
          </a:xfrm>
          <a:custGeom>
            <a:avLst/>
            <a:gdLst/>
            <a:ahLst/>
            <a:cxnLst/>
            <a:rect l="l" t="t" r="r" b="b"/>
            <a:pathLst>
              <a:path w="200025" h="160020">
                <a:moveTo>
                  <a:pt x="0" y="159893"/>
                </a:moveTo>
                <a:lnTo>
                  <a:pt x="0" y="117983"/>
                </a:lnTo>
                <a:lnTo>
                  <a:pt x="124282" y="117983"/>
                </a:lnTo>
                <a:lnTo>
                  <a:pt x="124282" y="58420"/>
                </a:lnTo>
                <a:lnTo>
                  <a:pt x="0" y="58420"/>
                </a:lnTo>
                <a:lnTo>
                  <a:pt x="0" y="16510"/>
                </a:lnTo>
                <a:lnTo>
                  <a:pt x="124282" y="16510"/>
                </a:lnTo>
                <a:lnTo>
                  <a:pt x="124282" y="0"/>
                </a:lnTo>
                <a:lnTo>
                  <a:pt x="199732" y="0"/>
                </a:lnTo>
                <a:lnTo>
                  <a:pt x="199732" y="33782"/>
                </a:lnTo>
                <a:lnTo>
                  <a:pt x="158064" y="33782"/>
                </a:lnTo>
                <a:lnTo>
                  <a:pt x="158064" y="159893"/>
                </a:lnTo>
                <a:lnTo>
                  <a:pt x="0" y="159893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479821" y="3519022"/>
            <a:ext cx="221354" cy="136746"/>
          </a:xfrm>
          <a:custGeom>
            <a:avLst/>
            <a:gdLst/>
            <a:ahLst/>
            <a:cxnLst/>
            <a:rect l="l" t="t" r="r" b="b"/>
            <a:pathLst>
              <a:path w="165734" h="136525">
                <a:moveTo>
                  <a:pt x="0" y="66801"/>
                </a:moveTo>
                <a:lnTo>
                  <a:pt x="13093" y="22479"/>
                </a:lnTo>
                <a:lnTo>
                  <a:pt x="45986" y="6858"/>
                </a:lnTo>
                <a:lnTo>
                  <a:pt x="54228" y="6858"/>
                </a:lnTo>
                <a:lnTo>
                  <a:pt x="81559" y="34925"/>
                </a:lnTo>
                <a:lnTo>
                  <a:pt x="84247" y="26709"/>
                </a:lnTo>
                <a:lnTo>
                  <a:pt x="113183" y="545"/>
                </a:lnTo>
                <a:lnTo>
                  <a:pt x="120103" y="0"/>
                </a:lnTo>
                <a:lnTo>
                  <a:pt x="129012" y="1073"/>
                </a:lnTo>
                <a:lnTo>
                  <a:pt x="157706" y="26816"/>
                </a:lnTo>
                <a:lnTo>
                  <a:pt x="165201" y="66929"/>
                </a:lnTo>
                <a:lnTo>
                  <a:pt x="162439" y="92477"/>
                </a:lnTo>
                <a:lnTo>
                  <a:pt x="154152" y="112537"/>
                </a:lnTo>
                <a:lnTo>
                  <a:pt x="140341" y="127097"/>
                </a:lnTo>
                <a:lnTo>
                  <a:pt x="121005" y="136144"/>
                </a:lnTo>
                <a:lnTo>
                  <a:pt x="114007" y="97917"/>
                </a:lnTo>
                <a:lnTo>
                  <a:pt x="124166" y="92583"/>
                </a:lnTo>
                <a:lnTo>
                  <a:pt x="131421" y="85725"/>
                </a:lnTo>
                <a:lnTo>
                  <a:pt x="135773" y="77343"/>
                </a:lnTo>
                <a:lnTo>
                  <a:pt x="137223" y="67437"/>
                </a:lnTo>
                <a:lnTo>
                  <a:pt x="137223" y="59562"/>
                </a:lnTo>
                <a:lnTo>
                  <a:pt x="135166" y="53339"/>
                </a:lnTo>
                <a:lnTo>
                  <a:pt x="131051" y="48641"/>
                </a:lnTo>
                <a:lnTo>
                  <a:pt x="126923" y="43814"/>
                </a:lnTo>
                <a:lnTo>
                  <a:pt x="122097" y="41529"/>
                </a:lnTo>
                <a:lnTo>
                  <a:pt x="116535" y="41529"/>
                </a:lnTo>
                <a:lnTo>
                  <a:pt x="110388" y="41529"/>
                </a:lnTo>
                <a:lnTo>
                  <a:pt x="105549" y="43942"/>
                </a:lnTo>
                <a:lnTo>
                  <a:pt x="102019" y="48895"/>
                </a:lnTo>
                <a:lnTo>
                  <a:pt x="98501" y="53848"/>
                </a:lnTo>
                <a:lnTo>
                  <a:pt x="96735" y="60198"/>
                </a:lnTo>
                <a:lnTo>
                  <a:pt x="96735" y="68199"/>
                </a:lnTo>
                <a:lnTo>
                  <a:pt x="96735" y="75311"/>
                </a:lnTo>
                <a:lnTo>
                  <a:pt x="69507" y="75311"/>
                </a:lnTo>
                <a:lnTo>
                  <a:pt x="69507" y="68072"/>
                </a:lnTo>
                <a:lnTo>
                  <a:pt x="69037" y="62737"/>
                </a:lnTo>
                <a:lnTo>
                  <a:pt x="68097" y="59562"/>
                </a:lnTo>
                <a:lnTo>
                  <a:pt x="67144" y="56261"/>
                </a:lnTo>
                <a:lnTo>
                  <a:pt x="64871" y="53086"/>
                </a:lnTo>
                <a:lnTo>
                  <a:pt x="61252" y="50164"/>
                </a:lnTo>
                <a:lnTo>
                  <a:pt x="57619" y="47244"/>
                </a:lnTo>
                <a:lnTo>
                  <a:pt x="53479" y="45847"/>
                </a:lnTo>
                <a:lnTo>
                  <a:pt x="48818" y="45847"/>
                </a:lnTo>
                <a:lnTo>
                  <a:pt x="43853" y="45847"/>
                </a:lnTo>
                <a:lnTo>
                  <a:pt x="39268" y="47625"/>
                </a:lnTo>
                <a:lnTo>
                  <a:pt x="35051" y="51308"/>
                </a:lnTo>
                <a:lnTo>
                  <a:pt x="30835" y="54863"/>
                </a:lnTo>
                <a:lnTo>
                  <a:pt x="28727" y="60325"/>
                </a:lnTo>
                <a:lnTo>
                  <a:pt x="28727" y="67563"/>
                </a:lnTo>
                <a:lnTo>
                  <a:pt x="28727" y="73151"/>
                </a:lnTo>
                <a:lnTo>
                  <a:pt x="29921" y="78105"/>
                </a:lnTo>
                <a:lnTo>
                  <a:pt x="32296" y="82423"/>
                </a:lnTo>
                <a:lnTo>
                  <a:pt x="34683" y="86868"/>
                </a:lnTo>
                <a:lnTo>
                  <a:pt x="40335" y="90805"/>
                </a:lnTo>
                <a:lnTo>
                  <a:pt x="49263" y="94361"/>
                </a:lnTo>
                <a:lnTo>
                  <a:pt x="41668" y="129794"/>
                </a:lnTo>
                <a:lnTo>
                  <a:pt x="10426" y="106807"/>
                </a:lnTo>
                <a:lnTo>
                  <a:pt x="652" y="77731"/>
                </a:lnTo>
                <a:lnTo>
                  <a:pt x="0" y="66801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479821" y="3673448"/>
            <a:ext cx="221354" cy="148831"/>
          </a:xfrm>
          <a:custGeom>
            <a:avLst/>
            <a:gdLst/>
            <a:ahLst/>
            <a:cxnLst/>
            <a:rect l="l" t="t" r="r" b="b"/>
            <a:pathLst>
              <a:path w="165734" h="148589">
                <a:moveTo>
                  <a:pt x="0" y="75692"/>
                </a:moveTo>
                <a:lnTo>
                  <a:pt x="6629" y="34036"/>
                </a:lnTo>
                <a:lnTo>
                  <a:pt x="37899" y="10556"/>
                </a:lnTo>
                <a:lnTo>
                  <a:pt x="60871" y="9144"/>
                </a:lnTo>
                <a:lnTo>
                  <a:pt x="109689" y="9525"/>
                </a:lnTo>
                <a:lnTo>
                  <a:pt x="119424" y="9405"/>
                </a:lnTo>
                <a:lnTo>
                  <a:pt x="161632" y="0"/>
                </a:lnTo>
                <a:lnTo>
                  <a:pt x="161632" y="41402"/>
                </a:lnTo>
                <a:lnTo>
                  <a:pt x="158851" y="42545"/>
                </a:lnTo>
                <a:lnTo>
                  <a:pt x="154736" y="43815"/>
                </a:lnTo>
                <a:lnTo>
                  <a:pt x="149275" y="45466"/>
                </a:lnTo>
                <a:lnTo>
                  <a:pt x="146799" y="46101"/>
                </a:lnTo>
                <a:lnTo>
                  <a:pt x="145161" y="46609"/>
                </a:lnTo>
                <a:lnTo>
                  <a:pt x="144360" y="46990"/>
                </a:lnTo>
                <a:lnTo>
                  <a:pt x="149245" y="52419"/>
                </a:lnTo>
                <a:lnTo>
                  <a:pt x="153477" y="58039"/>
                </a:lnTo>
                <a:lnTo>
                  <a:pt x="165201" y="95885"/>
                </a:lnTo>
                <a:lnTo>
                  <a:pt x="164373" y="107434"/>
                </a:lnTo>
                <a:lnTo>
                  <a:pt x="144897" y="140533"/>
                </a:lnTo>
                <a:lnTo>
                  <a:pt x="118465" y="148463"/>
                </a:lnTo>
                <a:lnTo>
                  <a:pt x="109537" y="148463"/>
                </a:lnTo>
                <a:lnTo>
                  <a:pt x="101574" y="146304"/>
                </a:lnTo>
                <a:lnTo>
                  <a:pt x="94589" y="141986"/>
                </a:lnTo>
                <a:lnTo>
                  <a:pt x="87591" y="137795"/>
                </a:lnTo>
                <a:lnTo>
                  <a:pt x="70931" y="101040"/>
                </a:lnTo>
                <a:lnTo>
                  <a:pt x="66052" y="77275"/>
                </a:lnTo>
                <a:lnTo>
                  <a:pt x="63441" y="66008"/>
                </a:lnTo>
                <a:lnTo>
                  <a:pt x="60922" y="56979"/>
                </a:lnTo>
                <a:lnTo>
                  <a:pt x="58496" y="50165"/>
                </a:lnTo>
                <a:lnTo>
                  <a:pt x="54330" y="50165"/>
                </a:lnTo>
                <a:lnTo>
                  <a:pt x="46291" y="50165"/>
                </a:lnTo>
                <a:lnTo>
                  <a:pt x="40563" y="52197"/>
                </a:lnTo>
                <a:lnTo>
                  <a:pt x="37134" y="56134"/>
                </a:lnTo>
                <a:lnTo>
                  <a:pt x="33718" y="60071"/>
                </a:lnTo>
                <a:lnTo>
                  <a:pt x="32003" y="67564"/>
                </a:lnTo>
                <a:lnTo>
                  <a:pt x="32003" y="78613"/>
                </a:lnTo>
                <a:lnTo>
                  <a:pt x="32003" y="86106"/>
                </a:lnTo>
                <a:lnTo>
                  <a:pt x="51790" y="106172"/>
                </a:lnTo>
                <a:lnTo>
                  <a:pt x="44945" y="144145"/>
                </a:lnTo>
                <a:lnTo>
                  <a:pt x="11010" y="122047"/>
                </a:lnTo>
                <a:lnTo>
                  <a:pt x="688" y="90096"/>
                </a:lnTo>
                <a:lnTo>
                  <a:pt x="0" y="75692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479820" y="3844032"/>
            <a:ext cx="296835" cy="154555"/>
          </a:xfrm>
          <a:custGeom>
            <a:avLst/>
            <a:gdLst/>
            <a:ahLst/>
            <a:cxnLst/>
            <a:rect l="l" t="t" r="r" b="b"/>
            <a:pathLst>
              <a:path w="222250" h="154304">
                <a:moveTo>
                  <a:pt x="0" y="66039"/>
                </a:moveTo>
                <a:lnTo>
                  <a:pt x="12140" y="29374"/>
                </a:lnTo>
                <a:lnTo>
                  <a:pt x="47401" y="4841"/>
                </a:lnTo>
                <a:lnTo>
                  <a:pt x="81711" y="0"/>
                </a:lnTo>
                <a:lnTo>
                  <a:pt x="100402" y="1214"/>
                </a:lnTo>
                <a:lnTo>
                  <a:pt x="143255" y="19431"/>
                </a:lnTo>
                <a:lnTo>
                  <a:pt x="163829" y="53006"/>
                </a:lnTo>
                <a:lnTo>
                  <a:pt x="165201" y="66293"/>
                </a:lnTo>
                <a:lnTo>
                  <a:pt x="165201" y="75056"/>
                </a:lnTo>
                <a:lnTo>
                  <a:pt x="142138" y="112394"/>
                </a:lnTo>
                <a:lnTo>
                  <a:pt x="221754" y="112394"/>
                </a:lnTo>
                <a:lnTo>
                  <a:pt x="221754" y="154178"/>
                </a:lnTo>
                <a:lnTo>
                  <a:pt x="3568" y="154178"/>
                </a:lnTo>
                <a:lnTo>
                  <a:pt x="3568" y="115188"/>
                </a:lnTo>
                <a:lnTo>
                  <a:pt x="26796" y="115188"/>
                </a:lnTo>
                <a:lnTo>
                  <a:pt x="21122" y="111119"/>
                </a:lnTo>
                <a:lnTo>
                  <a:pt x="466" y="73703"/>
                </a:lnTo>
                <a:lnTo>
                  <a:pt x="0" y="66039"/>
                </a:lnTo>
                <a:close/>
              </a:path>
            </a:pathLst>
          </a:custGeom>
          <a:ln w="9143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479821" y="4856972"/>
            <a:ext cx="221354" cy="148195"/>
          </a:xfrm>
          <a:custGeom>
            <a:avLst/>
            <a:gdLst/>
            <a:ahLst/>
            <a:cxnLst/>
            <a:rect l="l" t="t" r="r" b="b"/>
            <a:pathLst>
              <a:path w="165734" h="147954">
                <a:moveTo>
                  <a:pt x="0" y="75056"/>
                </a:moveTo>
                <a:lnTo>
                  <a:pt x="13105" y="30551"/>
                </a:lnTo>
                <a:lnTo>
                  <a:pt x="52781" y="4381"/>
                </a:lnTo>
                <a:lnTo>
                  <a:pt x="94653" y="0"/>
                </a:lnTo>
                <a:lnTo>
                  <a:pt x="94653" y="104775"/>
                </a:lnTo>
                <a:lnTo>
                  <a:pt x="103442" y="103937"/>
                </a:lnTo>
                <a:lnTo>
                  <a:pt x="133301" y="77416"/>
                </a:lnTo>
                <a:lnTo>
                  <a:pt x="133946" y="70485"/>
                </a:lnTo>
                <a:lnTo>
                  <a:pt x="133946" y="64008"/>
                </a:lnTo>
                <a:lnTo>
                  <a:pt x="132156" y="58419"/>
                </a:lnTo>
                <a:lnTo>
                  <a:pt x="128587" y="53975"/>
                </a:lnTo>
                <a:lnTo>
                  <a:pt x="125018" y="49530"/>
                </a:lnTo>
                <a:lnTo>
                  <a:pt x="119265" y="46100"/>
                </a:lnTo>
                <a:lnTo>
                  <a:pt x="111328" y="43815"/>
                </a:lnTo>
                <a:lnTo>
                  <a:pt x="118325" y="2159"/>
                </a:lnTo>
                <a:lnTo>
                  <a:pt x="153225" y="27559"/>
                </a:lnTo>
                <a:lnTo>
                  <a:pt x="165201" y="70993"/>
                </a:lnTo>
                <a:lnTo>
                  <a:pt x="163518" y="90233"/>
                </a:lnTo>
                <a:lnTo>
                  <a:pt x="138264" y="131953"/>
                </a:lnTo>
                <a:lnTo>
                  <a:pt x="99529" y="146597"/>
                </a:lnTo>
                <a:lnTo>
                  <a:pt x="83794" y="147574"/>
                </a:lnTo>
                <a:lnTo>
                  <a:pt x="65211" y="146288"/>
                </a:lnTo>
                <a:lnTo>
                  <a:pt x="22250" y="127000"/>
                </a:lnTo>
                <a:lnTo>
                  <a:pt x="1390" y="90102"/>
                </a:lnTo>
                <a:lnTo>
                  <a:pt x="0" y="75056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479821" y="5394543"/>
            <a:ext cx="221354" cy="163459"/>
          </a:xfrm>
          <a:custGeom>
            <a:avLst/>
            <a:gdLst/>
            <a:ahLst/>
            <a:cxnLst/>
            <a:rect l="l" t="t" r="r" b="b"/>
            <a:pathLst>
              <a:path w="165734" h="163195">
                <a:moveTo>
                  <a:pt x="0" y="81661"/>
                </a:moveTo>
                <a:lnTo>
                  <a:pt x="13105" y="35173"/>
                </a:lnTo>
                <a:lnTo>
                  <a:pt x="49657" y="5715"/>
                </a:lnTo>
                <a:lnTo>
                  <a:pt x="82156" y="0"/>
                </a:lnTo>
                <a:lnTo>
                  <a:pt x="99323" y="1450"/>
                </a:lnTo>
                <a:lnTo>
                  <a:pt x="141617" y="23114"/>
                </a:lnTo>
                <a:lnTo>
                  <a:pt x="163727" y="64565"/>
                </a:lnTo>
                <a:lnTo>
                  <a:pt x="165201" y="81407"/>
                </a:lnTo>
                <a:lnTo>
                  <a:pt x="164587" y="92144"/>
                </a:lnTo>
                <a:lnTo>
                  <a:pt x="149898" y="132099"/>
                </a:lnTo>
                <a:lnTo>
                  <a:pt x="116577" y="157281"/>
                </a:lnTo>
                <a:lnTo>
                  <a:pt x="80365" y="163068"/>
                </a:lnTo>
                <a:lnTo>
                  <a:pt x="70036" y="162425"/>
                </a:lnTo>
                <a:lnTo>
                  <a:pt x="30867" y="147111"/>
                </a:lnTo>
                <a:lnTo>
                  <a:pt x="5781" y="114004"/>
                </a:lnTo>
                <a:lnTo>
                  <a:pt x="0" y="81661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402304" y="5572758"/>
            <a:ext cx="293443" cy="160915"/>
          </a:xfrm>
          <a:custGeom>
            <a:avLst/>
            <a:gdLst/>
            <a:ahLst/>
            <a:cxnLst/>
            <a:rect l="l" t="t" r="r" b="b"/>
            <a:pathLst>
              <a:path w="219709" h="160654">
                <a:moveTo>
                  <a:pt x="0" y="2158"/>
                </a:moveTo>
                <a:lnTo>
                  <a:pt x="32588" y="2158"/>
                </a:lnTo>
                <a:lnTo>
                  <a:pt x="32448" y="8381"/>
                </a:lnTo>
                <a:lnTo>
                  <a:pt x="32448" y="17398"/>
                </a:lnTo>
                <a:lnTo>
                  <a:pt x="64378" y="46236"/>
                </a:lnTo>
                <a:lnTo>
                  <a:pt x="81661" y="52476"/>
                </a:lnTo>
                <a:lnTo>
                  <a:pt x="87960" y="55384"/>
                </a:lnTo>
                <a:lnTo>
                  <a:pt x="93014" y="58508"/>
                </a:lnTo>
                <a:lnTo>
                  <a:pt x="98082" y="61633"/>
                </a:lnTo>
                <a:lnTo>
                  <a:pt x="102844" y="67170"/>
                </a:lnTo>
                <a:lnTo>
                  <a:pt x="107302" y="75107"/>
                </a:lnTo>
                <a:lnTo>
                  <a:pt x="109917" y="68058"/>
                </a:lnTo>
                <a:lnTo>
                  <a:pt x="113590" y="61655"/>
                </a:lnTo>
                <a:lnTo>
                  <a:pt x="148957" y="35322"/>
                </a:lnTo>
                <a:lnTo>
                  <a:pt x="219671" y="0"/>
                </a:lnTo>
                <a:lnTo>
                  <a:pt x="219671" y="51739"/>
                </a:lnTo>
                <a:lnTo>
                  <a:pt x="163258" y="77787"/>
                </a:lnTo>
                <a:lnTo>
                  <a:pt x="162471" y="78181"/>
                </a:lnTo>
                <a:lnTo>
                  <a:pt x="160934" y="79019"/>
                </a:lnTo>
                <a:lnTo>
                  <a:pt x="158648" y="80314"/>
                </a:lnTo>
                <a:lnTo>
                  <a:pt x="157861" y="80810"/>
                </a:lnTo>
                <a:lnTo>
                  <a:pt x="154432" y="82638"/>
                </a:lnTo>
                <a:lnTo>
                  <a:pt x="124218" y="108889"/>
                </a:lnTo>
                <a:lnTo>
                  <a:pt x="124117" y="116331"/>
                </a:lnTo>
                <a:lnTo>
                  <a:pt x="219671" y="116331"/>
                </a:lnTo>
                <a:lnTo>
                  <a:pt x="219671" y="160388"/>
                </a:lnTo>
                <a:lnTo>
                  <a:pt x="1485" y="160388"/>
                </a:lnTo>
                <a:lnTo>
                  <a:pt x="1485" y="116331"/>
                </a:lnTo>
                <a:lnTo>
                  <a:pt x="94361" y="116331"/>
                </a:lnTo>
                <a:lnTo>
                  <a:pt x="93357" y="106502"/>
                </a:lnTo>
                <a:lnTo>
                  <a:pt x="52832" y="80314"/>
                </a:lnTo>
                <a:lnTo>
                  <a:pt x="36797" y="73456"/>
                </a:lnTo>
                <a:lnTo>
                  <a:pt x="5001" y="44883"/>
                </a:lnTo>
                <a:lnTo>
                  <a:pt x="152" y="8635"/>
                </a:lnTo>
                <a:lnTo>
                  <a:pt x="152" y="7619"/>
                </a:lnTo>
                <a:lnTo>
                  <a:pt x="101" y="5460"/>
                </a:lnTo>
                <a:lnTo>
                  <a:pt x="0" y="2158"/>
                </a:lnTo>
                <a:close/>
              </a:path>
            </a:pathLst>
          </a:custGeom>
          <a:ln w="9143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886043" y="3539120"/>
            <a:ext cx="302924" cy="12127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1095151" y="4224377"/>
            <a:ext cx="54278" cy="68055"/>
          </a:xfrm>
          <a:custGeom>
            <a:avLst/>
            <a:gdLst/>
            <a:ahLst/>
            <a:cxnLst/>
            <a:rect l="l" t="t" r="r" b="b"/>
            <a:pathLst>
              <a:path w="40640" h="67945">
                <a:moveTo>
                  <a:pt x="0" y="67690"/>
                </a:moveTo>
                <a:lnTo>
                  <a:pt x="40182" y="67690"/>
                </a:lnTo>
                <a:lnTo>
                  <a:pt x="40182" y="28828"/>
                </a:lnTo>
                <a:lnTo>
                  <a:pt x="40182" y="16636"/>
                </a:lnTo>
                <a:lnTo>
                  <a:pt x="38227" y="8762"/>
                </a:lnTo>
                <a:lnTo>
                  <a:pt x="34302" y="5206"/>
                </a:lnTo>
                <a:lnTo>
                  <a:pt x="30378" y="1777"/>
                </a:lnTo>
                <a:lnTo>
                  <a:pt x="25641" y="0"/>
                </a:lnTo>
                <a:lnTo>
                  <a:pt x="20091" y="0"/>
                </a:lnTo>
                <a:lnTo>
                  <a:pt x="12446" y="0"/>
                </a:lnTo>
                <a:lnTo>
                  <a:pt x="0" y="40512"/>
                </a:lnTo>
                <a:lnTo>
                  <a:pt x="0" y="67690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1082820" y="3589366"/>
            <a:ext cx="67000" cy="56607"/>
          </a:xfrm>
          <a:custGeom>
            <a:avLst/>
            <a:gdLst/>
            <a:ahLst/>
            <a:cxnLst/>
            <a:rect l="l" t="t" r="r" b="b"/>
            <a:pathLst>
              <a:path w="50165" h="56514">
                <a:moveTo>
                  <a:pt x="0" y="0"/>
                </a:moveTo>
                <a:lnTo>
                  <a:pt x="8877" y="37083"/>
                </a:lnTo>
                <a:lnTo>
                  <a:pt x="11315" y="44703"/>
                </a:lnTo>
                <a:lnTo>
                  <a:pt x="13690" y="48259"/>
                </a:lnTo>
                <a:lnTo>
                  <a:pt x="17564" y="53720"/>
                </a:lnTo>
                <a:lnTo>
                  <a:pt x="22479" y="56387"/>
                </a:lnTo>
                <a:lnTo>
                  <a:pt x="28435" y="56387"/>
                </a:lnTo>
                <a:lnTo>
                  <a:pt x="34277" y="56387"/>
                </a:lnTo>
                <a:lnTo>
                  <a:pt x="39344" y="54228"/>
                </a:lnTo>
                <a:lnTo>
                  <a:pt x="43611" y="49910"/>
                </a:lnTo>
                <a:lnTo>
                  <a:pt x="47879" y="45592"/>
                </a:lnTo>
                <a:lnTo>
                  <a:pt x="50012" y="40004"/>
                </a:lnTo>
                <a:lnTo>
                  <a:pt x="50012" y="33273"/>
                </a:lnTo>
                <a:lnTo>
                  <a:pt x="50012" y="25653"/>
                </a:lnTo>
                <a:lnTo>
                  <a:pt x="18364" y="0"/>
                </a:lnTo>
                <a:lnTo>
                  <a:pt x="8331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1018025" y="4445843"/>
            <a:ext cx="124671" cy="75687"/>
          </a:xfrm>
          <a:custGeom>
            <a:avLst/>
            <a:gdLst/>
            <a:ahLst/>
            <a:cxnLst/>
            <a:rect l="l" t="t" r="r" b="b"/>
            <a:pathLst>
              <a:path w="93344" h="75564">
                <a:moveTo>
                  <a:pt x="0" y="37973"/>
                </a:moveTo>
                <a:lnTo>
                  <a:pt x="27458" y="72818"/>
                </a:lnTo>
                <a:lnTo>
                  <a:pt x="46583" y="75564"/>
                </a:lnTo>
                <a:lnTo>
                  <a:pt x="56811" y="74896"/>
                </a:lnTo>
                <a:lnTo>
                  <a:pt x="90174" y="52800"/>
                </a:lnTo>
                <a:lnTo>
                  <a:pt x="93319" y="38354"/>
                </a:lnTo>
                <a:lnTo>
                  <a:pt x="92505" y="30351"/>
                </a:lnTo>
                <a:lnTo>
                  <a:pt x="65393" y="2682"/>
                </a:lnTo>
                <a:lnTo>
                  <a:pt x="46736" y="0"/>
                </a:lnTo>
                <a:lnTo>
                  <a:pt x="36746" y="688"/>
                </a:lnTo>
                <a:lnTo>
                  <a:pt x="3219" y="23161"/>
                </a:lnTo>
                <a:lnTo>
                  <a:pt x="0" y="37973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1013853" y="4631689"/>
            <a:ext cx="129759" cy="77596"/>
          </a:xfrm>
          <a:custGeom>
            <a:avLst/>
            <a:gdLst/>
            <a:ahLst/>
            <a:cxnLst/>
            <a:rect l="l" t="t" r="r" b="b"/>
            <a:pathLst>
              <a:path w="97155" h="77470">
                <a:moveTo>
                  <a:pt x="0" y="38480"/>
                </a:moveTo>
                <a:lnTo>
                  <a:pt x="27752" y="74390"/>
                </a:lnTo>
                <a:lnTo>
                  <a:pt x="48514" y="77215"/>
                </a:lnTo>
                <a:lnTo>
                  <a:pt x="59587" y="76505"/>
                </a:lnTo>
                <a:lnTo>
                  <a:pt x="93903" y="53546"/>
                </a:lnTo>
                <a:lnTo>
                  <a:pt x="97028" y="38480"/>
                </a:lnTo>
                <a:lnTo>
                  <a:pt x="96246" y="30622"/>
                </a:lnTo>
                <a:lnTo>
                  <a:pt x="69205" y="2762"/>
                </a:lnTo>
                <a:lnTo>
                  <a:pt x="48221" y="0"/>
                </a:lnTo>
                <a:lnTo>
                  <a:pt x="37280" y="690"/>
                </a:lnTo>
                <a:lnTo>
                  <a:pt x="3124" y="23431"/>
                </a:lnTo>
                <a:lnTo>
                  <a:pt x="0" y="38480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1011071" y="4052903"/>
            <a:ext cx="50038" cy="62967"/>
          </a:xfrm>
          <a:custGeom>
            <a:avLst/>
            <a:gdLst/>
            <a:ahLst/>
            <a:cxnLst/>
            <a:rect l="l" t="t" r="r" b="b"/>
            <a:pathLst>
              <a:path w="37465" h="62864">
                <a:moveTo>
                  <a:pt x="0" y="31114"/>
                </a:moveTo>
                <a:lnTo>
                  <a:pt x="0" y="40131"/>
                </a:lnTo>
                <a:lnTo>
                  <a:pt x="3314" y="47751"/>
                </a:lnTo>
                <a:lnTo>
                  <a:pt x="37058" y="62483"/>
                </a:lnTo>
                <a:lnTo>
                  <a:pt x="37058" y="0"/>
                </a:lnTo>
                <a:lnTo>
                  <a:pt x="0" y="22478"/>
                </a:lnTo>
                <a:lnTo>
                  <a:pt x="0" y="31114"/>
                </a:lnTo>
                <a:close/>
              </a:path>
            </a:pathLst>
          </a:custGeom>
          <a:ln w="9143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973093" y="3698889"/>
            <a:ext cx="211177" cy="143743"/>
          </a:xfrm>
          <a:custGeom>
            <a:avLst/>
            <a:gdLst/>
            <a:ahLst/>
            <a:cxnLst/>
            <a:rect l="l" t="t" r="r" b="b"/>
            <a:pathLst>
              <a:path w="158115" h="143510">
                <a:moveTo>
                  <a:pt x="0" y="143002"/>
                </a:moveTo>
                <a:lnTo>
                  <a:pt x="0" y="0"/>
                </a:lnTo>
                <a:lnTo>
                  <a:pt x="33794" y="0"/>
                </a:lnTo>
                <a:lnTo>
                  <a:pt x="33794" y="50546"/>
                </a:lnTo>
                <a:lnTo>
                  <a:pt x="158064" y="50546"/>
                </a:lnTo>
                <a:lnTo>
                  <a:pt x="158064" y="92329"/>
                </a:lnTo>
                <a:lnTo>
                  <a:pt x="33794" y="92329"/>
                </a:lnTo>
                <a:lnTo>
                  <a:pt x="33794" y="143002"/>
                </a:lnTo>
                <a:lnTo>
                  <a:pt x="0" y="143002"/>
                </a:lnTo>
                <a:close/>
              </a:path>
            </a:pathLst>
          </a:custGeom>
          <a:ln w="9143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973093" y="4181381"/>
            <a:ext cx="211177" cy="204801"/>
          </a:xfrm>
          <a:custGeom>
            <a:avLst/>
            <a:gdLst/>
            <a:ahLst/>
            <a:cxnLst/>
            <a:rect l="l" t="t" r="r" b="b"/>
            <a:pathLst>
              <a:path w="158115" h="204470">
                <a:moveTo>
                  <a:pt x="0" y="203961"/>
                </a:moveTo>
                <a:lnTo>
                  <a:pt x="0" y="110616"/>
                </a:lnTo>
                <a:lnTo>
                  <a:pt x="65633" y="110616"/>
                </a:lnTo>
                <a:lnTo>
                  <a:pt x="65633" y="68833"/>
                </a:lnTo>
                <a:lnTo>
                  <a:pt x="69062" y="30860"/>
                </a:lnTo>
                <a:lnTo>
                  <a:pt x="97134" y="2222"/>
                </a:lnTo>
                <a:lnTo>
                  <a:pt x="111925" y="0"/>
                </a:lnTo>
                <a:lnTo>
                  <a:pt x="121587" y="831"/>
                </a:lnTo>
                <a:lnTo>
                  <a:pt x="154825" y="32305"/>
                </a:lnTo>
                <a:lnTo>
                  <a:pt x="158064" y="63118"/>
                </a:lnTo>
                <a:lnTo>
                  <a:pt x="158064" y="152399"/>
                </a:lnTo>
                <a:lnTo>
                  <a:pt x="33794" y="152399"/>
                </a:lnTo>
                <a:lnTo>
                  <a:pt x="33794" y="203961"/>
                </a:lnTo>
                <a:lnTo>
                  <a:pt x="0" y="203961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971701" y="3844923"/>
            <a:ext cx="212873" cy="132930"/>
          </a:xfrm>
          <a:custGeom>
            <a:avLst/>
            <a:gdLst/>
            <a:ahLst/>
            <a:cxnLst/>
            <a:rect l="l" t="t" r="r" b="b"/>
            <a:pathLst>
              <a:path w="159384" h="132714">
                <a:moveTo>
                  <a:pt x="0" y="23114"/>
                </a:moveTo>
                <a:lnTo>
                  <a:pt x="0" y="19939"/>
                </a:lnTo>
                <a:lnTo>
                  <a:pt x="254" y="14350"/>
                </a:lnTo>
                <a:lnTo>
                  <a:pt x="749" y="6604"/>
                </a:lnTo>
                <a:lnTo>
                  <a:pt x="28435" y="6350"/>
                </a:lnTo>
                <a:lnTo>
                  <a:pt x="28435" y="17399"/>
                </a:lnTo>
                <a:lnTo>
                  <a:pt x="29476" y="24511"/>
                </a:lnTo>
                <a:lnTo>
                  <a:pt x="31559" y="27559"/>
                </a:lnTo>
                <a:lnTo>
                  <a:pt x="33743" y="30606"/>
                </a:lnTo>
                <a:lnTo>
                  <a:pt x="40233" y="33909"/>
                </a:lnTo>
                <a:lnTo>
                  <a:pt x="51054" y="37465"/>
                </a:lnTo>
                <a:lnTo>
                  <a:pt x="60938" y="41562"/>
                </a:lnTo>
                <a:lnTo>
                  <a:pt x="68722" y="46434"/>
                </a:lnTo>
                <a:lnTo>
                  <a:pt x="74406" y="52091"/>
                </a:lnTo>
                <a:lnTo>
                  <a:pt x="77990" y="58547"/>
                </a:lnTo>
                <a:lnTo>
                  <a:pt x="82203" y="49022"/>
                </a:lnTo>
                <a:lnTo>
                  <a:pt x="112369" y="25018"/>
                </a:lnTo>
                <a:lnTo>
                  <a:pt x="114401" y="24003"/>
                </a:lnTo>
                <a:lnTo>
                  <a:pt x="115493" y="23368"/>
                </a:lnTo>
                <a:lnTo>
                  <a:pt x="159105" y="0"/>
                </a:lnTo>
                <a:lnTo>
                  <a:pt x="159105" y="44958"/>
                </a:lnTo>
                <a:lnTo>
                  <a:pt x="113411" y="65786"/>
                </a:lnTo>
                <a:lnTo>
                  <a:pt x="104190" y="70104"/>
                </a:lnTo>
                <a:lnTo>
                  <a:pt x="98259" y="73787"/>
                </a:lnTo>
                <a:lnTo>
                  <a:pt x="95630" y="76835"/>
                </a:lnTo>
                <a:lnTo>
                  <a:pt x="93002" y="80010"/>
                </a:lnTo>
                <a:lnTo>
                  <a:pt x="91681" y="84581"/>
                </a:lnTo>
                <a:lnTo>
                  <a:pt x="91681" y="90805"/>
                </a:lnTo>
                <a:lnTo>
                  <a:pt x="159105" y="90805"/>
                </a:lnTo>
                <a:lnTo>
                  <a:pt x="159105" y="132461"/>
                </a:lnTo>
                <a:lnTo>
                  <a:pt x="1041" y="132461"/>
                </a:lnTo>
                <a:lnTo>
                  <a:pt x="1041" y="90805"/>
                </a:lnTo>
                <a:lnTo>
                  <a:pt x="65633" y="90805"/>
                </a:lnTo>
                <a:lnTo>
                  <a:pt x="64846" y="83820"/>
                </a:lnTo>
                <a:lnTo>
                  <a:pt x="62712" y="78867"/>
                </a:lnTo>
                <a:lnTo>
                  <a:pt x="59245" y="76073"/>
                </a:lnTo>
                <a:lnTo>
                  <a:pt x="55765" y="73152"/>
                </a:lnTo>
                <a:lnTo>
                  <a:pt x="48171" y="69723"/>
                </a:lnTo>
                <a:lnTo>
                  <a:pt x="36474" y="65659"/>
                </a:lnTo>
                <a:lnTo>
                  <a:pt x="25839" y="61543"/>
                </a:lnTo>
                <a:lnTo>
                  <a:pt x="409" y="30450"/>
                </a:lnTo>
                <a:lnTo>
                  <a:pt x="0" y="23114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968326" y="3539120"/>
            <a:ext cx="221354" cy="148831"/>
          </a:xfrm>
          <a:custGeom>
            <a:avLst/>
            <a:gdLst/>
            <a:ahLst/>
            <a:cxnLst/>
            <a:rect l="l" t="t" r="r" b="b"/>
            <a:pathLst>
              <a:path w="165734" h="148589">
                <a:moveTo>
                  <a:pt x="0" y="75691"/>
                </a:moveTo>
                <a:lnTo>
                  <a:pt x="6629" y="34035"/>
                </a:lnTo>
                <a:lnTo>
                  <a:pt x="37899" y="10556"/>
                </a:lnTo>
                <a:lnTo>
                  <a:pt x="60871" y="9143"/>
                </a:lnTo>
                <a:lnTo>
                  <a:pt x="109689" y="9525"/>
                </a:lnTo>
                <a:lnTo>
                  <a:pt x="119424" y="9405"/>
                </a:lnTo>
                <a:lnTo>
                  <a:pt x="161632" y="0"/>
                </a:lnTo>
                <a:lnTo>
                  <a:pt x="161632" y="41401"/>
                </a:lnTo>
                <a:lnTo>
                  <a:pt x="158851" y="42544"/>
                </a:lnTo>
                <a:lnTo>
                  <a:pt x="154736" y="43814"/>
                </a:lnTo>
                <a:lnTo>
                  <a:pt x="149275" y="45465"/>
                </a:lnTo>
                <a:lnTo>
                  <a:pt x="146799" y="46100"/>
                </a:lnTo>
                <a:lnTo>
                  <a:pt x="145161" y="46608"/>
                </a:lnTo>
                <a:lnTo>
                  <a:pt x="144360" y="46989"/>
                </a:lnTo>
                <a:lnTo>
                  <a:pt x="149245" y="52419"/>
                </a:lnTo>
                <a:lnTo>
                  <a:pt x="153477" y="58038"/>
                </a:lnTo>
                <a:lnTo>
                  <a:pt x="165201" y="95884"/>
                </a:lnTo>
                <a:lnTo>
                  <a:pt x="164373" y="107434"/>
                </a:lnTo>
                <a:lnTo>
                  <a:pt x="144897" y="140533"/>
                </a:lnTo>
                <a:lnTo>
                  <a:pt x="118465" y="148462"/>
                </a:lnTo>
                <a:lnTo>
                  <a:pt x="109537" y="148462"/>
                </a:lnTo>
                <a:lnTo>
                  <a:pt x="101574" y="146303"/>
                </a:lnTo>
                <a:lnTo>
                  <a:pt x="94589" y="141985"/>
                </a:lnTo>
                <a:lnTo>
                  <a:pt x="87591" y="137794"/>
                </a:lnTo>
                <a:lnTo>
                  <a:pt x="70931" y="101040"/>
                </a:lnTo>
                <a:lnTo>
                  <a:pt x="66052" y="77275"/>
                </a:lnTo>
                <a:lnTo>
                  <a:pt x="63441" y="66008"/>
                </a:lnTo>
                <a:lnTo>
                  <a:pt x="60922" y="56979"/>
                </a:lnTo>
                <a:lnTo>
                  <a:pt x="58496" y="50164"/>
                </a:lnTo>
                <a:lnTo>
                  <a:pt x="54330" y="50164"/>
                </a:lnTo>
                <a:lnTo>
                  <a:pt x="46291" y="50164"/>
                </a:lnTo>
                <a:lnTo>
                  <a:pt x="40563" y="52196"/>
                </a:lnTo>
                <a:lnTo>
                  <a:pt x="37134" y="56133"/>
                </a:lnTo>
                <a:lnTo>
                  <a:pt x="33718" y="60070"/>
                </a:lnTo>
                <a:lnTo>
                  <a:pt x="32003" y="67563"/>
                </a:lnTo>
                <a:lnTo>
                  <a:pt x="32003" y="78612"/>
                </a:lnTo>
                <a:lnTo>
                  <a:pt x="32003" y="86105"/>
                </a:lnTo>
                <a:lnTo>
                  <a:pt x="51790" y="106171"/>
                </a:lnTo>
                <a:lnTo>
                  <a:pt x="44945" y="144144"/>
                </a:lnTo>
                <a:lnTo>
                  <a:pt x="11010" y="122046"/>
                </a:lnTo>
                <a:lnTo>
                  <a:pt x="688" y="90096"/>
                </a:lnTo>
                <a:lnTo>
                  <a:pt x="0" y="75691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968326" y="4011307"/>
            <a:ext cx="221354" cy="148195"/>
          </a:xfrm>
          <a:custGeom>
            <a:avLst/>
            <a:gdLst/>
            <a:ahLst/>
            <a:cxnLst/>
            <a:rect l="l" t="t" r="r" b="b"/>
            <a:pathLst>
              <a:path w="165734" h="147954">
                <a:moveTo>
                  <a:pt x="0" y="75056"/>
                </a:moveTo>
                <a:lnTo>
                  <a:pt x="13105" y="30551"/>
                </a:lnTo>
                <a:lnTo>
                  <a:pt x="52781" y="4381"/>
                </a:lnTo>
                <a:lnTo>
                  <a:pt x="94653" y="0"/>
                </a:lnTo>
                <a:lnTo>
                  <a:pt x="94653" y="104774"/>
                </a:lnTo>
                <a:lnTo>
                  <a:pt x="103442" y="103937"/>
                </a:lnTo>
                <a:lnTo>
                  <a:pt x="133301" y="77416"/>
                </a:lnTo>
                <a:lnTo>
                  <a:pt x="133946" y="70484"/>
                </a:lnTo>
                <a:lnTo>
                  <a:pt x="133946" y="64007"/>
                </a:lnTo>
                <a:lnTo>
                  <a:pt x="132156" y="58419"/>
                </a:lnTo>
                <a:lnTo>
                  <a:pt x="128587" y="53974"/>
                </a:lnTo>
                <a:lnTo>
                  <a:pt x="125018" y="49529"/>
                </a:lnTo>
                <a:lnTo>
                  <a:pt x="119265" y="46100"/>
                </a:lnTo>
                <a:lnTo>
                  <a:pt x="111328" y="43814"/>
                </a:lnTo>
                <a:lnTo>
                  <a:pt x="118325" y="2158"/>
                </a:lnTo>
                <a:lnTo>
                  <a:pt x="153225" y="27558"/>
                </a:lnTo>
                <a:lnTo>
                  <a:pt x="165201" y="70992"/>
                </a:lnTo>
                <a:lnTo>
                  <a:pt x="163518" y="90233"/>
                </a:lnTo>
                <a:lnTo>
                  <a:pt x="138264" y="131952"/>
                </a:lnTo>
                <a:lnTo>
                  <a:pt x="99529" y="146597"/>
                </a:lnTo>
                <a:lnTo>
                  <a:pt x="83794" y="147573"/>
                </a:lnTo>
                <a:lnTo>
                  <a:pt x="65211" y="146288"/>
                </a:lnTo>
                <a:lnTo>
                  <a:pt x="22250" y="126999"/>
                </a:lnTo>
                <a:lnTo>
                  <a:pt x="1390" y="90102"/>
                </a:lnTo>
                <a:lnTo>
                  <a:pt x="0" y="75056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968326" y="4588568"/>
            <a:ext cx="221354" cy="163459"/>
          </a:xfrm>
          <a:custGeom>
            <a:avLst/>
            <a:gdLst/>
            <a:ahLst/>
            <a:cxnLst/>
            <a:rect l="l" t="t" r="r" b="b"/>
            <a:pathLst>
              <a:path w="165734" h="163195">
                <a:moveTo>
                  <a:pt x="0" y="81660"/>
                </a:moveTo>
                <a:lnTo>
                  <a:pt x="13105" y="35173"/>
                </a:lnTo>
                <a:lnTo>
                  <a:pt x="49656" y="5714"/>
                </a:lnTo>
                <a:lnTo>
                  <a:pt x="82156" y="0"/>
                </a:lnTo>
                <a:lnTo>
                  <a:pt x="99323" y="1450"/>
                </a:lnTo>
                <a:lnTo>
                  <a:pt x="141617" y="23113"/>
                </a:lnTo>
                <a:lnTo>
                  <a:pt x="163727" y="64565"/>
                </a:lnTo>
                <a:lnTo>
                  <a:pt x="165201" y="81406"/>
                </a:lnTo>
                <a:lnTo>
                  <a:pt x="164587" y="92144"/>
                </a:lnTo>
                <a:lnTo>
                  <a:pt x="149898" y="132099"/>
                </a:lnTo>
                <a:lnTo>
                  <a:pt x="116577" y="157281"/>
                </a:lnTo>
                <a:lnTo>
                  <a:pt x="80365" y="163067"/>
                </a:lnTo>
                <a:lnTo>
                  <a:pt x="70036" y="162425"/>
                </a:lnTo>
                <a:lnTo>
                  <a:pt x="30867" y="147111"/>
                </a:lnTo>
                <a:lnTo>
                  <a:pt x="5781" y="114004"/>
                </a:lnTo>
                <a:lnTo>
                  <a:pt x="0" y="81660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886044" y="4402338"/>
            <a:ext cx="303618" cy="162187"/>
          </a:xfrm>
          <a:custGeom>
            <a:avLst/>
            <a:gdLst/>
            <a:ahLst/>
            <a:cxnLst/>
            <a:rect l="l" t="t" r="r" b="b"/>
            <a:pathLst>
              <a:path w="227330" h="161925">
                <a:moveTo>
                  <a:pt x="0" y="34797"/>
                </a:moveTo>
                <a:lnTo>
                  <a:pt x="0" y="6349"/>
                </a:lnTo>
                <a:lnTo>
                  <a:pt x="8877" y="7469"/>
                </a:lnTo>
                <a:lnTo>
                  <a:pt x="37782" y="43205"/>
                </a:lnTo>
                <a:lnTo>
                  <a:pt x="38392" y="58419"/>
                </a:lnTo>
                <a:lnTo>
                  <a:pt x="38392" y="61086"/>
                </a:lnTo>
                <a:lnTo>
                  <a:pt x="38341" y="63880"/>
                </a:lnTo>
                <a:lnTo>
                  <a:pt x="38239" y="66547"/>
                </a:lnTo>
                <a:lnTo>
                  <a:pt x="38239" y="71881"/>
                </a:lnTo>
                <a:lnTo>
                  <a:pt x="45348" y="110265"/>
                </a:lnTo>
                <a:lnTo>
                  <a:pt x="87357" y="132429"/>
                </a:lnTo>
                <a:lnTo>
                  <a:pt x="100456" y="133095"/>
                </a:lnTo>
                <a:lnTo>
                  <a:pt x="92299" y="128095"/>
                </a:lnTo>
                <a:lnTo>
                  <a:pt x="85237" y="122427"/>
                </a:lnTo>
                <a:lnTo>
                  <a:pt x="66313" y="84036"/>
                </a:lnTo>
                <a:lnTo>
                  <a:pt x="71821" y="45513"/>
                </a:lnTo>
                <a:lnTo>
                  <a:pt x="102534" y="12108"/>
                </a:lnTo>
                <a:lnTo>
                  <a:pt x="145999" y="0"/>
                </a:lnTo>
                <a:lnTo>
                  <a:pt x="162005" y="1408"/>
                </a:lnTo>
                <a:lnTo>
                  <a:pt x="202996" y="22732"/>
                </a:lnTo>
                <a:lnTo>
                  <a:pt x="225321" y="64559"/>
                </a:lnTo>
                <a:lnTo>
                  <a:pt x="226809" y="82041"/>
                </a:lnTo>
                <a:lnTo>
                  <a:pt x="226056" y="94233"/>
                </a:lnTo>
                <a:lnTo>
                  <a:pt x="208175" y="135074"/>
                </a:lnTo>
                <a:lnTo>
                  <a:pt x="169614" y="157009"/>
                </a:lnTo>
                <a:lnTo>
                  <a:pt x="112509" y="161670"/>
                </a:lnTo>
                <a:lnTo>
                  <a:pt x="86084" y="160361"/>
                </a:lnTo>
                <a:lnTo>
                  <a:pt x="45227" y="149883"/>
                </a:lnTo>
                <a:lnTo>
                  <a:pt x="12160" y="111966"/>
                </a:lnTo>
                <a:lnTo>
                  <a:pt x="5943" y="67690"/>
                </a:lnTo>
                <a:lnTo>
                  <a:pt x="5943" y="46608"/>
                </a:lnTo>
                <a:lnTo>
                  <a:pt x="5943" y="40766"/>
                </a:lnTo>
                <a:lnTo>
                  <a:pt x="3962" y="36829"/>
                </a:lnTo>
                <a:lnTo>
                  <a:pt x="0" y="34797"/>
                </a:lnTo>
                <a:close/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 txBox="1">
            <a:spLocks noGrp="1"/>
          </p:cNvSpPr>
          <p:nvPr>
            <p:ph type="sldNum" sz="quarter" idx="7"/>
          </p:nvPr>
        </p:nvSpPr>
        <p:spPr>
          <a:xfrm>
            <a:off x="8752390" y="6446916"/>
            <a:ext cx="2849616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287">
              <a:lnSpc>
                <a:spcPts val="1562"/>
              </a:lnSpc>
            </a:pPr>
            <a:fld id="{81D60167-4931-47E6-BA6A-407CBD079E47}" type="slidenum">
              <a:rPr spc="-6" dirty="0"/>
              <a:pPr marL="30287">
                <a:lnSpc>
                  <a:spcPts val="1562"/>
                </a:lnSpc>
              </a:pPr>
              <a:t>18</a:t>
            </a:fld>
            <a:endParaRPr spc="-6" dirty="0"/>
          </a:p>
        </p:txBody>
      </p:sp>
      <p:pic>
        <p:nvPicPr>
          <p:cNvPr id="51" name="Рисунок 50" descr="logo_oil-slim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241766" y="115016"/>
            <a:ext cx="1827291" cy="124621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70563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12404" y="108403"/>
            <a:ext cx="10991374" cy="915882"/>
          </a:xfrm>
        </p:spPr>
        <p:txBody>
          <a:bodyPr/>
          <a:lstStyle/>
          <a:p>
            <a:pPr eaLnBrk="1" hangingPunct="1">
              <a:defRPr/>
            </a:pPr>
            <a:r>
              <a:rPr lang="ru-RU" sz="3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Приоритет – коммерциализация природоохранной деятельности</a:t>
            </a:r>
          </a:p>
        </p:txBody>
      </p:sp>
      <p:pic>
        <p:nvPicPr>
          <p:cNvPr id="24579" name="Picture 5" descr="C:\Documents and Settings\Admin\Рабочий стол\1\mazu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983" y="1221176"/>
            <a:ext cx="3053160" cy="99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AutoShape 6"/>
          <p:cNvSpPr>
            <a:spLocks noChangeArrowheads="1"/>
          </p:cNvSpPr>
          <p:nvPr/>
        </p:nvSpPr>
        <p:spPr bwMode="auto">
          <a:xfrm>
            <a:off x="5495687" y="1450146"/>
            <a:ext cx="1017720" cy="457941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9033" tIns="54517" rIns="109033" bIns="54517" anchor="ctr"/>
          <a:lstStyle/>
          <a:p>
            <a:endParaRPr lang="ru-RU" dirty="0"/>
          </a:p>
        </p:txBody>
      </p:sp>
      <p:pic>
        <p:nvPicPr>
          <p:cNvPr id="24581" name="Picture 7" descr="34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951" y="1297499"/>
            <a:ext cx="3511133" cy="99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814176" y="2442351"/>
            <a:ext cx="10787830" cy="457941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lvl1pPr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solidFill>
                  <a:srgbClr val="000066"/>
                </a:solidFill>
              </a:rPr>
              <a:t>Нефтяные отходы – сырьевой ресурс</a:t>
            </a:r>
          </a:p>
        </p:txBody>
      </p:sp>
      <p:pic>
        <p:nvPicPr>
          <p:cNvPr id="2458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124" y="3052939"/>
            <a:ext cx="3485690" cy="122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2" descr="ANd9GcTnRwG04dx7Y7N6J9gGwIhQ1NHK84RYxWqAnUSUKh13cYbSlH0Ec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495" y="3052939"/>
            <a:ext cx="3358475" cy="122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AutoShape 13"/>
          <p:cNvSpPr>
            <a:spLocks noChangeArrowheads="1"/>
          </p:cNvSpPr>
          <p:nvPr/>
        </p:nvSpPr>
        <p:spPr bwMode="auto">
          <a:xfrm>
            <a:off x="5597459" y="3434556"/>
            <a:ext cx="1017720" cy="457941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9033" tIns="54517" rIns="109033" bIns="54517" anchor="ctr"/>
          <a:lstStyle/>
          <a:p>
            <a:endParaRPr lang="ru-RU" dirty="0"/>
          </a:p>
        </p:txBody>
      </p:sp>
      <p:sp>
        <p:nvSpPr>
          <p:cNvPr id="24586" name="Rectangle 14"/>
          <p:cNvSpPr>
            <a:spLocks noChangeArrowheads="1"/>
          </p:cNvSpPr>
          <p:nvPr/>
        </p:nvSpPr>
        <p:spPr bwMode="auto">
          <a:xfrm>
            <a:off x="814176" y="4350438"/>
            <a:ext cx="10787830" cy="91588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lvl1pPr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solidFill>
                  <a:srgbClr val="008000"/>
                </a:solidFill>
              </a:rPr>
              <a:t>Рекультивация загрязненных земель с возвращением </a:t>
            </a:r>
          </a:p>
          <a:p>
            <a:pPr lvl="1" algn="ctr" eaLnBrk="1" hangingPunct="1"/>
            <a:r>
              <a:rPr lang="ru-RU" altLang="ru-RU" sz="2400" dirty="0">
                <a:solidFill>
                  <a:srgbClr val="008000"/>
                </a:solidFill>
              </a:rPr>
              <a:t>в пользование на коммерческой основе</a:t>
            </a:r>
          </a:p>
        </p:txBody>
      </p:sp>
      <p:sp>
        <p:nvSpPr>
          <p:cNvPr id="24587" name="Rectangle 15"/>
          <p:cNvSpPr>
            <a:spLocks noChangeArrowheads="1"/>
          </p:cNvSpPr>
          <p:nvPr/>
        </p:nvSpPr>
        <p:spPr bwMode="auto">
          <a:xfrm>
            <a:off x="610632" y="6029555"/>
            <a:ext cx="3256703" cy="610588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lvl1pPr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100" dirty="0">
                <a:solidFill>
                  <a:schemeClr val="tx1"/>
                </a:solidFill>
              </a:rPr>
              <a:t>Госбюджетные </a:t>
            </a:r>
          </a:p>
          <a:p>
            <a:pPr algn="ctr" eaLnBrk="1" hangingPunct="1"/>
            <a:r>
              <a:rPr lang="ru-RU" altLang="ru-RU" sz="2100" dirty="0">
                <a:solidFill>
                  <a:schemeClr val="tx1"/>
                </a:solidFill>
              </a:rPr>
              <a:t>ассигнования</a:t>
            </a:r>
          </a:p>
        </p:txBody>
      </p:sp>
      <p:pic>
        <p:nvPicPr>
          <p:cNvPr id="24588" name="Picture 16" descr="warning_4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896" y="5357391"/>
            <a:ext cx="814176" cy="6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7" descr="warning_4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459" y="5357391"/>
            <a:ext cx="814176" cy="6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18" descr="warning_4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338" y="5374723"/>
            <a:ext cx="814176" cy="6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1" name="Rectangle 19"/>
          <p:cNvSpPr>
            <a:spLocks noChangeArrowheads="1"/>
          </p:cNvSpPr>
          <p:nvPr/>
        </p:nvSpPr>
        <p:spPr bwMode="auto">
          <a:xfrm>
            <a:off x="4274424" y="6029555"/>
            <a:ext cx="3256703" cy="610588"/>
          </a:xfrm>
          <a:prstGeom prst="rect">
            <a:avLst/>
          </a:prstGeom>
          <a:solidFill>
            <a:srgbClr val="33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lvl1pPr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100" dirty="0">
                <a:solidFill>
                  <a:schemeClr val="tx1"/>
                </a:solidFill>
              </a:rPr>
              <a:t>Оплата</a:t>
            </a:r>
            <a:r>
              <a:rPr lang="ru-RU" altLang="ru-RU" dirty="0"/>
              <a:t> </a:t>
            </a:r>
            <a:r>
              <a:rPr lang="ru-RU" altLang="ru-RU" sz="2100" dirty="0">
                <a:solidFill>
                  <a:schemeClr val="tx1"/>
                </a:solidFill>
              </a:rPr>
              <a:t>заказчика</a:t>
            </a:r>
          </a:p>
        </p:txBody>
      </p:sp>
      <p:sp>
        <p:nvSpPr>
          <p:cNvPr id="24592" name="Rectangle 20"/>
          <p:cNvSpPr>
            <a:spLocks noChangeArrowheads="1"/>
          </p:cNvSpPr>
          <p:nvPr/>
        </p:nvSpPr>
        <p:spPr bwMode="auto">
          <a:xfrm>
            <a:off x="8141759" y="6029555"/>
            <a:ext cx="3765563" cy="610588"/>
          </a:xfrm>
          <a:prstGeom prst="rect">
            <a:avLst/>
          </a:prstGeom>
          <a:solidFill>
            <a:srgbClr val="33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lvl1pPr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100" dirty="0">
                <a:solidFill>
                  <a:schemeClr val="tx1"/>
                </a:solidFill>
              </a:rPr>
              <a:t>Реализация </a:t>
            </a:r>
          </a:p>
          <a:p>
            <a:pPr algn="ctr" eaLnBrk="1" hangingPunct="1"/>
            <a:r>
              <a:rPr lang="ru-RU" altLang="ru-RU" sz="2100" dirty="0">
                <a:solidFill>
                  <a:schemeClr val="tx1"/>
                </a:solidFill>
              </a:rPr>
              <a:t>полученной</a:t>
            </a:r>
            <a:r>
              <a:rPr lang="ru-RU" altLang="ru-RU" sz="2100" dirty="0"/>
              <a:t> </a:t>
            </a:r>
            <a:r>
              <a:rPr lang="ru-RU" altLang="ru-RU" sz="2100" dirty="0">
                <a:solidFill>
                  <a:schemeClr val="tx1"/>
                </a:solidFill>
              </a:rPr>
              <a:t>продукции</a:t>
            </a:r>
          </a:p>
        </p:txBody>
      </p:sp>
      <p:pic>
        <p:nvPicPr>
          <p:cNvPr id="17" name="Рисунок 16" descr="logo_oil-slim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46566" y="115016"/>
            <a:ext cx="1322491" cy="79517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75659" y="188945"/>
            <a:ext cx="8558454" cy="793372"/>
          </a:xfrm>
          <a:prstGeom prst="roundRect">
            <a:avLst/>
          </a:prstGeom>
          <a:solidFill>
            <a:srgbClr val="92D050"/>
          </a:solidFill>
          <a:ln>
            <a:solidFill>
              <a:srgbClr val="0066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anchor="ctr"/>
          <a:lstStyle/>
          <a:p>
            <a:pPr algn="ctr">
              <a:defRPr/>
            </a:pPr>
            <a:r>
              <a:rPr lang="ru-RU" sz="17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j-lt"/>
              </a:rPr>
              <a:t>Источник </a:t>
            </a:r>
            <a:r>
              <a:rPr lang="en-US" sz="17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j-lt"/>
              </a:rPr>
              <a:t>http://www.greenpeace.ru</a:t>
            </a:r>
            <a:endParaRPr lang="ru-RU" sz="17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39" y="1559862"/>
            <a:ext cx="10194160" cy="509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logo_oil-slim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46566" y="115016"/>
            <a:ext cx="1322491" cy="79517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77022"/>
            <a:ext cx="12212638" cy="910318"/>
          </a:xfrm>
          <a:prstGeom prst="rect">
            <a:avLst/>
          </a:prstGeom>
          <a:noFill/>
        </p:spPr>
        <p:txBody>
          <a:bodyPr lIns="109033" tIns="54517" rIns="109033" bIns="5451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00" dirty="0">
                <a:solidFill>
                  <a:srgbClr val="006600"/>
                </a:solidFill>
                <a:latin typeface="+mj-lt"/>
                <a:cs typeface="+mn-cs"/>
              </a:rPr>
              <a:t>СПАСИБО ЗА ВНИМАНИЕ !</a:t>
            </a:r>
          </a:p>
        </p:txBody>
      </p:sp>
      <p:pic>
        <p:nvPicPr>
          <p:cNvPr id="3" name="Picture 2" descr="F:\_!_s_Oil-Slime.ru\лого.jp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l="4642" t="23200" r="53264" b="14063"/>
          <a:stretch/>
        </p:blipFill>
        <p:spPr bwMode="auto">
          <a:xfrm>
            <a:off x="4182855" y="1415065"/>
            <a:ext cx="3718008" cy="2127624"/>
          </a:xfrm>
          <a:prstGeom prst="rect">
            <a:avLst/>
          </a:prstGeom>
          <a:noFill/>
          <a:effectLst>
            <a:innerShdw blurRad="215900">
              <a:prstClr val="black"/>
            </a:innerShdw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0" y="4854013"/>
            <a:ext cx="12212638" cy="1925981"/>
          </a:xfrm>
          <a:prstGeom prst="rect">
            <a:avLst/>
          </a:prstGeom>
        </p:spPr>
        <p:txBody>
          <a:bodyPr lIns="109033" tIns="54517" rIns="109033" bIns="5451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dirty="0">
                <a:solidFill>
                  <a:srgbClr val="006600"/>
                </a:solidFill>
                <a:latin typeface="+mj-lt"/>
                <a:cs typeface="+mn-cs"/>
              </a:rPr>
              <a:t>АНО «МЦ РППНШ»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rgbClr val="006600"/>
                </a:solidFill>
                <a:latin typeface="+mj-lt"/>
                <a:cs typeface="+mn-cs"/>
              </a:rPr>
              <a:t/>
            </a:r>
            <a:br>
              <a:rPr lang="ru-RU" sz="1300" dirty="0">
                <a:solidFill>
                  <a:srgbClr val="006600"/>
                </a:solidFill>
                <a:latin typeface="+mj-lt"/>
                <a:cs typeface="+mn-cs"/>
              </a:rPr>
            </a:br>
            <a:r>
              <a:rPr lang="ru-RU" sz="2100" dirty="0">
                <a:solidFill>
                  <a:srgbClr val="006600"/>
                </a:solidFill>
                <a:latin typeface="+mj-lt"/>
                <a:cs typeface="+mn-cs"/>
              </a:rPr>
              <a:t>Россия, 115419, Москва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dirty="0">
                <a:solidFill>
                  <a:srgbClr val="006600"/>
                </a:solidFill>
                <a:latin typeface="+mj-lt"/>
                <a:cs typeface="+mn-cs"/>
              </a:rPr>
              <a:t>2-ой Верхний Михайловский проезд, д. 8, корп. 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dirty="0">
                <a:solidFill>
                  <a:srgbClr val="006600"/>
                </a:solidFill>
                <a:latin typeface="+mj-lt"/>
                <a:cs typeface="+mn-cs"/>
              </a:rPr>
              <a:t>Тел.: (495) 954-7628, Тел./факс (495) 954-0256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dirty="0">
                <a:solidFill>
                  <a:srgbClr val="006600"/>
                </a:solidFill>
                <a:latin typeface="+mj-lt"/>
                <a:cs typeface="+mn-cs"/>
              </a:rPr>
              <a:t>e-mail: info@oil-slime.ru, </a:t>
            </a:r>
            <a:r>
              <a:rPr lang="en-US" sz="2100" dirty="0">
                <a:solidFill>
                  <a:srgbClr val="006600"/>
                </a:solidFill>
                <a:latin typeface="+mj-lt"/>
                <a:cs typeface="+mn-cs"/>
              </a:rPr>
              <a:t>WEB-</a:t>
            </a:r>
            <a:r>
              <a:rPr lang="ru-RU" sz="2100" dirty="0">
                <a:solidFill>
                  <a:srgbClr val="006600"/>
                </a:solidFill>
                <a:latin typeface="+mj-lt"/>
                <a:cs typeface="+mn-cs"/>
              </a:rPr>
              <a:t>сайт</a:t>
            </a:r>
            <a:r>
              <a:rPr lang="en-US" sz="2100" dirty="0">
                <a:solidFill>
                  <a:srgbClr val="006600"/>
                </a:solidFill>
                <a:latin typeface="+mj-lt"/>
                <a:cs typeface="+mn-cs"/>
              </a:rPr>
              <a:t>: www.oil-slime.ru</a:t>
            </a:r>
            <a:endParaRPr lang="ru-RU" sz="2100" dirty="0">
              <a:solidFill>
                <a:srgbClr val="006600"/>
              </a:solidFill>
              <a:latin typeface="+mj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41258" y="3734325"/>
            <a:ext cx="6731793" cy="1002651"/>
          </a:xfrm>
          <a:prstGeom prst="rect">
            <a:avLst/>
          </a:prstGeom>
        </p:spPr>
        <p:txBody>
          <a:bodyPr lIns="109033" tIns="54517" rIns="109033" bIns="54517">
            <a:spAutoFit/>
          </a:bodyPr>
          <a:lstStyle/>
          <a:p>
            <a:pPr algn="r">
              <a:defRPr/>
            </a:pPr>
            <a:r>
              <a:rPr lang="ru-RU" sz="2900" dirty="0">
                <a:solidFill>
                  <a:srgbClr val="006600"/>
                </a:solidFill>
                <a:latin typeface="+mj-lt"/>
                <a:cs typeface="+mn-cs"/>
              </a:rPr>
              <a:t>Песцов К.К.</a:t>
            </a:r>
          </a:p>
          <a:p>
            <a:pPr algn="r">
              <a:defRPr/>
            </a:pPr>
            <a:r>
              <a:rPr lang="ru-RU" sz="2900" dirty="0">
                <a:solidFill>
                  <a:srgbClr val="006600"/>
                </a:solidFill>
                <a:latin typeface="+mj-lt"/>
                <a:cs typeface="+mn-cs"/>
              </a:rPr>
              <a:t>          Президент АНО «МЦ РППНШ»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75659" y="188946"/>
            <a:ext cx="8558454" cy="721247"/>
          </a:xfrm>
          <a:prstGeom prst="roundRect">
            <a:avLst/>
          </a:prstGeom>
          <a:solidFill>
            <a:srgbClr val="92D050"/>
          </a:solidFill>
          <a:ln>
            <a:solidFill>
              <a:srgbClr val="0066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anchor="ctr"/>
          <a:lstStyle/>
          <a:p>
            <a:pPr algn="ctr">
              <a:defRPr/>
            </a:pPr>
            <a:r>
              <a:rPr lang="ru-RU" sz="17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j-lt"/>
              </a:rPr>
              <a:t>Источник </a:t>
            </a:r>
            <a:r>
              <a:rPr lang="en-US" sz="17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j-lt"/>
              </a:rPr>
              <a:t>http://www.greenpeace.ru</a:t>
            </a:r>
            <a:endParaRPr lang="ru-RU" sz="17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39" y="1559862"/>
            <a:ext cx="10177198" cy="508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logo_oil-slim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46566" y="115016"/>
            <a:ext cx="1322491" cy="79517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75659" y="188946"/>
            <a:ext cx="8558454" cy="937621"/>
          </a:xfrm>
          <a:prstGeom prst="roundRect">
            <a:avLst/>
          </a:prstGeom>
          <a:solidFill>
            <a:srgbClr val="92D050"/>
          </a:solidFill>
          <a:ln>
            <a:solidFill>
              <a:srgbClr val="0066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anchor="ctr"/>
          <a:lstStyle/>
          <a:p>
            <a:pPr algn="ctr">
              <a:defRPr/>
            </a:pPr>
            <a:r>
              <a:rPr lang="ru-RU" sz="17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j-lt"/>
              </a:rPr>
              <a:t>Источник </a:t>
            </a:r>
            <a:r>
              <a:rPr lang="en-US" sz="17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j-lt"/>
              </a:rPr>
              <a:t>http://www.greenpeace.ru</a:t>
            </a:r>
            <a:endParaRPr lang="ru-RU" sz="17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39" y="1559862"/>
            <a:ext cx="10177198" cy="506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logo_oil-slim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46566" y="115016"/>
            <a:ext cx="1322491" cy="79517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75659" y="188946"/>
            <a:ext cx="8558454" cy="1226120"/>
          </a:xfrm>
          <a:prstGeom prst="roundRect">
            <a:avLst/>
          </a:prstGeom>
          <a:solidFill>
            <a:srgbClr val="92D050"/>
          </a:solidFill>
          <a:ln>
            <a:solidFill>
              <a:srgbClr val="0066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anchor="ctr"/>
          <a:lstStyle/>
          <a:p>
            <a:pPr algn="ctr">
              <a:defRPr/>
            </a:pPr>
            <a:r>
              <a:rPr lang="ru-RU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ХМАО. Разлив нефти, общей площадью около 4 км</a:t>
            </a:r>
            <a:r>
              <a:rPr lang="ru-RU" sz="3300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2</a:t>
            </a:r>
            <a:endParaRPr lang="ru-RU" sz="3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4" descr="_MG_46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20" y="1559862"/>
            <a:ext cx="10196280" cy="504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logo_oil-slim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46566" y="115016"/>
            <a:ext cx="1322491" cy="79517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Дзержинск «Белое море»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dirty="0"/>
          </a:p>
        </p:txBody>
      </p:sp>
      <p:pic>
        <p:nvPicPr>
          <p:cNvPr id="9220" name="Рисунок 3" descr="http://www.esosedi.ru/fiber/64759/fit/900x600/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4" y="1203685"/>
            <a:ext cx="11252164" cy="504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393005" y="275084"/>
            <a:ext cx="9714984" cy="995385"/>
          </a:xfrm>
        </p:spPr>
        <p:txBody>
          <a:bodyPr/>
          <a:lstStyle/>
          <a:p>
            <a:r>
              <a:rPr lang="ru-RU" altLang="ru-RU" dirty="0"/>
              <a:t>г. Дзержинск «Белое море»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dirty="0"/>
          </a:p>
        </p:txBody>
      </p:sp>
      <p:pic>
        <p:nvPicPr>
          <p:cNvPr id="10244" name="Рисунок 3" descr="http://www.esosedi.ru/fiber/64755/fit/900x600/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458098"/>
            <a:ext cx="10961691" cy="464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610632" y="275083"/>
            <a:ext cx="10991374" cy="5806945"/>
          </a:xfrm>
        </p:spPr>
        <p:txBody>
          <a:bodyPr/>
          <a:lstStyle/>
          <a:p>
            <a:r>
              <a:rPr lang="ru-RU" altLang="ru-RU" dirty="0"/>
              <a:t>»</a:t>
            </a:r>
          </a:p>
        </p:txBody>
      </p:sp>
      <p:sp>
        <p:nvSpPr>
          <p:cNvPr id="1028" name="Содержимое 2"/>
          <p:cNvSpPr>
            <a:spLocks noGrp="1"/>
          </p:cNvSpPr>
          <p:nvPr>
            <p:ph idx="1"/>
          </p:nvPr>
        </p:nvSpPr>
        <p:spPr>
          <a:xfrm>
            <a:off x="8587012" y="4006983"/>
            <a:ext cx="3014995" cy="2129108"/>
          </a:xfrm>
        </p:spPr>
        <p:txBody>
          <a:bodyPr/>
          <a:lstStyle/>
          <a:p>
            <a:endParaRPr lang="ru-RU" altLang="ru-RU" dirty="0"/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0" y="-285882"/>
            <a:ext cx="220260" cy="57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033" tIns="54517" rIns="109033" bIns="54517" anchor="ctr">
            <a:spAutoFit/>
          </a:bodyPr>
          <a:lstStyle>
            <a:lvl1pPr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477057" y="286214"/>
          <a:ext cx="11258526" cy="6225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Slide" r:id="rId3" imgW="4570507" imgH="3427482" progId="PowerPoint.Slide.12">
                  <p:embed/>
                </p:oleObj>
              </mc:Choice>
              <mc:Fallback>
                <p:oleObj name="Slide" r:id="rId3" imgW="4570507" imgH="3427482" progId="PowerPoint.Slide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057" y="286214"/>
                        <a:ext cx="11258526" cy="62251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0632" y="275083"/>
            <a:ext cx="10209003" cy="564475"/>
          </a:xfrm>
        </p:spPr>
        <p:txBody>
          <a:bodyPr/>
          <a:lstStyle/>
          <a:p>
            <a:pPr eaLnBrk="1" hangingPunct="1">
              <a:defRPr/>
            </a:pPr>
            <a:r>
              <a:rPr lang="ru-RU" sz="33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Приоритет – удаление трудно извлекаемых </a:t>
            </a:r>
            <a:br>
              <a:rPr lang="ru-RU" sz="33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3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отходов</a:t>
            </a:r>
          </a:p>
        </p:txBody>
      </p:sp>
      <p:pic>
        <p:nvPicPr>
          <p:cNvPr id="12291" name="Picture 4" descr="разлив скваж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005" y="1127363"/>
            <a:ext cx="3913981" cy="21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1009239" y="3289861"/>
            <a:ext cx="4213020" cy="43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033" tIns="54517" rIns="109033" bIns="54517">
            <a:spAutoFit/>
          </a:bodyPr>
          <a:lstStyle>
            <a:lvl1pPr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100" dirty="0">
                <a:solidFill>
                  <a:schemeClr val="tx1"/>
                </a:solidFill>
              </a:rPr>
              <a:t>Нефтяные разливы у скважин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6918862" y="3052940"/>
            <a:ext cx="3815474" cy="75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033" tIns="54517" rIns="109033" bIns="54517">
            <a:spAutoFit/>
          </a:bodyPr>
          <a:lstStyle>
            <a:lvl1pPr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100" dirty="0">
                <a:solidFill>
                  <a:schemeClr val="tx1"/>
                </a:solidFill>
              </a:rPr>
              <a:t>Нефтяные разливы </a:t>
            </a:r>
          </a:p>
          <a:p>
            <a:pPr algn="ctr" eaLnBrk="1" hangingPunct="1"/>
            <a:r>
              <a:rPr lang="ru-RU" altLang="ru-RU" sz="2100" dirty="0">
                <a:solidFill>
                  <a:schemeClr val="tx1"/>
                </a:solidFill>
              </a:rPr>
              <a:t>при ремонте трубопровода</a:t>
            </a:r>
          </a:p>
        </p:txBody>
      </p:sp>
      <p:pic>
        <p:nvPicPr>
          <p:cNvPr id="12294" name="Picture 8" descr="3RIA-615332-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027" y="1127362"/>
            <a:ext cx="5020751" cy="18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4681512" y="6182202"/>
            <a:ext cx="2885220" cy="43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033" tIns="54517" rIns="109033" bIns="54517">
            <a:spAutoFit/>
          </a:bodyPr>
          <a:lstStyle>
            <a:lvl1pPr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100" dirty="0">
                <a:solidFill>
                  <a:schemeClr val="tx1"/>
                </a:solidFill>
              </a:rPr>
              <a:t>Танкерные разливы</a:t>
            </a:r>
          </a:p>
        </p:txBody>
      </p:sp>
      <p:pic>
        <p:nvPicPr>
          <p:cNvPr id="12296" name="Picture 11" descr="5416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593" y="3940200"/>
            <a:ext cx="4172651" cy="202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2" descr="image0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495" y="3968822"/>
            <a:ext cx="4274423" cy="20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logo_oil-slim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46566" y="115016"/>
            <a:ext cx="1322491" cy="79517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299" name="Rectangle 12"/>
          <p:cNvSpPr>
            <a:spLocks noChangeArrowheads="1"/>
          </p:cNvSpPr>
          <p:nvPr/>
        </p:nvSpPr>
        <p:spPr bwMode="auto">
          <a:xfrm>
            <a:off x="0" y="-285882"/>
            <a:ext cx="220260" cy="57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033" tIns="54517" rIns="109033" bIns="54517" anchor="ctr">
            <a:spAutoFit/>
          </a:bodyPr>
          <a:lstStyle>
            <a:lvl1pPr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6923</TotalTime>
  <Words>567</Words>
  <Application>Microsoft Office PowerPoint</Application>
  <PresentationFormat>Произвольный</PresentationFormat>
  <Paragraphs>99</Paragraphs>
  <Slides>20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Дзержинск «Белое море»</vt:lpstr>
      <vt:lpstr>г. Дзержинск «Белое море»</vt:lpstr>
      <vt:lpstr>»</vt:lpstr>
      <vt:lpstr>Приоритет – удаление трудно извлекаемых  отходов</vt:lpstr>
      <vt:lpstr>Презентация PowerPoint</vt:lpstr>
      <vt:lpstr> </vt:lpstr>
      <vt:lpstr>      Дополнения и иллюстрации</vt:lpstr>
      <vt:lpstr>Потребители альтернативных энергоносителей</vt:lpstr>
      <vt:lpstr>Приоритет – объединение различных видов отходов</vt:lpstr>
      <vt:lpstr>Презентация PowerPoint</vt:lpstr>
      <vt:lpstr>Новый подход</vt:lpstr>
      <vt:lpstr>Презентация PowerPoint</vt:lpstr>
      <vt:lpstr>Презентация PowerPoint</vt:lpstr>
      <vt:lpstr>Приоритет – коммерциализация природоохранной деятельности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kan</dc:creator>
  <cp:lastModifiedBy>User</cp:lastModifiedBy>
  <cp:revision>304</cp:revision>
  <dcterms:created xsi:type="dcterms:W3CDTF">2011-09-24T18:07:15Z</dcterms:created>
  <dcterms:modified xsi:type="dcterms:W3CDTF">2018-03-21T12:22:46Z</dcterms:modified>
</cp:coreProperties>
</file>