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60" r:id="rId4"/>
    <p:sldId id="275" r:id="rId5"/>
    <p:sldId id="272" r:id="rId6"/>
    <p:sldId id="273" r:id="rId7"/>
    <p:sldId id="276" r:id="rId8"/>
    <p:sldId id="277" r:id="rId9"/>
    <p:sldId id="278" r:id="rId10"/>
    <p:sldId id="279" r:id="rId11"/>
    <p:sldId id="280" r:id="rId12"/>
    <p:sldId id="281" r:id="rId13"/>
  </p:sldIdLst>
  <p:sldSz cx="12212638" cy="6869113"/>
  <p:notesSz cx="6797675" cy="9926638"/>
  <p:defaultTextStyle>
    <a:defPPr>
      <a:defRPr lang="ru-RU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2" y="-96"/>
      </p:cViewPr>
      <p:guideLst>
        <p:guide orient="horz" pos="2164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948" y="1124182"/>
            <a:ext cx="10380742" cy="2391469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580" y="3607875"/>
            <a:ext cx="9159479" cy="165844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5165" indent="0" algn="ctr">
              <a:buNone/>
              <a:defRPr sz="2400"/>
            </a:lvl2pPr>
            <a:lvl3pPr marL="1090331" indent="0" algn="ctr">
              <a:buNone/>
              <a:defRPr sz="2100"/>
            </a:lvl3pPr>
            <a:lvl4pPr marL="1635496" indent="0" algn="ctr">
              <a:buNone/>
              <a:defRPr sz="1900"/>
            </a:lvl4pPr>
            <a:lvl5pPr marL="2180661" indent="0" algn="ctr">
              <a:buNone/>
              <a:defRPr sz="1900"/>
            </a:lvl5pPr>
            <a:lvl6pPr marL="2725826" indent="0" algn="ctr">
              <a:buNone/>
              <a:defRPr sz="1900"/>
            </a:lvl6pPr>
            <a:lvl7pPr marL="3270992" indent="0" algn="ctr">
              <a:buNone/>
              <a:defRPr sz="1900"/>
            </a:lvl7pPr>
            <a:lvl8pPr marL="3816157" indent="0" algn="ctr">
              <a:buNone/>
              <a:defRPr sz="1900"/>
            </a:lvl8pPr>
            <a:lvl9pPr marL="4361322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1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8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9670" y="365717"/>
            <a:ext cx="2633350" cy="5821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620" y="365717"/>
            <a:ext cx="7747392" cy="5821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4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3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59" y="1712510"/>
            <a:ext cx="10533400" cy="285736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259" y="4596901"/>
            <a:ext cx="10533400" cy="1502618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51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4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619" y="1828583"/>
            <a:ext cx="5190371" cy="43583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648" y="1828583"/>
            <a:ext cx="5190371" cy="43583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5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10" y="365718"/>
            <a:ext cx="10533400" cy="13277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11" y="1683887"/>
            <a:ext cx="5166518" cy="82524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11" y="2509134"/>
            <a:ext cx="5166518" cy="3690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649" y="1683887"/>
            <a:ext cx="5191962" cy="82524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649" y="2509134"/>
            <a:ext cx="5191962" cy="3690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8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09" y="457941"/>
            <a:ext cx="3938894" cy="1602793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962" y="989027"/>
            <a:ext cx="6182648" cy="488152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09" y="2060734"/>
            <a:ext cx="3938894" cy="3817764"/>
          </a:xfrm>
        </p:spPr>
        <p:txBody>
          <a:bodyPr/>
          <a:lstStyle>
            <a:lvl1pPr marL="0" indent="0">
              <a:buNone/>
              <a:defRPr sz="1900"/>
            </a:lvl1pPr>
            <a:lvl2pPr marL="545165" indent="0">
              <a:buNone/>
              <a:defRPr sz="1700"/>
            </a:lvl2pPr>
            <a:lvl3pPr marL="1090331" indent="0">
              <a:buNone/>
              <a:defRPr sz="1400"/>
            </a:lvl3pPr>
            <a:lvl4pPr marL="1635496" indent="0">
              <a:buNone/>
              <a:defRPr sz="1200"/>
            </a:lvl4pPr>
            <a:lvl5pPr marL="2180661" indent="0">
              <a:buNone/>
              <a:defRPr sz="1200"/>
            </a:lvl5pPr>
            <a:lvl6pPr marL="2725826" indent="0">
              <a:buNone/>
              <a:defRPr sz="1200"/>
            </a:lvl6pPr>
            <a:lvl7pPr marL="3270992" indent="0">
              <a:buNone/>
              <a:defRPr sz="1200"/>
            </a:lvl7pPr>
            <a:lvl8pPr marL="3816157" indent="0">
              <a:buNone/>
              <a:defRPr sz="1200"/>
            </a:lvl8pPr>
            <a:lvl9pPr marL="436132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09" y="457941"/>
            <a:ext cx="3938894" cy="1602793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91962" y="989027"/>
            <a:ext cx="6182648" cy="4881522"/>
          </a:xfrm>
        </p:spPr>
        <p:txBody>
          <a:bodyPr anchor="t"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09" y="2060734"/>
            <a:ext cx="3938894" cy="3817764"/>
          </a:xfrm>
        </p:spPr>
        <p:txBody>
          <a:bodyPr/>
          <a:lstStyle>
            <a:lvl1pPr marL="0" indent="0">
              <a:buNone/>
              <a:defRPr sz="1900"/>
            </a:lvl1pPr>
            <a:lvl2pPr marL="545165" indent="0">
              <a:buNone/>
              <a:defRPr sz="1700"/>
            </a:lvl2pPr>
            <a:lvl3pPr marL="1090331" indent="0">
              <a:buNone/>
              <a:defRPr sz="1400"/>
            </a:lvl3pPr>
            <a:lvl4pPr marL="1635496" indent="0">
              <a:buNone/>
              <a:defRPr sz="1200"/>
            </a:lvl4pPr>
            <a:lvl5pPr marL="2180661" indent="0">
              <a:buNone/>
              <a:defRPr sz="1200"/>
            </a:lvl5pPr>
            <a:lvl6pPr marL="2725826" indent="0">
              <a:buNone/>
              <a:defRPr sz="1200"/>
            </a:lvl6pPr>
            <a:lvl7pPr marL="3270992" indent="0">
              <a:buNone/>
              <a:defRPr sz="1200"/>
            </a:lvl7pPr>
            <a:lvl8pPr marL="3816157" indent="0">
              <a:buNone/>
              <a:defRPr sz="1200"/>
            </a:lvl8pPr>
            <a:lvl9pPr marL="436132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619" y="365718"/>
            <a:ext cx="10533400" cy="1327711"/>
          </a:xfrm>
          <a:prstGeom prst="rect">
            <a:avLst/>
          </a:prstGeom>
        </p:spPr>
        <p:txBody>
          <a:bodyPr vert="horz" lIns="109033" tIns="54517" rIns="109033" bIns="545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9" y="1828583"/>
            <a:ext cx="10533400" cy="4358389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619" y="6366651"/>
            <a:ext cx="2747844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A34D-8523-4FA5-BA17-A8A04966C68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5437" y="6366651"/>
            <a:ext cx="4121765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5175" y="6366651"/>
            <a:ext cx="2747844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6A3B-37C1-4273-A463-A909DE5E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0331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583" indent="-272583" algn="l" defTabSz="1090331" rtl="0" eaLnBrk="1" latinLnBrk="0" hangingPunct="1">
        <a:lnSpc>
          <a:spcPct val="90000"/>
        </a:lnSpc>
        <a:spcBef>
          <a:spcPts val="1192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7748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913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078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244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409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l" defTabSz="1090331" rtl="0" eaLnBrk="1" latinLnBrk="0" hangingPunct="1">
        <a:lnSpc>
          <a:spcPct val="90000"/>
        </a:lnSpc>
        <a:spcBef>
          <a:spcPts val="59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638" cy="6869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487" y="3163204"/>
            <a:ext cx="10380742" cy="3441496"/>
          </a:xfrm>
        </p:spPr>
        <p:txBody>
          <a:bodyPr>
            <a:normAutofit fontScale="90000"/>
          </a:bodyPr>
          <a:lstStyle/>
          <a:p>
            <a:r>
              <a:rPr lang="ru-RU" sz="5700" b="1" dirty="0">
                <a:solidFill>
                  <a:srgbClr val="FFFF00"/>
                </a:solidFill>
              </a:rPr>
              <a:t>Ответственность </a:t>
            </a:r>
            <a:r>
              <a:rPr lang="ru-RU" sz="5700" b="1" dirty="0" err="1">
                <a:solidFill>
                  <a:srgbClr val="FFFF00"/>
                </a:solidFill>
              </a:rPr>
              <a:t>недропользователей</a:t>
            </a:r>
            <a:r>
              <a:rPr lang="ru-RU" sz="5700" b="1" dirty="0">
                <a:solidFill>
                  <a:srgbClr val="FFFF00"/>
                </a:solidFill>
              </a:rPr>
              <a:t> за рекультивацию территории размещения отходов добычи полезных ископаемых</a:t>
            </a:r>
            <a:endParaRPr lang="ru-RU" sz="57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59" y="1229607"/>
            <a:ext cx="5805577" cy="1563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824" y="665830"/>
            <a:ext cx="5838147" cy="757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98" y="288279"/>
            <a:ext cx="1131802" cy="854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0100" y="350557"/>
            <a:ext cx="4079378" cy="1079595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b="1" dirty="0" smtClean="0"/>
              <a:t>Министерство природных</a:t>
            </a:r>
            <a:br>
              <a:rPr lang="ru-RU" b="1" dirty="0" smtClean="0"/>
            </a:br>
            <a:r>
              <a:rPr lang="ru-RU" b="1" dirty="0" smtClean="0"/>
              <a:t> ресурсов и экологии РФ</a:t>
            </a:r>
          </a:p>
          <a:p>
            <a:pPr algn="ctr"/>
            <a:r>
              <a:rPr lang="ru-RU" b="1" u="sng" dirty="0" err="1" smtClean="0"/>
              <a:t>Роснедра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5716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6"/>
            <a:ext cx="11279408" cy="1003792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8" y="336024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3175" y="303072"/>
            <a:ext cx="8906289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/>
              <a:t>Природоохранные мероприятия на этапе эксплуатации </a:t>
            </a:r>
            <a:r>
              <a:rPr lang="ru-RU" b="1" dirty="0" smtClean="0"/>
              <a:t>месторождений (2)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452227" y="6394558"/>
            <a:ext cx="610772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8028" y="1306864"/>
            <a:ext cx="10904199" cy="496209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dirty="0"/>
              <a:t>Корректировка пассивных и активных мер защиты </a:t>
            </a:r>
            <a:r>
              <a:rPr lang="ru-RU" dirty="0" smtClean="0"/>
              <a:t>окружающей среды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5408" y="2539009"/>
            <a:ext cx="5353823" cy="420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/>
              <a:t>К источникам ущерба:</a:t>
            </a:r>
          </a:p>
          <a:p>
            <a:pPr lvl="1"/>
            <a:r>
              <a:rPr lang="ru-RU" sz="1900" dirty="0"/>
              <a:t>• очистка </a:t>
            </a:r>
            <a:r>
              <a:rPr lang="ru-RU" sz="1900" dirty="0"/>
              <a:t>выбросов и </a:t>
            </a:r>
            <a:r>
              <a:rPr lang="ru-RU" sz="1900" dirty="0"/>
              <a:t>сбросов из организованных источников;</a:t>
            </a:r>
          </a:p>
          <a:p>
            <a:pPr lvl="1"/>
            <a:r>
              <a:rPr lang="ru-RU" sz="1900" dirty="0"/>
              <a:t>• </a:t>
            </a:r>
            <a:r>
              <a:rPr lang="ru-RU" sz="1900" dirty="0" err="1"/>
              <a:t>обеспыливание</a:t>
            </a:r>
            <a:r>
              <a:rPr lang="ru-RU" sz="1900" dirty="0"/>
              <a:t> </a:t>
            </a:r>
            <a:r>
              <a:rPr lang="ru-RU" sz="1900" dirty="0"/>
              <a:t>неорганизованных </a:t>
            </a:r>
            <a:r>
              <a:rPr lang="ru-RU" sz="1900" dirty="0"/>
              <a:t>источников;</a:t>
            </a:r>
          </a:p>
          <a:p>
            <a:pPr lvl="1"/>
            <a:r>
              <a:rPr lang="ru-RU" sz="1900" dirty="0"/>
              <a:t>• </a:t>
            </a:r>
            <a:r>
              <a:rPr lang="ru-RU" sz="1900" dirty="0"/>
              <a:t>повышение </a:t>
            </a:r>
            <a:r>
              <a:rPr lang="ru-RU" sz="1900" dirty="0"/>
              <a:t>коэффициента </a:t>
            </a:r>
            <a:r>
              <a:rPr lang="ru-RU" sz="1900" dirty="0" err="1"/>
              <a:t>водооборота</a:t>
            </a:r>
            <a:r>
              <a:rPr lang="ru-RU" sz="1900" dirty="0"/>
              <a:t>;</a:t>
            </a:r>
          </a:p>
          <a:p>
            <a:pPr lvl="1"/>
            <a:r>
              <a:rPr lang="ru-RU" sz="1900" dirty="0"/>
              <a:t>• </a:t>
            </a:r>
            <a:r>
              <a:rPr lang="ru-RU" sz="1900" dirty="0"/>
              <a:t>ресурсосберегающие </a:t>
            </a:r>
            <a:r>
              <a:rPr lang="ru-RU" sz="1900" dirty="0"/>
              <a:t>и малоотходные </a:t>
            </a:r>
            <a:r>
              <a:rPr lang="ru-RU" sz="1900" dirty="0"/>
              <a:t>технологии;</a:t>
            </a:r>
          </a:p>
          <a:p>
            <a:pPr lvl="1"/>
            <a:r>
              <a:rPr lang="ru-RU" sz="1900" dirty="0"/>
              <a:t>• </a:t>
            </a:r>
            <a:r>
              <a:rPr lang="ru-RU" sz="1900" dirty="0"/>
              <a:t>рекультивация отвалов, </a:t>
            </a:r>
            <a:r>
              <a:rPr lang="ru-RU" sz="1900" dirty="0" err="1"/>
              <a:t>хвосто</a:t>
            </a:r>
            <a:r>
              <a:rPr lang="ru-RU" sz="1900" dirty="0"/>
              <a:t>-, </a:t>
            </a:r>
            <a:r>
              <a:rPr lang="ru-RU" sz="1900" dirty="0" err="1"/>
              <a:t>шламо</a:t>
            </a:r>
            <a:r>
              <a:rPr lang="ru-RU" sz="1900" dirty="0"/>
              <a:t>- и </a:t>
            </a:r>
            <a:r>
              <a:rPr lang="ru-RU" sz="1900" dirty="0" err="1"/>
              <a:t>шлакохранилищ</a:t>
            </a:r>
            <a:r>
              <a:rPr lang="ru-RU" sz="1900" dirty="0"/>
              <a:t>, карьерных выемок;</a:t>
            </a:r>
          </a:p>
          <a:p>
            <a:pPr lvl="1"/>
            <a:r>
              <a:rPr lang="ru-RU" sz="1900" dirty="0"/>
              <a:t>• </a:t>
            </a:r>
            <a:r>
              <a:rPr lang="ru-RU" sz="1900" dirty="0"/>
              <a:t>утилизация </a:t>
            </a:r>
            <a:r>
              <a:rPr lang="ru-RU" sz="1900" dirty="0"/>
              <a:t>отвалов </a:t>
            </a:r>
            <a:r>
              <a:rPr lang="ru-RU" sz="1900" dirty="0"/>
              <a:t>для </a:t>
            </a:r>
            <a:r>
              <a:rPr lang="ru-RU" sz="1900" dirty="0"/>
              <a:t>закладки подземных и поверхностных выработок, планировки рельефа, </a:t>
            </a:r>
            <a:r>
              <a:rPr lang="ru-RU" sz="1900" dirty="0"/>
              <a:t>в </a:t>
            </a:r>
            <a:r>
              <a:rPr lang="ru-RU" sz="1900" dirty="0"/>
              <a:t>дорожном </a:t>
            </a:r>
            <a:r>
              <a:rPr lang="ru-RU" sz="1900" dirty="0"/>
              <a:t>строительстве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7259" y="2539009"/>
            <a:ext cx="5204968" cy="2741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9033" tIns="54517" rIns="109033" bIns="54517">
            <a:spAutoFit/>
          </a:bodyPr>
          <a:lstStyle/>
          <a:p>
            <a:r>
              <a:rPr lang="ru-RU" sz="1900" b="1" dirty="0"/>
              <a:t>К объектам ущерба:</a:t>
            </a:r>
          </a:p>
          <a:p>
            <a:pPr lvl="1"/>
            <a:r>
              <a:rPr lang="ru-RU" sz="1900" dirty="0"/>
              <a:t>Изоляция </a:t>
            </a:r>
            <a:r>
              <a:rPr lang="ru-RU" sz="1900" dirty="0"/>
              <a:t>объекта от негативного воздействия (</a:t>
            </a:r>
            <a:r>
              <a:rPr lang="ru-RU" sz="1900" dirty="0" err="1"/>
              <a:t>шумоподавляющие</a:t>
            </a:r>
            <a:r>
              <a:rPr lang="ru-RU" sz="1900" dirty="0"/>
              <a:t> экраны на границе с жилыми объектами, переселение жителей из домов с превышением нормативов по радону)</a:t>
            </a:r>
          </a:p>
          <a:p>
            <a:pPr lvl="1"/>
            <a:r>
              <a:rPr lang="ru-RU" sz="1900" dirty="0"/>
              <a:t>Восстановление нарушенного объекта:  рекультивация территорий и восполнение  биоресурсов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21" y="2034238"/>
            <a:ext cx="6229678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/>
              <a:t>Пассивные меры защиты окружающей среды</a:t>
            </a:r>
            <a:endParaRPr lang="ru-RU" sz="1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47258" y="2034238"/>
            <a:ext cx="581574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/>
              <a:t>Активные меры защиты окружающей среды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8259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-1318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6"/>
            <a:ext cx="11279408" cy="1003792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8" y="336024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3175" y="151809"/>
            <a:ext cx="8906289" cy="1079595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/>
              <a:t>Дальнейшее совершенствование правового регулирования вопросов ликвидации горнодобывающих предприятий с проведением </a:t>
            </a:r>
            <a:r>
              <a:rPr lang="ru-RU" b="1" dirty="0" err="1"/>
              <a:t>рекультивационных</a:t>
            </a:r>
            <a:r>
              <a:rPr lang="ru-RU" b="1" dirty="0"/>
              <a:t> мероприятий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452227" y="6394558"/>
            <a:ext cx="610772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779" y="1355932"/>
            <a:ext cx="11223489" cy="2156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dirty="0"/>
              <a:t>В настоящее время Положением о подготовке, согласовании и утверждении технических проектов разработки месторождений полезных ископаемых предусмотрен технический проект ликвидации или консервации горных выработок в качестве самостоятельного вида проектной документации, которая разрабатывается на завершающем этапе отработки месторождения.</a:t>
            </a:r>
          </a:p>
          <a:p>
            <a:r>
              <a:rPr lang="ru-RU" sz="1900" dirty="0"/>
              <a:t>Представляется целесообразным обеспечить переход от составления самостоятельного технического проекта ликвидации или консервации горных выработок к выделению соответствующих положений в техническом проекте разработки месторождения.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9943" y="3589611"/>
            <a:ext cx="6872283" cy="3051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9033" tIns="54517" rIns="109033" bIns="54517">
            <a:spAutoFit/>
          </a:bodyPr>
          <a:lstStyle/>
          <a:p>
            <a:r>
              <a:rPr lang="ru-RU" sz="1900" dirty="0"/>
              <a:t>Формирование специальных ликвидационных фондов, что позволит с одной стороны гарантировать наличие достаточных финансовых средств у пользователя недр для исполнения собственных обязательств по ликвидации горных выработок, а с другой стороны позволит эффективно решить вопрос о ликвидации имеющихся объектов накопленного вреда окружающей среде.</a:t>
            </a:r>
          </a:p>
          <a:p>
            <a:r>
              <a:rPr lang="ru-RU" sz="1900" dirty="0"/>
              <a:t>Создание ликвидационных фондов является общемировой практикой осуществления ликвидационных мероприятий и широко распространено в зарубежном законодательстве.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1" y="3660008"/>
            <a:ext cx="3943342" cy="29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2" y="-1"/>
            <a:ext cx="12238380" cy="6869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16" y="3018385"/>
            <a:ext cx="12113349" cy="987262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5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5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CFCD-A43C-4944-80D9-06CE2D6D95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3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5"/>
            <a:ext cx="11279408" cy="1123743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7112" y="1559572"/>
            <a:ext cx="6720486" cy="2326090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800" dirty="0"/>
              <a:t>При использовании даже самых лучших технологий в мире используется лишь 2-3% извлечённой из недр горной массы, а остальная её часть превращается </a:t>
            </a:r>
            <a:endParaRPr lang="ru-RU" sz="1800" dirty="0"/>
          </a:p>
          <a:p>
            <a:pPr lvl="1"/>
            <a:r>
              <a:rPr lang="ru-RU" sz="1800" dirty="0"/>
              <a:t>•</a:t>
            </a:r>
            <a:r>
              <a:rPr lang="ru-RU" sz="1800" dirty="0"/>
              <a:t> либо </a:t>
            </a:r>
            <a:r>
              <a:rPr lang="ru-RU" sz="1800" dirty="0"/>
              <a:t>в промышленные выбросы-сбросы - газовые, газо-пылевые и пылевые выбросы, жидкие производственные стоки (около 20%), </a:t>
            </a:r>
            <a:endParaRPr lang="ru-RU" sz="1800" dirty="0"/>
          </a:p>
          <a:p>
            <a:pPr lvl="1"/>
            <a:r>
              <a:rPr lang="ru-RU" sz="1800" dirty="0"/>
              <a:t>•</a:t>
            </a:r>
            <a:r>
              <a:rPr lang="ru-RU" sz="1800" dirty="0"/>
              <a:t> либо </a:t>
            </a:r>
            <a:r>
              <a:rPr lang="ru-RU" sz="1800" dirty="0"/>
              <a:t>в отходы - отвалы пустых пород, </a:t>
            </a:r>
            <a:r>
              <a:rPr lang="ru-RU" sz="1800" dirty="0" err="1"/>
              <a:t>хвосто</a:t>
            </a:r>
            <a:r>
              <a:rPr lang="ru-RU" sz="1800" dirty="0"/>
              <a:t>-, </a:t>
            </a:r>
            <a:r>
              <a:rPr lang="ru-RU" sz="1800" dirty="0" err="1"/>
              <a:t>шлако</a:t>
            </a:r>
            <a:r>
              <a:rPr lang="ru-RU" sz="1800" dirty="0"/>
              <a:t>- и </a:t>
            </a:r>
            <a:r>
              <a:rPr lang="ru-RU" sz="1800" dirty="0" err="1"/>
              <a:t>шламохранилища</a:t>
            </a:r>
            <a:r>
              <a:rPr lang="ru-RU" sz="1800" dirty="0"/>
              <a:t> (около 78%).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2" y="4179888"/>
            <a:ext cx="4457021" cy="2465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699" y="1690467"/>
            <a:ext cx="4630218" cy="31942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8919" y="4967495"/>
            <a:ext cx="7138932" cy="1772092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800" dirty="0"/>
              <a:t>В результате деятельности горнодобывающей и перерабатывающих отраслей промышленности в России скопилось огромное количество порядка </a:t>
            </a:r>
            <a:r>
              <a:rPr lang="ru-RU" sz="1800" b="1" dirty="0">
                <a:solidFill>
                  <a:srgbClr val="FF0000"/>
                </a:solidFill>
              </a:rPr>
              <a:t>80-100 млрд. т </a:t>
            </a:r>
            <a:r>
              <a:rPr lang="ru-RU" sz="1800" dirty="0"/>
              <a:t>техногенных отходов - вскрышных и отвальных пород, </a:t>
            </a:r>
            <a:r>
              <a:rPr lang="ru-RU" sz="1800" dirty="0" err="1"/>
              <a:t>забалансовых</a:t>
            </a:r>
            <a:r>
              <a:rPr lang="ru-RU" sz="1800" dirty="0"/>
              <a:t> руд, хвостов обогащения, отходов металлургической и химической переработки, отходов сжигания углей.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644" y="342648"/>
            <a:ext cx="8906289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/>
              <a:t>Техногенные </a:t>
            </a:r>
            <a:r>
              <a:rPr lang="ru-RU" b="1" dirty="0"/>
              <a:t>отходы </a:t>
            </a:r>
            <a:r>
              <a:rPr lang="ru-RU" b="1" dirty="0" smtClean="0"/>
              <a:t>- продукт </a:t>
            </a:r>
            <a:r>
              <a:rPr lang="ru-RU" b="1" dirty="0"/>
              <a:t>деятельности горнодобывающих и связанных с ними перерабатывающих производств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5"/>
            <a:ext cx="11279408" cy="1123743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24573" y="1500040"/>
            <a:ext cx="3728263" cy="577919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defTabSz="53570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промышленность </a:t>
            </a:r>
          </a:p>
          <a:p>
            <a:pPr defTabSz="53570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строительных материалов  </a:t>
            </a:r>
            <a:r>
              <a:rPr lang="ru-RU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% </a:t>
            </a:r>
            <a:endParaRPr lang="ru-RU" b="1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58710" y="5135526"/>
            <a:ext cx="2490048" cy="577919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pPr defTabSz="53570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угольная </a:t>
            </a: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промышленность </a:t>
            </a:r>
            <a:r>
              <a:rPr lang="ru-RU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52%</a:t>
            </a:r>
            <a:r>
              <a:rPr lang="ru-RU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27886" y="2108656"/>
            <a:ext cx="2353793" cy="577919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pPr defTabSz="53570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химическая </a:t>
            </a: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промышленность </a:t>
            </a:r>
            <a:r>
              <a:rPr lang="ru-RU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8%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84068" y="3094546"/>
            <a:ext cx="2013443" cy="577919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pPr defTabSz="53570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цветная </a:t>
            </a: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металлургия </a:t>
            </a:r>
            <a:r>
              <a:rPr lang="ru-RU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12% </a:t>
            </a:r>
            <a:endParaRPr lang="ru-RU" b="1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26882" y="4204389"/>
            <a:ext cx="2013443" cy="577919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pPr defTabSz="53570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черная </a:t>
            </a: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7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металлургия </a:t>
            </a:r>
            <a:r>
              <a:rPr lang="ru-RU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20% </a:t>
            </a:r>
            <a:endParaRPr lang="ru-RU" b="1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58909" y="2179230"/>
            <a:ext cx="3831292" cy="2873261"/>
            <a:chOff x="5528227" y="1624080"/>
            <a:chExt cx="2868613" cy="2868613"/>
          </a:xfrm>
        </p:grpSpPr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5528227" y="1624080"/>
            <a:ext cx="2868613" cy="286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CorelDRAW" r:id="rId4" imgW="2869311" imgH="2868930" progId="CorelDraw.Graphic.18">
                    <p:embed/>
                  </p:oleObj>
                </mc:Choice>
                <mc:Fallback>
                  <p:oleObj name="CorelDRAW" r:id="rId4" imgW="2869311" imgH="2868930" progId="CorelDraw.Graphic.18">
                    <p:embed/>
                    <p:pic>
                      <p:nvPicPr>
                        <p:cNvPr id="11" name="Объект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28227" y="1624080"/>
                          <a:ext cx="2868613" cy="28686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Прямоугольник 16"/>
            <p:cNvSpPr/>
            <p:nvPr/>
          </p:nvSpPr>
          <p:spPr>
            <a:xfrm>
              <a:off x="7372388" y="2542058"/>
              <a:ext cx="641158" cy="414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3570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FFFF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1 960</a:t>
              </a:r>
              <a:endParaRPr lang="ru-RU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393147" y="1778784"/>
              <a:ext cx="473127" cy="414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3570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FFFF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265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911221" y="2045987"/>
              <a:ext cx="473127" cy="414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3570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FFFF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270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674885" y="2642880"/>
              <a:ext cx="523536" cy="460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3570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374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911221" y="3434210"/>
              <a:ext cx="523536" cy="460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3570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630</a:t>
              </a: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9771633" y="3263902"/>
            <a:ext cx="1090034" cy="545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690140" y="3340845"/>
            <a:ext cx="1253020" cy="371709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</a:rPr>
              <a:t>МЛН т/год</a:t>
            </a:r>
            <a:endParaRPr lang="ru-RU" sz="17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947" y="1482055"/>
            <a:ext cx="6035843" cy="2880088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800" dirty="0"/>
              <a:t>Среди отраслей промышленности доминирующими по образованию и накоплению отходов являются угольная, а также черная и цветная металлургия. Наибольшее количество отходов образуется на предприятиях угольной промышленности - 1960 млн т в год (52%). В других отраслях их объем составляет, млн. т: черной металлургии – 630 (20%), цветной металлургии – 374(12%), химической промышленности и производства минеральных удобрений – 270 (8%), промышленности строительных материалов – 265 (8%).</a:t>
            </a:r>
            <a:endParaRPr lang="ru-RU" sz="1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671194" y="2618069"/>
            <a:ext cx="119923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149037" y="3587143"/>
            <a:ext cx="119923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748656" y="4691464"/>
            <a:ext cx="119923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0080978" y="1992638"/>
            <a:ext cx="77717" cy="1865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0442059" y="5099492"/>
            <a:ext cx="109218" cy="1865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35769" y="350507"/>
            <a:ext cx="8906289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/>
              <a:t>Ежегодный объем накопления техногенных отходов при добыче и переработке твердых полезных ископаемых</a:t>
            </a:r>
            <a:endParaRPr lang="ru-RU" b="1" dirty="0"/>
          </a:p>
        </p:txBody>
      </p:sp>
      <p:sp>
        <p:nvSpPr>
          <p:cNvPr id="3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909" y="4894385"/>
            <a:ext cx="8138874" cy="1495093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800" dirty="0"/>
              <a:t>Под полигоны для складирования и хранения техногенных отходов ежегодно отчуждается около 10 тыс. га пригодных для сельского хозяйства земель.</a:t>
            </a:r>
          </a:p>
          <a:p>
            <a:r>
              <a:rPr lang="ru-RU" sz="1800" dirty="0"/>
              <a:t>В целом по России под складирование горнопромышленных отходов занято свыше 500 тыс. га земель, а негативное воздействие отходов на окружающую среду проявляется на территории, превышающей эту площадь в 10-15 раз.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5"/>
            <a:ext cx="11279408" cy="1123743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029" y="1392731"/>
            <a:ext cx="7156645" cy="3157087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800" dirty="0"/>
              <a:t>Ущерб от воздействия отходов заключается в:</a:t>
            </a:r>
          </a:p>
          <a:p>
            <a:r>
              <a:rPr lang="ru-RU" sz="1800" dirty="0"/>
              <a:t>• </a:t>
            </a:r>
            <a:r>
              <a:rPr lang="ru-RU" sz="1800" dirty="0"/>
              <a:t>выводе из хозяйственного оборота многих десятков тысяч гектаров продуктивных </a:t>
            </a:r>
            <a:r>
              <a:rPr lang="ru-RU" sz="1800" dirty="0"/>
              <a:t>земель;</a:t>
            </a:r>
            <a:endParaRPr lang="ru-RU" sz="1800" dirty="0"/>
          </a:p>
          <a:p>
            <a:r>
              <a:rPr lang="ru-RU" sz="1800" dirty="0"/>
              <a:t>•</a:t>
            </a:r>
            <a:r>
              <a:rPr lang="ru-RU" sz="1800" dirty="0"/>
              <a:t> </a:t>
            </a:r>
            <a:r>
              <a:rPr lang="ru-RU" sz="1800" dirty="0"/>
              <a:t>загрязнении компонентов окружающей </a:t>
            </a:r>
            <a:r>
              <a:rPr lang="ru-RU" sz="1800" dirty="0"/>
              <a:t>среды; </a:t>
            </a:r>
            <a:r>
              <a:rPr lang="ru-RU" sz="1800" dirty="0"/>
              <a:t>«потребляемых» населением - воздух, вода, </a:t>
            </a:r>
            <a:r>
              <a:rPr lang="ru-RU" sz="1800" dirty="0"/>
              <a:t>биоресурсы;</a:t>
            </a:r>
            <a:endParaRPr lang="ru-RU" sz="1800" dirty="0"/>
          </a:p>
          <a:p>
            <a:r>
              <a:rPr lang="ru-RU" sz="1800" dirty="0"/>
              <a:t>•</a:t>
            </a:r>
            <a:r>
              <a:rPr lang="ru-RU" sz="1800" dirty="0"/>
              <a:t> </a:t>
            </a:r>
            <a:r>
              <a:rPr lang="ru-RU" sz="1800" dirty="0"/>
              <a:t>нанесении существенного вреда </a:t>
            </a:r>
            <a:r>
              <a:rPr lang="ru-RU" sz="1800" dirty="0"/>
              <a:t>биоресурсам; </a:t>
            </a:r>
            <a:endParaRPr lang="ru-RU" sz="1800" dirty="0"/>
          </a:p>
          <a:p>
            <a:r>
              <a:rPr lang="ru-RU" sz="1800" dirty="0"/>
              <a:t>•</a:t>
            </a:r>
            <a:r>
              <a:rPr lang="ru-RU" sz="1800" dirty="0"/>
              <a:t> </a:t>
            </a:r>
            <a:r>
              <a:rPr lang="ru-RU" sz="1800" dirty="0"/>
              <a:t>трансформации природного ландшафта за счет формирования карьерных выработок, </a:t>
            </a:r>
            <a:r>
              <a:rPr lang="ru-RU" sz="1800" dirty="0" err="1"/>
              <a:t>хвостохранилищ</a:t>
            </a:r>
            <a:r>
              <a:rPr lang="ru-RU" sz="1800" dirty="0"/>
              <a:t>, </a:t>
            </a:r>
            <a:r>
              <a:rPr lang="ru-RU" sz="1800" dirty="0"/>
              <a:t>отвалов, провалов земной </a:t>
            </a:r>
            <a:r>
              <a:rPr lang="ru-RU" sz="1800" dirty="0"/>
              <a:t>поверхности;</a:t>
            </a:r>
            <a:endParaRPr lang="ru-RU" sz="1800" dirty="0"/>
          </a:p>
          <a:p>
            <a:r>
              <a:rPr lang="ru-RU" sz="1800" dirty="0"/>
              <a:t>•</a:t>
            </a:r>
            <a:r>
              <a:rPr lang="ru-RU" sz="1800" dirty="0"/>
              <a:t> в </a:t>
            </a:r>
            <a:r>
              <a:rPr lang="ru-RU" sz="1800" dirty="0"/>
              <a:t>потере здоровья населением в результате загрязнения окружающей среды.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5769" y="350507"/>
            <a:ext cx="8906289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/>
              <a:t>Ущерб от воздействия отходов </a:t>
            </a:r>
            <a:r>
              <a:rPr lang="ru-RU" b="1" dirty="0" smtClean="0"/>
              <a:t>горнодобывающих </a:t>
            </a:r>
            <a:br>
              <a:rPr lang="ru-RU" b="1" dirty="0" smtClean="0"/>
            </a:br>
            <a:r>
              <a:rPr lang="ru-RU" b="1" dirty="0" smtClean="0"/>
              <a:t>и связанных с ним производств</a:t>
            </a:r>
            <a:endParaRPr lang="ru-RU" b="1" dirty="0"/>
          </a:p>
        </p:txBody>
      </p:sp>
      <p:sp>
        <p:nvSpPr>
          <p:cNvPr id="3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9463" y="4621643"/>
            <a:ext cx="6428558" cy="1772092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800" dirty="0"/>
              <a:t>На </a:t>
            </a:r>
            <a:r>
              <a:rPr lang="ru-RU" sz="1800" dirty="0"/>
              <a:t>долю добычи, производства, переработки, транспортировки природных ресурсов </a:t>
            </a:r>
            <a:r>
              <a:rPr lang="ru-RU" sz="1800" dirty="0"/>
              <a:t>приходится:</a:t>
            </a:r>
          </a:p>
          <a:p>
            <a:pPr lvl="1"/>
            <a:r>
              <a:rPr lang="ru-RU" sz="1800" dirty="0"/>
              <a:t>- 87 </a:t>
            </a:r>
            <a:r>
              <a:rPr lang="ru-RU" sz="1800" dirty="0"/>
              <a:t>% выбросов парниковых </a:t>
            </a:r>
            <a:r>
              <a:rPr lang="ru-RU" sz="1800" dirty="0"/>
              <a:t>газов; </a:t>
            </a:r>
          </a:p>
          <a:p>
            <a:pPr lvl="1"/>
            <a:r>
              <a:rPr lang="ru-RU" sz="1800" dirty="0"/>
              <a:t>- 76 </a:t>
            </a:r>
            <a:r>
              <a:rPr lang="ru-RU" sz="1800" dirty="0"/>
              <a:t>% выбросов вредных веществ в </a:t>
            </a:r>
            <a:r>
              <a:rPr lang="ru-RU" sz="1800" dirty="0"/>
              <a:t>атмосферу: </a:t>
            </a:r>
          </a:p>
          <a:p>
            <a:pPr lvl="1"/>
            <a:r>
              <a:rPr lang="ru-RU" sz="1800" dirty="0"/>
              <a:t>- 77 </a:t>
            </a:r>
            <a:r>
              <a:rPr lang="ru-RU" sz="1800" dirty="0"/>
              <a:t>% сбросов загрязненных </a:t>
            </a:r>
            <a:r>
              <a:rPr lang="ru-RU" sz="1800" dirty="0"/>
              <a:t>вод;</a:t>
            </a:r>
          </a:p>
          <a:p>
            <a:pPr lvl="1"/>
            <a:r>
              <a:rPr lang="ru-RU" sz="1800" dirty="0"/>
              <a:t>- 97 </a:t>
            </a:r>
            <a:r>
              <a:rPr lang="ru-RU" sz="1800" dirty="0"/>
              <a:t>% формирования отходов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811" y="1457738"/>
            <a:ext cx="3560875" cy="2337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19" y="4549818"/>
            <a:ext cx="5110644" cy="21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5"/>
            <a:ext cx="11279408" cy="1123743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409" y="1478215"/>
            <a:ext cx="6860568" cy="5373078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dirty="0"/>
              <a:t>•</a:t>
            </a:r>
            <a:r>
              <a:rPr lang="ru-RU" sz="1900" dirty="0"/>
              <a:t> </a:t>
            </a:r>
            <a:r>
              <a:rPr lang="ru-RU" sz="1900" dirty="0"/>
              <a:t>лицензия и ее неотъемлемые составные части должны содержать порядок и сроки подготовки проектов ликвидации или консервации горных выработок и рекультивации земель;</a:t>
            </a:r>
          </a:p>
          <a:p>
            <a:r>
              <a:rPr lang="ru-RU" sz="1900" dirty="0"/>
              <a:t>•</a:t>
            </a:r>
            <a:r>
              <a:rPr lang="ru-RU" sz="1900" dirty="0"/>
              <a:t> </a:t>
            </a:r>
            <a:r>
              <a:rPr lang="ru-RU" sz="1900" dirty="0"/>
              <a:t>пользователь недр обязан обеспечить приведение участков земли и других природных объектов, нарушенных при пользовании недрами, в состояние, пригодное для их дальнейшего использования;</a:t>
            </a:r>
          </a:p>
          <a:p>
            <a:r>
              <a:rPr lang="ru-RU" sz="1900" dirty="0"/>
              <a:t>•</a:t>
            </a:r>
            <a:r>
              <a:rPr lang="ru-RU" sz="1900" dirty="0"/>
              <a:t> </a:t>
            </a:r>
            <a:r>
              <a:rPr lang="ru-RU" sz="1900" dirty="0"/>
              <a:t>в технический проект разработки месторождений полезных ископаемых включаются мероприятия по обеспечению требований в области охраны окружающей среды и обеспечения экологической безопасности при пользовании недрами;</a:t>
            </a:r>
          </a:p>
          <a:p>
            <a:r>
              <a:rPr lang="ru-RU" sz="1900" dirty="0"/>
              <a:t>•</a:t>
            </a:r>
            <a:r>
              <a:rPr lang="ru-RU" sz="1900" dirty="0"/>
              <a:t> </a:t>
            </a:r>
            <a:r>
              <a:rPr lang="ru-RU" sz="1900" dirty="0"/>
              <a:t>проектная документация на разработку месторождений углеводородного сырья должна содержать сроки и условия выполнения работ по рекультивации </a:t>
            </a:r>
            <a:r>
              <a:rPr lang="ru-RU" sz="1900" dirty="0"/>
              <a:t>земель;</a:t>
            </a:r>
            <a:endParaRPr lang="ru-RU" sz="1900" dirty="0"/>
          </a:p>
          <a:p>
            <a:r>
              <a:rPr lang="ru-RU" sz="1900" dirty="0"/>
              <a:t>•</a:t>
            </a:r>
            <a:r>
              <a:rPr lang="ru-RU" sz="1900" dirty="0"/>
              <a:t> </a:t>
            </a:r>
            <a:r>
              <a:rPr lang="ru-RU" sz="1900" dirty="0"/>
              <a:t>технические проекты на выполнение работ, связанных с пользованием недрами, до утверждения подлежат </a:t>
            </a:r>
            <a:r>
              <a:rPr lang="ru-RU" sz="1900" dirty="0"/>
              <a:t>согласованию специальной комиссией.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644" y="211783"/>
            <a:ext cx="8906289" cy="1079595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/>
              <a:t>Требования,</a:t>
            </a:r>
            <a:r>
              <a:rPr lang="ru-RU" b="1" dirty="0"/>
              <a:t> </a:t>
            </a:r>
            <a:r>
              <a:rPr lang="ru-RU" b="1" dirty="0" smtClean="0"/>
              <a:t>устанавливаемые законодательством </a:t>
            </a:r>
            <a:r>
              <a:rPr lang="ru-RU" b="1" dirty="0"/>
              <a:t>Российской Федерации о </a:t>
            </a:r>
            <a:r>
              <a:rPr lang="ru-RU" b="1" dirty="0" smtClean="0"/>
              <a:t>недрах, </a:t>
            </a:r>
            <a:r>
              <a:rPr lang="ru-RU" b="1" dirty="0"/>
              <a:t>направленные на обеспечение проведения пользователями недр рекультивации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070" y="1418616"/>
            <a:ext cx="4454739" cy="2102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997" y="3651184"/>
            <a:ext cx="3162977" cy="30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5"/>
            <a:ext cx="11279408" cy="1123743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12417" y="1371575"/>
            <a:ext cx="6720486" cy="3051925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dirty="0"/>
              <a:t>Лица, деятельность которых привела к ухудшению качества земель, обязаны обеспечить их рекультивацию. Рекультивация земель представляет собой мероприятия по предотвращению деградации земель и (или) восстановлению их плодородия посредством приведения земель в состояние, пригодное для их использования в соответствии с целевым назначением и разрешенным использованием, в том числе путем устранения последствий загрязнения почв, восстановления плодородного слоя почвы, создания защитных лесных насаждений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60926" y="5005211"/>
            <a:ext cx="10551208" cy="157220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dirty="0"/>
              <a:t>Необходимость проведения мероприятий по рекультивации земель обеспечивается, помимо вышеуказанных положений, возможностью привлечения к административной ответственности в соответствии с Кодексом Российской Федерации об административных правонарушениях, а также положениями Федерального закона «Об охране окружающей среды», предусматривающими обязанность полного возмещения вреда окружающей среде.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644" y="342648"/>
            <a:ext cx="8906289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/>
              <a:t>Обязанность по проведению рекультивации земель и порядок ее проведения устанавливаются земельным законодательством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77" y="2005893"/>
            <a:ext cx="4778666" cy="253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5"/>
            <a:ext cx="11279408" cy="1123743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644" y="330826"/>
            <a:ext cx="8906289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/>
              <a:t>Цели и задачи рекультивации территорий добычи, обогащения и металлургического передела минерального сырья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4261" y="3408053"/>
            <a:ext cx="5147533" cy="4702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b="1" dirty="0"/>
              <a:t>Задачи рекультивации </a:t>
            </a:r>
            <a:endParaRPr lang="ru-RU" sz="19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06155" y="4375181"/>
            <a:ext cx="2520795" cy="958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700" dirty="0"/>
              <a:t>Возвращение земель в хозяйственный оборот</a:t>
            </a:r>
            <a:endParaRPr lang="ru-RU" sz="17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05921" y="4348482"/>
            <a:ext cx="2630155" cy="985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700" dirty="0"/>
              <a:t>Восстановление биоресурсов</a:t>
            </a:r>
            <a:endParaRPr lang="ru-RU" sz="17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89006" y="5535237"/>
            <a:ext cx="3038043" cy="810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700" dirty="0"/>
              <a:t>Ограничение и ликвидация ущерба здоровью населения</a:t>
            </a:r>
            <a:endParaRPr lang="ru-RU" sz="17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0208679" y="4010876"/>
            <a:ext cx="488506" cy="2738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700"/>
          </a:p>
        </p:txBody>
      </p:sp>
      <p:sp>
        <p:nvSpPr>
          <p:cNvPr id="18" name="Стрелка вниз 17"/>
          <p:cNvSpPr/>
          <p:nvPr/>
        </p:nvSpPr>
        <p:spPr>
          <a:xfrm>
            <a:off x="6944753" y="4010876"/>
            <a:ext cx="488506" cy="2787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700"/>
          </a:p>
        </p:txBody>
      </p:sp>
      <p:sp>
        <p:nvSpPr>
          <p:cNvPr id="19" name="Стрелка вниз 18"/>
          <p:cNvSpPr/>
          <p:nvPr/>
        </p:nvSpPr>
        <p:spPr>
          <a:xfrm>
            <a:off x="8572182" y="4010876"/>
            <a:ext cx="488506" cy="13229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70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4584" y="1405093"/>
            <a:ext cx="11238370" cy="661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b="1" dirty="0"/>
              <a:t>Цель рекультивации </a:t>
            </a:r>
            <a:r>
              <a:rPr lang="ru-RU" sz="1900" b="1" dirty="0"/>
              <a:t>заключается </a:t>
            </a:r>
            <a:r>
              <a:rPr lang="ru-RU" sz="1900" b="1" dirty="0"/>
              <a:t>в возвращении нарушенных земель в хозяйственный оборот, восстановлении биоресурсов, ограничении ущерба здоровью населения</a:t>
            </a:r>
            <a:endParaRPr lang="ru-RU" sz="19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8029" y="3130654"/>
            <a:ext cx="4626000" cy="4528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Этап освоения месторождения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47878" y="3960303"/>
            <a:ext cx="2768198" cy="35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Проектирование</a:t>
            </a:r>
            <a:endParaRPr lang="ru-RU" sz="19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60925" y="4768022"/>
            <a:ext cx="2768198" cy="328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Эксплуатация</a:t>
            </a:r>
            <a:endParaRPr lang="ru-RU" sz="19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7228" y="5538918"/>
            <a:ext cx="4625999" cy="502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Ликвидация после завершения эксплуатации</a:t>
            </a:r>
            <a:endParaRPr lang="ru-RU" sz="1900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2650228" y="2163471"/>
            <a:ext cx="344633" cy="21982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900"/>
          </a:p>
        </p:txBody>
      </p:sp>
      <p:sp>
        <p:nvSpPr>
          <p:cNvPr id="42" name="Стрелка вниз 41"/>
          <p:cNvSpPr/>
          <p:nvPr/>
        </p:nvSpPr>
        <p:spPr>
          <a:xfrm>
            <a:off x="2573723" y="3649898"/>
            <a:ext cx="362537" cy="22869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900"/>
          </a:p>
        </p:txBody>
      </p:sp>
      <p:sp>
        <p:nvSpPr>
          <p:cNvPr id="43" name="Стрелка вниз 42"/>
          <p:cNvSpPr/>
          <p:nvPr/>
        </p:nvSpPr>
        <p:spPr>
          <a:xfrm>
            <a:off x="2356175" y="4395873"/>
            <a:ext cx="343806" cy="224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900"/>
          </a:p>
        </p:txBody>
      </p:sp>
      <p:sp>
        <p:nvSpPr>
          <p:cNvPr id="44" name="Стрелка вниз 43"/>
          <p:cNvSpPr/>
          <p:nvPr/>
        </p:nvSpPr>
        <p:spPr>
          <a:xfrm>
            <a:off x="2229090" y="5232573"/>
            <a:ext cx="421138" cy="235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900"/>
          </a:p>
        </p:txBody>
      </p:sp>
      <p:sp>
        <p:nvSpPr>
          <p:cNvPr id="50" name="TextBox 49"/>
          <p:cNvSpPr txBox="1"/>
          <p:nvPr/>
        </p:nvSpPr>
        <p:spPr>
          <a:xfrm>
            <a:off x="361487" y="2287840"/>
            <a:ext cx="10944566" cy="987262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dirty="0"/>
              <a:t>достигается в результате последовательного ступенчатого подхода на этапах освоения месторождений и обращения с территорией накопленного ущерба</a:t>
            </a:r>
          </a:p>
          <a:p>
            <a:endParaRPr lang="ru-RU" sz="1900" dirty="0"/>
          </a:p>
        </p:txBody>
      </p:sp>
      <p:sp>
        <p:nvSpPr>
          <p:cNvPr id="51" name="Стрелка вниз 50"/>
          <p:cNvSpPr/>
          <p:nvPr/>
        </p:nvSpPr>
        <p:spPr>
          <a:xfrm>
            <a:off x="2650228" y="2881307"/>
            <a:ext cx="344633" cy="1676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900"/>
          </a:p>
        </p:txBody>
      </p:sp>
    </p:spTree>
    <p:extLst>
      <p:ext uri="{BB962C8B-B14F-4D97-AF65-F5344CB8AC3E}">
        <p14:creationId xmlns:p14="http://schemas.microsoft.com/office/powerpoint/2010/main" val="44081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6"/>
            <a:ext cx="11279408" cy="1033879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644" y="305576"/>
            <a:ext cx="8906289" cy="756430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/>
              <a:t>Перспективные природоохранные </a:t>
            </a:r>
            <a:r>
              <a:rPr lang="ru-RU" b="1" dirty="0"/>
              <a:t>мероприятия на этапе проектирования </a:t>
            </a:r>
            <a:r>
              <a:rPr lang="ru-RU" b="1" dirty="0" smtClean="0"/>
              <a:t>разработки месторождений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735" y="1348393"/>
            <a:ext cx="11131492" cy="515086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Разработка экологических аспектов проекта  освоения месторождения</a:t>
            </a:r>
            <a:endParaRPr lang="ru-RU" sz="19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764" y="2387202"/>
            <a:ext cx="3393634" cy="2531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800" dirty="0"/>
              <a:t>Использование процессного принципа в системе экологического менеджмента (участие эколога в разработке технологий добычи, обогащения и металлургического передела)</a:t>
            </a:r>
            <a:endParaRPr lang="ru-RU" sz="1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7126" y="2533114"/>
            <a:ext cx="3393634" cy="252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800" dirty="0"/>
              <a:t>Соблюдение технологических нормативов методологии НДТ</a:t>
            </a:r>
          </a:p>
          <a:p>
            <a:pPr algn="ctr"/>
            <a:r>
              <a:rPr lang="ru-RU" sz="1800" dirty="0"/>
              <a:t>(</a:t>
            </a:r>
            <a:r>
              <a:rPr lang="ru-RU" sz="1800" dirty="0" err="1"/>
              <a:t>непревышение</a:t>
            </a:r>
            <a:r>
              <a:rPr lang="ru-RU" sz="1800" dirty="0"/>
              <a:t> массы отходов, выбросов и сбросов на единицу продукции)</a:t>
            </a:r>
            <a:endParaRPr lang="ru-RU" sz="1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53488" y="2511274"/>
            <a:ext cx="4316287" cy="252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800" dirty="0"/>
              <a:t>Расчет моделей рассеяния загрязняющих веществ в воздухе , поверхностных и подземных водах, гидродинамического, шумового </a:t>
            </a:r>
            <a:r>
              <a:rPr lang="ru-RU" sz="1800" dirty="0"/>
              <a:t>и </a:t>
            </a:r>
            <a:r>
              <a:rPr lang="ru-RU" sz="1800" dirty="0"/>
              <a:t>электромагнитного воздействия</a:t>
            </a:r>
            <a:r>
              <a:rPr lang="ru-RU" sz="1800" dirty="0"/>
              <a:t> </a:t>
            </a:r>
            <a:r>
              <a:rPr lang="ru-RU" sz="1800" dirty="0"/>
              <a:t>- </a:t>
            </a:r>
            <a:r>
              <a:rPr lang="ru-RU" sz="1800" b="1" dirty="0" smtClean="0"/>
              <a:t>на основе проектных данных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5324018" y="1938489"/>
            <a:ext cx="488506" cy="327244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850837" y="1944403"/>
            <a:ext cx="488506" cy="321330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797199" y="1938579"/>
            <a:ext cx="488506" cy="327153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88419" y="5509832"/>
            <a:ext cx="4074580" cy="7644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Определение рисков здоровью населения</a:t>
            </a:r>
            <a:endParaRPr lang="ru-RU" sz="19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0925" y="5765603"/>
            <a:ext cx="6318576" cy="9231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Планирование пассивных (по отношению к источнику) и активных (по отношению к объекту воздействия) защитных мероприятий</a:t>
            </a:r>
            <a:endParaRPr lang="ru-RU" sz="19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320761" y="5127621"/>
            <a:ext cx="667658" cy="626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811630" y="5081445"/>
            <a:ext cx="24671" cy="407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1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6869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820" y="112325"/>
            <a:ext cx="11279408" cy="1053343"/>
          </a:xfrm>
          <a:prstGeom prst="rect">
            <a:avLst/>
          </a:prstGeom>
          <a:gradFill flip="none" rotWithShape="1">
            <a:gsLst>
              <a:gs pos="57000">
                <a:schemeClr val="tx2">
                  <a:lumMod val="40000"/>
                  <a:lumOff val="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" y="354472"/>
            <a:ext cx="825794" cy="62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3175" y="330826"/>
            <a:ext cx="8906289" cy="43326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/>
              <a:t>Природоохранные мероприятия на этапе эксплуатации месторождений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46686" y="6394558"/>
            <a:ext cx="416313" cy="36571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fld id="{659DCFCD-A43C-4944-80D9-06CE2D6D9546}" type="slidenum">
              <a:rPr lang="ru-RU"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8028" y="1407815"/>
            <a:ext cx="10904199" cy="714499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dirty="0" smtClean="0"/>
              <a:t>Уточнение экологических аспектов разработки месторождения  на основе </a:t>
            </a:r>
            <a:r>
              <a:rPr lang="ru-RU" b="1" i="1" dirty="0" smtClean="0"/>
              <a:t>фактических данных</a:t>
            </a:r>
            <a:endParaRPr lang="ru-RU" b="1" i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4227" y="2628813"/>
            <a:ext cx="3487005" cy="2777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Инвентаризация масс и мощностей выбросов, сбросов загрязняющих веществ, масс отходов (уточнение исходных данных  для модельных оценок экологического ущерба)</a:t>
            </a:r>
            <a:endParaRPr lang="ru-RU" sz="19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513037" y="2582011"/>
            <a:ext cx="3393634" cy="1475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Объектный мониторинг. </a:t>
            </a:r>
            <a:r>
              <a:rPr lang="ru-RU" sz="1900" dirty="0"/>
              <a:t>Например, о</a:t>
            </a:r>
            <a:r>
              <a:rPr lang="ru-RU" sz="1900" dirty="0"/>
              <a:t>ценка </a:t>
            </a:r>
            <a:r>
              <a:rPr lang="ru-RU" sz="1900" dirty="0"/>
              <a:t>загрязнения водозабора питьевых </a:t>
            </a:r>
            <a:r>
              <a:rPr lang="ru-RU" sz="1900" dirty="0"/>
              <a:t>вод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62228" y="2599578"/>
            <a:ext cx="3717590" cy="1847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Расчет моделей воздействия на окружающую среду (например, рассеяния загрязняющих веществ) по фактическим данным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873062" y="2204414"/>
            <a:ext cx="488506" cy="313063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928437" y="5100076"/>
            <a:ext cx="3877264" cy="108132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Корректировка </a:t>
            </a:r>
            <a:r>
              <a:rPr lang="ru-RU" sz="1900" dirty="0"/>
              <a:t>границ санитарно-защитной зоны, корректировка рисков </a:t>
            </a:r>
            <a:r>
              <a:rPr lang="ru-RU" sz="1900" dirty="0"/>
              <a:t>здоровью населения </a:t>
            </a:r>
            <a:endParaRPr lang="ru-RU" sz="1900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5867069" y="4610128"/>
            <a:ext cx="488506" cy="359281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38326" y="5099487"/>
            <a:ext cx="3468344" cy="10813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r>
              <a:rPr lang="ru-RU" sz="1900" dirty="0"/>
              <a:t>Корректировка </a:t>
            </a:r>
            <a:r>
              <a:rPr lang="ru-RU" sz="1900" dirty="0"/>
              <a:t>пассивных и активных мер защиты </a:t>
            </a:r>
            <a:r>
              <a:rPr lang="ru-RU" sz="1900" dirty="0"/>
              <a:t>окружающей среды</a:t>
            </a:r>
            <a:endParaRPr lang="ru-RU" sz="1900" dirty="0"/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958981" y="3172247"/>
            <a:ext cx="366353" cy="524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3218076">
            <a:off x="8226072" y="3820154"/>
            <a:ext cx="366353" cy="1677523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8953544">
            <a:off x="8365716" y="4267160"/>
            <a:ext cx="488506" cy="887165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5832516" y="2204414"/>
            <a:ext cx="488506" cy="313063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9845307" y="2204414"/>
            <a:ext cx="488506" cy="313063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10016145" y="4366208"/>
            <a:ext cx="488506" cy="359281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73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1182</Words>
  <Application>Microsoft Office PowerPoint</Application>
  <PresentationFormat>Произвольный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CorelDRAW</vt:lpstr>
      <vt:lpstr>Ответственность недропользователей за рекультивацию территории размещения отходов добычи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Ткачева О.В.</dc:creator>
  <cp:lastModifiedBy>User</cp:lastModifiedBy>
  <cp:revision>104</cp:revision>
  <cp:lastPrinted>2018-03-07T07:17:11Z</cp:lastPrinted>
  <dcterms:created xsi:type="dcterms:W3CDTF">2018-03-06T08:28:32Z</dcterms:created>
  <dcterms:modified xsi:type="dcterms:W3CDTF">2018-03-23T06:55:54Z</dcterms:modified>
</cp:coreProperties>
</file>