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297" r:id="rId4"/>
    <p:sldId id="282" r:id="rId5"/>
    <p:sldId id="284" r:id="rId6"/>
    <p:sldId id="298" r:id="rId7"/>
    <p:sldId id="289" r:id="rId8"/>
    <p:sldId id="288" r:id="rId9"/>
    <p:sldId id="287" r:id="rId10"/>
    <p:sldId id="290" r:id="rId11"/>
    <p:sldId id="292" r:id="rId12"/>
    <p:sldId id="291" r:id="rId13"/>
    <p:sldId id="283" r:id="rId14"/>
    <p:sldId id="299" r:id="rId15"/>
    <p:sldId id="295" r:id="rId16"/>
    <p:sldId id="296" r:id="rId17"/>
    <p:sldId id="29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0CA"/>
    <a:srgbClr val="99F88C"/>
    <a:srgbClr val="46DAC8"/>
    <a:srgbClr val="28EC0E"/>
    <a:srgbClr val="42C276"/>
    <a:srgbClr val="23C90D"/>
    <a:srgbClr val="21C00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3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68939400339518E-2"/>
          <c:y val="0.33938547105449057"/>
          <c:w val="0.81388888888888888"/>
          <c:h val="0.48743729950422865"/>
        </c:manualLayout>
      </c:layout>
      <c:pie3DChart>
        <c:varyColors val="1"/>
        <c:ser>
          <c:idx val="0"/>
          <c:order val="0"/>
          <c:spPr>
            <a:solidFill>
              <a:srgbClr val="00B0F0"/>
            </a:solidFill>
            <a:ln>
              <a:solidFill>
                <a:schemeClr val="accent6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accent6">
                    <a:lumMod val="50000"/>
                  </a:schemeClr>
                </a:solidFill>
              </a:ln>
              <a:effectLst/>
              <a:sp3d contourW="25400">
                <a:contourClr>
                  <a:schemeClr val="accent6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CAA-4C5E-B4CD-41B4D36D7A6D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accent6">
                    <a:lumMod val="50000"/>
                  </a:schemeClr>
                </a:solidFill>
              </a:ln>
              <a:effectLst/>
              <a:sp3d contourW="25400">
                <a:contourClr>
                  <a:schemeClr val="accent6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CAA-4C5E-B4CD-41B4D36D7A6D}"/>
              </c:ext>
            </c:extLst>
          </c:dPt>
          <c:dLbls>
            <c:dLbl>
              <c:idx val="0"/>
              <c:layout>
                <c:manualLayout>
                  <c:x val="0.13055555555555556"/>
                  <c:y val="6.94444444444442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CAA-4C5E-B4CD-41B4D36D7A6D}"/>
                </c:ext>
              </c:extLst>
            </c:dLbl>
            <c:dLbl>
              <c:idx val="1"/>
              <c:layout>
                <c:manualLayout>
                  <c:x val="-0.15277777777777779"/>
                  <c:y val="-6.01851851851851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CAA-4C5E-B4CD-41B4D36D7A6D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Лист1!$A$1:$A$2</c:f>
              <c:strCache>
                <c:ptCount val="2"/>
                <c:pt idx="0">
                  <c:v>Федеральный бюджет </c:v>
                </c:pt>
                <c:pt idx="1">
                  <c:v>Бюджеты субъектов РФ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2903</c:v>
                </c:pt>
                <c:pt idx="1">
                  <c:v>1129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AA-4C5E-B4CD-41B4D36D7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млн</a:t>
            </a:r>
            <a:r>
              <a:rPr lang="ru-RU" dirty="0"/>
              <a:t>. </a:t>
            </a:r>
            <a:r>
              <a:rPr lang="ru-RU" dirty="0" smtClean="0"/>
              <a:t>рублей</a:t>
            </a:r>
            <a:endParaRPr lang="ru-RU" dirty="0"/>
          </a:p>
        </c:rich>
      </c:tx>
      <c:layout>
        <c:manualLayout>
          <c:xMode val="edge"/>
          <c:yMode val="edge"/>
          <c:x val="0.42846182768112734"/>
          <c:y val="5.14740301544132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405664930927859E-2"/>
          <c:y val="0.17541099605661509"/>
          <c:w val="0.86130086618127721"/>
          <c:h val="0.60842300264081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25400">
                <a:solidFill>
                  <a:schemeClr val="accent6">
                    <a:lumMod val="50000"/>
                  </a:schemeClr>
                </a:solidFill>
              </a:ln>
              <a:effectLst/>
              <a:sp3d contourW="25400">
                <a:contourClr>
                  <a:schemeClr val="accent6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24-4AD9-9DA1-28027E2A4E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accent6">
                    <a:lumMod val="50000"/>
                  </a:schemeClr>
                </a:solidFill>
              </a:ln>
              <a:effectLst/>
              <a:sp3d contourW="25400">
                <a:contourClr>
                  <a:schemeClr val="accent6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524-4AD9-9DA1-28027E2A4E02}"/>
              </c:ext>
            </c:extLst>
          </c:dPt>
          <c:dLbls>
            <c:dLbl>
              <c:idx val="0"/>
              <c:layout>
                <c:manualLayout>
                  <c:x val="7.9897044109631055E-2"/>
                  <c:y val="-0.38238690218115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524-4AD9-9DA1-28027E2A4E02}"/>
                </c:ext>
              </c:extLst>
            </c:dLbl>
            <c:dLbl>
              <c:idx val="1"/>
              <c:layout>
                <c:manualLayout>
                  <c:x val="-0.14772003499562555"/>
                  <c:y val="-7.4493292505103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524-4AD9-9DA1-28027E2A4E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Лист1!$A$1:$A$2</c:f>
              <c:strCache>
                <c:ptCount val="2"/>
                <c:pt idx="0">
                  <c:v>Федеральный бюджет</c:v>
                </c:pt>
                <c:pt idx="1">
                  <c:v>Бюджеты субъектов РФ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2753.7</c:v>
                </c:pt>
                <c:pt idx="1">
                  <c:v>1234.5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24-4AD9-9DA1-28027E2A4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3645257303414801"/>
          <c:y val="0.85055584647638571"/>
          <c:w val="0.8029822484578526"/>
          <c:h val="8.74686321653331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278991-6C7E-4338-A6B7-D31BC54C8C96}" type="doc">
      <dgm:prSet loTypeId="urn:microsoft.com/office/officeart/2005/8/layout/radial5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A8D96253-6EB7-4288-8F24-B0F1FABFA013}">
      <dgm:prSet phldrT="[Текст]" custT="1"/>
      <dgm:spPr>
        <a:solidFill>
          <a:srgbClr val="28EC0E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ПРОБЛЕМЫ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37B90D-B58E-41A3-9336-353F846D5815}" type="parTrans" cxnId="{3893F67D-91A6-4963-B883-3B950C2AB4F4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9B8E3E-5295-402C-BD7B-909A31D8155E}" type="sibTrans" cxnId="{3893F67D-91A6-4963-B883-3B950C2AB4F4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EEA9D9-A75D-4A6D-8AE1-58E6D2D8C8F2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Несоответствие параметров фактического состояния объектов ПСД, отступление от технологии выполнения работ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53FC4-F33E-41BC-A70F-F8E42FF87D6C}" type="parTrans" cxnId="{54DF2FE3-347A-49B2-A164-520E3627BEC9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8CA0AD-391D-48A1-90F5-B6BD410A88F0}" type="sibTrans" cxnId="{54DF2FE3-347A-49B2-A164-520E3627BEC9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653D83-3FAC-4701-A26C-AF2DD64ADCA2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едостаток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опыта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субъектов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РФ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осуществлении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функций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гос.заказчиков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4DD637-3BFA-47FE-832B-5A57B7708C97}" type="parTrans" cxnId="{01BAABA9-E302-4D51-8A94-E758C435E447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CBD622-3B69-4777-9125-DD455906AD0B}" type="sibTrans" cxnId="{01BAABA9-E302-4D51-8A94-E758C435E447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F761F5-8BA9-4166-AE33-54F5BD79389D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екорректное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целевых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показателей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планируемых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достижению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2017 г.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0964A6-6A02-4E57-9284-613B87997C11}" type="parTrans" cxnId="{A0F7E12B-C417-4E44-94E1-04520EBFBF29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52968B-075C-4E35-AEDF-4938CBC88A77}" type="sibTrans" cxnId="{A0F7E12B-C417-4E44-94E1-04520EBFBF29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B674FD-994C-412D-B430-C09598021778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несвоевременное информирование о возникших рисках реализации мероприятий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BFF183-9959-4152-A179-DF562B84E05A}" type="parTrans" cxnId="{B3A10FCE-1B34-4621-A94C-E5467BA0A96D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E15DDB-0CB2-40B2-858D-81274AF75E5F}" type="sibTrans" cxnId="{B3A10FCE-1B34-4621-A94C-E5467BA0A96D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199777-31F1-40CB-B5D9-04E6469C2D01}" type="pres">
      <dgm:prSet presAssocID="{AF278991-6C7E-4338-A6B7-D31BC54C8C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EADBAF-C96E-4D15-9CB4-59F10FFA9B64}" type="pres">
      <dgm:prSet presAssocID="{A8D96253-6EB7-4288-8F24-B0F1FABFA013}" presName="centerShape" presStyleLbl="node0" presStyleIdx="0" presStyleCnt="1" custScaleX="165399" custScaleY="151752" custLinFactNeighborX="9620" custLinFactNeighborY="-27619"/>
      <dgm:spPr/>
      <dgm:t>
        <a:bodyPr/>
        <a:lstStyle/>
        <a:p>
          <a:endParaRPr lang="ru-RU"/>
        </a:p>
      </dgm:t>
    </dgm:pt>
    <dgm:pt modelId="{8615B373-B5C3-4E46-AC74-C9F3F5D48E4B}" type="pres">
      <dgm:prSet presAssocID="{57B53FC4-F33E-41BC-A70F-F8E42FF87D6C}" presName="parTrans" presStyleLbl="sibTrans2D1" presStyleIdx="0" presStyleCnt="4"/>
      <dgm:spPr/>
      <dgm:t>
        <a:bodyPr/>
        <a:lstStyle/>
        <a:p>
          <a:endParaRPr lang="ru-RU"/>
        </a:p>
      </dgm:t>
    </dgm:pt>
    <dgm:pt modelId="{5E3AA19F-195E-4A2C-A0F1-1C851ACEAA84}" type="pres">
      <dgm:prSet presAssocID="{57B53FC4-F33E-41BC-A70F-F8E42FF87D6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FCEEC43-A737-44CC-8DA3-08C9A4815B26}" type="pres">
      <dgm:prSet presAssocID="{8EEEA9D9-A75D-4A6D-8AE1-58E6D2D8C8F2}" presName="node" presStyleLbl="node1" presStyleIdx="0" presStyleCnt="4" custScaleX="238338" custScaleY="217621" custRadScaleRad="179225" custRadScaleInc="-162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591EF-3EE4-4145-83BA-7451D2E9C9BD}" type="pres">
      <dgm:prSet presAssocID="{484DD637-3BFA-47FE-832B-5A57B7708C97}" presName="parTrans" presStyleLbl="sibTrans2D1" presStyleIdx="1" presStyleCnt="4"/>
      <dgm:spPr/>
      <dgm:t>
        <a:bodyPr/>
        <a:lstStyle/>
        <a:p>
          <a:endParaRPr lang="ru-RU"/>
        </a:p>
      </dgm:t>
    </dgm:pt>
    <dgm:pt modelId="{0880413F-4F04-4CDF-B657-90EB3EA38BFE}" type="pres">
      <dgm:prSet presAssocID="{484DD637-3BFA-47FE-832B-5A57B7708C9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DE9A387-20E2-479D-949A-359318254FC7}" type="pres">
      <dgm:prSet presAssocID="{AF653D83-3FAC-4701-A26C-AF2DD64ADCA2}" presName="node" presStyleLbl="node1" presStyleIdx="1" presStyleCnt="4" custScaleX="192050" custScaleY="155305" custRadScaleRad="213181" custRadScaleInc="-45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1CD8F-4447-4C32-95AA-AD2CF9490125}" type="pres">
      <dgm:prSet presAssocID="{F00964A6-6A02-4E57-9284-613B87997C11}" presName="parTrans" presStyleLbl="sibTrans2D1" presStyleIdx="2" presStyleCnt="4"/>
      <dgm:spPr/>
      <dgm:t>
        <a:bodyPr/>
        <a:lstStyle/>
        <a:p>
          <a:endParaRPr lang="ru-RU"/>
        </a:p>
      </dgm:t>
    </dgm:pt>
    <dgm:pt modelId="{9D26CC76-C025-4290-9C1E-B3648CF0E34B}" type="pres">
      <dgm:prSet presAssocID="{F00964A6-6A02-4E57-9284-613B87997C1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815A7D8-07B7-4CED-AF24-A79D57B3F522}" type="pres">
      <dgm:prSet presAssocID="{C2F761F5-8BA9-4166-AE33-54F5BD79389D}" presName="node" presStyleLbl="node1" presStyleIdx="2" presStyleCnt="4" custScaleX="223442" custScaleY="202432" custRadScaleRad="157821" custRadScaleInc="-155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9DB6A-AA78-445E-9932-C7652899CBAA}" type="pres">
      <dgm:prSet presAssocID="{ECBFF183-9959-4152-A179-DF562B84E05A}" presName="parTrans" presStyleLbl="sibTrans2D1" presStyleIdx="3" presStyleCnt="4"/>
      <dgm:spPr/>
      <dgm:t>
        <a:bodyPr/>
        <a:lstStyle/>
        <a:p>
          <a:endParaRPr lang="ru-RU"/>
        </a:p>
      </dgm:t>
    </dgm:pt>
    <dgm:pt modelId="{4C1C5F01-8911-433F-95B9-E6E90762BE14}" type="pres">
      <dgm:prSet presAssocID="{ECBFF183-9959-4152-A179-DF562B84E05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280ED33-0922-40E6-94FC-C99A719B70B3}" type="pres">
      <dgm:prSet presAssocID="{EEB674FD-994C-412D-B430-C09598021778}" presName="node" presStyleLbl="node1" presStyleIdx="3" presStyleCnt="4" custScaleX="198584" custScaleY="154457" custRadScaleRad="115543" custRadScaleInc="-80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DD1CE4-E454-4BD7-9F54-52EC06AB284F}" type="presOf" srcId="{EEB674FD-994C-412D-B430-C09598021778}" destId="{A280ED33-0922-40E6-94FC-C99A719B70B3}" srcOrd="0" destOrd="0" presId="urn:microsoft.com/office/officeart/2005/8/layout/radial5"/>
    <dgm:cxn modelId="{01BAABA9-E302-4D51-8A94-E758C435E447}" srcId="{A8D96253-6EB7-4288-8F24-B0F1FABFA013}" destId="{AF653D83-3FAC-4701-A26C-AF2DD64ADCA2}" srcOrd="1" destOrd="0" parTransId="{484DD637-3BFA-47FE-832B-5A57B7708C97}" sibTransId="{2ECBD622-3B69-4777-9125-DD455906AD0B}"/>
    <dgm:cxn modelId="{9D473C44-4D2B-4380-8B57-94DDAFFC78B0}" type="presOf" srcId="{AF653D83-3FAC-4701-A26C-AF2DD64ADCA2}" destId="{CDE9A387-20E2-479D-949A-359318254FC7}" srcOrd="0" destOrd="0" presId="urn:microsoft.com/office/officeart/2005/8/layout/radial5"/>
    <dgm:cxn modelId="{54DF2FE3-347A-49B2-A164-520E3627BEC9}" srcId="{A8D96253-6EB7-4288-8F24-B0F1FABFA013}" destId="{8EEEA9D9-A75D-4A6D-8AE1-58E6D2D8C8F2}" srcOrd="0" destOrd="0" parTransId="{57B53FC4-F33E-41BC-A70F-F8E42FF87D6C}" sibTransId="{398CA0AD-391D-48A1-90F5-B6BD410A88F0}"/>
    <dgm:cxn modelId="{3576614A-0F76-4276-B124-F73443A74E41}" type="presOf" srcId="{A8D96253-6EB7-4288-8F24-B0F1FABFA013}" destId="{8BEADBAF-C96E-4D15-9CB4-59F10FFA9B64}" srcOrd="0" destOrd="0" presId="urn:microsoft.com/office/officeart/2005/8/layout/radial5"/>
    <dgm:cxn modelId="{DBE3C861-0604-45A4-B113-FA99561AE9C7}" type="presOf" srcId="{57B53FC4-F33E-41BC-A70F-F8E42FF87D6C}" destId="{8615B373-B5C3-4E46-AC74-C9F3F5D48E4B}" srcOrd="0" destOrd="0" presId="urn:microsoft.com/office/officeart/2005/8/layout/radial5"/>
    <dgm:cxn modelId="{B1B5B14A-73B4-4AB9-BA35-3CF7AF7AC6CD}" type="presOf" srcId="{AF278991-6C7E-4338-A6B7-D31BC54C8C96}" destId="{86199777-31F1-40CB-B5D9-04E6469C2D01}" srcOrd="0" destOrd="0" presId="urn:microsoft.com/office/officeart/2005/8/layout/radial5"/>
    <dgm:cxn modelId="{EE94D24B-BAFE-42E0-A0FF-57631BA7B8B5}" type="presOf" srcId="{ECBFF183-9959-4152-A179-DF562B84E05A}" destId="{4C1C5F01-8911-433F-95B9-E6E90762BE14}" srcOrd="1" destOrd="0" presId="urn:microsoft.com/office/officeart/2005/8/layout/radial5"/>
    <dgm:cxn modelId="{ECEB4852-2B72-4F3B-9096-771B48B653AD}" type="presOf" srcId="{C2F761F5-8BA9-4166-AE33-54F5BD79389D}" destId="{F815A7D8-07B7-4CED-AF24-A79D57B3F522}" srcOrd="0" destOrd="0" presId="urn:microsoft.com/office/officeart/2005/8/layout/radial5"/>
    <dgm:cxn modelId="{16C6A6D6-69C9-4243-990C-8E907E779F51}" type="presOf" srcId="{57B53FC4-F33E-41BC-A70F-F8E42FF87D6C}" destId="{5E3AA19F-195E-4A2C-A0F1-1C851ACEAA84}" srcOrd="1" destOrd="0" presId="urn:microsoft.com/office/officeart/2005/8/layout/radial5"/>
    <dgm:cxn modelId="{B73568C3-3755-4DD0-8412-8A307E7A4345}" type="presOf" srcId="{F00964A6-6A02-4E57-9284-613B87997C11}" destId="{9D26CC76-C025-4290-9C1E-B3648CF0E34B}" srcOrd="1" destOrd="0" presId="urn:microsoft.com/office/officeart/2005/8/layout/radial5"/>
    <dgm:cxn modelId="{7D7AF2A4-04C2-4DBB-9F49-BA85722DA1C6}" type="presOf" srcId="{484DD637-3BFA-47FE-832B-5A57B7708C97}" destId="{3D3591EF-3EE4-4145-83BA-7451D2E9C9BD}" srcOrd="0" destOrd="0" presId="urn:microsoft.com/office/officeart/2005/8/layout/radial5"/>
    <dgm:cxn modelId="{3893F67D-91A6-4963-B883-3B950C2AB4F4}" srcId="{AF278991-6C7E-4338-A6B7-D31BC54C8C96}" destId="{A8D96253-6EB7-4288-8F24-B0F1FABFA013}" srcOrd="0" destOrd="0" parTransId="{9937B90D-B58E-41A3-9336-353F846D5815}" sibTransId="{EC9B8E3E-5295-402C-BD7B-909A31D8155E}"/>
    <dgm:cxn modelId="{A0F7E12B-C417-4E44-94E1-04520EBFBF29}" srcId="{A8D96253-6EB7-4288-8F24-B0F1FABFA013}" destId="{C2F761F5-8BA9-4166-AE33-54F5BD79389D}" srcOrd="2" destOrd="0" parTransId="{F00964A6-6A02-4E57-9284-613B87997C11}" sibTransId="{9252968B-075C-4E35-AEDF-4938CBC88A77}"/>
    <dgm:cxn modelId="{A51EDA23-9286-4300-9812-011D53818293}" type="presOf" srcId="{8EEEA9D9-A75D-4A6D-8AE1-58E6D2D8C8F2}" destId="{6FCEEC43-A737-44CC-8DA3-08C9A4815B26}" srcOrd="0" destOrd="0" presId="urn:microsoft.com/office/officeart/2005/8/layout/radial5"/>
    <dgm:cxn modelId="{B3A10FCE-1B34-4621-A94C-E5467BA0A96D}" srcId="{A8D96253-6EB7-4288-8F24-B0F1FABFA013}" destId="{EEB674FD-994C-412D-B430-C09598021778}" srcOrd="3" destOrd="0" parTransId="{ECBFF183-9959-4152-A179-DF562B84E05A}" sibTransId="{D3E15DDB-0CB2-40B2-858D-81274AF75E5F}"/>
    <dgm:cxn modelId="{C859B893-6CF3-4656-B9E4-B157357AC0A3}" type="presOf" srcId="{484DD637-3BFA-47FE-832B-5A57B7708C97}" destId="{0880413F-4F04-4CDF-B657-90EB3EA38BFE}" srcOrd="1" destOrd="0" presId="urn:microsoft.com/office/officeart/2005/8/layout/radial5"/>
    <dgm:cxn modelId="{27267CBE-48C9-4B98-AC2B-EF6D8698C850}" type="presOf" srcId="{ECBFF183-9959-4152-A179-DF562B84E05A}" destId="{8779DB6A-AA78-445E-9932-C7652899CBAA}" srcOrd="0" destOrd="0" presId="urn:microsoft.com/office/officeart/2005/8/layout/radial5"/>
    <dgm:cxn modelId="{234228E0-1255-4528-A8E7-CAADE9D5D60C}" type="presOf" srcId="{F00964A6-6A02-4E57-9284-613B87997C11}" destId="{4DC1CD8F-4447-4C32-95AA-AD2CF9490125}" srcOrd="0" destOrd="0" presId="urn:microsoft.com/office/officeart/2005/8/layout/radial5"/>
    <dgm:cxn modelId="{365FDC86-8F5E-4B6B-B14B-932B350900E7}" type="presParOf" srcId="{86199777-31F1-40CB-B5D9-04E6469C2D01}" destId="{8BEADBAF-C96E-4D15-9CB4-59F10FFA9B64}" srcOrd="0" destOrd="0" presId="urn:microsoft.com/office/officeart/2005/8/layout/radial5"/>
    <dgm:cxn modelId="{94545CD9-37E6-4001-8E9B-9FFF012F11FA}" type="presParOf" srcId="{86199777-31F1-40CB-B5D9-04E6469C2D01}" destId="{8615B373-B5C3-4E46-AC74-C9F3F5D48E4B}" srcOrd="1" destOrd="0" presId="urn:microsoft.com/office/officeart/2005/8/layout/radial5"/>
    <dgm:cxn modelId="{F8C009B6-4508-451B-A177-D2E9EE4289C4}" type="presParOf" srcId="{8615B373-B5C3-4E46-AC74-C9F3F5D48E4B}" destId="{5E3AA19F-195E-4A2C-A0F1-1C851ACEAA84}" srcOrd="0" destOrd="0" presId="urn:microsoft.com/office/officeart/2005/8/layout/radial5"/>
    <dgm:cxn modelId="{18584FE4-090D-4C23-8681-2AA1EFBF701E}" type="presParOf" srcId="{86199777-31F1-40CB-B5D9-04E6469C2D01}" destId="{6FCEEC43-A737-44CC-8DA3-08C9A4815B26}" srcOrd="2" destOrd="0" presId="urn:microsoft.com/office/officeart/2005/8/layout/radial5"/>
    <dgm:cxn modelId="{79EE5C08-8A31-4ABA-B0BA-AEF8D43731FF}" type="presParOf" srcId="{86199777-31F1-40CB-B5D9-04E6469C2D01}" destId="{3D3591EF-3EE4-4145-83BA-7451D2E9C9BD}" srcOrd="3" destOrd="0" presId="urn:microsoft.com/office/officeart/2005/8/layout/radial5"/>
    <dgm:cxn modelId="{3CF362B1-14AB-4967-BCF2-746B6E11D994}" type="presParOf" srcId="{3D3591EF-3EE4-4145-83BA-7451D2E9C9BD}" destId="{0880413F-4F04-4CDF-B657-90EB3EA38BFE}" srcOrd="0" destOrd="0" presId="urn:microsoft.com/office/officeart/2005/8/layout/radial5"/>
    <dgm:cxn modelId="{22CD7F64-FB1C-40D7-B02E-8285B729A530}" type="presParOf" srcId="{86199777-31F1-40CB-B5D9-04E6469C2D01}" destId="{CDE9A387-20E2-479D-949A-359318254FC7}" srcOrd="4" destOrd="0" presId="urn:microsoft.com/office/officeart/2005/8/layout/radial5"/>
    <dgm:cxn modelId="{CFC3E8A1-BD71-49AF-B964-C38E1D9E4F30}" type="presParOf" srcId="{86199777-31F1-40CB-B5D9-04E6469C2D01}" destId="{4DC1CD8F-4447-4C32-95AA-AD2CF9490125}" srcOrd="5" destOrd="0" presId="urn:microsoft.com/office/officeart/2005/8/layout/radial5"/>
    <dgm:cxn modelId="{E001E8EF-7968-40A3-AAE1-7D388E1218A0}" type="presParOf" srcId="{4DC1CD8F-4447-4C32-95AA-AD2CF9490125}" destId="{9D26CC76-C025-4290-9C1E-B3648CF0E34B}" srcOrd="0" destOrd="0" presId="urn:microsoft.com/office/officeart/2005/8/layout/radial5"/>
    <dgm:cxn modelId="{3413162E-F6ED-4F1D-8CD4-B337E3C88B11}" type="presParOf" srcId="{86199777-31F1-40CB-B5D9-04E6469C2D01}" destId="{F815A7D8-07B7-4CED-AF24-A79D57B3F522}" srcOrd="6" destOrd="0" presId="urn:microsoft.com/office/officeart/2005/8/layout/radial5"/>
    <dgm:cxn modelId="{4A24D3C1-8F7F-47FA-8575-0A750D531610}" type="presParOf" srcId="{86199777-31F1-40CB-B5D9-04E6469C2D01}" destId="{8779DB6A-AA78-445E-9932-C7652899CBAA}" srcOrd="7" destOrd="0" presId="urn:microsoft.com/office/officeart/2005/8/layout/radial5"/>
    <dgm:cxn modelId="{1D3A4CB9-B97A-4FB8-9934-BE6E42FA28D1}" type="presParOf" srcId="{8779DB6A-AA78-445E-9932-C7652899CBAA}" destId="{4C1C5F01-8911-433F-95B9-E6E90762BE14}" srcOrd="0" destOrd="0" presId="urn:microsoft.com/office/officeart/2005/8/layout/radial5"/>
    <dgm:cxn modelId="{C653E1BF-34BE-4AC8-BF78-14855877F46E}" type="presParOf" srcId="{86199777-31F1-40CB-B5D9-04E6469C2D01}" destId="{A280ED33-0922-40E6-94FC-C99A719B70B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ADBAF-C96E-4D15-9CB4-59F10FFA9B64}">
      <dsp:nvSpPr>
        <dsp:cNvPr id="0" name=""/>
        <dsp:cNvSpPr/>
      </dsp:nvSpPr>
      <dsp:spPr>
        <a:xfrm>
          <a:off x="5232111" y="651169"/>
          <a:ext cx="2638837" cy="2421108"/>
        </a:xfrm>
        <a:prstGeom prst="ellipse">
          <a:avLst/>
        </a:prstGeom>
        <a:solidFill>
          <a:srgbClr val="28EC0E"/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ПРОБЛЕМЫ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8560" y="1005732"/>
        <a:ext cx="1865939" cy="1711982"/>
      </dsp:txXfrm>
    </dsp:sp>
    <dsp:sp modelId="{8615B373-B5C3-4E46-AC74-C9F3F5D48E4B}">
      <dsp:nvSpPr>
        <dsp:cNvPr id="0" name=""/>
        <dsp:cNvSpPr/>
      </dsp:nvSpPr>
      <dsp:spPr>
        <a:xfrm rot="10734253">
          <a:off x="4451758" y="1625386"/>
          <a:ext cx="551717" cy="542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614477" y="1732320"/>
        <a:ext cx="388983" cy="325468"/>
      </dsp:txXfrm>
    </dsp:sp>
    <dsp:sp modelId="{6FCEEC43-A737-44CC-8DA3-08C9A4815B26}">
      <dsp:nvSpPr>
        <dsp:cNvPr id="0" name=""/>
        <dsp:cNvSpPr/>
      </dsp:nvSpPr>
      <dsp:spPr>
        <a:xfrm>
          <a:off x="389496" y="207217"/>
          <a:ext cx="3802533" cy="347200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Несоответствие параметров фактического состояния объектов ПСД, отступление от технологии выполнения работ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364" y="715681"/>
        <a:ext cx="2688797" cy="2455079"/>
      </dsp:txXfrm>
    </dsp:sp>
    <dsp:sp modelId="{3D3591EF-3EE4-4145-83BA-7451D2E9C9BD}">
      <dsp:nvSpPr>
        <dsp:cNvPr id="0" name=""/>
        <dsp:cNvSpPr/>
      </dsp:nvSpPr>
      <dsp:spPr>
        <a:xfrm rot="21247637">
          <a:off x="8125850" y="1395585"/>
          <a:ext cx="641287" cy="542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189935"/>
            <a:satOff val="-7587"/>
            <a:lumOff val="17596"/>
            <a:alphaOff val="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26277" y="1512400"/>
        <a:ext cx="478553" cy="325468"/>
      </dsp:txXfrm>
    </dsp:sp>
    <dsp:sp modelId="{CDE9A387-20E2-479D-949A-359318254FC7}">
      <dsp:nvSpPr>
        <dsp:cNvPr id="0" name=""/>
        <dsp:cNvSpPr/>
      </dsp:nvSpPr>
      <dsp:spPr>
        <a:xfrm>
          <a:off x="9054117" y="207832"/>
          <a:ext cx="3064037" cy="2477794"/>
        </a:xfrm>
        <a:prstGeom prst="ellipse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едостаток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опыта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субъектов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РФ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осуществлении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функций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гос.заказчиков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02835" y="570697"/>
        <a:ext cx="2166601" cy="1752064"/>
      </dsp:txXfrm>
    </dsp:sp>
    <dsp:sp modelId="{4DC1CD8F-4447-4C32-95AA-AD2CF9490125}">
      <dsp:nvSpPr>
        <dsp:cNvPr id="0" name=""/>
        <dsp:cNvSpPr/>
      </dsp:nvSpPr>
      <dsp:spPr>
        <a:xfrm rot="2422720">
          <a:off x="7602884" y="2665140"/>
          <a:ext cx="424595" cy="542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379870"/>
            <a:satOff val="-15173"/>
            <a:lumOff val="35191"/>
            <a:alphaOff val="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18056" y="2732370"/>
        <a:ext cx="297217" cy="325468"/>
      </dsp:txXfrm>
    </dsp:sp>
    <dsp:sp modelId="{F815A7D8-07B7-4CED-AF24-A79D57B3F522}">
      <dsp:nvSpPr>
        <dsp:cNvPr id="0" name=""/>
        <dsp:cNvSpPr/>
      </dsp:nvSpPr>
      <dsp:spPr>
        <a:xfrm>
          <a:off x="7646621" y="2694008"/>
          <a:ext cx="3564877" cy="3229676"/>
        </a:xfrm>
        <a:prstGeom prst="ellipse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екорректное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целевых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показателей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планируемых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достижению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2017 г.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68685" y="3166983"/>
        <a:ext cx="2520749" cy="2283726"/>
      </dsp:txXfrm>
    </dsp:sp>
    <dsp:sp modelId="{8779DB6A-AA78-445E-9932-C7652899CBAA}">
      <dsp:nvSpPr>
        <dsp:cNvPr id="0" name=""/>
        <dsp:cNvSpPr/>
      </dsp:nvSpPr>
      <dsp:spPr>
        <a:xfrm rot="7930293">
          <a:off x="5049539" y="2922364"/>
          <a:ext cx="591068" cy="542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189935"/>
            <a:satOff val="-7587"/>
            <a:lumOff val="17596"/>
            <a:alphaOff val="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185532" y="2970550"/>
        <a:ext cx="428334" cy="325468"/>
      </dsp:txXfrm>
    </dsp:sp>
    <dsp:sp modelId="{A280ED33-0922-40E6-94FC-C99A719B70B3}">
      <dsp:nvSpPr>
        <dsp:cNvPr id="0" name=""/>
        <dsp:cNvSpPr/>
      </dsp:nvSpPr>
      <dsp:spPr>
        <a:xfrm>
          <a:off x="2462946" y="3394364"/>
          <a:ext cx="3168283" cy="2464264"/>
        </a:xfrm>
        <a:prstGeom prst="ellipse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несвоевременное информирование о возникших рисках реализации мероприятий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6930" y="3755247"/>
        <a:ext cx="2240315" cy="1742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0.3824</cdr:x>
      <cdr:y>0.38715</cdr:y>
    </cdr:from>
    <cdr:to>
      <cdr:x>0.58999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62163" y="2415260"/>
          <a:ext cx="2530937" cy="704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29%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0.40403</cdr:x>
      <cdr:y>0.23425</cdr:y>
    </cdr:from>
    <cdr:to>
      <cdr:x>0.63387</cdr:x>
      <cdr:y>0.35697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25961" y="1461378"/>
          <a:ext cx="2802194" cy="765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0.3189</cdr:x>
      <cdr:y>0.33003</cdr:y>
    </cdr:from>
    <cdr:to>
      <cdr:x>0.51493</cdr:x>
      <cdr:y>0.42522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753970" y="1364776"/>
          <a:ext cx="1078173" cy="393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31%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0.60757</cdr:x>
      <cdr:y>0.43208</cdr:y>
    </cdr:from>
    <cdr:to>
      <cdr:x>0.82593</cdr:x>
      <cdr:y>0.56792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341659" y="1786776"/>
          <a:ext cx="1201003" cy="561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69%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132EC-54F2-4EB1-83C0-0FC7178A2D82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B8F3D-6112-4E48-9607-F456D1D75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3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B8F3D-6112-4E48-9607-F456D1D754F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3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B8F3D-6112-4E48-9607-F456D1D754F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07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E06C-9279-4241-9713-08BA1A4E20F6}" type="datetime1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C90B-87C5-47D3-8840-2F4502F73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23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44EE-D6C7-49CF-BDED-C5F90EAFDA74}" type="datetime1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C90B-87C5-47D3-8840-2F4502F73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9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1629-2228-417F-9158-9CC0CC759CF4}" type="datetime1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C90B-87C5-47D3-8840-2F4502F73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9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F655-6DBE-4285-87C5-9016724DFFBF}" type="datetime1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C90B-87C5-47D3-8840-2F4502F73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97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F380-ADA1-4CC7-BA9B-0EECCB4B7E71}" type="datetime1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C90B-87C5-47D3-8840-2F4502F73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1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4913-75FF-4C01-8586-58BCB99F078F}" type="datetime1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C90B-87C5-47D3-8840-2F4502F73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9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4B27-2D30-42CF-BCAA-855C267908FB}" type="datetime1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C90B-87C5-47D3-8840-2F4502F73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64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2A66-7A6A-4F7F-A515-B42D77A147C8}" type="datetime1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C90B-87C5-47D3-8840-2F4502F73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81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2F87-8B1B-4127-9405-CD1012E1E06C}" type="datetime1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C90B-87C5-47D3-8840-2F4502F73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8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C636-0C49-4B19-9314-BEA824133B72}" type="datetime1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C90B-87C5-47D3-8840-2F4502F73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4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FD3A-3FCD-46C2-BE6F-261B1403EFB6}" type="datetime1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C90B-87C5-47D3-8840-2F4502F73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28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6AAF7-E5DB-4718-9A8B-AF6034EAA4D8}" type="datetime1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7C90B-87C5-47D3-8840-2F4502F73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13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5945" cy="11627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972" y="1059257"/>
            <a:ext cx="10943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накопленного вреда окружающей среде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3013" y="6293795"/>
            <a:ext cx="192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hind.or.id/wp-content/uploads/2016/11/timthumb-project-code-1024x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2" y="3017064"/>
            <a:ext cx="3949496" cy="2924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tdata.ru/u16/photoC53A/20134209188-0/origina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/>
          <a:stretch/>
        </p:blipFill>
        <p:spPr bwMode="auto">
          <a:xfrm>
            <a:off x="8161505" y="2998249"/>
            <a:ext cx="3881338" cy="34900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niann.ru/_data/objects/0050/3485/ico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887"/>
          <a:stretch/>
        </p:blipFill>
        <p:spPr bwMode="auto">
          <a:xfrm>
            <a:off x="4085616" y="3180997"/>
            <a:ext cx="4153711" cy="29562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forumeco.ru/upload/medialibrary/header/header_logo_201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09" y="-534"/>
            <a:ext cx="4239491" cy="1059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5270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076335" y="1312660"/>
            <a:ext cx="6085958" cy="5185122"/>
            <a:chOff x="6651434" y="759514"/>
            <a:chExt cx="5534300" cy="4065515"/>
          </a:xfrm>
        </p:grpSpPr>
        <p:pic>
          <p:nvPicPr>
            <p:cNvPr id="6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434" y="759514"/>
              <a:ext cx="5534300" cy="40655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</p:pic>
        <p:sp>
          <p:nvSpPr>
            <p:cNvPr id="17" name="Пятно 1 16"/>
            <p:cNvSpPr/>
            <p:nvPr/>
          </p:nvSpPr>
          <p:spPr>
            <a:xfrm>
              <a:off x="7303333" y="2776259"/>
              <a:ext cx="235588" cy="25154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ятно 1 17"/>
            <p:cNvSpPr/>
            <p:nvPr/>
          </p:nvSpPr>
          <p:spPr>
            <a:xfrm>
              <a:off x="8788420" y="3660484"/>
              <a:ext cx="235588" cy="25154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ятно 1 18"/>
            <p:cNvSpPr/>
            <p:nvPr/>
          </p:nvSpPr>
          <p:spPr>
            <a:xfrm>
              <a:off x="10074426" y="1177961"/>
              <a:ext cx="235588" cy="25154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ятно 1 19"/>
            <p:cNvSpPr/>
            <p:nvPr/>
          </p:nvSpPr>
          <p:spPr>
            <a:xfrm>
              <a:off x="10074426" y="2828893"/>
              <a:ext cx="235588" cy="25154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ятно 1 20"/>
            <p:cNvSpPr/>
            <p:nvPr/>
          </p:nvSpPr>
          <p:spPr>
            <a:xfrm>
              <a:off x="11499211" y="2430058"/>
              <a:ext cx="235588" cy="25154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57199" y="65265"/>
            <a:ext cx="11277600" cy="72444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накопленного вреда окружающей среде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архипелаге «Земля Франца – Иосифа»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2" name="Picture 6" descr="http://flashnord.com/sites/default/files/uploads/main/2088/fil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09" y="1066800"/>
            <a:ext cx="4263159" cy="2858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2" name="Прямоугольник 21"/>
          <p:cNvSpPr/>
          <p:nvPr/>
        </p:nvSpPr>
        <p:spPr>
          <a:xfrm>
            <a:off x="93176" y="4015020"/>
            <a:ext cx="6055113" cy="2800464"/>
          </a:xfrm>
          <a:prstGeom prst="rect">
            <a:avLst/>
          </a:prstGeom>
          <a:solidFill>
            <a:srgbClr val="99F88C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en-US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en-US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2017 году</a:t>
            </a:r>
            <a:r>
              <a:rPr lang="en-US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rabicParenR"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Ликвидировано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массой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тонн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AutoNum type="arabicParenR" startAt="2"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геоэкологическое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 участков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проводились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ликвидации накопленного вреда окружающей среде</a:t>
            </a:r>
          </a:p>
        </p:txBody>
      </p:sp>
      <p:pic>
        <p:nvPicPr>
          <p:cNvPr id="11" name="Picture 4" descr="http://barentsobserver.com/sites/barentsobserver.com/files/main/articles/arctic_main_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934634"/>
            <a:ext cx="3692104" cy="2128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18237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199" y="65265"/>
            <a:ext cx="11277600" cy="821426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приоритетного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Чистая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58365645"/>
              </p:ext>
            </p:extLst>
          </p:nvPr>
        </p:nvGraphicFramePr>
        <p:xfrm>
          <a:off x="0" y="789708"/>
          <a:ext cx="12192000" cy="6068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46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9019" y="135956"/>
            <a:ext cx="11277600" cy="604475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г. ФГБУ «ВНИИ Экология»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Picture 4" descr="http://storage.a-jetbox.org/storage2/file/get/14813937753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1" y="1303936"/>
            <a:ext cx="838531" cy="86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torage.a-jetbox.org/storage2/file/get/14813937753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1" y="2980561"/>
            <a:ext cx="838531" cy="86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torage.a-jetbox.org/storage2/file/get/14813937753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98" y="5478921"/>
            <a:ext cx="838531" cy="86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torage.a-jetbox.org/storage2/file/get/14813937753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1" y="4206684"/>
            <a:ext cx="838531" cy="86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24793" y="1150158"/>
            <a:ext cx="10167903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ряд совещаний с ключевыми участниками проекта:  определен порядок действий, обозначена необходимость заблаговременной подготовки необходимой документации, проработка целевых показателей, акцентировано внимание на сроках наступления контрольных событий,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69791" y="4206684"/>
            <a:ext cx="10167903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объекту закреплены технические специалисты проектной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9790" y="5387398"/>
            <a:ext cx="10167903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 необходимости прохождения курсов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проектной деятельности, направление программ обучения и координат образовательных учреждений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4793" y="2997733"/>
            <a:ext cx="10167903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памятка – освещены основные аспекты, требующие внимания при реализации мероприятий по ликвидации ОНВОС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31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1696" y="221226"/>
            <a:ext cx="11277600" cy="492361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ПРИОРИТЕТНЫЙ ПРОЕКТ «ЧИСТАЯ СТРАНА»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985" y="1710813"/>
            <a:ext cx="2185508" cy="2419695"/>
          </a:xfrm>
          <a:prstGeom prst="rect">
            <a:avLst/>
          </a:prstGeom>
          <a:solidFill>
            <a:srgbClr val="46DAC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6 субъектах РФ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102" y="884769"/>
            <a:ext cx="8764962" cy="5855244"/>
          </a:xfrm>
          <a:prstGeom prst="rect">
            <a:avLst/>
          </a:prstGeom>
          <a:solidFill>
            <a:srgbClr val="42C276"/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7" name="Шеврон 16"/>
          <p:cNvSpPr/>
          <p:nvPr/>
        </p:nvSpPr>
        <p:spPr>
          <a:xfrm>
            <a:off x="2639960" y="2186961"/>
            <a:ext cx="529675" cy="1467398"/>
          </a:xfrm>
          <a:prstGeom prst="chevron">
            <a:avLst/>
          </a:prstGeom>
          <a:solidFill>
            <a:srgbClr val="46DAC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6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488029"/>
              </p:ext>
            </p:extLst>
          </p:nvPr>
        </p:nvGraphicFramePr>
        <p:xfrm>
          <a:off x="1" y="1530090"/>
          <a:ext cx="12049432" cy="532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5760" y="118040"/>
            <a:ext cx="11423536" cy="1461378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«ЧИСТАЯ СТРАНА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(НАКОПЛЕННЫЙ ВРЕД ОКРУЖАЮЩЕЙ СРЕДЕ)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50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27" y="2521527"/>
            <a:ext cx="5219425" cy="2978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b="1142"/>
          <a:stretch/>
        </p:blipFill>
        <p:spPr bwMode="auto">
          <a:xfrm>
            <a:off x="439650" y="2289777"/>
            <a:ext cx="5401255" cy="3081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422032" y="1227130"/>
            <a:ext cx="5444196" cy="12206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Демеркуризация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ртутьсодержащих отходов на территории Республики Крым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650" y="5371544"/>
            <a:ext cx="5401255" cy="1320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завершено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Собрано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обезврежено около 500 куб. м ртутьсодержащих отходов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235" y="175302"/>
            <a:ext cx="11240085" cy="923360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реализованные в рамках распоряжения Правительства РФ от 04.12.2014 № 2462-р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3002" y="1227130"/>
            <a:ext cx="5247250" cy="12943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«Первый этап работ по ликвидации свалки ТБО в г. Урюпинске Волгоградской области»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70827" y="5371544"/>
            <a:ext cx="5296131" cy="1320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завершено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Извлечено и отсепарировано 0,5 млн. куб. м отходов</a:t>
            </a:r>
          </a:p>
        </p:txBody>
      </p:sp>
    </p:spTree>
    <p:extLst>
      <p:ext uri="{BB962C8B-B14F-4D97-AF65-F5344CB8AC3E}">
        <p14:creationId xmlns:p14="http://schemas.microsoft.com/office/powerpoint/2010/main" val="2291247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671" y="2107164"/>
            <a:ext cx="4723646" cy="3221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7" t="29000" r="23822" b="27417"/>
          <a:stretch/>
        </p:blipFill>
        <p:spPr>
          <a:xfrm>
            <a:off x="738618" y="2064008"/>
            <a:ext cx="4803318" cy="3307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6792" y="1227131"/>
            <a:ext cx="5263165" cy="11464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«Обезвреживание кислых гудронов прудов-накопителей в Хабаровском крае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9650" y="5371544"/>
            <a:ext cx="5401255" cy="1320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завершено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Собрано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обезврежено 9,4 тыс. куб. м отходов 3 класса опасности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8641" y="175302"/>
            <a:ext cx="11127544" cy="923360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реализованные в рамках распоряжения Правительства РФ от 04.12.2014 № 2462-р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65702" y="1227130"/>
            <a:ext cx="5216698" cy="14329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«Рекультивация бесхозяйной свалки отходов стекольного производства во Владимирской области»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70827" y="5371544"/>
            <a:ext cx="5296131" cy="1320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завершено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Рекультивировано 10 га нарушенных земель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55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1309" y="2382982"/>
            <a:ext cx="9476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609" y="3141077"/>
            <a:ext cx="2206261" cy="22385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203" y="5515583"/>
            <a:ext cx="6256507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700"/>
              </a:spcBef>
              <a:buClr>
                <a:srgbClr val="B0CCB0"/>
              </a:buClr>
              <a:buSzPct val="60000"/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Фокин Сергей Геннадьевич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>
              <a:spcBef>
                <a:spcPts val="700"/>
              </a:spcBef>
              <a:buClr>
                <a:srgbClr val="B0CCB0"/>
              </a:buClr>
              <a:buSzPct val="60000"/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ФГБУ «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ВНИИ Экология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>
              <a:spcBef>
                <a:spcPts val="700"/>
              </a:spcBef>
              <a:buClr>
                <a:srgbClr val="B0CCB0"/>
              </a:buClr>
              <a:buSzPct val="60000"/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reception@vniiecology.ru</a:t>
            </a:r>
          </a:p>
        </p:txBody>
      </p:sp>
      <p:pic>
        <p:nvPicPr>
          <p:cNvPr id="8" name="Picture 2" descr="http://forumeco.ru/upload/medialibrary/header/header_logo_20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09" y="-534"/>
            <a:ext cx="4239491" cy="1059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8080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59913" y="4565790"/>
            <a:ext cx="4595091" cy="20329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накопленного вреда окружающей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среде (ОНВОС)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5891" y="1731134"/>
            <a:ext cx="9006509" cy="18871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ОХРАНЕ ОКРУЖАЮЩЕЙ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СРЕДЫ»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10.01.2001 № 7-ФЗ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1)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1927" y="4573771"/>
            <a:ext cx="3834895" cy="20249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Накопленный вред окружающей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среде (НВОС)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3664499" y="3370765"/>
            <a:ext cx="791592" cy="145056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1696" y="268131"/>
            <a:ext cx="11277600" cy="660124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НАКОПЛЕННЫЙ ВРЕД ОКРУЖАЮЩЕЙ СРЕДЕ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ook.com.ua/pic/201209/1280x960/look.com.ua-29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6" y="1750863"/>
            <a:ext cx="2463635" cy="184772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/>
          <p:cNvSpPr/>
          <p:nvPr/>
        </p:nvSpPr>
        <p:spPr>
          <a:xfrm rot="5400000">
            <a:off x="7788753" y="3370765"/>
            <a:ext cx="791592" cy="145056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00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884" y="524581"/>
            <a:ext cx="11995116" cy="1484328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ФГБУ «ВНИИ ЭКОЛОГИЯ»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ЛИКВИДАЦИИ НАКОПЛЕННОГО ВРЕДА ОКРУЖАЮЩЕЙ СРЕДЕ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2161" y="3060339"/>
            <a:ext cx="3852347" cy="3555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Приоритетный проект «Чистая страна»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(управление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реализацией проекта и мониторинг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6884" y="2988579"/>
            <a:ext cx="4513661" cy="3626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первоочередных мероприятий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(распоряжение Правительства РФ от 04.12.2014 № 2462-р)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(функции государственного заказчика)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66124" y="3232910"/>
            <a:ext cx="3105558" cy="29181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реестр ОНВОС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(информационное, экспертное и методическое сопровождение)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2068186" y="1779160"/>
            <a:ext cx="771055" cy="143412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6274561" y="1844030"/>
            <a:ext cx="854980" cy="143412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9836336" y="1868456"/>
            <a:ext cx="949648" cy="143412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77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1696" y="268131"/>
            <a:ext cx="11277600" cy="770960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ПРИОРИТЕТНЫЙ ПРОЕКТ «ЧИСТАЯ СТРАНА»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75582" y="3635569"/>
            <a:ext cx="8049491" cy="2806795"/>
          </a:xfrm>
          <a:prstGeom prst="rect">
            <a:avLst/>
          </a:prstGeom>
          <a:solidFill>
            <a:srgbClr val="46DA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500 га загрязненных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территорий;</a:t>
            </a:r>
          </a:p>
          <a:p>
            <a:pPr marL="342900" indent="-342900">
              <a:buFontTx/>
              <a:buChar char="-"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экологических условий проживания более 5,5 млн.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75582" y="1335714"/>
            <a:ext cx="6423291" cy="1061122"/>
          </a:xfrm>
          <a:prstGeom prst="rect">
            <a:avLst/>
          </a:prstGeom>
          <a:solidFill>
            <a:srgbClr val="46DA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2025 года:</a:t>
            </a:r>
            <a:endParaRPr lang="ru-RU" sz="3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142508" y="2578301"/>
            <a:ext cx="1288473" cy="872836"/>
          </a:xfrm>
          <a:prstGeom prst="downArrow">
            <a:avLst/>
          </a:prstGeom>
          <a:solidFill>
            <a:srgbClr val="66C0CA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8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10" y="1059785"/>
            <a:ext cx="7371921" cy="568737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65760" y="118041"/>
            <a:ext cx="11423536" cy="757106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ПРИОРИТЕТНЫЙ ПРОЕКТ «ЧИСТАЯ СТРАНА»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8999" y="2396836"/>
            <a:ext cx="2598666" cy="24354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 25 мероприятий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409754" y="2396836"/>
            <a:ext cx="983673" cy="24384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05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760" y="118040"/>
            <a:ext cx="11423536" cy="1461378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«ЧИСТАЯ СТРАНА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(НАКОПЛЕННЫЙ ВРЕД ОКРУЖАЮЩЕЙ СРЕДЕ)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547772"/>
              </p:ext>
            </p:extLst>
          </p:nvPr>
        </p:nvGraphicFramePr>
        <p:xfrm>
          <a:off x="0" y="442452"/>
          <a:ext cx="12191999" cy="623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819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5541818" y="2211393"/>
            <a:ext cx="701784" cy="47639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5" y="3567648"/>
            <a:ext cx="4616358" cy="2659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400" y="3665227"/>
            <a:ext cx="5197561" cy="2772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Стрелка вправо 17"/>
          <p:cNvSpPr/>
          <p:nvPr/>
        </p:nvSpPr>
        <p:spPr>
          <a:xfrm>
            <a:off x="5457654" y="4883431"/>
            <a:ext cx="1024081" cy="52034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57199" y="65267"/>
            <a:ext cx="11277600" cy="81305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последующая рекультивация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нефтешламовых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амбаров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Чеченской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284" y="6094955"/>
            <a:ext cx="11719923" cy="707886"/>
          </a:xfrm>
          <a:prstGeom prst="rect">
            <a:avLst/>
          </a:prstGeom>
          <a:solidFill>
            <a:srgbClr val="99F88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аботы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мероприятиям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выполнены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рекультивировано порядка 21 га земель, что позволило улучшить экологические условия проживания 28,2 тыс.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еловек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5" y="1148494"/>
            <a:ext cx="4794360" cy="2916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69712" y="936147"/>
            <a:ext cx="2950715" cy="310762"/>
          </a:xfrm>
          <a:prstGeom prst="rect">
            <a:avLst/>
          </a:prstGeom>
          <a:solidFill>
            <a:srgbClr val="99F88C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6" y="1148493"/>
            <a:ext cx="5622971" cy="3008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451924" y="951618"/>
            <a:ext cx="3081160" cy="295292"/>
          </a:xfrm>
          <a:prstGeom prst="rect">
            <a:avLst/>
          </a:prstGeom>
          <a:solidFill>
            <a:srgbClr val="99F88C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9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792" y="6092886"/>
            <a:ext cx="11719923" cy="646331"/>
          </a:xfrm>
          <a:prstGeom prst="rect">
            <a:avLst/>
          </a:prstGeom>
          <a:solidFill>
            <a:srgbClr val="99F88C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аботы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по демеркуризации ртутьсодержащих отходов выполнены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демеркуризовано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370,236 тонн ртутьсодержащих отходов). </a:t>
            </a:r>
          </a:p>
        </p:txBody>
      </p:sp>
      <p:pic>
        <p:nvPicPr>
          <p:cNvPr id="5" name="Рисунок 4" descr="C:\Users\Elizaveta.Kolesnikov\Desktop\синвита\фото\Новая папка\DSC_000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9" y="3309686"/>
            <a:ext cx="4808086" cy="2678484"/>
          </a:xfrm>
          <a:prstGeom prst="rect">
            <a:avLst/>
          </a:prstGeom>
          <a:ln w="3810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Elizaveta.Kolesnikov\Desktop\синвита\фото\Новая папка\DSC_00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63" y="1008498"/>
            <a:ext cx="3206811" cy="2635246"/>
          </a:xfrm>
          <a:prstGeom prst="rect">
            <a:avLst/>
          </a:prstGeom>
          <a:ln w="3810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Elizaveta.Kolesnikov\Desktop\синвита\Мониторинг контракта\26.09.2017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368" y="3428272"/>
            <a:ext cx="4372669" cy="2559897"/>
          </a:xfrm>
          <a:prstGeom prst="rect">
            <a:avLst/>
          </a:prstGeom>
          <a:ln w="3810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Elizaveta.Kolesnikov\Desktop\синвита\Мониторинг контракта\26.09.2017\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3" y="1008498"/>
            <a:ext cx="3336360" cy="2635246"/>
          </a:xfrm>
          <a:prstGeom prst="rect">
            <a:avLst/>
          </a:prstGeom>
          <a:ln w="38100" cap="sq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09144" y="1911428"/>
            <a:ext cx="2114646" cy="941151"/>
          </a:xfrm>
          <a:prstGeom prst="rect">
            <a:avLst/>
          </a:prstGeom>
          <a:solidFill>
            <a:srgbClr val="99F88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выполнения работ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95009" y="1827060"/>
            <a:ext cx="2114646" cy="987283"/>
          </a:xfrm>
          <a:prstGeom prst="rect">
            <a:avLst/>
          </a:prstGeom>
          <a:solidFill>
            <a:srgbClr val="99F88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выполнения работ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648819" y="2768733"/>
            <a:ext cx="551381" cy="540953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381972" y="4921243"/>
            <a:ext cx="2030210" cy="557714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199" y="65267"/>
            <a:ext cx="11277600" cy="81305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Демеркуризация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ртутьсодержащих отходов на территории Киреевского района Тульской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327312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0904" y="6073011"/>
            <a:ext cx="11719923" cy="646331"/>
          </a:xfrm>
          <a:prstGeom prst="rect">
            <a:avLst/>
          </a:prstGeom>
          <a:solidFill>
            <a:srgbClr val="99F88C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аботы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по ликвидации нефтяного загрязнения выполнены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(Рекультивировано 0,4 га земель, улучшено качество жизни 3,5 тыс. человек)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9813" y="1944876"/>
            <a:ext cx="2114646" cy="941151"/>
          </a:xfrm>
          <a:prstGeom prst="rect">
            <a:avLst/>
          </a:prstGeom>
          <a:solidFill>
            <a:srgbClr val="99F88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выполнения работ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36181" y="1823336"/>
            <a:ext cx="2114646" cy="987283"/>
          </a:xfrm>
          <a:prstGeom prst="rect">
            <a:avLst/>
          </a:prstGeom>
          <a:solidFill>
            <a:srgbClr val="99F88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выполнения работ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013979" y="2175582"/>
            <a:ext cx="491302" cy="71044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457188" y="4849590"/>
            <a:ext cx="1604883" cy="64857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262" y="931651"/>
            <a:ext cx="3148120" cy="28535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59" y="3463635"/>
            <a:ext cx="4815503" cy="24549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1" y="3052460"/>
            <a:ext cx="4847170" cy="28724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50" y="1000708"/>
            <a:ext cx="3466538" cy="27153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457199" y="65267"/>
            <a:ext cx="11277600" cy="81305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«Ликвидация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нефтяного загрязнения в водоохраной Зоне ручья Кузнецов (Мезенский район, Архангельская область)»</a:t>
            </a:r>
          </a:p>
        </p:txBody>
      </p:sp>
    </p:spTree>
    <p:extLst>
      <p:ext uri="{BB962C8B-B14F-4D97-AF65-F5344CB8AC3E}">
        <p14:creationId xmlns:p14="http://schemas.microsoft.com/office/powerpoint/2010/main" val="2891680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632</Words>
  <Application>Microsoft Office PowerPoint</Application>
  <PresentationFormat>Широкоэкранный</PresentationFormat>
  <Paragraphs>97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Михаил</cp:lastModifiedBy>
  <cp:revision>94</cp:revision>
  <dcterms:created xsi:type="dcterms:W3CDTF">2017-06-14T09:11:50Z</dcterms:created>
  <dcterms:modified xsi:type="dcterms:W3CDTF">2018-03-22T12:22:45Z</dcterms:modified>
</cp:coreProperties>
</file>