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7" r:id="rId4"/>
    <p:sldId id="259" r:id="rId5"/>
    <p:sldId id="260" r:id="rId6"/>
    <p:sldId id="308" r:id="rId7"/>
    <p:sldId id="309" r:id="rId8"/>
    <p:sldId id="310" r:id="rId9"/>
    <p:sldId id="311" r:id="rId10"/>
    <p:sldId id="313" r:id="rId11"/>
    <p:sldId id="307" r:id="rId12"/>
    <p:sldId id="261" r:id="rId13"/>
    <p:sldId id="281" r:id="rId14"/>
    <p:sldId id="262" r:id="rId15"/>
    <p:sldId id="267" r:id="rId16"/>
    <p:sldId id="268" r:id="rId17"/>
    <p:sldId id="270" r:id="rId18"/>
    <p:sldId id="271" r:id="rId19"/>
    <p:sldId id="284" r:id="rId20"/>
    <p:sldId id="263" r:id="rId21"/>
    <p:sldId id="286" r:id="rId22"/>
    <p:sldId id="272" r:id="rId23"/>
    <p:sldId id="273" r:id="rId24"/>
    <p:sldId id="274" r:id="rId25"/>
    <p:sldId id="275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A13F-446C-4353-8D70-1399CFB09BC0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3E0E9-0C1A-4B80-9BBA-2E0F111A6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6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3E0E9-0C1A-4B80-9BBA-2E0F111A6D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8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3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3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1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3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58371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Вопросы </a:t>
            </a:r>
            <a:r>
              <a:rPr lang="ru-RU" sz="2400" b="1" i="1" dirty="0">
                <a:solidFill>
                  <a:srgbClr val="002060"/>
                </a:solidFill>
              </a:rPr>
              <a:t>оценки и ликвидации </a:t>
            </a:r>
            <a:r>
              <a:rPr lang="ru-RU" sz="2400" b="1" i="1" dirty="0" smtClean="0">
                <a:solidFill>
                  <a:srgbClr val="002060"/>
                </a:solidFill>
              </a:rPr>
              <a:t>накопленного </a:t>
            </a:r>
            <a:r>
              <a:rPr lang="ru-RU" sz="2400" b="1" i="1" dirty="0">
                <a:solidFill>
                  <a:srgbClr val="002060"/>
                </a:solidFill>
              </a:rPr>
              <a:t>экологического ущерба в </a:t>
            </a:r>
            <a:r>
              <a:rPr lang="ru-RU" sz="2400" b="1" i="1" dirty="0" smtClean="0">
                <a:solidFill>
                  <a:srgbClr val="002060"/>
                </a:solidFill>
              </a:rPr>
              <a:t>Арктике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Шевчук </a:t>
            </a:r>
            <a:r>
              <a:rPr lang="ru-RU" sz="2400" b="1" dirty="0">
                <a:solidFill>
                  <a:srgbClr val="C00000"/>
                </a:solidFill>
              </a:rPr>
              <a:t>Анатолий Васильевич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д.э.н., профессор РАНХиГС, зам. Председателя СОПС ВАВТ Минэкономразвития России, академик РЭА</a:t>
            </a:r>
          </a:p>
          <a:p>
            <a:pPr algn="ctr"/>
            <a:endParaRPr lang="ru-RU" sz="4400" b="1" i="1" dirty="0">
              <a:solidFill>
                <a:srgbClr val="002060"/>
              </a:solidFill>
            </a:endParaRP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416" y="123478"/>
            <a:ext cx="648072" cy="26245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40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339752" y="51470"/>
            <a:ext cx="4968552" cy="646331"/>
          </a:xfrm>
          <a:prstGeom prst="rect">
            <a:avLst/>
          </a:prstGeom>
          <a:solidFill>
            <a:srgbClr val="CCFFFF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FF0B05"/>
                </a:solidFill>
                <a:latin typeface="Arial Narrow" pitchFamily="34" charset="0"/>
              </a:rPr>
              <a:t>Объекты  накопленного экологического ущерба в Арктической зоне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71550"/>
            <a:ext cx="8784976" cy="4032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76666"/>
            <a:ext cx="76206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8"/>
          <p:cNvPicPr>
            <a:picLocks noChangeAspect="1" noChangeArrowheads="1"/>
          </p:cNvPicPr>
          <p:nvPr/>
        </p:nvPicPr>
        <p:blipFill>
          <a:blip r:embed="rId2">
            <a:lum bright="42000" contrast="18000"/>
          </a:blip>
          <a:srcRect/>
          <a:stretch>
            <a:fillRect/>
          </a:stretch>
        </p:blipFill>
        <p:spPr bwMode="auto">
          <a:xfrm>
            <a:off x="0" y="1190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8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r="10551" b="15384"/>
          <a:stretch>
            <a:fillRect/>
          </a:stretch>
        </p:blipFill>
        <p:spPr bwMode="auto">
          <a:xfrm>
            <a:off x="151244" y="168474"/>
            <a:ext cx="2071058" cy="2002079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27" name="Text Box 32"/>
          <p:cNvSpPr txBox="1">
            <a:spLocks noChangeArrowheads="1"/>
          </p:cNvSpPr>
          <p:nvPr/>
        </p:nvSpPr>
        <p:spPr bwMode="auto">
          <a:xfrm>
            <a:off x="823056" y="1274834"/>
            <a:ext cx="140099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>
                <a:solidFill>
                  <a:srgbClr val="FF0B05"/>
                </a:solidFill>
              </a:rPr>
              <a:t>Кольский залив</a:t>
            </a:r>
          </a:p>
        </p:txBody>
      </p:sp>
      <p:sp>
        <p:nvSpPr>
          <p:cNvPr id="103429" name="TextBox 3"/>
          <p:cNvSpPr txBox="1">
            <a:spLocks noChangeArrowheads="1"/>
          </p:cNvSpPr>
          <p:nvPr/>
        </p:nvSpPr>
        <p:spPr bwMode="auto">
          <a:xfrm>
            <a:off x="2739207" y="3276949"/>
            <a:ext cx="6300440" cy="1815882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C00000"/>
                </a:solidFill>
              </a:rPr>
              <a:t>В  федеральный реестр рекомендованы объекты НЭУ: </a:t>
            </a:r>
            <a:br>
              <a:rPr lang="ru-RU" altLang="ru-RU" sz="1400" b="1" i="1" dirty="0">
                <a:solidFill>
                  <a:srgbClr val="C00000"/>
                </a:solidFill>
              </a:rPr>
            </a:br>
            <a:r>
              <a:rPr lang="ru-RU" altLang="ru-RU" sz="1400" b="1" i="1" dirty="0">
                <a:solidFill>
                  <a:srgbClr val="C00000"/>
                </a:solidFill>
              </a:rPr>
              <a:t>-</a:t>
            </a:r>
            <a:r>
              <a:rPr lang="ru-RU" altLang="ru-RU" sz="1400" b="1" dirty="0">
                <a:solidFill>
                  <a:srgbClr val="C00000"/>
                </a:solidFill>
              </a:rPr>
              <a:t> расположенные на землях федеральной собственности,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бесхозяйные объекты, 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собственником (оператором) которых является государство,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находящиеся на балансе несостоятельных предприятий,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находящиеся на учете международных организаций, 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особо опасные объекты НЭУ, на балансе частных компаний;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r>
              <a:rPr lang="ru-RU" altLang="ru-RU" sz="1400" b="1" dirty="0">
                <a:solidFill>
                  <a:srgbClr val="C00000"/>
                </a:solidFill>
              </a:rPr>
              <a:t>- особо опасные объекты НЭУ, на балансе муниципальных образований </a:t>
            </a:r>
          </a:p>
        </p:txBody>
      </p:sp>
      <p:pic>
        <p:nvPicPr>
          <p:cNvPr id="103430" name="Picture 4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6436768" y="2049744"/>
            <a:ext cx="2538413" cy="1209675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31" name="Text Box 14"/>
          <p:cNvSpPr txBox="1">
            <a:spLocks noChangeArrowheads="1"/>
          </p:cNvSpPr>
          <p:nvPr/>
        </p:nvSpPr>
        <p:spPr bwMode="auto">
          <a:xfrm>
            <a:off x="7629534" y="2335036"/>
            <a:ext cx="101855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 err="1">
                <a:solidFill>
                  <a:srgbClr val="FF0B05"/>
                </a:solidFill>
              </a:rPr>
              <a:t>Амдерма</a:t>
            </a:r>
            <a:endParaRPr lang="ru-RU" sz="1350" b="1" dirty="0">
              <a:solidFill>
                <a:srgbClr val="FF0B05"/>
              </a:solidFill>
            </a:endParaRPr>
          </a:p>
        </p:txBody>
      </p:sp>
      <p:pic>
        <p:nvPicPr>
          <p:cNvPr id="103432" name="Picture 7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/>
          <a:stretch>
            <a:fillRect/>
          </a:stretch>
        </p:blipFill>
        <p:spPr bwMode="auto">
          <a:xfrm>
            <a:off x="3987403" y="951310"/>
            <a:ext cx="2156231" cy="1591865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33" name="Text Box 15"/>
          <p:cNvSpPr txBox="1">
            <a:spLocks noChangeArrowheads="1"/>
          </p:cNvSpPr>
          <p:nvPr/>
        </p:nvSpPr>
        <p:spPr bwMode="auto">
          <a:xfrm>
            <a:off x="4630936" y="1506956"/>
            <a:ext cx="121645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Депутатский</a:t>
            </a:r>
          </a:p>
        </p:txBody>
      </p:sp>
      <p:sp>
        <p:nvSpPr>
          <p:cNvPr id="103434" name="Text Box 16"/>
          <p:cNvSpPr txBox="1">
            <a:spLocks noChangeArrowheads="1"/>
          </p:cNvSpPr>
          <p:nvPr/>
        </p:nvSpPr>
        <p:spPr bwMode="auto">
          <a:xfrm>
            <a:off x="4549855" y="1108052"/>
            <a:ext cx="65246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 err="1">
                <a:solidFill>
                  <a:srgbClr val="FF0B05"/>
                </a:solidFill>
              </a:rPr>
              <a:t>Кулар</a:t>
            </a:r>
            <a:endParaRPr lang="ru-RU" sz="1350" b="1" dirty="0">
              <a:solidFill>
                <a:srgbClr val="FF0B05"/>
              </a:solidFill>
            </a:endParaRPr>
          </a:p>
        </p:txBody>
      </p:sp>
      <p:pic>
        <p:nvPicPr>
          <p:cNvPr id="103435" name="Picture 8"/>
          <p:cNvPicPr>
            <a:picLocks noChangeAspect="1" noChangeArrowheads="1"/>
          </p:cNvPicPr>
          <p:nvPr/>
        </p:nvPicPr>
        <p:blipFill>
          <a:blip r:embed="rId6">
            <a:lum bright="18000"/>
          </a:blip>
          <a:srcRect/>
          <a:stretch>
            <a:fillRect/>
          </a:stretch>
        </p:blipFill>
        <p:spPr bwMode="auto">
          <a:xfrm>
            <a:off x="5714763" y="410810"/>
            <a:ext cx="3420930" cy="1759743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36" name="Text Box 17"/>
          <p:cNvSpPr txBox="1">
            <a:spLocks noChangeArrowheads="1"/>
          </p:cNvSpPr>
          <p:nvPr/>
        </p:nvSpPr>
        <p:spPr bwMode="auto">
          <a:xfrm>
            <a:off x="6147436" y="530409"/>
            <a:ext cx="111185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 err="1">
                <a:solidFill>
                  <a:srgbClr val="FF0B05"/>
                </a:solidFill>
              </a:rPr>
              <a:t>Валькумей</a:t>
            </a:r>
            <a:endParaRPr lang="ru-RU" sz="1350" b="1" dirty="0">
              <a:solidFill>
                <a:srgbClr val="FF0B05"/>
              </a:solidFill>
            </a:endParaRPr>
          </a:p>
        </p:txBody>
      </p:sp>
      <p:sp>
        <p:nvSpPr>
          <p:cNvPr id="103437" name="Text Box 18"/>
          <p:cNvSpPr txBox="1">
            <a:spLocks noChangeArrowheads="1"/>
          </p:cNvSpPr>
          <p:nvPr/>
        </p:nvSpPr>
        <p:spPr bwMode="auto">
          <a:xfrm>
            <a:off x="7341232" y="767888"/>
            <a:ext cx="8562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 err="1">
                <a:solidFill>
                  <a:srgbClr val="FF0B05"/>
                </a:solidFill>
              </a:rPr>
              <a:t>Иультин</a:t>
            </a:r>
            <a:endParaRPr lang="ru-RU" sz="1350" b="1" dirty="0">
              <a:solidFill>
                <a:srgbClr val="FF0B05"/>
              </a:solidFill>
            </a:endParaRPr>
          </a:p>
        </p:txBody>
      </p:sp>
      <p:sp>
        <p:nvSpPr>
          <p:cNvPr id="103438" name="Text Box 19"/>
          <p:cNvSpPr txBox="1">
            <a:spLocks noChangeArrowheads="1"/>
          </p:cNvSpPr>
          <p:nvPr/>
        </p:nvSpPr>
        <p:spPr bwMode="auto">
          <a:xfrm>
            <a:off x="7014328" y="1514153"/>
            <a:ext cx="9527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Анадырь</a:t>
            </a:r>
          </a:p>
        </p:txBody>
      </p:sp>
      <p:sp>
        <p:nvSpPr>
          <p:cNvPr id="103439" name="Text Box 20"/>
          <p:cNvSpPr txBox="1">
            <a:spLocks noChangeArrowheads="1"/>
          </p:cNvSpPr>
          <p:nvPr/>
        </p:nvSpPr>
        <p:spPr bwMode="auto">
          <a:xfrm>
            <a:off x="7918489" y="1424875"/>
            <a:ext cx="141482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Провидения</a:t>
            </a:r>
          </a:p>
        </p:txBody>
      </p:sp>
      <p:sp>
        <p:nvSpPr>
          <p:cNvPr id="103440" name="Text Box 21"/>
          <p:cNvSpPr txBox="1">
            <a:spLocks noChangeArrowheads="1"/>
          </p:cNvSpPr>
          <p:nvPr/>
        </p:nvSpPr>
        <p:spPr bwMode="auto">
          <a:xfrm>
            <a:off x="7896130" y="1066000"/>
            <a:ext cx="10626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Лаврентия</a:t>
            </a:r>
          </a:p>
        </p:txBody>
      </p:sp>
      <p:sp>
        <p:nvSpPr>
          <p:cNvPr id="103441" name="Text Box 25"/>
          <p:cNvSpPr txBox="1">
            <a:spLocks noChangeArrowheads="1"/>
          </p:cNvSpPr>
          <p:nvPr/>
        </p:nvSpPr>
        <p:spPr bwMode="auto">
          <a:xfrm>
            <a:off x="3492103" y="2247901"/>
            <a:ext cx="59412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>
                <a:solidFill>
                  <a:srgbClr val="FF0B05"/>
                </a:solidFill>
              </a:rPr>
              <a:t>о.Белый</a:t>
            </a:r>
          </a:p>
        </p:txBody>
      </p:sp>
      <p:pic>
        <p:nvPicPr>
          <p:cNvPr id="103442" name="Picture 3"/>
          <p:cNvPicPr>
            <a:picLocks noChangeAspect="1" noChangeArrowheads="1"/>
          </p:cNvPicPr>
          <p:nvPr/>
        </p:nvPicPr>
        <p:blipFill>
          <a:blip r:embed="rId7">
            <a:lum bright="18000"/>
          </a:blip>
          <a:srcRect/>
          <a:stretch>
            <a:fillRect/>
          </a:stretch>
        </p:blipFill>
        <p:spPr bwMode="auto">
          <a:xfrm>
            <a:off x="2501503" y="483518"/>
            <a:ext cx="1890713" cy="1872729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43" name="Text Box 26"/>
          <p:cNvSpPr txBox="1">
            <a:spLocks noChangeArrowheads="1"/>
          </p:cNvSpPr>
          <p:nvPr/>
        </p:nvSpPr>
        <p:spPr bwMode="auto">
          <a:xfrm>
            <a:off x="2540623" y="993751"/>
            <a:ext cx="89177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Красное</a:t>
            </a:r>
          </a:p>
        </p:txBody>
      </p:sp>
      <p:sp>
        <p:nvSpPr>
          <p:cNvPr id="103444" name="Text Box 27"/>
          <p:cNvSpPr txBox="1">
            <a:spLocks noChangeArrowheads="1"/>
          </p:cNvSpPr>
          <p:nvPr/>
        </p:nvSpPr>
        <p:spPr bwMode="auto">
          <a:xfrm>
            <a:off x="3100059" y="725722"/>
            <a:ext cx="136353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 err="1" smtClean="0">
                <a:solidFill>
                  <a:srgbClr val="FF0B05"/>
                </a:solidFill>
              </a:rPr>
              <a:t>руч.Кузнецова</a:t>
            </a:r>
            <a:endParaRPr lang="ru-RU" sz="1350" b="1" dirty="0">
              <a:solidFill>
                <a:srgbClr val="FF0B05"/>
              </a:solidFill>
            </a:endParaRPr>
          </a:p>
        </p:txBody>
      </p:sp>
      <p:pic>
        <p:nvPicPr>
          <p:cNvPr id="103445" name="Picture 6"/>
          <p:cNvPicPr>
            <a:picLocks noChangeAspect="1" noChangeArrowheads="1"/>
          </p:cNvPicPr>
          <p:nvPr/>
        </p:nvPicPr>
        <p:blipFill>
          <a:blip r:embed="rId8">
            <a:lum bright="12000"/>
          </a:blip>
          <a:srcRect/>
          <a:stretch>
            <a:fillRect/>
          </a:stretch>
        </p:blipFill>
        <p:spPr bwMode="auto">
          <a:xfrm>
            <a:off x="3390186" y="1856748"/>
            <a:ext cx="1957505" cy="1478756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46" name="Text Box 22"/>
          <p:cNvSpPr txBox="1">
            <a:spLocks noChangeArrowheads="1"/>
          </p:cNvSpPr>
          <p:nvPr/>
        </p:nvSpPr>
        <p:spPr bwMode="auto">
          <a:xfrm>
            <a:off x="3433827" y="2371227"/>
            <a:ext cx="85486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База</a:t>
            </a:r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3490190" y="2811204"/>
            <a:ext cx="129783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Лабытнанги</a:t>
            </a: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4350605" y="2625363"/>
            <a:ext cx="68222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Нумги</a:t>
            </a:r>
          </a:p>
        </p:txBody>
      </p:sp>
      <p:sp>
        <p:nvSpPr>
          <p:cNvPr id="103449" name="Text Box 37"/>
          <p:cNvSpPr txBox="1">
            <a:spLocks noChangeArrowheads="1"/>
          </p:cNvSpPr>
          <p:nvPr/>
        </p:nvSpPr>
        <p:spPr bwMode="auto">
          <a:xfrm>
            <a:off x="3536091" y="1951746"/>
            <a:ext cx="83701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о.Белый</a:t>
            </a:r>
          </a:p>
        </p:txBody>
      </p:sp>
      <p:pic>
        <p:nvPicPr>
          <p:cNvPr id="10345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305" y="2556761"/>
            <a:ext cx="2492550" cy="1869984"/>
          </a:xfrm>
          <a:prstGeom prst="rect">
            <a:avLst/>
          </a:prstGeom>
          <a:noFill/>
          <a:ln w="9525">
            <a:solidFill>
              <a:srgbClr val="2F04CC"/>
            </a:solidFill>
            <a:miter lim="800000"/>
            <a:headEnd/>
            <a:tailEnd/>
          </a:ln>
        </p:spPr>
      </p:pic>
      <p:sp>
        <p:nvSpPr>
          <p:cNvPr id="103451" name="Text Box 12"/>
          <p:cNvSpPr txBox="1">
            <a:spLocks noChangeArrowheads="1"/>
          </p:cNvSpPr>
          <p:nvPr/>
        </p:nvSpPr>
        <p:spPr bwMode="auto">
          <a:xfrm>
            <a:off x="653968" y="3118269"/>
            <a:ext cx="106561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>
                <a:solidFill>
                  <a:srgbClr val="FF0B05"/>
                </a:solidFill>
              </a:rPr>
              <a:t>Диксон</a:t>
            </a:r>
          </a:p>
        </p:txBody>
      </p:sp>
      <p:sp>
        <p:nvSpPr>
          <p:cNvPr id="103452" name="Text Box 13"/>
          <p:cNvSpPr txBox="1">
            <a:spLocks noChangeArrowheads="1"/>
          </p:cNvSpPr>
          <p:nvPr/>
        </p:nvSpPr>
        <p:spPr bwMode="auto">
          <a:xfrm>
            <a:off x="1712110" y="3421564"/>
            <a:ext cx="88939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b="1" dirty="0">
                <a:solidFill>
                  <a:srgbClr val="FF0B05"/>
                </a:solidFill>
              </a:rPr>
              <a:t>Хатанга</a:t>
            </a:r>
          </a:p>
        </p:txBody>
      </p:sp>
    </p:spTree>
    <p:extLst>
      <p:ext uri="{BB962C8B-B14F-4D97-AF65-F5344CB8AC3E}">
        <p14:creationId xmlns:p14="http://schemas.microsoft.com/office/powerpoint/2010/main" val="28695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22"/>
          <p:cNvSpPr>
            <a:spLocks noGrp="1" noChangeAspect="1" noChangeArrowheads="1"/>
          </p:cNvSpPr>
          <p:nvPr isPhoto="1"/>
        </p:nvSpPr>
        <p:spPr bwMode="auto">
          <a:xfrm>
            <a:off x="0" y="707886"/>
            <a:ext cx="9144000" cy="395209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 sz="923" dirty="0"/>
          </a:p>
        </p:txBody>
      </p:sp>
      <p:sp>
        <p:nvSpPr>
          <p:cNvPr id="3" name="Овал 2"/>
          <p:cNvSpPr/>
          <p:nvPr/>
        </p:nvSpPr>
        <p:spPr>
          <a:xfrm>
            <a:off x="395536" y="915566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6253" y="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Места расположения НЭУ по результатам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инвентаризации Минприроды России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3037" y="163763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479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3037" y="163763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2339752" y="-7687"/>
            <a:ext cx="5760640" cy="707886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57263" eaLnBrk="0" hangingPunct="0">
              <a:spcBef>
                <a:spcPct val="500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altLang="ru-RU" sz="2000" dirty="0" smtClean="0">
                <a:solidFill>
                  <a:srgbClr val="C00000"/>
                </a:solidFill>
                <a:latin typeface="Arial Narrow" pitchFamily="34" charset="0"/>
              </a:rPr>
              <a:t>Острова архипелага </a:t>
            </a:r>
            <a:r>
              <a:rPr lang="ru-RU" altLang="ru-RU" sz="2000" dirty="0">
                <a:solidFill>
                  <a:srgbClr val="C00000"/>
                </a:solidFill>
                <a:latin typeface="Arial Narrow" pitchFamily="34" charset="0"/>
              </a:rPr>
              <a:t>Земля </a:t>
            </a:r>
            <a:r>
              <a:rPr lang="ru-RU" altLang="ru-RU" sz="2000" dirty="0" smtClean="0">
                <a:solidFill>
                  <a:srgbClr val="C00000"/>
                </a:solidFill>
                <a:latin typeface="Arial Narrow" pitchFamily="34" charset="0"/>
              </a:rPr>
              <a:t>Франца-Иосифа, вошедшие в программу очистки  </a:t>
            </a:r>
            <a:endParaRPr lang="ru-RU" alt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0200"/>
            <a:ext cx="9144000" cy="41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7"/>
          <p:cNvSpPr>
            <a:spLocks noChangeArrowheads="1"/>
          </p:cNvSpPr>
          <p:nvPr/>
        </p:nvSpPr>
        <p:spPr bwMode="auto">
          <a:xfrm>
            <a:off x="2411760" y="14511"/>
            <a:ext cx="5040560" cy="646315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57091" eaLnBrk="0" hangingPunct="0"/>
            <a:r>
              <a:rPr lang="ru-RU" sz="20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ПРОЕКТ ПРОГРАММЫ ОЧИСТКИ </a:t>
            </a:r>
            <a:r>
              <a:rPr lang="ru-RU" sz="1600" b="1" dirty="0" smtClean="0">
                <a:solidFill>
                  <a:srgbClr val="C00000"/>
                </a:solidFill>
              </a:rPr>
              <a:t>АРХИПЕЛАГА ЗЕМЛЯ </a:t>
            </a:r>
            <a:r>
              <a:rPr lang="ru-RU" sz="1600" b="1" dirty="0">
                <a:solidFill>
                  <a:srgbClr val="C00000"/>
                </a:solidFill>
              </a:rPr>
              <a:t>ФРАНЦА-ИОСИФА </a:t>
            </a:r>
            <a:r>
              <a:rPr lang="ru-RU" sz="1600" b="1" dirty="0" smtClean="0">
                <a:solidFill>
                  <a:srgbClr val="C00000"/>
                </a:solidFill>
              </a:rPr>
              <a:t>     (2011-2012 гг.)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6763"/>
            <a:ext cx="4356484" cy="3579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083" y="951283"/>
            <a:ext cx="4437413" cy="3564683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3037" y="163763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790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19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20000"/>
          </a:blip>
          <a:srcRect/>
          <a:stretch>
            <a:fillRect/>
          </a:stretch>
        </p:blipFill>
        <p:spPr>
          <a:xfrm>
            <a:off x="197645" y="771527"/>
            <a:ext cx="4112419" cy="2131219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66" descr="P118027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4677967" y="771527"/>
            <a:ext cx="4214813" cy="2131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6083" name="Picture 3" descr="\\storage\Files\ORACLE-SERVER\F\zfiles\0620F93638384CB39201814F034DA2A9\ПЭОУ-2\DSC00656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4677967" y="3165872"/>
            <a:ext cx="4214813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Рисунок 17" descr="Остров Хейса 535"/>
          <p:cNvPicPr>
            <a:picLocks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197644" y="3165872"/>
            <a:ext cx="4100513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07527" name="TextBox 6"/>
          <p:cNvSpPr txBox="1">
            <a:spLocks noChangeArrowheads="1"/>
          </p:cNvSpPr>
          <p:nvPr/>
        </p:nvSpPr>
        <p:spPr bwMode="auto">
          <a:xfrm>
            <a:off x="251224" y="771527"/>
            <a:ext cx="33123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ja-JP" sz="1500" dirty="0" smtClean="0">
                <a:solidFill>
                  <a:srgbClr val="C00000"/>
                </a:solidFill>
                <a:latin typeface="Arial Narrow" pitchFamily="34" charset="0"/>
                <a:cs typeface="ＭＳ ゴシック"/>
              </a:rPr>
              <a:t>          Скопления </a:t>
            </a:r>
            <a:r>
              <a:rPr lang="ru-RU" altLang="ja-JP" sz="1500" dirty="0">
                <a:solidFill>
                  <a:srgbClr val="C00000"/>
                </a:solidFill>
                <a:latin typeface="Arial Narrow" pitchFamily="34" charset="0"/>
                <a:cs typeface="ＭＳ ゴシック"/>
              </a:rPr>
              <a:t>бочек и резервуаров</a:t>
            </a:r>
            <a:endParaRPr lang="ru-RU" altLang="ru-RU" sz="15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07528" name="TextBox 10"/>
          <p:cNvSpPr txBox="1">
            <a:spLocks noChangeArrowheads="1"/>
          </p:cNvSpPr>
          <p:nvPr/>
        </p:nvSpPr>
        <p:spPr bwMode="auto">
          <a:xfrm>
            <a:off x="5516166" y="788990"/>
            <a:ext cx="2538413" cy="32316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500" dirty="0">
                <a:solidFill>
                  <a:schemeClr val="bg1"/>
                </a:solidFill>
                <a:latin typeface="Arial Narrow" pitchFamily="34" charset="0"/>
              </a:rPr>
              <a:t>Строительный и бытовой мусор</a:t>
            </a:r>
          </a:p>
        </p:txBody>
      </p:sp>
      <p:sp>
        <p:nvSpPr>
          <p:cNvPr id="107529" name="TextBox 11"/>
          <p:cNvSpPr txBox="1">
            <a:spLocks noChangeArrowheads="1"/>
          </p:cNvSpPr>
          <p:nvPr/>
        </p:nvSpPr>
        <p:spPr bwMode="auto">
          <a:xfrm>
            <a:off x="6078189" y="2872727"/>
            <a:ext cx="180617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500" dirty="0">
                <a:solidFill>
                  <a:srgbClr val="C00000"/>
                </a:solidFill>
              </a:rPr>
              <a:t>Нефтепродукты</a:t>
            </a:r>
            <a:endParaRPr lang="ru-RU" altLang="ru-RU" sz="15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07530" name="TextBox 12"/>
          <p:cNvSpPr txBox="1">
            <a:spLocks noChangeArrowheads="1"/>
          </p:cNvSpPr>
          <p:nvPr/>
        </p:nvSpPr>
        <p:spPr bwMode="auto">
          <a:xfrm>
            <a:off x="144066" y="4407695"/>
            <a:ext cx="367307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500"/>
              <a:t>Брошенная техника и металлолом</a:t>
            </a:r>
            <a:endParaRPr lang="ru-RU" altLang="ru-RU" sz="1500">
              <a:cs typeface="Arial" charset="0"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411760" y="116752"/>
            <a:ext cx="5472608" cy="510781"/>
          </a:xfrm>
          <a:solidFill>
            <a:srgbClr val="A4F2FA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Arial Narrow" pitchFamily="34" charset="0"/>
                <a:cs typeface="Trebuchet MS" pitchFamily="34" charset="0"/>
              </a:rPr>
              <a:t>ОСНОВНЫЕ ВИДЫ ЗАГРЯЗНЕНИЙ НА ОБСЛЕДОВАННЫХ </a:t>
            </a:r>
            <a:r>
              <a:rPr lang="ru-RU" altLang="ru-RU" sz="1800" b="1" dirty="0" smtClean="0">
                <a:solidFill>
                  <a:srgbClr val="C00000"/>
                </a:solidFill>
                <a:latin typeface="Arial Narrow" pitchFamily="34" charset="0"/>
                <a:cs typeface="Trebuchet MS" pitchFamily="34" charset="0"/>
              </a:rPr>
              <a:t>ОСТРОВАХ</a:t>
            </a:r>
            <a:r>
              <a:rPr lang="en-US" altLang="ru-RU" sz="1800" b="1" dirty="0" smtClean="0">
                <a:solidFill>
                  <a:srgbClr val="C00000"/>
                </a:solidFill>
                <a:latin typeface="Arial Narrow" pitchFamily="34" charset="0"/>
                <a:cs typeface="Trebuchet MS" pitchFamily="34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Arial Narrow" pitchFamily="34" charset="0"/>
                <a:cs typeface="Trebuchet MS" pitchFamily="34" charset="0"/>
              </a:rPr>
              <a:t>ЗФИ</a:t>
            </a:r>
            <a:endParaRPr lang="ru-RU" altLang="ru-RU" sz="1800" b="1" dirty="0">
              <a:solidFill>
                <a:srgbClr val="C00000"/>
              </a:solidFill>
              <a:latin typeface="Arial Narrow" pitchFamily="34" charset="0"/>
              <a:cs typeface="Trebuchet MS" pitchFamily="34" charset="0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9859" y="84780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827584" y="2880943"/>
            <a:ext cx="207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Аварийная техника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Ситуационный план-page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"/>
          <a:stretch>
            <a:fillRect/>
          </a:stretch>
        </p:blipFill>
        <p:spPr bwMode="auto">
          <a:xfrm>
            <a:off x="89504" y="843558"/>
            <a:ext cx="4725143" cy="41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B559F4-6DBC-4C3F-ADF7-AC5C80064F04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647" y="798926"/>
            <a:ext cx="4131839" cy="2047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4647" y="2949793"/>
            <a:ext cx="4146941" cy="2091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51470"/>
            <a:ext cx="5544616" cy="699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227" y="147735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85B5D4-7465-436B-BACF-F115351C1AB4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pic>
        <p:nvPicPr>
          <p:cNvPr id="27651" name="Picture 4" descr="Ситуационный план-page-гук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>
            <a:fillRect/>
          </a:stretch>
        </p:blipFill>
        <p:spPr bwMode="auto">
          <a:xfrm>
            <a:off x="0" y="705993"/>
            <a:ext cx="3437874" cy="443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705992"/>
            <a:ext cx="5652120" cy="4437508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39752" y="51470"/>
            <a:ext cx="576064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</a:rPr>
              <a:t>Загрязненные участки и основные источники загрязнения на о.Гукера (2011 г.)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759356"/>
            <a:ext cx="2160240" cy="3002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ООО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632" y="65187"/>
            <a:ext cx="829128" cy="396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7496" y="72480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Объемы отходов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810BD5-5EDD-4921-A53B-F7EF20FABE5E}" type="slidenum">
              <a:rPr lang="ru-RU" altLang="ru-RU" sz="900">
                <a:solidFill>
                  <a:srgbClr val="808080"/>
                </a:solidFill>
                <a:latin typeface="Impact" panose="020B080603090205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900">
              <a:solidFill>
                <a:srgbClr val="808080"/>
              </a:solidFill>
              <a:latin typeface="Impact" panose="020B0806030902050204" pitchFamily="34" charset="0"/>
            </a:endParaRPr>
          </a:p>
        </p:txBody>
      </p:sp>
      <p:pic>
        <p:nvPicPr>
          <p:cNvPr id="31747" name="Picture 4" descr="IMG_2303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2139702"/>
            <a:ext cx="6048672" cy="27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Номер слайда 5"/>
          <p:cNvSpPr txBox="1">
            <a:spLocks noGrp="1"/>
          </p:cNvSpPr>
          <p:nvPr/>
        </p:nvSpPr>
        <p:spPr bwMode="auto">
          <a:xfrm>
            <a:off x="6407944" y="4786312"/>
            <a:ext cx="1600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C653817-9496-4EFB-8594-B4C073EE2404}" type="slidenum">
              <a:rPr lang="ru-RU" altLang="ru-RU" sz="105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166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555776" y="0"/>
            <a:ext cx="5452368" cy="6572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altLang="ru-RU" sz="2400" b="1" dirty="0" smtClean="0">
                <a:solidFill>
                  <a:srgbClr val="C00000"/>
                </a:solidFill>
              </a:rPr>
              <a:t>Загрязненные участки и объемы отходов на о.Греэм-Белл </a:t>
            </a:r>
            <a:r>
              <a:rPr lang="ru-RU" altLang="ru-RU" sz="2400" b="1" dirty="0">
                <a:solidFill>
                  <a:srgbClr val="C00000"/>
                </a:solidFill>
              </a:rPr>
              <a:t>(2011 г.)</a:t>
            </a:r>
          </a:p>
        </p:txBody>
      </p:sp>
      <p:sp>
        <p:nvSpPr>
          <p:cNvPr id="31750" name="Text Box 80"/>
          <p:cNvSpPr txBox="1">
            <a:spLocks noChangeArrowheads="1"/>
          </p:cNvSpPr>
          <p:nvPr/>
        </p:nvSpPr>
        <p:spPr bwMode="auto">
          <a:xfrm>
            <a:off x="1143001" y="2409828"/>
            <a:ext cx="26193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7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51" name="Text Box 82"/>
          <p:cNvSpPr txBox="1">
            <a:spLocks noChangeArrowheads="1"/>
          </p:cNvSpPr>
          <p:nvPr/>
        </p:nvSpPr>
        <p:spPr bwMode="auto">
          <a:xfrm>
            <a:off x="3059832" y="915565"/>
            <a:ext cx="321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Загрязненных участков - 14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Здания   - 105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Авиационное топливо – 2780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Бензин – 75 куб. 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Дизельное топливо – 140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Отработанные масла – 2480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Лом цветных металлов   – 25 т.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752" name="Text Box 95"/>
          <p:cNvSpPr txBox="1">
            <a:spLocks noChangeArrowheads="1"/>
          </p:cNvSpPr>
          <p:nvPr/>
        </p:nvSpPr>
        <p:spPr bwMode="auto">
          <a:xfrm>
            <a:off x="5796136" y="915565"/>
            <a:ext cx="3347864" cy="15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Лом черных металлов (включая 300816 бочек, 399 резервуаров, 3 продуктопровода, 118 брошенных автомобилей) – 12500  т.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Бытовые отходы – 9000 куб. 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Мусор строительный  – 9300 куб. 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Древесные отходы – 325 куб. 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Отходы каменного угля – 140 куб. м.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7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Изображение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7" y="789552"/>
            <a:ext cx="2610796" cy="372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64" y="151909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C5892F-7711-4012-95AB-5C67A7152C6E}" type="slidenum">
              <a:rPr lang="ru-RU" altLang="ru-RU" sz="900">
                <a:solidFill>
                  <a:srgbClr val="808080"/>
                </a:solidFill>
                <a:latin typeface="Impact" panose="020B080603090205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900">
              <a:solidFill>
                <a:srgbClr val="808080"/>
              </a:solidFill>
              <a:latin typeface="Impact" panose="020B0806030902050204" pitchFamily="34" charset="0"/>
            </a:endParaRPr>
          </a:p>
        </p:txBody>
      </p:sp>
      <p:pic>
        <p:nvPicPr>
          <p:cNvPr id="44034" name="Picture 2" descr="IMG_2307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46350"/>
            <a:ext cx="6078748" cy="232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22670"/>
            <a:ext cx="6048672" cy="77989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dirty="0" smtClean="0">
                <a:solidFill>
                  <a:srgbClr val="C00000"/>
                </a:solidFill>
              </a:rPr>
              <a:t>Загрязненные участки и объемы отходов на о.Гофмана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 smtClean="0"/>
          </a:p>
        </p:txBody>
      </p:sp>
      <p:sp>
        <p:nvSpPr>
          <p:cNvPr id="44036" name="Прямоугольник 4"/>
          <p:cNvSpPr>
            <a:spLocks noChangeArrowheads="1"/>
          </p:cNvSpPr>
          <p:nvPr/>
        </p:nvSpPr>
        <p:spPr bwMode="auto">
          <a:xfrm>
            <a:off x="1223963" y="735807"/>
            <a:ext cx="669607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17375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17375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17375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17375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17375E"/>
              </a:solidFill>
            </a:endParaRPr>
          </a:p>
        </p:txBody>
      </p:sp>
      <p:sp>
        <p:nvSpPr>
          <p:cNvPr id="44037" name="Text Box 84"/>
          <p:cNvSpPr txBox="1">
            <a:spLocks noChangeArrowheads="1"/>
          </p:cNvSpPr>
          <p:nvPr/>
        </p:nvSpPr>
        <p:spPr bwMode="auto">
          <a:xfrm>
            <a:off x="1143000" y="735807"/>
            <a:ext cx="359092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7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38" name="Text Box 86"/>
          <p:cNvSpPr txBox="1">
            <a:spLocks noChangeArrowheads="1"/>
          </p:cNvSpPr>
          <p:nvPr/>
        </p:nvSpPr>
        <p:spPr bwMode="auto">
          <a:xfrm>
            <a:off x="2843808" y="678099"/>
            <a:ext cx="280831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Общее количество загрязненных участков - 2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Здания, сооружения технического и хоз.-бытового назначения - 5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Авиационное топливо – 20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Дизельное топливо – 5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Отработанные масла – 1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Смазочные материалы – 4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Лом и отходы цветных металлов (включая остатки 3 самолетов) – 2 т.</a:t>
            </a:r>
          </a:p>
        </p:txBody>
      </p:sp>
      <p:sp>
        <p:nvSpPr>
          <p:cNvPr id="44039" name="Text Box 97"/>
          <p:cNvSpPr txBox="1">
            <a:spLocks noChangeArrowheads="1"/>
          </p:cNvSpPr>
          <p:nvPr/>
        </p:nvSpPr>
        <p:spPr bwMode="auto">
          <a:xfrm>
            <a:off x="5652119" y="678099"/>
            <a:ext cx="349188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Лом черных металлов (включая 7473 бочки, 1 брошенный автомобиль) – 200 т.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Бытовые отходы – 5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Мусор строительный  – 2500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Газовые баллоны – 30 шт.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Взрывчатые вещества -  0, 25 т.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Древесные отходы – 15 куб. 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</a:rPr>
              <a:t>Отходы каменного угля – 15 000 куб. м</a:t>
            </a:r>
            <a:r>
              <a:rPr lang="ru-RU" altLang="ru-RU" sz="1300" b="1" dirty="0" smtClean="0">
                <a:solidFill>
                  <a:srgbClr val="000000"/>
                </a:solidFill>
              </a:rPr>
              <a:t>.</a:t>
            </a:r>
            <a:endParaRPr lang="ru-RU" altLang="ru-RU" sz="13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43558"/>
            <a:ext cx="2592289" cy="39237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22670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0" y="627534"/>
            <a:ext cx="9144000" cy="40802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47664" y="3651870"/>
            <a:ext cx="7488832" cy="13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200" b="1" dirty="0">
                <a:latin typeface="Arial Narrow" pitchFamily="34" charset="0"/>
              </a:rPr>
              <a:t>В Арктическую зону России включены Мурманская область и Чукотка, северная часть Якутии (13 районов), три примыкающих к Белому морю района Карелии (Лоухский, Кемский и Беломорский), Архангельск и входящие в Архангельскую область Северодвинск и Новодвинск, Онежский, Приморский и Мезенский районы и все острова региона, город Воркута в Коми, Ненецкий и Ямало-Ненецкий автономные округа, Норильск, </a:t>
            </a:r>
            <a:r>
              <a:rPr lang="ru-RU" sz="1200" b="1" dirty="0" err="1">
                <a:latin typeface="Arial Narrow" pitchFamily="34" charset="0"/>
              </a:rPr>
              <a:t>Игарка</a:t>
            </a:r>
            <a:r>
              <a:rPr lang="ru-RU" sz="1200" b="1" dirty="0">
                <a:latin typeface="Arial Narrow" pitchFamily="34" charset="0"/>
              </a:rPr>
              <a:t>, Таймырский и Туруханский районы Красноярского края, континентальный шельф и исключительная экономическая зона  Российской федерации</a:t>
            </a:r>
            <a:r>
              <a:rPr lang="ru-RU" sz="1200" b="1" dirty="0" smtClean="0">
                <a:latin typeface="Arial Narrow" pitchFamily="34" charset="0"/>
              </a:rPr>
              <a:t>. (</a:t>
            </a:r>
            <a:r>
              <a:rPr lang="ru-RU" sz="1200" b="1" dirty="0" smtClean="0"/>
              <a:t>"</a:t>
            </a:r>
            <a:r>
              <a:rPr lang="ru-RU" sz="1200" b="1" dirty="0"/>
              <a:t>Стратегия развития Арктической зоны РФ и обеспечения национальной  безопасности на период до 2020 </a:t>
            </a:r>
            <a:r>
              <a:rPr lang="ru-RU" sz="1200" b="1" dirty="0" smtClean="0"/>
              <a:t>года«)</a:t>
            </a:r>
            <a:endParaRPr lang="ru-RU" sz="1200" b="1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31640" y="-13846"/>
            <a:ext cx="7504112" cy="70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C00000"/>
                </a:solidFill>
              </a:rPr>
              <a:t>     </a:t>
            </a:r>
            <a:r>
              <a:rPr lang="ru-RU" sz="2000" b="1" dirty="0">
                <a:solidFill>
                  <a:srgbClr val="C00000"/>
                </a:solidFill>
              </a:rPr>
              <a:t>Территориальные рамки анализа  накопленного экологического </a:t>
            </a:r>
            <a:r>
              <a:rPr lang="ru-RU" sz="2000" b="1" dirty="0" smtClean="0">
                <a:solidFill>
                  <a:srgbClr val="C00000"/>
                </a:solidFill>
              </a:rPr>
              <a:t>ущерба в АЗРФ 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4285" y="167263"/>
            <a:ext cx="648072" cy="26245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689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55662"/>
            <a:ext cx="829128" cy="396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34" y="987574"/>
            <a:ext cx="9019462" cy="3730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7" y="858920"/>
            <a:ext cx="2520280" cy="1784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857010"/>
            <a:ext cx="2016224" cy="17867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7744" y="55662"/>
            <a:ext cx="590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Загрязненные участки и объемы отходов на о.Хейса (2012 г.)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6573" y="441105"/>
            <a:ext cx="11997928" cy="30008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pic>
        <p:nvPicPr>
          <p:cNvPr id="111617" name="Рисунок 18" descr="Описание: G:\Экспедиция\фото и видео\Илья\_MG_4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0" y="2646753"/>
            <a:ext cx="5130570" cy="222925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343271"/>
              </p:ext>
            </p:extLst>
          </p:nvPr>
        </p:nvGraphicFramePr>
        <p:xfrm>
          <a:off x="3874790" y="873554"/>
          <a:ext cx="2209378" cy="1632410"/>
        </p:xfrm>
        <a:graphic>
          <a:graphicData uri="http://schemas.openxmlformats.org/drawingml/2006/table">
            <a:tbl>
              <a:tblPr/>
              <a:tblGrid>
                <a:gridCol w="1906645">
                  <a:extLst>
                    <a:ext uri="{9D8B030D-6E8A-4147-A177-3AD203B41FA5}">
                      <a16:colId xmlns="" xmlns:a16="http://schemas.microsoft.com/office/drawing/2014/main" val="1073584908"/>
                    </a:ext>
                  </a:extLst>
                </a:gridCol>
                <a:gridCol w="302733">
                  <a:extLst>
                    <a:ext uri="{9D8B030D-6E8A-4147-A177-3AD203B41FA5}">
                      <a16:colId xmlns="" xmlns:a16="http://schemas.microsoft.com/office/drawing/2014/main" val="3643884919"/>
                    </a:ext>
                  </a:extLst>
                </a:gridCol>
              </a:tblGrid>
              <a:tr h="211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оличество</a:t>
                      </a: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загрязненных</a:t>
                      </a: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0902157"/>
                  </a:ext>
                </a:extLst>
              </a:tr>
              <a:tr h="162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Бочки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1295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2516732"/>
                  </a:ext>
                </a:extLst>
              </a:tr>
              <a:tr h="121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Резервуары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5695784"/>
                  </a:ext>
                </a:extLst>
              </a:tr>
              <a:tr h="121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Автотехника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33478105"/>
                  </a:ext>
                </a:extLst>
              </a:tr>
              <a:tr h="121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Корабли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4009667"/>
                  </a:ext>
                </a:extLst>
              </a:tr>
              <a:tr h="121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Авиатехника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203919"/>
                  </a:ext>
                </a:extLst>
              </a:tr>
              <a:tr h="41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Здания, сооружения технического и хозяйственно-бытового назначения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8483649"/>
                  </a:ext>
                </a:extLst>
              </a:tr>
              <a:tr h="23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Аккумуляторы свинцовые, отработанные и брак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98029442"/>
                  </a:ext>
                </a:extLst>
              </a:tr>
            </a:tbl>
          </a:graphicData>
        </a:graphic>
      </p:graphicFrame>
      <p:sp>
        <p:nvSpPr>
          <p:cNvPr id="47124" name="TextBox 2"/>
          <p:cNvSpPr txBox="1">
            <a:spLocks noChangeArrowheads="1"/>
          </p:cNvSpPr>
          <p:nvPr/>
        </p:nvSpPr>
        <p:spPr bwMode="auto">
          <a:xfrm>
            <a:off x="2357437" y="0"/>
            <a:ext cx="5670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</a:rPr>
              <a:t>Загрязненные участки и объемы отходов на </a:t>
            </a:r>
            <a:r>
              <a:rPr lang="ru-RU" altLang="ru-RU" sz="2400" b="1" dirty="0">
                <a:solidFill>
                  <a:srgbClr val="C00000"/>
                </a:solidFill>
              </a:rPr>
              <a:t>о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.Рудольфа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04829"/>
              </p:ext>
            </p:extLst>
          </p:nvPr>
        </p:nvGraphicFramePr>
        <p:xfrm>
          <a:off x="6371396" y="857770"/>
          <a:ext cx="2520280" cy="1746426"/>
        </p:xfrm>
        <a:graphic>
          <a:graphicData uri="http://schemas.openxmlformats.org/drawingml/2006/table">
            <a:tbl>
              <a:tblPr/>
              <a:tblGrid>
                <a:gridCol w="1682231">
                  <a:extLst>
                    <a:ext uri="{9D8B030D-6E8A-4147-A177-3AD203B41FA5}">
                      <a16:colId xmlns="" xmlns:a16="http://schemas.microsoft.com/office/drawing/2014/main" val="3287576184"/>
                    </a:ext>
                  </a:extLst>
                </a:gridCol>
                <a:gridCol w="838049">
                  <a:extLst>
                    <a:ext uri="{9D8B030D-6E8A-4147-A177-3AD203B41FA5}">
                      <a16:colId xmlns="" xmlns:a16="http://schemas.microsoft.com/office/drawing/2014/main" val="6597647"/>
                    </a:ext>
                  </a:extLst>
                </a:gridCol>
              </a:tblGrid>
              <a:tr h="379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 бетонных изделий, отходы бетона в кусковой форме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куб. м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6371373"/>
                  </a:ext>
                </a:extLst>
              </a:tr>
              <a:tr h="128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Дизельное топливо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куб. м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6262544"/>
                  </a:ext>
                </a:extLst>
              </a:tr>
              <a:tr h="128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Известь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куб. м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35444543"/>
                  </a:ext>
                </a:extLst>
              </a:tr>
              <a:tr h="128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Каменный</a:t>
                      </a: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куб. м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6136072"/>
                  </a:ext>
                </a:extLst>
              </a:tr>
              <a:tr h="379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 и отходы цветных металлов и сплавов несортированный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38575942"/>
                  </a:ext>
                </a:extLst>
              </a:tr>
              <a:tr h="253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 и отходы черных металлов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1222608"/>
                  </a:ext>
                </a:extLst>
              </a:tr>
              <a:tr h="253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Мусор строительный от разборки зданий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куб. м</a:t>
                      </a: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416349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40503"/>
              </p:ext>
            </p:extLst>
          </p:nvPr>
        </p:nvGraphicFramePr>
        <p:xfrm>
          <a:off x="3874790" y="1801559"/>
          <a:ext cx="2137370" cy="140435"/>
        </p:xfrm>
        <a:graphic>
          <a:graphicData uri="http://schemas.openxmlformats.org/drawingml/2006/table">
            <a:tbl>
              <a:tblPr/>
              <a:tblGrid>
                <a:gridCol w="1920334">
                  <a:extLst>
                    <a:ext uri="{9D8B030D-6E8A-4147-A177-3AD203B41FA5}">
                      <a16:colId xmlns="" xmlns:a16="http://schemas.microsoft.com/office/drawing/2014/main" val="1232787504"/>
                    </a:ext>
                  </a:extLst>
                </a:gridCol>
                <a:gridCol w="217036">
                  <a:extLst>
                    <a:ext uri="{9D8B030D-6E8A-4147-A177-3AD203B41FA5}">
                      <a16:colId xmlns="" xmlns:a16="http://schemas.microsoft.com/office/drawing/2014/main" val="2423551796"/>
                    </a:ext>
                  </a:extLst>
                </a:gridCol>
              </a:tblGrid>
              <a:tr h="4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Баллоны кислородные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5" marR="3275" marT="327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837340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1" y="748882"/>
            <a:ext cx="3648011" cy="3983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46113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771550"/>
            <a:ext cx="448249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80" y="771550"/>
            <a:ext cx="426281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9740" y="161296"/>
            <a:ext cx="52851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>
                <a:solidFill>
                  <a:srgbClr val="C00000"/>
                </a:solidFill>
              </a:rPr>
              <a:t>Детализация </a:t>
            </a:r>
            <a:r>
              <a:rPr lang="ru-RU" sz="2100" dirty="0" smtClean="0">
                <a:solidFill>
                  <a:srgbClr val="C00000"/>
                </a:solidFill>
              </a:rPr>
              <a:t>отходов и загрязнений на ЗФИ </a:t>
            </a:r>
            <a:endParaRPr lang="ru-RU" sz="21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51470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Заголовок 1"/>
          <p:cNvSpPr>
            <a:spLocks noGrp="1"/>
          </p:cNvSpPr>
          <p:nvPr>
            <p:ph type="title"/>
          </p:nvPr>
        </p:nvSpPr>
        <p:spPr>
          <a:xfrm>
            <a:off x="2411760" y="65175"/>
            <a:ext cx="576064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dirty="0" smtClean="0">
                <a:solidFill>
                  <a:srgbClr val="C00000"/>
                </a:solidFill>
              </a:rPr>
              <a:t>Сводная таблица количества отходов по обследованным островам архипелага Земля Франца-Иосифа</a:t>
            </a:r>
            <a:br>
              <a:rPr lang="ru-RU" altLang="ru-RU" sz="2000" dirty="0" smtClean="0">
                <a:solidFill>
                  <a:srgbClr val="C00000"/>
                </a:solidFill>
              </a:rPr>
            </a:br>
            <a:endParaRPr lang="ru-RU" altLang="ru-RU" sz="2000" dirty="0" smtClean="0">
              <a:solidFill>
                <a:srgbClr val="C00000"/>
              </a:solidFill>
            </a:endParaRPr>
          </a:p>
        </p:txBody>
      </p:sp>
      <p:sp>
        <p:nvSpPr>
          <p:cNvPr id="24576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577B9-5EFC-42C4-9EC3-5587C2957E3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13567"/>
              </p:ext>
            </p:extLst>
          </p:nvPr>
        </p:nvGraphicFramePr>
        <p:xfrm>
          <a:off x="52390" y="750977"/>
          <a:ext cx="9039224" cy="4430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03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34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1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1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81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1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981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003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140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961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Вид загрязнения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Ед. изм.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Количество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3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Земля Александры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Греэм-Белл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Гофмана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Гукера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Рудольфа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Циглера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о. Хейса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Всего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Общее количество загрязненных участков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шт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Здания, сооружения технического и хозяйственно-бытового назначения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шт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Авиационное топливо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2780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 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Бензин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Дизельное топливо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1350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Отработанные масла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2480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2900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9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Смазочные материалы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3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Аккумуляторы свинцовые, отработанные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шт.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74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Лом  цветных металлов (включая остатки 8 самолетов)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9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Лом черных металлов (включая 368677 бочек, 699 резервуаров, 6 продуктопроводов, 193 ед. автотехники)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12500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74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Электрическое оборудование, приборы, устройства и их части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Бытовые отходы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35965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45000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Мусор строительный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3670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9300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15600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3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Отходы упакованных газов (пустые баллоны)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шт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Взрывчатые вещества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0,25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0,25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3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Древесные отходы (включая 3 эстакады)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3700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29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Зола, шлак, отходы горения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29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Навоз крупного рогатого скота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5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Отходы фото- и кинопленки, рентгеновской пленки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куб.м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Отходы, содержащие ртуть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0,01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0,11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Шины и </a:t>
                      </a:r>
                      <a:r>
                        <a:rPr lang="ru-RU" sz="800" u="none" strike="noStrike" dirty="0" smtClean="0">
                          <a:effectLst/>
                        </a:rPr>
                        <a:t>резинотехнические </a:t>
                      </a:r>
                      <a:r>
                        <a:rPr lang="ru-RU" sz="800" u="none" strike="noStrike" dirty="0">
                          <a:effectLst/>
                        </a:rPr>
                        <a:t>изделия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Отходы каменного угля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15000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15370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29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Отходы минеральных веществ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27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Шламы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куб.м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42" marR="2242" marT="182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236" y="93750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2195736" y="123478"/>
            <a:ext cx="6048672" cy="504056"/>
          </a:xfrm>
        </p:spPr>
        <p:txBody>
          <a:bodyPr>
            <a:normAutofit fontScale="90000"/>
          </a:bodyPr>
          <a:lstStyle/>
          <a:p>
            <a:pPr defTabSz="662737">
              <a:defRPr/>
            </a:pPr>
            <a:r>
              <a:rPr lang="ru-RU" altLang="ru-RU" sz="1500" dirty="0"/>
              <a:t>  </a:t>
            </a:r>
            <a:r>
              <a:rPr lang="ru-RU" altLang="ru-RU" sz="2000" dirty="0">
                <a:solidFill>
                  <a:srgbClr val="C00000"/>
                </a:solidFill>
              </a:rPr>
              <a:t>Программа работ  и объемы финансирования мероприятий  </a:t>
            </a:r>
            <a:r>
              <a:rPr lang="ru-RU" altLang="ru-RU" sz="2000" dirty="0" smtClean="0">
                <a:solidFill>
                  <a:srgbClr val="C00000"/>
                </a:solidFill>
              </a:rPr>
              <a:t>по очистке ЗФИ на  </a:t>
            </a:r>
            <a:r>
              <a:rPr lang="ru-RU" altLang="ru-RU" sz="2000" dirty="0">
                <a:solidFill>
                  <a:srgbClr val="C00000"/>
                </a:solidFill>
              </a:rPr>
              <a:t>период 2012-2020 годы</a:t>
            </a:r>
          </a:p>
        </p:txBody>
      </p:sp>
      <p:graphicFrame>
        <p:nvGraphicFramePr>
          <p:cNvPr id="108703" name="Group 159"/>
          <p:cNvGraphicFramePr>
            <a:graphicFrameLocks noGrp="1"/>
          </p:cNvGraphicFramePr>
          <p:nvPr/>
        </p:nvGraphicFramePr>
        <p:xfrm>
          <a:off x="0" y="1059656"/>
          <a:ext cx="9144004" cy="3977419"/>
        </p:xfrm>
        <a:graphic>
          <a:graphicData uri="http://schemas.openxmlformats.org/drawingml/2006/table">
            <a:tbl>
              <a:tblPr/>
              <a:tblGrid>
                <a:gridCol w="1891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05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93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96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596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584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596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5484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937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2867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21456">
                <a:tc rowSpan="2"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Мероприятия программы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Объемы финансирования, тыс. руб.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Всего в 2012-2020 гг.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2012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2013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2014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2015г.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2016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2017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2018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2019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2020 г.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C6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1.Обустройство мест проведения работ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372 600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255 034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290 000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320 000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350 000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340 000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262 366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2 190 000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3629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2. Работы по очистке загрязненных территорий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219 800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460 906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615 000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656 000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725 000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824 000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903 000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810 000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456 294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5 670 000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7916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3. Геоэкологическое обследование загрязненных островов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3629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4. Обеспечение реализации Программы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72 600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66 256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59 000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59 000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61 500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62 500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64 144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565 000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4.1. Организационное обеспечение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10 800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12 200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14 000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16 000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17 000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19 000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22 000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24 000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150 000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2363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4.2. Научно-методическое обеспечение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14 800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17 560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19 000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21 000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22 000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22 500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21 500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21 640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180 000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3654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4.3. Информационно-аналитическое обеспечение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47 000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36 496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27 000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24 000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22 000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21 000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19 000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18 504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ED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235 000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5991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Итого по программе: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37395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740 000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782 196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965 000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1 035 000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1 134 000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1 224 000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1 226 866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872 500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520 438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Tahoma" pitchFamily="34" charset="0"/>
                        </a:rPr>
                        <a:t>8 500 000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594" marR="6594" marT="659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490" name="TextBox 7"/>
          <p:cNvSpPr txBox="1">
            <a:spLocks noChangeArrowheads="1"/>
          </p:cNvSpPr>
          <p:nvPr/>
        </p:nvSpPr>
        <p:spPr bwMode="auto">
          <a:xfrm>
            <a:off x="1293019" y="785813"/>
            <a:ext cx="6719888" cy="2628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1108" b="1" dirty="0">
                <a:solidFill>
                  <a:srgbClr val="2D2D8A">
                    <a:lumMod val="75000"/>
                  </a:srgbClr>
                </a:solidFill>
                <a:cs typeface="Arial" panose="020B0604020202020204" pitchFamily="34" charset="0"/>
              </a:rPr>
              <a:t>Общий объем финансирования:                     8 500 млн.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123478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Заголовок 1"/>
          <p:cNvSpPr>
            <a:spLocks noGrp="1"/>
          </p:cNvSpPr>
          <p:nvPr>
            <p:ph type="title"/>
          </p:nvPr>
        </p:nvSpPr>
        <p:spPr>
          <a:xfrm>
            <a:off x="2411760" y="123477"/>
            <a:ext cx="5832648" cy="720081"/>
          </a:xfrm>
        </p:spPr>
        <p:txBody>
          <a:bodyPr>
            <a:normAutofit/>
          </a:bodyPr>
          <a:lstStyle/>
          <a:p>
            <a:r>
              <a:rPr lang="ru-RU" altLang="ru-RU" sz="2000" dirty="0" smtClean="0">
                <a:solidFill>
                  <a:srgbClr val="C00000"/>
                </a:solidFill>
              </a:rPr>
              <a:t>Зарубежный опыт очистки загрязненных </a:t>
            </a:r>
            <a:br>
              <a:rPr lang="ru-RU" altLang="ru-RU" sz="2000" dirty="0" smtClean="0">
                <a:solidFill>
                  <a:srgbClr val="C00000"/>
                </a:solidFill>
              </a:rPr>
            </a:br>
            <a:r>
              <a:rPr lang="ru-RU" altLang="ru-RU" sz="2000" dirty="0" smtClean="0">
                <a:solidFill>
                  <a:srgbClr val="C00000"/>
                </a:solidFill>
              </a:rPr>
              <a:t>территорий в полярных условиях. Бюджеты.</a:t>
            </a:r>
          </a:p>
        </p:txBody>
      </p:sp>
      <p:sp>
        <p:nvSpPr>
          <p:cNvPr id="24883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87CFA-A6E0-48CE-9DE4-E8CE3B62D3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  <p:sp>
        <p:nvSpPr>
          <p:cNvPr id="252932" name="TextBox 4"/>
          <p:cNvSpPr txBox="1">
            <a:spLocks noChangeArrowheads="1"/>
          </p:cNvSpPr>
          <p:nvPr/>
        </p:nvSpPr>
        <p:spPr bwMode="auto">
          <a:xfrm>
            <a:off x="863587" y="4292607"/>
            <a:ext cx="80288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500" dirty="0">
                <a:solidFill>
                  <a:srgbClr val="000000"/>
                </a:solidFill>
              </a:rPr>
              <a:t>При осуществлении указанных работ </a:t>
            </a:r>
            <a:r>
              <a:rPr lang="ru-RU" altLang="ru-RU" sz="1500" dirty="0">
                <a:solidFill>
                  <a:srgbClr val="C00000"/>
                </a:solidFill>
              </a:rPr>
              <a:t>реальные затраты повышаются почти 2 раза </a:t>
            </a:r>
            <a:r>
              <a:rPr lang="ru-RU" altLang="ru-RU" sz="1500" dirty="0">
                <a:solidFill>
                  <a:srgbClr val="000000"/>
                </a:solidFill>
              </a:rPr>
              <a:t>по сравнению с первоначальными сметами</a:t>
            </a:r>
            <a:r>
              <a:rPr lang="ru-RU" altLang="ru-RU" sz="75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2389" y="1815665"/>
            <a:ext cx="3006725" cy="2412269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ru-RU" sz="1350" b="1" dirty="0">
                <a:solidFill>
                  <a:srgbClr val="000000"/>
                </a:solidFill>
              </a:rPr>
              <a:t>Очистка загрязненных территорий Аляски</a:t>
            </a:r>
          </a:p>
          <a:p>
            <a:pPr algn="just">
              <a:defRPr/>
            </a:pPr>
            <a:r>
              <a:rPr lang="ru-RU" sz="1350" dirty="0">
                <a:solidFill>
                  <a:srgbClr val="000000"/>
                </a:solidFill>
              </a:rPr>
              <a:t>бюджет </a:t>
            </a:r>
            <a:r>
              <a:rPr lang="ru-RU" sz="1500" b="1" dirty="0">
                <a:solidFill>
                  <a:srgbClr val="336699"/>
                </a:solidFill>
              </a:rPr>
              <a:t>2,1 млрд. долл. США</a:t>
            </a:r>
            <a:r>
              <a:rPr lang="ru-RU" sz="1500" dirty="0">
                <a:solidFill>
                  <a:srgbClr val="336699"/>
                </a:solidFill>
              </a:rPr>
              <a:t> </a:t>
            </a:r>
            <a:r>
              <a:rPr lang="ru-RU" sz="1350" dirty="0">
                <a:solidFill>
                  <a:srgbClr val="000000"/>
                </a:solidFill>
              </a:rPr>
              <a:t>в период 1981-2020 гг. </a:t>
            </a:r>
          </a:p>
          <a:p>
            <a:pPr algn="just">
              <a:defRPr/>
            </a:pPr>
            <a:endParaRPr lang="ru-RU" sz="135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350" b="1" dirty="0">
                <a:solidFill>
                  <a:srgbClr val="000000"/>
                </a:solidFill>
              </a:rPr>
              <a:t>Ремедиация авиабазы США в Гренландии, завершенная в 1990 г. </a:t>
            </a:r>
            <a:r>
              <a:rPr lang="ru-RU" sz="1350" dirty="0">
                <a:solidFill>
                  <a:srgbClr val="000000"/>
                </a:solidFill>
              </a:rPr>
              <a:t>бюджет около </a:t>
            </a:r>
            <a:r>
              <a:rPr lang="ru-RU" sz="1500" b="1" dirty="0">
                <a:solidFill>
                  <a:srgbClr val="336699"/>
                </a:solidFill>
              </a:rPr>
              <a:t>1 млн. долл. США</a:t>
            </a:r>
            <a:r>
              <a:rPr lang="ru-RU" sz="1350" dirty="0">
                <a:solidFill>
                  <a:srgbClr val="000000"/>
                </a:solidFill>
              </a:rPr>
              <a:t> в год на мониторинг и техническое обслуживание созданных объектов.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347864" y="2733677"/>
            <a:ext cx="2592561" cy="1494258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ru-RU" sz="1350" b="1" dirty="0">
                <a:solidFill>
                  <a:srgbClr val="000000"/>
                </a:solidFill>
              </a:rPr>
              <a:t>Очистка территорий 42-х Канадских РЛС </a:t>
            </a:r>
          </a:p>
          <a:p>
            <a:pPr algn="just">
              <a:defRPr/>
            </a:pPr>
            <a:r>
              <a:rPr lang="ru-RU" sz="1350" dirty="0">
                <a:solidFill>
                  <a:srgbClr val="000000"/>
                </a:solidFill>
              </a:rPr>
              <a:t>бюджет около </a:t>
            </a:r>
            <a:r>
              <a:rPr lang="ru-RU" sz="1500" b="1" dirty="0">
                <a:solidFill>
                  <a:srgbClr val="336699"/>
                </a:solidFill>
              </a:rPr>
              <a:t>600 млн. долл. США</a:t>
            </a:r>
            <a:r>
              <a:rPr lang="ru-RU" sz="1350" dirty="0">
                <a:solidFill>
                  <a:srgbClr val="000000"/>
                </a:solidFill>
              </a:rPr>
              <a:t> в течение 15 лет.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100763" y="3219452"/>
            <a:ext cx="2863850" cy="864466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ru-RU" sz="1350" b="1" dirty="0">
                <a:solidFill>
                  <a:srgbClr val="000000"/>
                </a:solidFill>
              </a:rPr>
              <a:t>Очистка о. Ян-</a:t>
            </a:r>
            <a:r>
              <a:rPr lang="ru-RU" sz="1350" b="1" dirty="0" err="1">
                <a:solidFill>
                  <a:srgbClr val="000000"/>
                </a:solidFill>
              </a:rPr>
              <a:t>Майен</a:t>
            </a:r>
            <a:r>
              <a:rPr lang="ru-RU" sz="1350" b="1" dirty="0">
                <a:solidFill>
                  <a:srgbClr val="000000"/>
                </a:solidFill>
              </a:rPr>
              <a:t> в Норвегии </a:t>
            </a:r>
          </a:p>
          <a:p>
            <a:pPr algn="just">
              <a:defRPr/>
            </a:pPr>
            <a:r>
              <a:rPr lang="ru-RU" sz="1350" dirty="0">
                <a:solidFill>
                  <a:srgbClr val="000000"/>
                </a:solidFill>
              </a:rPr>
              <a:t>бюджет около </a:t>
            </a:r>
            <a:r>
              <a:rPr lang="ru-RU" sz="1500" b="1" dirty="0">
                <a:solidFill>
                  <a:srgbClr val="336699"/>
                </a:solidFill>
              </a:rPr>
              <a:t>1 млн. долл. США</a:t>
            </a:r>
            <a:r>
              <a:rPr lang="ru-RU" sz="1350" dirty="0">
                <a:solidFill>
                  <a:srgbClr val="000000"/>
                </a:solidFill>
              </a:rPr>
              <a:t> в год в течение 8 лет.</a:t>
            </a:r>
          </a:p>
        </p:txBody>
      </p:sp>
      <p:sp>
        <p:nvSpPr>
          <p:cNvPr id="252936" name="TextBox 11"/>
          <p:cNvSpPr txBox="1">
            <a:spLocks noChangeArrowheads="1"/>
          </p:cNvSpPr>
          <p:nvPr/>
        </p:nvSpPr>
        <p:spPr bwMode="auto">
          <a:xfrm>
            <a:off x="539551" y="4187027"/>
            <a:ext cx="648073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950" b="1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7106" name="Picture 2" descr="C:\Users\buravin\Pictures\500px-Flag_of_the_United_States.svg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85278" y="1049266"/>
            <a:ext cx="1412815" cy="603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47107" name="Picture 3" descr="C:\Users\buravin\Pictures\500px-Flag_of_Canada.svg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20631" y="2017190"/>
            <a:ext cx="1447026" cy="5878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47108" name="Picture 4" descr="C:\Users\buravin\Pictures\500px-Flag_of_Norway.svg.pn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13873" b="13873"/>
          <a:stretch/>
        </p:blipFill>
        <p:spPr bwMode="auto">
          <a:xfrm>
            <a:off x="6876258" y="2463738"/>
            <a:ext cx="1412815" cy="603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199671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3037" y="163763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1760" y="164557"/>
            <a:ext cx="5688633" cy="307777"/>
          </a:xfrm>
          <a:solidFill>
            <a:srgbClr val="A4F2FA"/>
          </a:solidFill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rgbClr val="FF0B05"/>
                </a:solidFill>
                <a:latin typeface="Arial Narrow" pitchFamily="34" charset="0"/>
              </a:rPr>
              <a:t>РАБОТЫ ПО ОЧИСТКЕ АРХИПЕЛАГА   ЗФИ  (2012-2017  гг.)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771550"/>
            <a:ext cx="799288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3038" y="163764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39752" y="163763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378"/>
            <a:r>
              <a:rPr lang="ru-RU" altLang="ru-RU" b="1" dirty="0">
                <a:solidFill>
                  <a:srgbClr val="C00000"/>
                </a:solidFill>
                <a:latin typeface="Calibri"/>
              </a:rPr>
              <a:t>ВЫВОЗ  ОТХОДОВ С о. ЗЕМЛЯ АЛЕКСАНДРЫ, 2014 Г.</a:t>
            </a:r>
            <a:endParaRPr lang="ru-RU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71550"/>
            <a:ext cx="864096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339753" y="123479"/>
            <a:ext cx="5544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78"/>
            <a:r>
              <a:rPr lang="ru-RU" altLang="ru-RU" sz="2800" b="1" dirty="0">
                <a:solidFill>
                  <a:srgbClr val="C00000"/>
                </a:solidFill>
                <a:latin typeface="Arial Narrow" pitchFamily="34" charset="0"/>
              </a:rPr>
              <a:t>Сбор и вывоз отходов с о.</a:t>
            </a:r>
            <a:r>
              <a:rPr lang="en-US" altLang="ru-RU" sz="28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altLang="ru-RU" sz="2800" b="1" dirty="0">
                <a:solidFill>
                  <a:srgbClr val="C00000"/>
                </a:solidFill>
                <a:latin typeface="Arial Narrow" pitchFamily="34" charset="0"/>
              </a:rPr>
              <a:t>Врангеля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1551"/>
            <a:ext cx="8741597" cy="4032448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3038" y="163764"/>
            <a:ext cx="720080" cy="2553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750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771551"/>
            <a:ext cx="8856984" cy="3822675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843808" y="52848"/>
            <a:ext cx="4968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78"/>
            <a:r>
              <a:rPr lang="ru-RU" sz="2400" b="1" dirty="0">
                <a:solidFill>
                  <a:srgbClr val="C00000"/>
                </a:solidFill>
                <a:latin typeface="Calibri"/>
              </a:rPr>
              <a:t>Очистка в п.Амдерма, НАО 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 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  <a:p>
            <a:pPr defTabSz="914378"/>
            <a:endParaRPr lang="ru-RU" sz="24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36" y="171264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2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52579"/>
            <a:ext cx="4183054" cy="18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519271"/>
            <a:ext cx="3277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Развитие транспортной инфраструктуры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79" y="719071"/>
            <a:ext cx="463231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998" y="2519271"/>
            <a:ext cx="435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Перспектива освоения минеральной-сырьевой базы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827048"/>
            <a:ext cx="4173353" cy="18329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4711" y="4249400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Национальная безопасность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1" name="Picture 7" descr="АЗРФ-туризм коп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9427" y="2827048"/>
            <a:ext cx="4463690" cy="1800200"/>
          </a:xfrm>
          <a:prstGeom prst="rect">
            <a:avLst/>
          </a:prstGeom>
          <a:noFill/>
          <a:ln w="19050" algn="ctr">
            <a:solidFill>
              <a:srgbClr val="0753DB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08304" y="4219637"/>
            <a:ext cx="808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Туризм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3037" y="163763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2635274" y="120271"/>
            <a:ext cx="470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Развитие инфраструктуры в АЗРФ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771550"/>
            <a:ext cx="8640960" cy="3960440"/>
          </a:xfrm>
          <a:prstGeom prst="rect">
            <a:avLst/>
          </a:prstGeom>
        </p:spPr>
      </p:pic>
      <p:sp>
        <p:nvSpPr>
          <p:cNvPr id="4" name="Text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83769" y="123479"/>
            <a:ext cx="5328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Очистка о.Белый, ЯНАО  (2012-2015 г.)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94904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71551"/>
            <a:ext cx="9139089" cy="4032448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339752" y="123478"/>
            <a:ext cx="5256584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ликвидации накопленного вреда окружающей среде на территории АЗРФ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23479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8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915566"/>
            <a:ext cx="8856984" cy="3888432"/>
          </a:xfrm>
          <a:prstGeom prst="rect">
            <a:avLst/>
          </a:prstGeom>
        </p:spPr>
      </p:pic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39752" y="219367"/>
            <a:ext cx="6552728" cy="646331"/>
          </a:xfrm>
          <a:prstGeom prst="rect">
            <a:avLst/>
          </a:prstGeom>
          <a:solidFill>
            <a:srgbClr val="CFF5FD"/>
          </a:solidFill>
          <a:ln w="28575">
            <a:solidFill>
              <a:srgbClr val="0753DB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753DB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Ликвидация прошлого экологического ущерба</a:t>
            </a:r>
            <a:r>
              <a:rPr lang="en-US" sz="1800" b="1" dirty="0">
                <a:solidFill>
                  <a:srgbClr val="C00000"/>
                </a:solidFill>
              </a:rPr>
              <a:t>  </a:t>
            </a:r>
            <a:r>
              <a:rPr lang="ru-RU" sz="1800" b="1" dirty="0">
                <a:solidFill>
                  <a:srgbClr val="C00000"/>
                </a:solidFill>
              </a:rPr>
              <a:t>вдоль побережья Кольского залива</a:t>
            </a:r>
          </a:p>
        </p:txBody>
      </p:sp>
    </p:spTree>
    <p:extLst>
      <p:ext uri="{BB962C8B-B14F-4D97-AF65-F5344CB8AC3E}">
        <p14:creationId xmlns:p14="http://schemas.microsoft.com/office/powerpoint/2010/main" val="628108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54476"/>
            <a:ext cx="8822016" cy="3777515"/>
          </a:xfrm>
          <a:prstGeom prst="rect">
            <a:avLst/>
          </a:prstGeom>
        </p:spPr>
      </p:pic>
      <p:sp>
        <p:nvSpPr>
          <p:cNvPr id="4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627784" y="68021"/>
            <a:ext cx="5112568" cy="830997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Ликвидация объектов НЭУ  в Кольском заливе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14921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1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9" y="123479"/>
            <a:ext cx="5256584" cy="49356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Экспедиция – 2017, оценка уровня очистки островов на ЗФИ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9" y="1200150"/>
            <a:ext cx="8568952" cy="353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352" y="172122"/>
            <a:ext cx="829128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1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99901"/>
            <a:ext cx="7218802" cy="41962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  <a:tabLst>
                <a:tab pos="135728" algn="l"/>
                <a:tab pos="271457" algn="l"/>
                <a:tab pos="407184" algn="l"/>
              </a:tabLst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Участки обследования ЗФИ</a:t>
            </a:r>
            <a:r>
              <a:rPr lang="ru-RU" sz="1800" b="1" dirty="0">
                <a:solidFill>
                  <a:srgbClr val="C00000"/>
                </a:solidFill>
              </a:rPr>
              <a:t> в 2017 году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533108"/>
            <a:ext cx="2916324" cy="1994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00" y="552130"/>
            <a:ext cx="2720375" cy="1851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0786" y="519524"/>
            <a:ext cx="106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1200" b="1" dirty="0">
                <a:solidFill>
                  <a:prstClr val="black"/>
                </a:solidFill>
                <a:latin typeface="Calibri"/>
              </a:rPr>
              <a:t>о.Греэм-Белл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8235" y="660906"/>
            <a:ext cx="7548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1350" b="1" dirty="0">
                <a:solidFill>
                  <a:prstClr val="black"/>
                </a:solidFill>
                <a:latin typeface="Calibri"/>
              </a:rPr>
              <a:t>о.Хейса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21709" y="2793030"/>
            <a:ext cx="2965376" cy="21291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1024" y="3532814"/>
            <a:ext cx="766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1200" b="1" dirty="0">
                <a:solidFill>
                  <a:prstClr val="black"/>
                </a:solidFill>
                <a:latin typeface="Calibri"/>
              </a:rPr>
              <a:t>О.Гукера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99" y="2756404"/>
            <a:ext cx="2644190" cy="21577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4147" y="2758991"/>
            <a:ext cx="2106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ru-RU" sz="1200" b="1" dirty="0">
                <a:solidFill>
                  <a:prstClr val="black"/>
                </a:solidFill>
                <a:latin typeface="Calibri"/>
              </a:rPr>
              <a:t>о.Земля Александры</a:t>
            </a:r>
          </a:p>
        </p:txBody>
      </p:sp>
      <p:pic>
        <p:nvPicPr>
          <p:cNvPr id="21505" name="Рисунок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4018" y="1570970"/>
            <a:ext cx="1964160" cy="190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69033" y="1742726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ru-RU" sz="1200" b="1" dirty="0">
                <a:solidFill>
                  <a:prstClr val="black"/>
                </a:solidFill>
                <a:latin typeface="Calibri"/>
              </a:rPr>
              <a:t>о.Хейса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7" y="660906"/>
            <a:ext cx="2647030" cy="1566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25" y="2184057"/>
            <a:ext cx="2725426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975" b="1" dirty="0">
                <a:solidFill>
                  <a:srgbClr val="C00000"/>
                </a:solidFill>
                <a:latin typeface="Calibri"/>
              </a:rPr>
              <a:t>Использование квадрокоптера (о.Греэм-Белл</a:t>
            </a:r>
            <a:r>
              <a:rPr lang="ru-RU" sz="975" dirty="0">
                <a:solidFill>
                  <a:srgbClr val="C00000"/>
                </a:solidFill>
                <a:latin typeface="Calibri"/>
              </a:rPr>
              <a:t>)</a:t>
            </a:r>
          </a:p>
        </p:txBody>
      </p:sp>
      <p:pic>
        <p:nvPicPr>
          <p:cNvPr id="16" name="Рисунок 1" descr="C:\Users\Alex\AppData\Local\Microsoft\Windows\INetCache\Content.Word\DJI_01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726" y="2561043"/>
            <a:ext cx="2603280" cy="194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9532" y="4564753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1050" b="1" dirty="0">
                <a:solidFill>
                  <a:srgbClr val="C00000"/>
                </a:solidFill>
                <a:latin typeface="Calibri"/>
              </a:rPr>
              <a:t>Снимок о. Хейса с БПЛА</a:t>
            </a:r>
          </a:p>
          <a:p>
            <a:pPr defTabSz="914378"/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3320" y="99900"/>
            <a:ext cx="695768" cy="3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5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822808"/>
            <a:ext cx="8894024" cy="3981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14921"/>
            <a:ext cx="829128" cy="396274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2411760" y="11492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Оценка результативности работ по очистке островов ЗФИ</a:t>
            </a:r>
          </a:p>
        </p:txBody>
      </p:sp>
    </p:spTree>
    <p:extLst>
      <p:ext uri="{BB962C8B-B14F-4D97-AF65-F5344CB8AC3E}">
        <p14:creationId xmlns:p14="http://schemas.microsoft.com/office/powerpoint/2010/main" val="2969056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114921"/>
            <a:ext cx="829128" cy="396274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22637" y="114922"/>
            <a:ext cx="5832648" cy="656629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Рекомендации по организации работ на ЗФИ в период 2018-2010 гг.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771550"/>
            <a:ext cx="8750008" cy="41044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/>
              <a:t>1) С учетом сложности организации работ по очистке на о.Гофмана и о.Рудольфа с учетом их расположения, целесообразно провести один конкурс на период 2018-2020 гг., что обеспечить экономию средств и повысит эффективность работ.</a:t>
            </a:r>
          </a:p>
          <a:p>
            <a:pPr marL="0" indent="0" algn="just">
              <a:buNone/>
            </a:pPr>
            <a:r>
              <a:rPr lang="ru-RU" sz="1900" dirty="0"/>
              <a:t>2) Следует осуществить переход к показателям оценки, связывающим оставшиеся объемы с занятой ими площадью (тонн/</a:t>
            </a:r>
            <a:r>
              <a:rPr lang="ru-RU" sz="1900" dirty="0" err="1"/>
              <a:t>кв.км</a:t>
            </a:r>
            <a:r>
              <a:rPr lang="ru-RU" sz="1900" dirty="0"/>
              <a:t>), качественной характеристикой участков, необходимыми мероприятиями. </a:t>
            </a:r>
          </a:p>
          <a:p>
            <a:pPr marL="0" indent="0" algn="just">
              <a:buNone/>
            </a:pPr>
            <a:r>
              <a:rPr lang="ru-RU" sz="1900" dirty="0"/>
              <a:t>3) Весьма важно использовать накопленный опыт по очистке островов архипелага и проводить работу по его тиражированию на других загрязненных территориях. </a:t>
            </a:r>
          </a:p>
          <a:p>
            <a:pPr marL="0" indent="0" algn="just">
              <a:buNone/>
            </a:pPr>
            <a:r>
              <a:rPr lang="ru-RU" sz="1900" dirty="0"/>
              <a:t>4) Поскольку к эффективности и качеству проводимых работ приковано внимание со стороны международной и российской экологической общественности, важно при дальнейшей реализации проекта по очистке обеспечить соответствующее научно-методическое сопровождения этих природоохранных мероприятий </a:t>
            </a:r>
          </a:p>
          <a:p>
            <a:pPr marL="0" indent="0">
              <a:buNone/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3774244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67744" y="34702"/>
            <a:ext cx="4752528" cy="73684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Предложения для решения современных экологических проблем  АЗРФ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236" y="123479"/>
            <a:ext cx="829128" cy="396274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9513" y="771550"/>
            <a:ext cx="8784976" cy="3960440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Разработка Стратегии экологической безопасности в Арктике на период до 2035 года; </a:t>
            </a:r>
          </a:p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Подготовка программы научных исследований по экологической безопасности в Арктике, включая вопросы по оценке и ликвидации  экологического ущерба  на период до 2035 года; </a:t>
            </a:r>
          </a:p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Проведение стратегической экологической оценки влияния на окружающую среду Арктики крупных инфраструктурных проектов;</a:t>
            </a:r>
          </a:p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Оценка влияния изменения климата в Арктике на состояние секторов экономики и население, разработка мер адаптации; </a:t>
            </a:r>
          </a:p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Подготовка предложений по созданию сети региональных научных центров по вопросам развития Арктики; </a:t>
            </a:r>
          </a:p>
          <a:p>
            <a:pPr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1700" b="1" dirty="0">
                <a:latin typeface="Arial Narrow" pitchFamily="34" charset="0"/>
              </a:rPr>
              <a:t>Разработка рекомендаций по организации мониторинга экологических угроз  в Арктике</a:t>
            </a:r>
            <a:r>
              <a:rPr lang="ru-RU" sz="17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57399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54665"/>
            <a:ext cx="3960440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867895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/>
              <a:t>Китай намерен совместно с другими государствами создать морские  торговые пути в арктическом регионе в рамках инициативы «Полярный Шелковый путь». </a:t>
            </a:r>
          </a:p>
          <a:p>
            <a:pPr algn="just"/>
            <a:r>
              <a:rPr lang="ru-RU" sz="1500" b="1" dirty="0"/>
              <a:t>Об этом говорится в опубликованной  Госсоветом КНР  первой Белой книге по политике Китая в Арктике.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196" y="116829"/>
            <a:ext cx="595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Развитие СМП и интересы </a:t>
            </a:r>
            <a:r>
              <a:rPr lang="ru-RU" sz="2400" b="1" dirty="0">
                <a:solidFill>
                  <a:srgbClr val="C00000"/>
                </a:solidFill>
              </a:rPr>
              <a:t>иных </a:t>
            </a:r>
            <a:r>
              <a:rPr lang="ru-RU" sz="2400" b="1" dirty="0" smtClean="0">
                <a:solidFill>
                  <a:srgbClr val="C00000"/>
                </a:solidFill>
              </a:rPr>
              <a:t>государств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4611" y="116829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246909"/>
              </p:ext>
            </p:extLst>
          </p:nvPr>
        </p:nvGraphicFramePr>
        <p:xfrm>
          <a:off x="323528" y="839168"/>
          <a:ext cx="4464496" cy="305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иаграмма" r:id="rId5" imgW="6134100" imgH="4210050" progId="Excel.Chart.8">
                  <p:embed/>
                </p:oleObj>
              </mc:Choice>
              <mc:Fallback>
                <p:oleObj name="Диаграмма" r:id="rId5" imgW="6134100" imgH="42100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68" t="1711" r="25705" b="17102"/>
                      <a:stretch>
                        <a:fillRect/>
                      </a:stretch>
                    </p:blipFill>
                    <p:spPr bwMode="auto">
                      <a:xfrm>
                        <a:off x="323528" y="839168"/>
                        <a:ext cx="4464496" cy="305532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987574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Северный морской путь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624" y="840048"/>
            <a:ext cx="203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Инициативы Китая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6FD35C84-F493-42B0-AC1E-FB91034F8323}" type="slidenum">
              <a:rPr lang="ru-RU">
                <a:solidFill>
                  <a:srgbClr val="000000"/>
                </a:solidFill>
                <a:latin typeface="Calibri"/>
              </a:rPr>
              <a:pPr defTabSz="914378">
                <a:defRPr/>
              </a:pPr>
              <a:t>40</a:t>
            </a:fld>
            <a:endParaRPr lang="ru-RU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8712967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9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51520" y="987574"/>
            <a:ext cx="6768752" cy="2751506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 Неудовлетворительное 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состояние атмосферного </a:t>
            </a:r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воздуха в отдельных промышленных регионах; </a:t>
            </a:r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Загрязнение моря и водных объектов суши;</a:t>
            </a: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Угроза качественному и количественному биоразнообразию;  </a:t>
            </a: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Деградация земель, в том числе естественных кормовых угодий;</a:t>
            </a: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Трансграничное загрязнение окружающей среды;</a:t>
            </a: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Радиационное загрязнение окружающей </a:t>
            </a:r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среды</a:t>
            </a:r>
            <a:r>
              <a:rPr lang="ru-RU" dirty="0" smtClean="0">
                <a:latin typeface="Arial Narrow" pitchFamily="34" charset="0"/>
              </a:rPr>
              <a:t>;</a:t>
            </a:r>
          </a:p>
          <a:p>
            <a:pPr marL="180942">
              <a:lnSpc>
                <a:spcPct val="120000"/>
              </a:lnSpc>
              <a:buFontTx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Накопленный экологический ущерб.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411760" y="112777"/>
            <a:ext cx="5544616" cy="492426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Arial Narrow" pitchFamily="34" charset="0"/>
              </a:rPr>
              <a:t>О</a:t>
            </a:r>
            <a:r>
              <a:rPr lang="ru-RU" sz="2200" b="1" dirty="0" smtClean="0">
                <a:solidFill>
                  <a:srgbClr val="C00000"/>
                </a:solidFill>
                <a:latin typeface="Arial Narrow" pitchFamily="34" charset="0"/>
              </a:rPr>
              <a:t>сновные экологические проблемы в АЗРФ</a:t>
            </a:r>
            <a:endParaRPr lang="ru-RU" sz="2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416" y="112777"/>
            <a:ext cx="720080" cy="2916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67894"/>
            <a:ext cx="2700762" cy="1155005"/>
          </a:xfrm>
          <a:prstGeom prst="rect">
            <a:avLst/>
          </a:prstGeom>
        </p:spPr>
      </p:pic>
      <p:pic>
        <p:nvPicPr>
          <p:cNvPr id="6" name="Picture 10" descr="52_b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3867894"/>
            <a:ext cx="2880320" cy="11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000gg25t"/>
          <p:cNvPicPr>
            <a:picLocks noChangeAspect="1" noChangeArrowheads="1"/>
          </p:cNvPicPr>
          <p:nvPr/>
        </p:nvPicPr>
        <p:blipFill>
          <a:blip r:embed="rId6">
            <a:lum bright="30000" contrast="12000"/>
          </a:blip>
          <a:srcRect t="39285"/>
          <a:stretch>
            <a:fillRect/>
          </a:stretch>
        </p:blipFill>
        <p:spPr bwMode="auto">
          <a:xfrm>
            <a:off x="6191718" y="3842512"/>
            <a:ext cx="2759132" cy="117943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2280" y="987574"/>
            <a:ext cx="1858570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699792" y="195486"/>
            <a:ext cx="5076825" cy="323165"/>
          </a:xfrm>
          <a:prstGeom prst="rect">
            <a:avLst/>
          </a:prstGeom>
          <a:solidFill>
            <a:srgbClr val="A4F2FA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FF0B05"/>
                </a:solidFill>
                <a:latin typeface="Arial Narrow" pitchFamily="34" charset="0"/>
              </a:rPr>
              <a:t>ЗАГРЯЗНЕНИЕ МОРЯ В РЕЗУЛЬТАТЕ</a:t>
            </a:r>
            <a:r>
              <a:rPr lang="en-US" sz="1500" b="1" dirty="0">
                <a:solidFill>
                  <a:srgbClr val="FF0B05"/>
                </a:solidFill>
                <a:latin typeface="Arial Narrow" pitchFamily="34" charset="0"/>
              </a:rPr>
              <a:t> </a:t>
            </a:r>
            <a:r>
              <a:rPr lang="ru-RU" sz="1500" b="1" dirty="0">
                <a:solidFill>
                  <a:srgbClr val="FF0B05"/>
                </a:solidFill>
                <a:latin typeface="Arial Narrow" pitchFamily="34" charset="0"/>
              </a:rPr>
              <a:t>ДАМПИНГА ГРУНТОВ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1550"/>
            <a:ext cx="8712968" cy="4032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6" y="169572"/>
            <a:ext cx="76206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4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87824" y="123478"/>
            <a:ext cx="3672408" cy="415498"/>
          </a:xfrm>
          <a:prstGeom prst="rect">
            <a:avLst/>
          </a:prstGeom>
          <a:solidFill>
            <a:srgbClr val="A4F2FA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>
                <a:solidFill>
                  <a:srgbClr val="FFFF00"/>
                </a:solidFill>
              </a:rPr>
              <a:t>  </a:t>
            </a:r>
            <a:r>
              <a:rPr lang="ru-RU" sz="2100" dirty="0">
                <a:solidFill>
                  <a:srgbClr val="C00000"/>
                </a:solidFill>
                <a:latin typeface="Arial Narrow" pitchFamily="34" charset="0"/>
              </a:rPr>
              <a:t>ДАМПИНГ БОЕПРИПАСОВ И ВВ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0"/>
            <a:ext cx="8856984" cy="3960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142528"/>
            <a:ext cx="76206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5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437335" y="141685"/>
            <a:ext cx="2142777" cy="415498"/>
          </a:xfrm>
          <a:prstGeom prst="rect">
            <a:avLst/>
          </a:prstGeom>
          <a:solidFill>
            <a:srgbClr val="A4F2F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rgbClr val="FF0B05"/>
                </a:solidFill>
                <a:latin typeface="Arial Narrow" pitchFamily="34" charset="0"/>
                <a:cs typeface="Arial" charset="0"/>
              </a:rPr>
              <a:t>ДАМПИНГ  СУДОВ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43558"/>
            <a:ext cx="8784976" cy="3960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22" y="141685"/>
            <a:ext cx="76206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5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4408" y="123478"/>
            <a:ext cx="647700" cy="21312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555776" y="123478"/>
            <a:ext cx="4223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Минимизация текущего загрязнения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71550"/>
            <a:ext cx="8856984" cy="39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77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1698</Words>
  <Application>Microsoft Office PowerPoint</Application>
  <PresentationFormat>Экран (16:9)</PresentationFormat>
  <Paragraphs>536</Paragraphs>
  <Slides>40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Диаграмма</vt:lpstr>
      <vt:lpstr>Презентация PowerPoint</vt:lpstr>
      <vt:lpstr>     Территориальные рамки анализа  накопленного экологического ущерба в АЗРФ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ВИДЫ ЗАГРЯЗНЕНИЙ НА ОБСЛЕДОВАННЫХ ОСТРОВАХ ЗФИ</vt:lpstr>
      <vt:lpstr>Презентация PowerPoint</vt:lpstr>
      <vt:lpstr>Загрязненные участки и основные источники загрязнения на о.Гукера (2011 г.)</vt:lpstr>
      <vt:lpstr>Загрязненные участки и объемы отходов на о.Греэм-Белл (2011 г.)</vt:lpstr>
      <vt:lpstr> Загрязненные участки и объемы отходов на о.Гофмана </vt:lpstr>
      <vt:lpstr>Презентация PowerPoint</vt:lpstr>
      <vt:lpstr>Презентация PowerPoint</vt:lpstr>
      <vt:lpstr>Презентация PowerPoint</vt:lpstr>
      <vt:lpstr>Сводная таблица количества отходов по обследованным островам архипелага Земля Франца-Иосифа </vt:lpstr>
      <vt:lpstr>  Программа работ  и объемы финансирования мероприятий  по очистке ЗФИ на  период 2012-2020 годы</vt:lpstr>
      <vt:lpstr>Зарубежный опыт очистки загрязненных  территорий в полярных условиях. Бюджеты.</vt:lpstr>
      <vt:lpstr>РАБОТЫ ПО ОЧИСТКЕ АРХИПЕЛАГА   ЗФИ  (2012-2017  гг.)</vt:lpstr>
      <vt:lpstr>Презентация PowerPoint</vt:lpstr>
      <vt:lpstr>Презентация PowerPoint</vt:lpstr>
      <vt:lpstr>Презентация PowerPoint</vt:lpstr>
      <vt:lpstr>Очистка о.Белый, ЯНАО  (2012-2015 г.) </vt:lpstr>
      <vt:lpstr>Мероприятия по ликвидации накопленного вреда окружающей среде на территории АЗРФ   </vt:lpstr>
      <vt:lpstr> Ликвидация прошлого экологического ущерба  вдоль побережья Кольского залива</vt:lpstr>
      <vt:lpstr>Ликвидация объектов НЭУ  в Кольском заливе</vt:lpstr>
      <vt:lpstr>Экспедиция – 2017, оценка уровня очистки островов на ЗФИ </vt:lpstr>
      <vt:lpstr>                                Участки обследования ЗФИ в 2017 году </vt:lpstr>
      <vt:lpstr>Оценка результативности работ по очистке островов ЗФИ</vt:lpstr>
      <vt:lpstr> Рекомендации по организации работ на ЗФИ в период 2018-2010 гг. </vt:lpstr>
      <vt:lpstr>Предложения для решения современных экологических проблем  АЗРФ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Ольга Андреевна</dc:creator>
  <cp:lastModifiedBy>User</cp:lastModifiedBy>
  <cp:revision>50</cp:revision>
  <dcterms:created xsi:type="dcterms:W3CDTF">2018-01-26T09:47:51Z</dcterms:created>
  <dcterms:modified xsi:type="dcterms:W3CDTF">2018-03-21T12:09:27Z</dcterms:modified>
</cp:coreProperties>
</file>