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0" r:id="rId4"/>
    <p:sldId id="269" r:id="rId5"/>
    <p:sldId id="268" r:id="rId6"/>
    <p:sldId id="260" r:id="rId7"/>
    <p:sldId id="259" r:id="rId8"/>
    <p:sldId id="266" r:id="rId9"/>
    <p:sldId id="264" r:id="rId10"/>
    <p:sldId id="262" r:id="rId11"/>
    <p:sldId id="263" r:id="rId12"/>
    <p:sldId id="261" r:id="rId13"/>
  </p:sldIdLst>
  <p:sldSz cx="9144000" cy="5143500" type="screen16x9"/>
  <p:notesSz cx="6797675" cy="9926638"/>
  <p:embeddedFontLst>
    <p:embeddedFont>
      <p:font typeface="Europe" panose="020B720000000000000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00923210786664"/>
          <c:y val="8.3569619464941527E-2"/>
          <c:w val="0.89317803180823707"/>
          <c:h val="0.76799368640207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Europe" panose="020B7200000000000000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Лист1!$A$4:$A$9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Лист1!$B$4:$B$9</c:f>
              <c:numCache>
                <c:formatCode>General</c:formatCode>
                <c:ptCount val="6"/>
                <c:pt idx="0">
                  <c:v>13886</c:v>
                </c:pt>
                <c:pt idx="1">
                  <c:v>15020</c:v>
                </c:pt>
                <c:pt idx="2">
                  <c:v>15183</c:v>
                </c:pt>
                <c:pt idx="3">
                  <c:v>15820</c:v>
                </c:pt>
                <c:pt idx="4">
                  <c:v>16527</c:v>
                </c:pt>
                <c:pt idx="5">
                  <c:v>22000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22-4147-9013-ABA5199CD5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Europe" panose="020B7200000000000000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Лист1!$A$4:$A$9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Лист1!$C$4:$C$9</c:f>
              <c:numCache>
                <c:formatCode>General</c:formatCode>
                <c:ptCount val="6"/>
                <c:pt idx="0">
                  <c:v>18353</c:v>
                </c:pt>
                <c:pt idx="1">
                  <c:v>23458</c:v>
                </c:pt>
                <c:pt idx="2">
                  <c:v>24687</c:v>
                </c:pt>
                <c:pt idx="3">
                  <c:v>25623</c:v>
                </c:pt>
                <c:pt idx="4">
                  <c:v>28188</c:v>
                </c:pt>
                <c:pt idx="5">
                  <c:v>24565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22-4147-9013-ABA5199CD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800512"/>
        <c:axId val="26802048"/>
      </c:barChart>
      <c:catAx>
        <c:axId val="2680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Europe" panose="020B7200000000000000" pitchFamily="34" charset="0"/>
                <a:ea typeface="+mn-ea"/>
                <a:cs typeface="+mn-cs"/>
              </a:defRPr>
            </a:pPr>
            <a:endParaRPr lang="ru-RU"/>
          </a:p>
        </c:txPr>
        <c:crossAx val="26802048"/>
        <c:crossesAt val="0"/>
        <c:auto val="1"/>
        <c:lblAlgn val="ctr"/>
        <c:lblOffset val="100"/>
        <c:noMultiLvlLbl val="0"/>
      </c:catAx>
      <c:valAx>
        <c:axId val="26802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80051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89225052740265E-2"/>
          <c:y val="7.6142635309982623E-2"/>
          <c:w val="0.92580246992264759"/>
          <c:h val="0.81728673028950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посев семян в питомниках, га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6.7452300070320352E-3"/>
                  <c:y val="1.90651750519646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74B-48CE-8BCA-2D7FD231F110}"/>
                </c:ext>
              </c:extLst>
            </c:dLbl>
            <c:dLbl>
              <c:idx val="1"/>
              <c:layout>
                <c:manualLayout>
                  <c:x val="-3.3726150035160176E-3"/>
                  <c:y val="1.32080492588891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74B-48CE-8BCA-2D7FD231F110}"/>
                </c:ext>
              </c:extLst>
            </c:dLbl>
            <c:dLbl>
              <c:idx val="2"/>
              <c:layout>
                <c:manualLayout>
                  <c:x val="-3.3726150035160176E-3"/>
                  <c:y val="1.90651750519646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74B-48CE-8BCA-2D7FD231F110}"/>
                </c:ext>
              </c:extLst>
            </c:dLbl>
            <c:dLbl>
              <c:idx val="3"/>
              <c:layout>
                <c:manualLayout>
                  <c:x val="-1.2366112158509169E-16"/>
                  <c:y val="2.49223008450402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74B-48CE-8BCA-2D7FD231F110}"/>
                </c:ext>
              </c:extLst>
            </c:dLbl>
            <c:dLbl>
              <c:idx val="4"/>
              <c:layout>
                <c:manualLayout>
                  <c:x val="0"/>
                  <c:y val="1.32080492588891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74B-48CE-8BCA-2D7FD231F1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Europe" panose="020B7200000000000000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5.25</c:v>
                </c:pt>
                <c:pt idx="2">
                  <c:v>3.32</c:v>
                </c:pt>
                <c:pt idx="3">
                  <c:v>1.6</c:v>
                </c:pt>
                <c:pt idx="4">
                  <c:v>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4B-48CE-8BCA-2D7FD231F11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079232"/>
        <c:axId val="31925376"/>
      </c:barChart>
      <c:catAx>
        <c:axId val="3007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Europe" panose="020B7200000000000000" pitchFamily="34" charset="0"/>
                <a:ea typeface="+mn-ea"/>
                <a:cs typeface="+mn-cs"/>
              </a:defRPr>
            </a:pPr>
            <a:endParaRPr lang="ru-RU"/>
          </a:p>
        </c:txPr>
        <c:crossAx val="31925376"/>
        <c:crosses val="autoZero"/>
        <c:auto val="1"/>
        <c:lblAlgn val="ctr"/>
        <c:lblOffset val="100"/>
        <c:noMultiLvlLbl val="0"/>
      </c:catAx>
      <c:valAx>
        <c:axId val="31925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07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548652992050894E-2"/>
          <c:y val="1.3728809528442418E-2"/>
          <c:w val="0.92999497386963426"/>
          <c:h val="0.848983095187133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CD-4EE9-B576-0C0C5B91626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CD-4EE9-B576-0C0C5B91626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CD-4EE9-B576-0C0C5B91626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CD-4EE9-B576-0C0C5B91626F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CD-4EE9-B576-0C0C5B91626F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ECD-4EE9-B576-0C0C5B9162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Europe" panose="020B7200000000000000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10</c:v>
                </c:pt>
                <c:pt idx="2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CD-4EE9-B576-0C0C5B916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44652581309661"/>
          <c:y val="0"/>
          <c:w val="0.74553477690288716"/>
          <c:h val="0.90743700361373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65000"/>
                    <a:shade val="51000"/>
                    <a:satMod val="130000"/>
                  </a:schemeClr>
                </a:gs>
                <a:gs pos="80000">
                  <a:schemeClr val="accent3">
                    <a:shade val="65000"/>
                    <a:shade val="93000"/>
                    <a:satMod val="130000"/>
                  </a:schemeClr>
                </a:gs>
                <a:gs pos="100000">
                  <a:schemeClr val="accent3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46-4D4C-9D1D-CB113DD7D5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46-4D4C-9D1D-CB113DD7D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46-4D4C-9D1D-CB113DD7D5D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5000"/>
                    <a:shade val="51000"/>
                    <a:satMod val="130000"/>
                  </a:schemeClr>
                </a:gs>
                <a:gs pos="80000">
                  <a:schemeClr val="accent3">
                    <a:tint val="65000"/>
                    <a:shade val="93000"/>
                    <a:satMod val="130000"/>
                  </a:schemeClr>
                </a:gs>
                <a:gs pos="100000">
                  <a:schemeClr val="accent3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46-4D4C-9D1D-CB113DD7D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46-4D4C-9D1D-CB113DD7D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9554944"/>
        <c:axId val="29577216"/>
      </c:barChart>
      <c:catAx>
        <c:axId val="2955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Europe" panose="020B7200000000000000" pitchFamily="34" charset="0"/>
                <a:ea typeface="+mn-ea"/>
                <a:cs typeface="+mn-cs"/>
              </a:defRPr>
            </a:pPr>
            <a:endParaRPr lang="ru-RU"/>
          </a:p>
        </c:txPr>
        <c:crossAx val="29577216"/>
        <c:crosses val="autoZero"/>
        <c:auto val="1"/>
        <c:lblAlgn val="ctr"/>
        <c:lblOffset val="100"/>
        <c:noMultiLvlLbl val="0"/>
      </c:catAx>
      <c:valAx>
        <c:axId val="29577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55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0.68458</cdr:x>
      <cdr:y>0.11811</cdr:y>
    </cdr:from>
    <cdr:to>
      <cdr:x>0.82077</cdr:x>
      <cdr:y>0.33681</cdr:y>
    </cdr:to>
    <cdr:sp macro="" textlink="">
      <cdr:nvSpPr>
        <cdr:cNvPr id="2" name="Развернутая стрелка 1"/>
        <cdr:cNvSpPr/>
      </cdr:nvSpPr>
      <cdr:spPr>
        <a:xfrm xmlns:a="http://schemas.openxmlformats.org/drawingml/2006/main">
          <a:off x="4318289" y="411470"/>
          <a:ext cx="859073" cy="761936"/>
        </a:xfrm>
        <a:prstGeom xmlns:a="http://schemas.openxmlformats.org/drawingml/2006/main" prst="uturnArrow">
          <a:avLst/>
        </a:prstGeom>
        <a:solidFill xmlns:a="http://schemas.openxmlformats.org/drawingml/2006/main">
          <a:schemeClr val="accent3">
            <a:alpha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pPr marL="0" algn="ctr" defTabSz="914400" rtl="0" eaLnBrk="1" latinLnBrk="0" hangingPunct="1"/>
          <a:endParaRPr lang="ru-RU" sz="18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D37AA-9101-4E65-BDA1-28077527D35B}" type="datetimeFigureOut">
              <a:rPr lang="ru-RU" smtClean="0"/>
              <a:t>23.03.2018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8C28C-4095-4A86-AD0E-97A38457AC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8C28C-4095-4A86-AD0E-97A38457ACC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693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2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8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63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62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91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23.03.2018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54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23.03.2018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94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23.03.2018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03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23.03.2018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91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23.03.2018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93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23.03.2018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6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8BFD-B2AF-402D-BF8C-365A42343D1B}" type="datetimeFigureOut">
              <a:rPr lang="ru-RU" smtClean="0"/>
              <a:t>23.03.2018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9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jp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2.xml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1.jpeg"/><Relationship Id="rId10" Type="http://schemas.openxmlformats.org/officeDocument/2006/relationships/image" Target="../media/image5.png"/><Relationship Id="rId4" Type="http://schemas.openxmlformats.org/officeDocument/2006/relationships/image" Target="../media/image50.jpe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jpeg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851670"/>
            <a:ext cx="7452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urope" panose="020B7200000000000000" pitchFamily="34" charset="0"/>
                <a:ea typeface="Roboto" pitchFamily="2" charset="0"/>
              </a:rPr>
              <a:t>Малькевич Михаил Владимирович</a:t>
            </a:r>
          </a:p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urope" panose="020B7200000000000000" pitchFamily="34" charset="0"/>
                <a:ea typeface="Roboto" pitchFamily="2" charset="0"/>
              </a:rPr>
              <a:t>Охрана, защита и восстановление лесов в Томской области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Europe" panose="020B7200000000000000" pitchFamily="34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95486"/>
            <a:ext cx="5904656" cy="421555"/>
          </a:xfrm>
        </p:spPr>
        <p:txBody>
          <a:bodyPr>
            <a:noAutofit/>
          </a:bodyPr>
          <a:lstStyle/>
          <a:p>
            <a:pPr algn="l">
              <a:spcAft>
                <a:spcPct val="0"/>
              </a:spcAft>
            </a:pPr>
            <a:r>
              <a:rPr lang="ru-RU" altLang="ru-RU" sz="1800" b="1" dirty="0">
                <a:latin typeface="Europe" panose="020B7200000000000000" pitchFamily="34" charset="0"/>
              </a:rPr>
              <a:t>ИНТЕНСИФИКАЦИЯ ЛЕСНОГО ХОЗЯЙСТВА </a:t>
            </a:r>
            <a:br>
              <a:rPr lang="ru-RU" altLang="ru-RU" sz="1800" b="1" dirty="0">
                <a:latin typeface="Europe" panose="020B7200000000000000" pitchFamily="34" charset="0"/>
              </a:rPr>
            </a:br>
            <a:r>
              <a:rPr lang="ru-RU" altLang="ru-RU" sz="1800" b="1" dirty="0">
                <a:latin typeface="Europe" panose="020B7200000000000000" pitchFamily="34" charset="0"/>
              </a:rPr>
              <a:t>Томской области</a:t>
            </a:r>
            <a:endParaRPr lang="ru-RU" sz="1800" b="1" dirty="0">
              <a:latin typeface="Europe" panose="020B7200000000000000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7574"/>
            <a:ext cx="3528392" cy="352839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1400" dirty="0">
                <a:latin typeface="Europe" panose="020B7200000000000000" pitchFamily="34" charset="0"/>
              </a:rPr>
              <a:t>Установление технической спелости лесных </a:t>
            </a:r>
            <a:r>
              <a:rPr lang="ru-RU" altLang="ru-RU" sz="1400" dirty="0" smtClean="0">
                <a:latin typeface="Europe" panose="020B7200000000000000" pitchFamily="34" charset="0"/>
              </a:rPr>
              <a:t>насаждений</a:t>
            </a:r>
            <a:endParaRPr lang="ru-RU" altLang="ru-RU" sz="1400" dirty="0">
              <a:latin typeface="Europe" panose="020B7200000000000000" pitchFamily="34" charset="0"/>
            </a:endParaRPr>
          </a:p>
          <a:p>
            <a:pPr>
              <a:defRPr/>
            </a:pPr>
            <a:r>
              <a:rPr lang="ru-RU" altLang="ru-RU" sz="1400" dirty="0">
                <a:latin typeface="Europe" panose="020B7200000000000000" pitchFamily="34" charset="0"/>
              </a:rPr>
              <a:t>Сроки примыкания </a:t>
            </a:r>
            <a:r>
              <a:rPr lang="ru-RU" altLang="ru-RU" sz="1400" dirty="0" smtClean="0">
                <a:latin typeface="Europe" panose="020B7200000000000000" pitchFamily="34" charset="0"/>
              </a:rPr>
              <a:t>лесосек</a:t>
            </a:r>
            <a:endParaRPr lang="en-US" altLang="ru-RU" sz="1400" dirty="0" smtClean="0">
              <a:latin typeface="Europe" panose="020B7200000000000000" pitchFamily="34" charset="0"/>
            </a:endParaRPr>
          </a:p>
          <a:p>
            <a:pPr>
              <a:defRPr/>
            </a:pPr>
            <a:r>
              <a:rPr lang="ru-RU" altLang="ru-RU" sz="1400" dirty="0" smtClean="0">
                <a:latin typeface="Europe" panose="020B7200000000000000" pitchFamily="34" charset="0"/>
              </a:rPr>
              <a:t>Переработка </a:t>
            </a:r>
            <a:r>
              <a:rPr lang="ru-RU" altLang="ru-RU" sz="1400" dirty="0">
                <a:latin typeface="Europe" panose="020B7200000000000000" pitchFamily="34" charset="0"/>
              </a:rPr>
              <a:t>низкотоварной древесины, получаемой от проведения рубок </a:t>
            </a:r>
            <a:r>
              <a:rPr lang="ru-RU" altLang="ru-RU" sz="1400" dirty="0" smtClean="0">
                <a:latin typeface="Europe" panose="020B7200000000000000" pitchFamily="34" charset="0"/>
              </a:rPr>
              <a:t>ухода</a:t>
            </a:r>
            <a:endParaRPr lang="ru-RU" altLang="ru-RU" sz="1400" dirty="0">
              <a:latin typeface="Europe" panose="020B7200000000000000" pitchFamily="34" charset="0"/>
            </a:endParaRPr>
          </a:p>
          <a:p>
            <a:pPr>
              <a:defRPr/>
            </a:pPr>
            <a:r>
              <a:rPr lang="ru-RU" altLang="ru-RU" sz="1400" dirty="0">
                <a:latin typeface="Europe" panose="020B7200000000000000" pitchFamily="34" charset="0"/>
              </a:rPr>
              <a:t>Внесение изменений в технологию проведения рубок </a:t>
            </a:r>
            <a:r>
              <a:rPr lang="ru-RU" altLang="ru-RU" sz="1400" dirty="0" smtClean="0">
                <a:latin typeface="Europe" panose="020B7200000000000000" pitchFamily="34" charset="0"/>
              </a:rPr>
              <a:t>ухода</a:t>
            </a:r>
            <a:endParaRPr lang="ru-RU" altLang="ru-RU" sz="1400" dirty="0">
              <a:latin typeface="Europe" panose="020B7200000000000000" pitchFamily="34" charset="0"/>
            </a:endParaRPr>
          </a:p>
          <a:p>
            <a:pPr>
              <a:defRPr/>
            </a:pPr>
            <a:r>
              <a:rPr lang="ru-RU" sz="1400" dirty="0">
                <a:latin typeface="Europe" panose="020B7200000000000000" pitchFamily="34" charset="0"/>
              </a:rPr>
              <a:t>Увеличение объемов и кратности проведения уходных работ за лесными </a:t>
            </a:r>
            <a:r>
              <a:rPr lang="ru-RU" sz="1400" dirty="0" smtClean="0">
                <a:latin typeface="Europe" panose="020B7200000000000000" pitchFamily="34" charset="0"/>
              </a:rPr>
              <a:t>культурам</a:t>
            </a:r>
            <a:endParaRPr lang="ru-RU" sz="1400" dirty="0">
              <a:latin typeface="Europe" panose="020B7200000000000000" pitchFamily="34" charset="0"/>
            </a:endParaRPr>
          </a:p>
          <a:p>
            <a:pPr>
              <a:defRPr/>
            </a:pPr>
            <a:r>
              <a:rPr lang="ru-RU" altLang="ru-RU" sz="1400" b="1" dirty="0">
                <a:latin typeface="Europe" panose="020B7200000000000000" pitchFamily="34" charset="0"/>
              </a:rPr>
              <a:t>Создание лесного селекционно-семеноводческого центра (ЛССЦ</a:t>
            </a:r>
            <a:r>
              <a:rPr lang="ru-RU" altLang="ru-RU" sz="1400" b="1" dirty="0" smtClean="0">
                <a:latin typeface="Europe" panose="020B7200000000000000" pitchFamily="34" charset="0"/>
              </a:rPr>
              <a:t>)</a:t>
            </a:r>
            <a:r>
              <a:rPr lang="ru-RU" sz="1400" dirty="0" smtClean="0">
                <a:latin typeface="Europe" panose="020B7200000000000000" pitchFamily="34" charset="0"/>
              </a:rPr>
              <a:t> </a:t>
            </a:r>
            <a:endParaRPr lang="ru-RU" sz="1400" dirty="0">
              <a:latin typeface="Europ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6509" y="119599"/>
            <a:ext cx="5565304" cy="555526"/>
          </a:xfrm>
        </p:spPr>
        <p:txBody>
          <a:bodyPr>
            <a:noAutofit/>
          </a:bodyPr>
          <a:lstStyle/>
          <a:p>
            <a:pPr algn="l">
              <a:spcAft>
                <a:spcPct val="0"/>
              </a:spcAft>
            </a:pPr>
            <a:r>
              <a:rPr lang="ru-RU" altLang="ru-RU" sz="1800" b="1" dirty="0" smtClean="0">
                <a:latin typeface="Europe" panose="020B7200000000000000" pitchFamily="34" charset="0"/>
              </a:rPr>
              <a:t>ПРИПОСЕЛКОВЫЕ КЕДРОВНИКИ </a:t>
            </a:r>
            <a:r>
              <a:rPr lang="ru-RU" altLang="ru-RU" sz="1800" b="1" dirty="0">
                <a:latin typeface="Europe" panose="020B7200000000000000" pitchFamily="34" charset="0"/>
              </a:rPr>
              <a:t/>
            </a:r>
            <a:br>
              <a:rPr lang="ru-RU" altLang="ru-RU" sz="1800" b="1" dirty="0">
                <a:latin typeface="Europe" panose="020B7200000000000000" pitchFamily="34" charset="0"/>
              </a:rPr>
            </a:br>
            <a:r>
              <a:rPr lang="ru-RU" altLang="ru-RU" sz="1800" b="1" dirty="0">
                <a:latin typeface="Europe" panose="020B7200000000000000" pitchFamily="34" charset="0"/>
              </a:rPr>
              <a:t>Томской </a:t>
            </a:r>
            <a:r>
              <a:rPr lang="ru-RU" altLang="ru-RU" sz="1800" b="1" dirty="0" smtClean="0">
                <a:latin typeface="Europe" panose="020B7200000000000000" pitchFamily="34" charset="0"/>
              </a:rPr>
              <a:t>области</a:t>
            </a:r>
            <a:endParaRPr lang="ru-RU" sz="1800" b="1" dirty="0">
              <a:latin typeface="Europe" panose="020B7200000000000000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875565"/>
              </p:ext>
            </p:extLst>
          </p:nvPr>
        </p:nvGraphicFramePr>
        <p:xfrm>
          <a:off x="899592" y="915566"/>
          <a:ext cx="2664296" cy="3440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6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Europe" panose="020B7200000000000000" pitchFamily="34" charset="0"/>
                        </a:rPr>
                        <a:t>Наименование кедровника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effectLst/>
                          <a:latin typeface="Europe" panose="020B7200000000000000" pitchFamily="34" charset="0"/>
                        </a:rPr>
                        <a:t>Площадь, га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Europe" panose="020B7200000000000000" pitchFamily="34" charset="0"/>
                        </a:rPr>
                        <a:t>Аксеновский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97,8</a:t>
                      </a:r>
                      <a:r>
                        <a:rPr lang="en-US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0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 smtClean="0">
                          <a:effectLst/>
                          <a:latin typeface="Europe" panose="020B7200000000000000" pitchFamily="34" charset="0"/>
                        </a:rPr>
                        <a:t>Базойский</a:t>
                      </a:r>
                      <a:r>
                        <a:rPr lang="ru-RU" sz="800" b="0" u="none" strike="noStrike" dirty="0">
                          <a:effectLst/>
                          <a:latin typeface="Europe" panose="020B7200000000000000" pitchFamily="34" charset="0"/>
                        </a:rPr>
                        <a:t> </a:t>
                      </a:r>
                      <a:r>
                        <a:rPr lang="ru-RU" sz="800" b="0" u="none" strike="noStrike" dirty="0" smtClean="0">
                          <a:effectLst/>
                          <a:latin typeface="Europe" panose="020B7200000000000000" pitchFamily="34" charset="0"/>
                        </a:rPr>
                        <a:t>кедрово-болотный комплекс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4114,39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Europe" panose="020B7200000000000000" pitchFamily="34" charset="0"/>
                        </a:rPr>
                        <a:t>Белоусовский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145</a:t>
                      </a:r>
                      <a:r>
                        <a:rPr lang="en-US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Europe" panose="020B7200000000000000" pitchFamily="34" charset="0"/>
                        </a:rPr>
                        <a:t>Богашевский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74,8</a:t>
                      </a:r>
                      <a:r>
                        <a:rPr lang="en-US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2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Europe" panose="020B7200000000000000" pitchFamily="34" charset="0"/>
                        </a:rPr>
                        <a:t>Нижнее-Сеченовский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91,7</a:t>
                      </a:r>
                      <a:r>
                        <a:rPr lang="en-US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8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Europe" panose="020B7200000000000000" pitchFamily="34" charset="0"/>
                        </a:rPr>
                        <a:t>Припоселковый кедрач у д. Губино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391</a:t>
                      </a:r>
                      <a:r>
                        <a:rPr lang="en-US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Europe" panose="020B7200000000000000" pitchFamily="34" charset="0"/>
                        </a:rPr>
                        <a:t>Зоркальцевский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234,7</a:t>
                      </a:r>
                      <a:r>
                        <a:rPr lang="en-US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Europe" panose="020B7200000000000000" pitchFamily="34" charset="0"/>
                        </a:rPr>
                        <a:t>Лучаново-Ипатовский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417,6</a:t>
                      </a:r>
                      <a:r>
                        <a:rPr lang="en-US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Europe" panose="020B7200000000000000" pitchFamily="34" charset="0"/>
                        </a:rPr>
                        <a:t>Коломино-Поросинский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74,8</a:t>
                      </a:r>
                      <a:r>
                        <a:rPr lang="en-US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Europe" panose="020B7200000000000000" pitchFamily="34" charset="0"/>
                        </a:rPr>
                        <a:t>Конининский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65</a:t>
                      </a:r>
                      <a:r>
                        <a:rPr lang="en-US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Europe" panose="020B7200000000000000" pitchFamily="34" charset="0"/>
                        </a:rPr>
                        <a:t>Лоскутовский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155,7</a:t>
                      </a:r>
                      <a:r>
                        <a:rPr lang="en-US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Europe" panose="020B7200000000000000" pitchFamily="34" charset="0"/>
                        </a:rPr>
                        <a:t>Магадаевский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65,4</a:t>
                      </a:r>
                      <a:r>
                        <a:rPr lang="en-US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Europe" panose="020B7200000000000000" pitchFamily="34" charset="0"/>
                        </a:rPr>
                        <a:t>Петуховский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392,4</a:t>
                      </a:r>
                      <a:r>
                        <a:rPr lang="en-US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Europe" panose="020B7200000000000000" pitchFamily="34" charset="0"/>
                        </a:rPr>
                        <a:t>Петровский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105,8</a:t>
                      </a:r>
                      <a:r>
                        <a:rPr lang="en-US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Europe" panose="020B7200000000000000" pitchFamily="34" charset="0"/>
                        </a:rPr>
                        <a:t>Писаревский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10,1</a:t>
                      </a:r>
                      <a:r>
                        <a:rPr lang="en-US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Europe" panose="020B7200000000000000" pitchFamily="34" charset="0"/>
                        </a:rPr>
                        <a:t>Плотниковский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498</a:t>
                      </a:r>
                      <a:r>
                        <a:rPr lang="en-US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Europe" panose="020B7200000000000000" pitchFamily="34" charset="0"/>
                        </a:rPr>
                        <a:t>Протопоповский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278,6</a:t>
                      </a:r>
                      <a:r>
                        <a:rPr lang="en-US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Europe" panose="020B7200000000000000" pitchFamily="34" charset="0"/>
                        </a:rPr>
                        <a:t>Ювалинский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38</a:t>
                      </a:r>
                      <a:r>
                        <a:rPr lang="en-US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Europe" panose="020B7200000000000000" pitchFamily="34" charset="0"/>
                        </a:rPr>
                        <a:t>Тымский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22,2</a:t>
                      </a:r>
                      <a:r>
                        <a:rPr lang="en-US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Europe" panose="020B7200000000000000" pitchFamily="34" charset="0"/>
                        </a:rPr>
                        <a:t>Лесной парк у с. Яр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760,3</a:t>
                      </a:r>
                      <a:r>
                        <a:rPr lang="en-US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395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Europe" panose="020B7200000000000000" pitchFamily="34" charset="0"/>
                        </a:rPr>
                        <a:t>Припоселковый кедрач у с. Аникино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4,5</a:t>
                      </a:r>
                      <a:r>
                        <a:rPr lang="en-US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Europe" panose="020B7200000000000000" pitchFamily="34" charset="0"/>
                        </a:rPr>
                        <a:t>Кедрач у г. Колпашево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20</a:t>
                      </a:r>
                      <a:r>
                        <a:rPr lang="en-US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Europe" panose="020B7200000000000000" pitchFamily="34" charset="0"/>
                        </a:rPr>
                        <a:t>Майковский кедровник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327</a:t>
                      </a:r>
                      <a:r>
                        <a:rPr lang="en-US" sz="800" b="1" u="none" strike="noStrike" dirty="0" smtClean="0">
                          <a:effectLst/>
                          <a:latin typeface="Europe" panose="020B7200000000000000" pitchFamily="34" charset="0"/>
                        </a:rPr>
                        <a:t>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Europe" panose="020B7200000000000000" pitchFamily="34" charset="0"/>
                        </a:rPr>
                        <a:t>Итого: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 smtClean="0">
                          <a:effectLst/>
                          <a:latin typeface="Europe" panose="020B7200000000000000" pitchFamily="34" charset="0"/>
                        </a:rPr>
                        <a:t>8384,79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</a:endParaRPr>
                    </a:p>
                  </a:txBody>
                  <a:tcPr marL="6685" marR="6685" marT="668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228184" y="3867894"/>
            <a:ext cx="2640204" cy="809847"/>
            <a:chOff x="4355976" y="1518950"/>
            <a:chExt cx="2640204" cy="80984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355976" y="1518950"/>
              <a:ext cx="2640204" cy="8098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433141" y="1571593"/>
              <a:ext cx="24858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000" dirty="0">
                  <a:solidFill>
                    <a:prstClr val="black"/>
                  </a:solidFill>
                  <a:latin typeface="Europe" panose="020B7200000000000000" pitchFamily="34" charset="0"/>
                  <a:cs typeface="Times New Roman" pitchFamily="18" charset="0"/>
                </a:rPr>
                <a:t>В 2018 году запланировано обследование </a:t>
              </a:r>
              <a:r>
                <a:rPr lang="ru-RU" sz="1000" b="1" dirty="0" smtClean="0">
                  <a:solidFill>
                    <a:prstClr val="black"/>
                  </a:solidFill>
                  <a:latin typeface="Europe" panose="020B7200000000000000" pitchFamily="34" charset="0"/>
                  <a:cs typeface="Times New Roman" pitchFamily="18" charset="0"/>
                </a:rPr>
                <a:t>Плотниковского</a:t>
              </a:r>
              <a:endParaRPr lang="en-US" sz="1000" b="1" dirty="0" smtClean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000" b="1" dirty="0" smtClean="0">
                  <a:solidFill>
                    <a:prstClr val="black"/>
                  </a:solidFill>
                  <a:latin typeface="Europe" panose="020B7200000000000000" pitchFamily="34" charset="0"/>
                  <a:cs typeface="Times New Roman" pitchFamily="18" charset="0"/>
                </a:rPr>
                <a:t>и </a:t>
              </a:r>
              <a:r>
                <a:rPr lang="ru-RU" sz="1000" b="1" dirty="0">
                  <a:solidFill>
                    <a:prstClr val="black"/>
                  </a:solidFill>
                  <a:latin typeface="Europe" panose="020B7200000000000000" pitchFamily="34" charset="0"/>
                  <a:cs typeface="Times New Roman" pitchFamily="18" charset="0"/>
                </a:rPr>
                <a:t>Богашевского припоселковых кедровников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13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275606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SzPct val="128000"/>
            </a:pPr>
            <a:r>
              <a:rPr lang="ru-RU" altLang="ru-RU" sz="2800" b="1" dirty="0" smtClean="0">
                <a:latin typeface="Europe" panose="020B7200000000000000" pitchFamily="34" charset="0"/>
              </a:rPr>
              <a:t>СПАСИБО</a:t>
            </a:r>
            <a:r>
              <a:rPr lang="en-US" altLang="ru-RU" sz="2800" b="1" dirty="0" smtClean="0">
                <a:latin typeface="Europe" panose="020B7200000000000000" pitchFamily="34" charset="0"/>
              </a:rPr>
              <a:t> </a:t>
            </a:r>
            <a:r>
              <a:rPr lang="ru-RU" altLang="ru-RU" sz="2800" b="1" dirty="0" smtClean="0">
                <a:latin typeface="Europe" panose="020B7200000000000000" pitchFamily="34" charset="0"/>
              </a:rPr>
              <a:t>ЗА ВНИМАНИЕ!</a:t>
            </a:r>
            <a:endParaRPr lang="en-US" altLang="ru-RU" sz="2800" b="1" dirty="0" smtClean="0">
              <a:latin typeface="Europe" panose="020B7200000000000000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SzPct val="128000"/>
            </a:pPr>
            <a:endParaRPr lang="ru-RU" altLang="ru-RU" b="1" dirty="0" smtClean="0">
              <a:latin typeface="Europe" panose="020B7200000000000000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SzPct val="128000"/>
            </a:pPr>
            <a:r>
              <a:rPr lang="ru-RU" dirty="0">
                <a:latin typeface="Europe" panose="020B7200000000000000" pitchFamily="34" charset="0"/>
              </a:rPr>
              <a:t>+7(3822) </a:t>
            </a:r>
            <a:r>
              <a:rPr lang="ru-RU" dirty="0" smtClean="0">
                <a:latin typeface="Europe" panose="020B7200000000000000" pitchFamily="34" charset="0"/>
              </a:rPr>
              <a:t>900-798</a:t>
            </a:r>
            <a:r>
              <a:rPr lang="en-US" dirty="0" smtClean="0">
                <a:latin typeface="Europe" panose="020B7200000000000000" pitchFamily="34" charset="0"/>
              </a:rPr>
              <a:t>   |   </a:t>
            </a:r>
            <a:r>
              <a:rPr lang="en-US" altLang="ru-RU" b="1" dirty="0" smtClean="0">
                <a:latin typeface="Europe" panose="020B7200000000000000" pitchFamily="34" charset="0"/>
              </a:rPr>
              <a:t>dep-les@tomsk.gov.ru</a:t>
            </a:r>
            <a:endParaRPr lang="ru-RU" altLang="ru-RU" b="1" dirty="0">
              <a:latin typeface="Europ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90"/>
          <p:cNvSpPr/>
          <p:nvPr/>
        </p:nvSpPr>
        <p:spPr>
          <a:xfrm flipH="1">
            <a:off x="3021343" y="3225988"/>
            <a:ext cx="675045" cy="816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92"/>
          <p:cNvSpPr/>
          <p:nvPr/>
        </p:nvSpPr>
        <p:spPr>
          <a:xfrm flipH="1">
            <a:off x="1418318" y="3251961"/>
            <a:ext cx="487565" cy="57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93"/>
          <p:cNvSpPr/>
          <p:nvPr/>
        </p:nvSpPr>
        <p:spPr>
          <a:xfrm flipH="1">
            <a:off x="4985614" y="3288336"/>
            <a:ext cx="632831" cy="7766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94"/>
          <p:cNvSpPr/>
          <p:nvPr/>
        </p:nvSpPr>
        <p:spPr>
          <a:xfrm flipH="1">
            <a:off x="542352" y="3200714"/>
            <a:ext cx="632830" cy="830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95"/>
          <p:cNvSpPr/>
          <p:nvPr/>
        </p:nvSpPr>
        <p:spPr>
          <a:xfrm flipH="1">
            <a:off x="3959172" y="3225987"/>
            <a:ext cx="632831" cy="8390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1240118" y="3785259"/>
            <a:ext cx="819273" cy="559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FF3300"/>
                </a:solidFill>
                <a:latin typeface="Europe" panose="020B7200000000000000" pitchFamily="34" charset="0"/>
              </a:rPr>
              <a:t>28,8%</a:t>
            </a:r>
          </a:p>
          <a:p>
            <a:r>
              <a:rPr lang="ru-RU" sz="1200" dirty="0" smtClean="0">
                <a:latin typeface="Europe" panose="020B7200000000000000" pitchFamily="34" charset="0"/>
              </a:rPr>
              <a:t>Сосна</a:t>
            </a:r>
            <a:endParaRPr lang="ru-RU" sz="1200" b="1" dirty="0">
              <a:solidFill>
                <a:srgbClr val="FF3300"/>
              </a:solidFill>
              <a:latin typeface="Europe" panose="020B7200000000000000" pitchFamily="34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124327" y="3786103"/>
            <a:ext cx="819273" cy="559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FF3300"/>
                </a:solidFill>
                <a:latin typeface="Europe" panose="020B7200000000000000" pitchFamily="34" charset="0"/>
              </a:rPr>
              <a:t>19,0%</a:t>
            </a:r>
          </a:p>
          <a:p>
            <a:r>
              <a:rPr lang="ru-RU" sz="1200" dirty="0" smtClean="0">
                <a:latin typeface="Europe" panose="020B7200000000000000" pitchFamily="34" charset="0"/>
              </a:rPr>
              <a:t>Кедр</a:t>
            </a:r>
            <a:endParaRPr lang="ru-RU" sz="1200" b="1" dirty="0">
              <a:solidFill>
                <a:srgbClr val="FF3300"/>
              </a:solidFill>
              <a:latin typeface="Europe" panose="020B7200000000000000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2971896" y="3785259"/>
            <a:ext cx="819273" cy="559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FF3300"/>
                </a:solidFill>
                <a:latin typeface="Europe" panose="020B7200000000000000" pitchFamily="34" charset="0"/>
              </a:rPr>
              <a:t>9,9%</a:t>
            </a:r>
          </a:p>
          <a:p>
            <a:r>
              <a:rPr lang="ru-RU" sz="1200" dirty="0" smtClean="0">
                <a:latin typeface="Europe" panose="020B7200000000000000" pitchFamily="34" charset="0"/>
              </a:rPr>
              <a:t>Осина</a:t>
            </a:r>
            <a:endParaRPr lang="ru-RU" sz="1200" b="1" dirty="0">
              <a:solidFill>
                <a:srgbClr val="FF3300"/>
              </a:solidFill>
              <a:latin typeface="Europe" panose="020B7200000000000000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3724685" y="3878734"/>
            <a:ext cx="1118159" cy="559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FF3300"/>
                </a:solidFill>
                <a:latin typeface="Europe" panose="020B7200000000000000" pitchFamily="34" charset="0"/>
              </a:rPr>
              <a:t>5,7%</a:t>
            </a:r>
          </a:p>
          <a:p>
            <a:r>
              <a:rPr lang="ru-RU" sz="1200" dirty="0" smtClean="0">
                <a:latin typeface="Europe" panose="020B7200000000000000" pitchFamily="34" charset="0"/>
              </a:rPr>
              <a:t>Ель, пихта,</a:t>
            </a:r>
          </a:p>
          <a:p>
            <a:r>
              <a:rPr lang="ru-RU" sz="1200" dirty="0">
                <a:latin typeface="Europe" panose="020B7200000000000000" pitchFamily="34" charset="0"/>
              </a:rPr>
              <a:t>лиственница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4808272" y="3878734"/>
            <a:ext cx="1005108" cy="746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FF3300"/>
                </a:solidFill>
                <a:latin typeface="Europe" panose="020B7200000000000000" pitchFamily="34" charset="0"/>
              </a:rPr>
              <a:t>0,8%</a:t>
            </a:r>
          </a:p>
          <a:p>
            <a:r>
              <a:rPr lang="ru-RU" sz="1200" dirty="0" smtClean="0">
                <a:latin typeface="Europe" panose="020B7200000000000000" pitchFamily="34" charset="0"/>
              </a:rPr>
              <a:t>Другие</a:t>
            </a:r>
          </a:p>
          <a:p>
            <a:r>
              <a:rPr lang="ru-RU" sz="1200" dirty="0" smtClean="0">
                <a:latin typeface="Europe" panose="020B7200000000000000" pitchFamily="34" charset="0"/>
              </a:rPr>
              <a:t>мягколи-</a:t>
            </a:r>
          </a:p>
          <a:p>
            <a:r>
              <a:rPr lang="ru-RU" sz="1200" dirty="0" smtClean="0">
                <a:latin typeface="Europe" panose="020B7200000000000000" pitchFamily="34" charset="0"/>
              </a:rPr>
              <a:t>ственные</a:t>
            </a:r>
            <a:endParaRPr lang="ru-RU" sz="1200" dirty="0">
              <a:latin typeface="Europe" panose="020B7200000000000000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65" y="3200714"/>
            <a:ext cx="409197" cy="660105"/>
          </a:xfrm>
          <a:prstGeom prst="rect">
            <a:avLst/>
          </a:prstGeom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378819" y="3785259"/>
            <a:ext cx="819273" cy="559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FF3300"/>
                </a:solidFill>
                <a:latin typeface="Europe" panose="020B7200000000000000" pitchFamily="34" charset="0"/>
              </a:rPr>
              <a:t>35,8%</a:t>
            </a:r>
          </a:p>
          <a:p>
            <a:r>
              <a:rPr lang="ru-RU" sz="1200" dirty="0" smtClean="0">
                <a:latin typeface="Europe" panose="020B7200000000000000" pitchFamily="34" charset="0"/>
              </a:rPr>
              <a:t>Береза</a:t>
            </a:r>
            <a:endParaRPr lang="ru-RU" sz="1200" b="1" dirty="0">
              <a:solidFill>
                <a:srgbClr val="FF3300"/>
              </a:solidFill>
              <a:latin typeface="Europe" panose="020B7200000000000000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12878" y="1200500"/>
            <a:ext cx="4558651" cy="1917911"/>
            <a:chOff x="64963" y="1563638"/>
            <a:chExt cx="3792719" cy="1595669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1499509" y="1564451"/>
              <a:ext cx="949338" cy="948558"/>
              <a:chOff x="2168056" y="1564451"/>
              <a:chExt cx="949338" cy="948558"/>
            </a:xfrm>
          </p:grpSpPr>
          <p:sp>
            <p:nvSpPr>
              <p:cNvPr id="8" name="object 7"/>
              <p:cNvSpPr/>
              <p:nvPr/>
            </p:nvSpPr>
            <p:spPr>
              <a:xfrm>
                <a:off x="2168056" y="1564459"/>
                <a:ext cx="949338" cy="94855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" name="object 8"/>
              <p:cNvSpPr/>
              <p:nvPr/>
            </p:nvSpPr>
            <p:spPr>
              <a:xfrm>
                <a:off x="2375079" y="1564451"/>
                <a:ext cx="296750" cy="503781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" name="object 9"/>
              <p:cNvSpPr/>
              <p:nvPr/>
            </p:nvSpPr>
            <p:spPr>
              <a:xfrm>
                <a:off x="2199022" y="1585318"/>
                <a:ext cx="889779" cy="889779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" name="object 10"/>
              <p:cNvSpPr/>
              <p:nvPr/>
            </p:nvSpPr>
            <p:spPr>
              <a:xfrm>
                <a:off x="2405521" y="1585326"/>
                <a:ext cx="238767" cy="445201"/>
              </a:xfrm>
              <a:custGeom>
                <a:avLst/>
                <a:gdLst/>
                <a:ahLst/>
                <a:cxnLst/>
                <a:rect l="l" t="t" r="r" b="b"/>
                <a:pathLst>
                  <a:path w="365760" h="681989">
                    <a:moveTo>
                      <a:pt x="365175" y="0"/>
                    </a:moveTo>
                    <a:lnTo>
                      <a:pt x="316834" y="1719"/>
                    </a:lnTo>
                    <a:lnTo>
                      <a:pt x="268919" y="6842"/>
                    </a:lnTo>
                    <a:lnTo>
                      <a:pt x="221601" y="15316"/>
                    </a:lnTo>
                    <a:lnTo>
                      <a:pt x="175053" y="27089"/>
                    </a:lnTo>
                    <a:lnTo>
                      <a:pt x="129447" y="42107"/>
                    </a:lnTo>
                    <a:lnTo>
                      <a:pt x="84955" y="60318"/>
                    </a:lnTo>
                    <a:lnTo>
                      <a:pt x="41748" y="81669"/>
                    </a:lnTo>
                    <a:lnTo>
                      <a:pt x="0" y="106108"/>
                    </a:lnTo>
                    <a:lnTo>
                      <a:pt x="365175" y="681507"/>
                    </a:lnTo>
                    <a:lnTo>
                      <a:pt x="365175" y="0"/>
                    </a:lnTo>
                    <a:close/>
                  </a:path>
                </a:pathLst>
              </a:custGeom>
              <a:solidFill>
                <a:srgbClr val="494B1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" name="object 11"/>
              <p:cNvSpPr txBox="1"/>
              <p:nvPr/>
            </p:nvSpPr>
            <p:spPr>
              <a:xfrm>
                <a:off x="2382896" y="1869317"/>
                <a:ext cx="662415" cy="269935"/>
              </a:xfrm>
              <a:prstGeom prst="rect">
                <a:avLst/>
              </a:prstGeom>
            </p:spPr>
            <p:txBody>
              <a:bodyPr vert="horz" wrap="square" lIns="0" tIns="1651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30"/>
                  </a:spcBef>
                </a:pPr>
                <a:r>
                  <a:rPr sz="2000" b="1" dirty="0">
                    <a:solidFill>
                      <a:srgbClr val="FFFFFF"/>
                    </a:solidFill>
                    <a:latin typeface="Europe" panose="020B7200000000000000" pitchFamily="34" charset="0"/>
                    <a:cs typeface="Arial"/>
                  </a:rPr>
                  <a:t>91%</a:t>
                </a:r>
                <a:endParaRPr sz="2000" b="1" dirty="0">
                  <a:latin typeface="Europe" panose="020B7200000000000000" pitchFamily="34" charset="0"/>
                  <a:cs typeface="Arial"/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2690751" y="1563638"/>
              <a:ext cx="949338" cy="949338"/>
              <a:chOff x="4003411" y="1563638"/>
              <a:chExt cx="949338" cy="949338"/>
            </a:xfrm>
          </p:grpSpPr>
          <p:sp>
            <p:nvSpPr>
              <p:cNvPr id="13" name="object 12"/>
              <p:cNvSpPr/>
              <p:nvPr/>
            </p:nvSpPr>
            <p:spPr>
              <a:xfrm>
                <a:off x="4448968" y="1563712"/>
                <a:ext cx="503781" cy="641545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4" name="object 13"/>
              <p:cNvSpPr/>
              <p:nvPr/>
            </p:nvSpPr>
            <p:spPr>
              <a:xfrm>
                <a:off x="4003411" y="1563638"/>
                <a:ext cx="927302" cy="949338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5" name="object 14"/>
              <p:cNvSpPr/>
              <p:nvPr/>
            </p:nvSpPr>
            <p:spPr>
              <a:xfrm>
                <a:off x="4479286" y="1584539"/>
                <a:ext cx="445275" cy="582898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15"/>
              <p:cNvSpPr/>
              <p:nvPr/>
            </p:nvSpPr>
            <p:spPr>
              <a:xfrm>
                <a:off x="4034138" y="1584605"/>
                <a:ext cx="868846" cy="890401"/>
              </a:xfrm>
              <a:custGeom>
                <a:avLst/>
                <a:gdLst/>
                <a:ahLst/>
                <a:cxnLst/>
                <a:rect l="l" t="t" r="r" b="b"/>
                <a:pathLst>
                  <a:path w="1330959" h="1363979">
                    <a:moveTo>
                      <a:pt x="681911" y="0"/>
                    </a:moveTo>
                    <a:lnTo>
                      <a:pt x="632989" y="1744"/>
                    </a:lnTo>
                    <a:lnTo>
                      <a:pt x="584831" y="6908"/>
                    </a:lnTo>
                    <a:lnTo>
                      <a:pt x="537579" y="15391"/>
                    </a:lnTo>
                    <a:lnTo>
                      <a:pt x="491373" y="27090"/>
                    </a:lnTo>
                    <a:lnTo>
                      <a:pt x="446353" y="41902"/>
                    </a:lnTo>
                    <a:lnTo>
                      <a:pt x="402661" y="59726"/>
                    </a:lnTo>
                    <a:lnTo>
                      <a:pt x="360437" y="80459"/>
                    </a:lnTo>
                    <a:lnTo>
                      <a:pt x="319822" y="103998"/>
                    </a:lnTo>
                    <a:lnTo>
                      <a:pt x="280957" y="130243"/>
                    </a:lnTo>
                    <a:lnTo>
                      <a:pt x="243983" y="159090"/>
                    </a:lnTo>
                    <a:lnTo>
                      <a:pt x="209041" y="190437"/>
                    </a:lnTo>
                    <a:lnTo>
                      <a:pt x="176271" y="224182"/>
                    </a:lnTo>
                    <a:lnTo>
                      <a:pt x="145814" y="260223"/>
                    </a:lnTo>
                    <a:lnTo>
                      <a:pt x="117811" y="298457"/>
                    </a:lnTo>
                    <a:lnTo>
                      <a:pt x="92403" y="338782"/>
                    </a:lnTo>
                    <a:lnTo>
                      <a:pt x="69731" y="381097"/>
                    </a:lnTo>
                    <a:lnTo>
                      <a:pt x="49935" y="425298"/>
                    </a:lnTo>
                    <a:lnTo>
                      <a:pt x="33156" y="471284"/>
                    </a:lnTo>
                    <a:lnTo>
                      <a:pt x="19737" y="518137"/>
                    </a:lnTo>
                    <a:lnTo>
                      <a:pt x="9787" y="565146"/>
                    </a:lnTo>
                    <a:lnTo>
                      <a:pt x="3233" y="612165"/>
                    </a:lnTo>
                    <a:lnTo>
                      <a:pt x="0" y="659049"/>
                    </a:lnTo>
                    <a:lnTo>
                      <a:pt x="13" y="705652"/>
                    </a:lnTo>
                    <a:lnTo>
                      <a:pt x="3200" y="751829"/>
                    </a:lnTo>
                    <a:lnTo>
                      <a:pt x="9487" y="797434"/>
                    </a:lnTo>
                    <a:lnTo>
                      <a:pt x="18798" y="842323"/>
                    </a:lnTo>
                    <a:lnTo>
                      <a:pt x="31059" y="886349"/>
                    </a:lnTo>
                    <a:lnTo>
                      <a:pt x="46198" y="929368"/>
                    </a:lnTo>
                    <a:lnTo>
                      <a:pt x="64139" y="971234"/>
                    </a:lnTo>
                    <a:lnTo>
                      <a:pt x="84809" y="1011801"/>
                    </a:lnTo>
                    <a:lnTo>
                      <a:pt x="108134" y="1050924"/>
                    </a:lnTo>
                    <a:lnTo>
                      <a:pt x="134038" y="1088458"/>
                    </a:lnTo>
                    <a:lnTo>
                      <a:pt x="162450" y="1124257"/>
                    </a:lnTo>
                    <a:lnTo>
                      <a:pt x="193293" y="1158177"/>
                    </a:lnTo>
                    <a:lnTo>
                      <a:pt x="226495" y="1190070"/>
                    </a:lnTo>
                    <a:lnTo>
                      <a:pt x="261980" y="1219793"/>
                    </a:lnTo>
                    <a:lnTo>
                      <a:pt x="299676" y="1247200"/>
                    </a:lnTo>
                    <a:lnTo>
                      <a:pt x="339508" y="1272145"/>
                    </a:lnTo>
                    <a:lnTo>
                      <a:pt x="381401" y="1294483"/>
                    </a:lnTo>
                    <a:lnTo>
                      <a:pt x="425283" y="1314069"/>
                    </a:lnTo>
                    <a:lnTo>
                      <a:pt x="471078" y="1330756"/>
                    </a:lnTo>
                    <a:lnTo>
                      <a:pt x="517944" y="1344176"/>
                    </a:lnTo>
                    <a:lnTo>
                      <a:pt x="564964" y="1354125"/>
                    </a:lnTo>
                    <a:lnTo>
                      <a:pt x="611994" y="1360680"/>
                    </a:lnTo>
                    <a:lnTo>
                      <a:pt x="658887" y="1363913"/>
                    </a:lnTo>
                    <a:lnTo>
                      <a:pt x="705499" y="1363899"/>
                    </a:lnTo>
                    <a:lnTo>
                      <a:pt x="751684" y="1360712"/>
                    </a:lnTo>
                    <a:lnTo>
                      <a:pt x="797296" y="1354426"/>
                    </a:lnTo>
                    <a:lnTo>
                      <a:pt x="842191" y="1345115"/>
                    </a:lnTo>
                    <a:lnTo>
                      <a:pt x="886223" y="1332853"/>
                    </a:lnTo>
                    <a:lnTo>
                      <a:pt x="929246" y="1317715"/>
                    </a:lnTo>
                    <a:lnTo>
                      <a:pt x="971116" y="1299773"/>
                    </a:lnTo>
                    <a:lnTo>
                      <a:pt x="1011687" y="1279104"/>
                    </a:lnTo>
                    <a:lnTo>
                      <a:pt x="1050814" y="1255779"/>
                    </a:lnTo>
                    <a:lnTo>
                      <a:pt x="1088350" y="1229874"/>
                    </a:lnTo>
                    <a:lnTo>
                      <a:pt x="1124152" y="1201463"/>
                    </a:lnTo>
                    <a:lnTo>
                      <a:pt x="1158074" y="1170620"/>
                    </a:lnTo>
                    <a:lnTo>
                      <a:pt x="1189969" y="1137418"/>
                    </a:lnTo>
                    <a:lnTo>
                      <a:pt x="1219694" y="1101932"/>
                    </a:lnTo>
                    <a:lnTo>
                      <a:pt x="1247102" y="1064237"/>
                    </a:lnTo>
                    <a:lnTo>
                      <a:pt x="1272049" y="1024405"/>
                    </a:lnTo>
                    <a:lnTo>
                      <a:pt x="1294388" y="982511"/>
                    </a:lnTo>
                    <a:lnTo>
                      <a:pt x="1313975" y="938630"/>
                    </a:lnTo>
                    <a:lnTo>
                      <a:pt x="1330665" y="892835"/>
                    </a:lnTo>
                    <a:lnTo>
                      <a:pt x="681911" y="682002"/>
                    </a:lnTo>
                    <a:lnTo>
                      <a:pt x="681911" y="0"/>
                    </a:lnTo>
                    <a:close/>
                  </a:path>
                </a:pathLst>
              </a:custGeom>
              <a:solidFill>
                <a:srgbClr val="494B1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7" name="object 16"/>
              <p:cNvSpPr txBox="1"/>
              <p:nvPr/>
            </p:nvSpPr>
            <p:spPr>
              <a:xfrm>
                <a:off x="4253377" y="1869317"/>
                <a:ext cx="662415" cy="269935"/>
              </a:xfrm>
              <a:prstGeom prst="rect">
                <a:avLst/>
              </a:prstGeom>
            </p:spPr>
            <p:txBody>
              <a:bodyPr vert="horz" wrap="square" lIns="0" tIns="1651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30"/>
                  </a:spcBef>
                </a:pPr>
                <a:r>
                  <a:rPr sz="2000" b="1" dirty="0">
                    <a:solidFill>
                      <a:srgbClr val="FFFFFF"/>
                    </a:solidFill>
                    <a:latin typeface="Europe" panose="020B7200000000000000" pitchFamily="34" charset="0"/>
                    <a:cs typeface="Arial"/>
                  </a:rPr>
                  <a:t>30%</a:t>
                </a: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292957" y="1564426"/>
              <a:ext cx="949309" cy="948550"/>
              <a:chOff x="292957" y="1564426"/>
              <a:chExt cx="949309" cy="948550"/>
            </a:xfrm>
          </p:grpSpPr>
          <p:sp>
            <p:nvSpPr>
              <p:cNvPr id="18" name="object 17"/>
              <p:cNvSpPr/>
              <p:nvPr/>
            </p:nvSpPr>
            <p:spPr>
              <a:xfrm>
                <a:off x="433830" y="1564426"/>
                <a:ext cx="808436" cy="948550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9" name="object 18"/>
              <p:cNvSpPr/>
              <p:nvPr/>
            </p:nvSpPr>
            <p:spPr>
              <a:xfrm>
                <a:off x="292957" y="1564459"/>
                <a:ext cx="503789" cy="828106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0" name="object 19"/>
              <p:cNvSpPr/>
              <p:nvPr/>
            </p:nvSpPr>
            <p:spPr>
              <a:xfrm>
                <a:off x="464289" y="1585318"/>
                <a:ext cx="749396" cy="889779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1" name="object 20"/>
              <p:cNvSpPr/>
              <p:nvPr/>
            </p:nvSpPr>
            <p:spPr>
              <a:xfrm>
                <a:off x="323909" y="1585318"/>
                <a:ext cx="445201" cy="769360"/>
              </a:xfrm>
              <a:custGeom>
                <a:avLst/>
                <a:gdLst/>
                <a:ahLst/>
                <a:cxnLst/>
                <a:rect l="l" t="t" r="r" b="b"/>
                <a:pathLst>
                  <a:path w="681989" h="1178560">
                    <a:moveTo>
                      <a:pt x="681514" y="0"/>
                    </a:moveTo>
                    <a:lnTo>
                      <a:pt x="630424" y="1917"/>
                    </a:lnTo>
                    <a:lnTo>
                      <a:pt x="579943" y="7612"/>
                    </a:lnTo>
                    <a:lnTo>
                      <a:pt x="530265" y="17002"/>
                    </a:lnTo>
                    <a:lnTo>
                      <a:pt x="481580" y="30002"/>
                    </a:lnTo>
                    <a:lnTo>
                      <a:pt x="434080" y="46529"/>
                    </a:lnTo>
                    <a:lnTo>
                      <a:pt x="387956" y="66499"/>
                    </a:lnTo>
                    <a:lnTo>
                      <a:pt x="343401" y="89827"/>
                    </a:lnTo>
                    <a:lnTo>
                      <a:pt x="300607" y="116430"/>
                    </a:lnTo>
                    <a:lnTo>
                      <a:pt x="259764" y="146224"/>
                    </a:lnTo>
                    <a:lnTo>
                      <a:pt x="221066" y="179125"/>
                    </a:lnTo>
                    <a:lnTo>
                      <a:pt x="184702" y="215049"/>
                    </a:lnTo>
                    <a:lnTo>
                      <a:pt x="152632" y="251694"/>
                    </a:lnTo>
                    <a:lnTo>
                      <a:pt x="123633" y="289957"/>
                    </a:lnTo>
                    <a:lnTo>
                      <a:pt x="97700" y="329674"/>
                    </a:lnTo>
                    <a:lnTo>
                      <a:pt x="74828" y="370682"/>
                    </a:lnTo>
                    <a:lnTo>
                      <a:pt x="55011" y="412818"/>
                    </a:lnTo>
                    <a:lnTo>
                      <a:pt x="38246" y="455919"/>
                    </a:lnTo>
                    <a:lnTo>
                      <a:pt x="24526" y="499823"/>
                    </a:lnTo>
                    <a:lnTo>
                      <a:pt x="13846" y="544365"/>
                    </a:lnTo>
                    <a:lnTo>
                      <a:pt x="6202" y="589384"/>
                    </a:lnTo>
                    <a:lnTo>
                      <a:pt x="1588" y="634715"/>
                    </a:lnTo>
                    <a:lnTo>
                      <a:pt x="0" y="680197"/>
                    </a:lnTo>
                    <a:lnTo>
                      <a:pt x="1431" y="725665"/>
                    </a:lnTo>
                    <a:lnTo>
                      <a:pt x="5877" y="770958"/>
                    </a:lnTo>
                    <a:lnTo>
                      <a:pt x="13334" y="815911"/>
                    </a:lnTo>
                    <a:lnTo>
                      <a:pt x="23795" y="860362"/>
                    </a:lnTo>
                    <a:lnTo>
                      <a:pt x="37255" y="904148"/>
                    </a:lnTo>
                    <a:lnTo>
                      <a:pt x="53711" y="947106"/>
                    </a:lnTo>
                    <a:lnTo>
                      <a:pt x="73156" y="989072"/>
                    </a:lnTo>
                    <a:lnTo>
                      <a:pt x="95585" y="1029885"/>
                    </a:lnTo>
                    <a:lnTo>
                      <a:pt x="120993" y="1069380"/>
                    </a:lnTo>
                    <a:lnTo>
                      <a:pt x="149376" y="1107394"/>
                    </a:lnTo>
                    <a:lnTo>
                      <a:pt x="180727" y="1143766"/>
                    </a:lnTo>
                    <a:lnTo>
                      <a:pt x="215043" y="1178331"/>
                    </a:lnTo>
                    <a:lnTo>
                      <a:pt x="681514" y="681520"/>
                    </a:lnTo>
                    <a:lnTo>
                      <a:pt x="681514" y="0"/>
                    </a:lnTo>
                    <a:close/>
                  </a:path>
                </a:pathLst>
              </a:custGeom>
              <a:solidFill>
                <a:srgbClr val="494B1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2" name="object 21"/>
              <p:cNvSpPr txBox="1"/>
              <p:nvPr/>
            </p:nvSpPr>
            <p:spPr>
              <a:xfrm>
                <a:off x="433830" y="1884484"/>
                <a:ext cx="808436" cy="269935"/>
              </a:xfrm>
              <a:prstGeom prst="rect">
                <a:avLst/>
              </a:prstGeom>
            </p:spPr>
            <p:txBody>
              <a:bodyPr vert="horz" wrap="square" lIns="0" tIns="16510" rIns="0" bIns="0" rtlCol="0">
                <a:spAutoFit/>
              </a:bodyPr>
              <a:lstStyle/>
              <a:p>
                <a:pPr>
                  <a:spcBef>
                    <a:spcPts val="130"/>
                  </a:spcBef>
                </a:pPr>
                <a:r>
                  <a:rPr sz="2000" b="1" dirty="0" smtClean="0">
                    <a:solidFill>
                      <a:srgbClr val="FFFFFF"/>
                    </a:solidFill>
                    <a:latin typeface="Europe" panose="020B7200000000000000" pitchFamily="34" charset="0"/>
                    <a:cs typeface="Arial"/>
                  </a:rPr>
                  <a:t>6</a:t>
                </a:r>
                <a:r>
                  <a:rPr lang="ru-RU" sz="2000" b="1" dirty="0" smtClean="0">
                    <a:solidFill>
                      <a:srgbClr val="FFFFFF"/>
                    </a:solidFill>
                    <a:latin typeface="Europe" panose="020B7200000000000000" pitchFamily="34" charset="0"/>
                    <a:cs typeface="Arial"/>
                  </a:rPr>
                  <a:t>1,4</a:t>
                </a:r>
                <a:r>
                  <a:rPr sz="2000" b="1" dirty="0" smtClean="0">
                    <a:solidFill>
                      <a:srgbClr val="FFFFFF"/>
                    </a:solidFill>
                    <a:latin typeface="Europe" panose="020B7200000000000000" pitchFamily="34" charset="0"/>
                    <a:cs typeface="Arial"/>
                  </a:rPr>
                  <a:t>%</a:t>
                </a:r>
                <a:endParaRPr sz="2000" b="1" dirty="0">
                  <a:solidFill>
                    <a:srgbClr val="FFFFFF"/>
                  </a:solidFill>
                  <a:latin typeface="Europe" panose="020B7200000000000000" pitchFamily="34" charset="0"/>
                  <a:cs typeface="Arial"/>
                </a:endParaRPr>
              </a:p>
            </p:txBody>
          </p:sp>
        </p:grpSp>
        <p:sp>
          <p:nvSpPr>
            <p:cNvPr id="41" name="Прямоугольник 40"/>
            <p:cNvSpPr/>
            <p:nvPr/>
          </p:nvSpPr>
          <p:spPr>
            <a:xfrm>
              <a:off x="1448411" y="2512976"/>
              <a:ext cx="10556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latin typeface="Europe" panose="020B7200000000000000" pitchFamily="34" charset="0"/>
                </a:rPr>
                <a:t>Земли лесного фонда</a:t>
              </a:r>
              <a:endParaRPr lang="ru-RU" sz="1200" b="1" dirty="0">
                <a:solidFill>
                  <a:srgbClr val="FF3300"/>
                </a:solidFill>
                <a:latin typeface="Europe" panose="020B7200000000000000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448847" y="2508686"/>
              <a:ext cx="14088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Europe" panose="020B7200000000000000" pitchFamily="34" charset="0"/>
                </a:rPr>
                <a:t>Заболоченность</a:t>
              </a:r>
            </a:p>
            <a:p>
              <a:pPr algn="ctr"/>
              <a:r>
                <a:rPr lang="ru-RU" sz="1200" dirty="0">
                  <a:latin typeface="Europe" panose="020B7200000000000000" pitchFamily="34" charset="0"/>
                </a:rPr>
                <a:t>Томской области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4963" y="2505309"/>
              <a:ext cx="14088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latin typeface="Europe" panose="020B7200000000000000" pitchFamily="34" charset="0"/>
                </a:rPr>
                <a:t>Лесистость</a:t>
              </a:r>
            </a:p>
            <a:p>
              <a:pPr algn="ctr"/>
              <a:r>
                <a:rPr lang="ru-RU" sz="1200" dirty="0">
                  <a:latin typeface="Europe" panose="020B7200000000000000" pitchFamily="34" charset="0"/>
                </a:rPr>
                <a:t>Томской области</a:t>
              </a: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5520455" y="2361736"/>
            <a:ext cx="26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Europe" panose="020B7200000000000000" pitchFamily="34" charset="0"/>
              </a:rPr>
              <a:t>S - </a:t>
            </a:r>
            <a:r>
              <a:rPr lang="ru-RU" b="1" dirty="0" smtClean="0">
                <a:latin typeface="Europe" panose="020B7200000000000000" pitchFamily="34" charset="0"/>
              </a:rPr>
              <a:t>314,4</a:t>
            </a:r>
            <a:r>
              <a:rPr lang="ru-RU" sz="1400" b="1" dirty="0" smtClean="0">
                <a:latin typeface="Europe" panose="020B7200000000000000" pitchFamily="34" charset="0"/>
              </a:rPr>
              <a:t> тыс. км</a:t>
            </a:r>
            <a:r>
              <a:rPr lang="ru-RU" sz="1400" b="1" baseline="30000" dirty="0" smtClean="0">
                <a:latin typeface="Europe" panose="020B7200000000000000" pitchFamily="34" charset="0"/>
              </a:rPr>
              <a:t>2</a:t>
            </a:r>
            <a:endParaRPr lang="ru-RU" sz="1400" b="1" baseline="30000" dirty="0">
              <a:solidFill>
                <a:srgbClr val="FF3300"/>
              </a:solidFill>
              <a:latin typeface="Europe" panose="020B7200000000000000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813380" y="3193062"/>
            <a:ext cx="14088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Europe" panose="020B7200000000000000" pitchFamily="34" charset="0"/>
              </a:rPr>
              <a:t>Васюганские болота</a:t>
            </a:r>
            <a:endParaRPr lang="ru-RU" sz="800" b="1" dirty="0">
              <a:solidFill>
                <a:srgbClr val="FF3300"/>
              </a:solidFill>
              <a:latin typeface="Europe" panose="020B7200000000000000" pitchFamily="34" charset="0"/>
            </a:endParaRPr>
          </a:p>
        </p:txBody>
      </p:sp>
      <p:sp>
        <p:nvSpPr>
          <p:cNvPr id="52" name="Заголовок 1"/>
          <p:cNvSpPr>
            <a:spLocks noGrp="1"/>
          </p:cNvSpPr>
          <p:nvPr>
            <p:ph type="title"/>
          </p:nvPr>
        </p:nvSpPr>
        <p:spPr>
          <a:xfrm>
            <a:off x="2787787" y="115783"/>
            <a:ext cx="3515136" cy="565571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latin typeface="Europe" panose="020B7200000000000000" pitchFamily="34" charset="0"/>
                <a:ea typeface="Roboto" pitchFamily="2" charset="0"/>
              </a:rPr>
              <a:t>ТОМСКАЯ ОБЛАСТЬ</a:t>
            </a:r>
            <a:endParaRPr lang="ru-RU" sz="1800" b="1" dirty="0">
              <a:latin typeface="Europe" panose="020B7200000000000000" pitchFamily="34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Группа 199"/>
          <p:cNvGrpSpPr/>
          <p:nvPr/>
        </p:nvGrpSpPr>
        <p:grpSpPr>
          <a:xfrm>
            <a:off x="113095" y="3082726"/>
            <a:ext cx="2646798" cy="441521"/>
            <a:chOff x="3213188" y="5965151"/>
            <a:chExt cx="4845189" cy="716153"/>
          </a:xfrm>
        </p:grpSpPr>
        <p:sp>
          <p:nvSpPr>
            <p:cNvPr id="201" name="object 87"/>
            <p:cNvSpPr/>
            <p:nvPr/>
          </p:nvSpPr>
          <p:spPr>
            <a:xfrm>
              <a:off x="3213188" y="6013919"/>
              <a:ext cx="4821555" cy="667385"/>
            </a:xfrm>
            <a:custGeom>
              <a:avLst/>
              <a:gdLst/>
              <a:ahLst/>
              <a:cxnLst/>
              <a:rect l="l" t="t" r="r" b="b"/>
              <a:pathLst>
                <a:path w="4821555" h="667384">
                  <a:moveTo>
                    <a:pt x="0" y="0"/>
                  </a:moveTo>
                  <a:lnTo>
                    <a:pt x="318884" y="605980"/>
                  </a:lnTo>
                  <a:lnTo>
                    <a:pt x="4466755" y="666851"/>
                  </a:lnTo>
                  <a:lnTo>
                    <a:pt x="4820970" y="43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4B1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2" name="object 88"/>
            <p:cNvSpPr/>
            <p:nvPr/>
          </p:nvSpPr>
          <p:spPr>
            <a:xfrm>
              <a:off x="3237407" y="5965151"/>
              <a:ext cx="4820970" cy="6668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87787" y="115783"/>
            <a:ext cx="3515136" cy="565571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latin typeface="Europe" panose="020B7200000000000000" pitchFamily="34" charset="0"/>
                <a:ea typeface="Roboto" pitchFamily="2" charset="0"/>
              </a:rPr>
              <a:t>ОХРАНА ЛЕСОВ ОТ ПОЖАРОВ</a:t>
            </a:r>
            <a:endParaRPr lang="ru-RU" sz="1800" b="1" dirty="0">
              <a:latin typeface="Europe" panose="020B7200000000000000" pitchFamily="34" charset="0"/>
              <a:ea typeface="Roboto" pitchFamily="2" charset="0"/>
            </a:endParaRPr>
          </a:p>
        </p:txBody>
      </p:sp>
      <p:grpSp>
        <p:nvGrpSpPr>
          <p:cNvPr id="147" name="Группа 146"/>
          <p:cNvGrpSpPr/>
          <p:nvPr/>
        </p:nvGrpSpPr>
        <p:grpSpPr>
          <a:xfrm>
            <a:off x="456503" y="882202"/>
            <a:ext cx="4240640" cy="2094676"/>
            <a:chOff x="251520" y="1065326"/>
            <a:chExt cx="3703410" cy="1829310"/>
          </a:xfrm>
        </p:grpSpPr>
        <p:sp>
          <p:nvSpPr>
            <p:cNvPr id="82" name="object 4"/>
            <p:cNvSpPr/>
            <p:nvPr/>
          </p:nvSpPr>
          <p:spPr>
            <a:xfrm>
              <a:off x="356484" y="1274784"/>
              <a:ext cx="3210964" cy="16127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" name="object 5"/>
            <p:cNvSpPr/>
            <p:nvPr/>
          </p:nvSpPr>
          <p:spPr>
            <a:xfrm>
              <a:off x="445988" y="1309718"/>
              <a:ext cx="3029982" cy="13999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4" name="object 6"/>
            <p:cNvSpPr/>
            <p:nvPr/>
          </p:nvSpPr>
          <p:spPr>
            <a:xfrm>
              <a:off x="471000" y="1343675"/>
              <a:ext cx="2966649" cy="1326242"/>
            </a:xfrm>
            <a:custGeom>
              <a:avLst/>
              <a:gdLst/>
              <a:ahLst/>
              <a:cxnLst/>
              <a:rect l="l" t="t" r="r" b="b"/>
              <a:pathLst>
                <a:path w="4521200" h="2021204">
                  <a:moveTo>
                    <a:pt x="0" y="1746453"/>
                  </a:moveTo>
                  <a:lnTo>
                    <a:pt x="1102029" y="1493824"/>
                  </a:lnTo>
                  <a:lnTo>
                    <a:pt x="2366695" y="1867344"/>
                  </a:lnTo>
                  <a:lnTo>
                    <a:pt x="3645319" y="0"/>
                  </a:lnTo>
                  <a:lnTo>
                    <a:pt x="4521200" y="2020735"/>
                  </a:lnTo>
                </a:path>
              </a:pathLst>
            </a:custGeom>
            <a:ln w="25400">
              <a:solidFill>
                <a:srgbClr val="5E802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29" name="Группа 128"/>
            <p:cNvGrpSpPr/>
            <p:nvPr/>
          </p:nvGrpSpPr>
          <p:grpSpPr>
            <a:xfrm>
              <a:off x="2781790" y="1267671"/>
              <a:ext cx="158749" cy="158749"/>
              <a:chOff x="2479405" y="1274792"/>
              <a:chExt cx="158749" cy="158749"/>
            </a:xfrm>
          </p:grpSpPr>
          <p:sp>
            <p:nvSpPr>
              <p:cNvPr id="91" name="object 13"/>
              <p:cNvSpPr/>
              <p:nvPr/>
            </p:nvSpPr>
            <p:spPr>
              <a:xfrm>
                <a:off x="2479405" y="1274792"/>
                <a:ext cx="158749" cy="158749"/>
              </a:xfrm>
              <a:custGeom>
                <a:avLst/>
                <a:gdLst/>
                <a:ahLst/>
                <a:cxnLst/>
                <a:rect l="l" t="t" r="r" b="b"/>
                <a:pathLst>
                  <a:path w="241935" h="241935">
                    <a:moveTo>
                      <a:pt x="120891" y="0"/>
                    </a:moveTo>
                    <a:lnTo>
                      <a:pt x="0" y="120878"/>
                    </a:lnTo>
                    <a:lnTo>
                      <a:pt x="120891" y="241769"/>
                    </a:lnTo>
                    <a:lnTo>
                      <a:pt x="241782" y="120878"/>
                    </a:lnTo>
                    <a:lnTo>
                      <a:pt x="120891" y="0"/>
                    </a:lnTo>
                    <a:close/>
                  </a:path>
                </a:pathLst>
              </a:custGeom>
              <a:solidFill>
                <a:srgbClr val="5E802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2" name="object 14"/>
              <p:cNvSpPr/>
              <p:nvPr/>
            </p:nvSpPr>
            <p:spPr>
              <a:xfrm>
                <a:off x="2479405" y="1274792"/>
                <a:ext cx="158749" cy="158749"/>
              </a:xfrm>
              <a:custGeom>
                <a:avLst/>
                <a:gdLst/>
                <a:ahLst/>
                <a:cxnLst/>
                <a:rect l="l" t="t" r="r" b="b"/>
                <a:pathLst>
                  <a:path w="241935" h="241935">
                    <a:moveTo>
                      <a:pt x="120891" y="241769"/>
                    </a:moveTo>
                    <a:lnTo>
                      <a:pt x="0" y="120878"/>
                    </a:lnTo>
                    <a:lnTo>
                      <a:pt x="120891" y="0"/>
                    </a:lnTo>
                    <a:lnTo>
                      <a:pt x="241782" y="120878"/>
                    </a:lnTo>
                    <a:lnTo>
                      <a:pt x="120891" y="241769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95" name="object 17"/>
            <p:cNvSpPr txBox="1"/>
            <p:nvPr/>
          </p:nvSpPr>
          <p:spPr>
            <a:xfrm>
              <a:off x="1899745" y="2771027"/>
              <a:ext cx="375574" cy="11871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60" dirty="0">
                  <a:latin typeface="Europe" panose="020B7200000000000000" pitchFamily="34" charset="0"/>
                  <a:cs typeface="Arial"/>
                </a:rPr>
                <a:t>2015</a:t>
              </a:r>
              <a:endParaRPr sz="800" dirty="0">
                <a:latin typeface="Europe" panose="020B7200000000000000" pitchFamily="34" charset="0"/>
                <a:cs typeface="Arial"/>
              </a:endParaRPr>
            </a:p>
          </p:txBody>
        </p:sp>
        <p:sp>
          <p:nvSpPr>
            <p:cNvPr id="96" name="object 18"/>
            <p:cNvSpPr txBox="1"/>
            <p:nvPr/>
          </p:nvSpPr>
          <p:spPr>
            <a:xfrm>
              <a:off x="2658471" y="2770336"/>
              <a:ext cx="375574" cy="11871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60" dirty="0">
                  <a:latin typeface="Europe" panose="020B7200000000000000" pitchFamily="34" charset="0"/>
                  <a:cs typeface="Arial"/>
                </a:rPr>
                <a:t>2016</a:t>
              </a:r>
              <a:endParaRPr sz="800" dirty="0">
                <a:latin typeface="Europe" panose="020B7200000000000000" pitchFamily="34" charset="0"/>
                <a:cs typeface="Arial"/>
              </a:endParaRPr>
            </a:p>
          </p:txBody>
        </p:sp>
        <p:sp>
          <p:nvSpPr>
            <p:cNvPr id="97" name="object 19"/>
            <p:cNvSpPr txBox="1"/>
            <p:nvPr/>
          </p:nvSpPr>
          <p:spPr>
            <a:xfrm>
              <a:off x="386933" y="2771027"/>
              <a:ext cx="375574" cy="11871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60" dirty="0">
                  <a:latin typeface="Europe" panose="020B7200000000000000" pitchFamily="34" charset="0"/>
                  <a:cs typeface="Arial"/>
                </a:rPr>
                <a:t>2013</a:t>
              </a:r>
              <a:endParaRPr sz="800" dirty="0">
                <a:latin typeface="Europe" panose="020B7200000000000000" pitchFamily="34" charset="0"/>
                <a:cs typeface="Arial"/>
              </a:endParaRPr>
            </a:p>
          </p:txBody>
        </p:sp>
        <p:sp>
          <p:nvSpPr>
            <p:cNvPr id="98" name="object 20"/>
            <p:cNvSpPr txBox="1"/>
            <p:nvPr/>
          </p:nvSpPr>
          <p:spPr>
            <a:xfrm>
              <a:off x="1097315" y="2775922"/>
              <a:ext cx="375574" cy="11871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60" dirty="0">
                  <a:latin typeface="Europe" panose="020B7200000000000000" pitchFamily="34" charset="0"/>
                  <a:cs typeface="Arial"/>
                </a:rPr>
                <a:t>2014</a:t>
              </a:r>
              <a:endParaRPr sz="800" dirty="0">
                <a:latin typeface="Europe" panose="020B7200000000000000" pitchFamily="34" charset="0"/>
                <a:cs typeface="Arial"/>
              </a:endParaRPr>
            </a:p>
          </p:txBody>
        </p:sp>
        <p:sp>
          <p:nvSpPr>
            <p:cNvPr id="99" name="object 67"/>
            <p:cNvSpPr/>
            <p:nvPr/>
          </p:nvSpPr>
          <p:spPr>
            <a:xfrm>
              <a:off x="251520" y="2132818"/>
              <a:ext cx="92775" cy="1362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" name="object 68"/>
            <p:cNvSpPr/>
            <p:nvPr/>
          </p:nvSpPr>
          <p:spPr>
            <a:xfrm>
              <a:off x="353064" y="2132680"/>
              <a:ext cx="238812" cy="1387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" name="object 69"/>
            <p:cNvSpPr/>
            <p:nvPr/>
          </p:nvSpPr>
          <p:spPr>
            <a:xfrm>
              <a:off x="851761" y="1987105"/>
              <a:ext cx="93716" cy="1384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" name="object 71"/>
            <p:cNvSpPr/>
            <p:nvPr/>
          </p:nvSpPr>
          <p:spPr>
            <a:xfrm>
              <a:off x="1633812" y="2169003"/>
              <a:ext cx="92775" cy="1362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" name="object 73"/>
            <p:cNvSpPr/>
            <p:nvPr/>
          </p:nvSpPr>
          <p:spPr>
            <a:xfrm>
              <a:off x="2357351" y="1167140"/>
              <a:ext cx="164774" cy="13895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" name="object 74"/>
            <p:cNvSpPr/>
            <p:nvPr/>
          </p:nvSpPr>
          <p:spPr>
            <a:xfrm>
              <a:off x="2515844" y="1167002"/>
              <a:ext cx="245232" cy="13895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" name="object 77"/>
            <p:cNvSpPr txBox="1"/>
            <p:nvPr/>
          </p:nvSpPr>
          <p:spPr>
            <a:xfrm>
              <a:off x="272251" y="2198197"/>
              <a:ext cx="438476" cy="148392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000" b="1" dirty="0">
                  <a:latin typeface="Europe" panose="020B7200000000000000" pitchFamily="34" charset="0"/>
                  <a:cs typeface="Arial"/>
                </a:rPr>
                <a:t>2 167</a:t>
              </a:r>
              <a:endParaRPr sz="1000" dirty="0">
                <a:latin typeface="Europe" panose="020B7200000000000000" pitchFamily="34" charset="0"/>
                <a:cs typeface="Arial"/>
              </a:endParaRPr>
            </a:p>
          </p:txBody>
        </p:sp>
        <p:sp>
          <p:nvSpPr>
            <p:cNvPr id="110" name="object 78"/>
            <p:cNvSpPr txBox="1"/>
            <p:nvPr/>
          </p:nvSpPr>
          <p:spPr>
            <a:xfrm>
              <a:off x="975014" y="2032743"/>
              <a:ext cx="488226" cy="148392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000" b="1" dirty="0">
                  <a:latin typeface="Europe" panose="020B7200000000000000" pitchFamily="34" charset="0"/>
                  <a:cs typeface="Arial"/>
                </a:rPr>
                <a:t>3 237</a:t>
              </a:r>
              <a:endParaRPr sz="1000" dirty="0">
                <a:latin typeface="Europe" panose="020B7200000000000000" pitchFamily="34" charset="0"/>
                <a:cs typeface="Arial"/>
              </a:endParaRPr>
            </a:p>
          </p:txBody>
        </p:sp>
        <p:sp>
          <p:nvSpPr>
            <p:cNvPr id="111" name="object 79"/>
            <p:cNvSpPr txBox="1"/>
            <p:nvPr/>
          </p:nvSpPr>
          <p:spPr>
            <a:xfrm>
              <a:off x="1806814" y="2237148"/>
              <a:ext cx="492966" cy="148392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000" b="1" dirty="0">
                  <a:latin typeface="Europe" panose="020B7200000000000000" pitchFamily="34" charset="0"/>
                  <a:cs typeface="Arial"/>
                </a:rPr>
                <a:t>2 089</a:t>
              </a:r>
              <a:endParaRPr sz="1000" dirty="0">
                <a:latin typeface="Europe" panose="020B7200000000000000" pitchFamily="34" charset="0"/>
                <a:cs typeface="Arial"/>
              </a:endParaRPr>
            </a:p>
          </p:txBody>
        </p:sp>
        <p:sp>
          <p:nvSpPr>
            <p:cNvPr id="112" name="object 80"/>
            <p:cNvSpPr txBox="1"/>
            <p:nvPr/>
          </p:nvSpPr>
          <p:spPr>
            <a:xfrm>
              <a:off x="2596189" y="1065326"/>
              <a:ext cx="489532" cy="148392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000" b="1" dirty="0">
                  <a:latin typeface="Europe" panose="020B7200000000000000" pitchFamily="34" charset="0"/>
                  <a:cs typeface="Arial"/>
                </a:rPr>
                <a:t>19 830</a:t>
              </a:r>
              <a:endParaRPr sz="1000" dirty="0">
                <a:latin typeface="Europe" panose="020B7200000000000000" pitchFamily="34" charset="0"/>
                <a:cs typeface="Arial"/>
              </a:endParaRPr>
            </a:p>
          </p:txBody>
        </p:sp>
        <p:sp>
          <p:nvSpPr>
            <p:cNvPr id="113" name="object 81"/>
            <p:cNvSpPr txBox="1"/>
            <p:nvPr/>
          </p:nvSpPr>
          <p:spPr>
            <a:xfrm>
              <a:off x="3401887" y="2350265"/>
              <a:ext cx="553043" cy="148392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000" b="1" dirty="0">
                  <a:latin typeface="Europe" panose="020B7200000000000000" pitchFamily="34" charset="0"/>
                  <a:cs typeface="Arial"/>
                </a:rPr>
                <a:t>1 </a:t>
              </a:r>
              <a:r>
                <a:rPr sz="1000" b="1" dirty="0" smtClean="0">
                  <a:latin typeface="Europe" panose="020B7200000000000000" pitchFamily="34" charset="0"/>
                  <a:cs typeface="Arial"/>
                </a:rPr>
                <a:t>017</a:t>
              </a:r>
              <a:endParaRPr sz="1000" dirty="0">
                <a:latin typeface="Europe" panose="020B7200000000000000" pitchFamily="34" charset="0"/>
                <a:cs typeface="Arial"/>
              </a:endParaRPr>
            </a:p>
          </p:txBody>
        </p:sp>
        <p:sp>
          <p:nvSpPr>
            <p:cNvPr id="114" name="object 18"/>
            <p:cNvSpPr txBox="1"/>
            <p:nvPr/>
          </p:nvSpPr>
          <p:spPr>
            <a:xfrm>
              <a:off x="3282687" y="2764775"/>
              <a:ext cx="375574" cy="11871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800" spc="60" dirty="0" smtClean="0">
                  <a:latin typeface="Europe" panose="020B7200000000000000" pitchFamily="34" charset="0"/>
                  <a:cs typeface="Arial"/>
                </a:rPr>
                <a:t>2017</a:t>
              </a:r>
              <a:endParaRPr sz="800" dirty="0">
                <a:latin typeface="Europe" panose="020B7200000000000000" pitchFamily="34" charset="0"/>
                <a:cs typeface="Arial"/>
              </a:endParaRPr>
            </a:p>
          </p:txBody>
        </p:sp>
        <p:grpSp>
          <p:nvGrpSpPr>
            <p:cNvPr id="130" name="Группа 129"/>
            <p:cNvGrpSpPr/>
            <p:nvPr/>
          </p:nvGrpSpPr>
          <p:grpSpPr>
            <a:xfrm>
              <a:off x="3337926" y="2558074"/>
              <a:ext cx="158749" cy="158749"/>
              <a:chOff x="2479405" y="1274792"/>
              <a:chExt cx="158749" cy="158749"/>
            </a:xfrm>
          </p:grpSpPr>
          <p:sp>
            <p:nvSpPr>
              <p:cNvPr id="131" name="object 13"/>
              <p:cNvSpPr/>
              <p:nvPr/>
            </p:nvSpPr>
            <p:spPr>
              <a:xfrm>
                <a:off x="2479405" y="1274792"/>
                <a:ext cx="158749" cy="158749"/>
              </a:xfrm>
              <a:custGeom>
                <a:avLst/>
                <a:gdLst/>
                <a:ahLst/>
                <a:cxnLst/>
                <a:rect l="l" t="t" r="r" b="b"/>
                <a:pathLst>
                  <a:path w="241935" h="241935">
                    <a:moveTo>
                      <a:pt x="120891" y="0"/>
                    </a:moveTo>
                    <a:lnTo>
                      <a:pt x="0" y="120878"/>
                    </a:lnTo>
                    <a:lnTo>
                      <a:pt x="120891" y="241769"/>
                    </a:lnTo>
                    <a:lnTo>
                      <a:pt x="241782" y="120878"/>
                    </a:lnTo>
                    <a:lnTo>
                      <a:pt x="120891" y="0"/>
                    </a:lnTo>
                    <a:close/>
                  </a:path>
                </a:pathLst>
              </a:custGeom>
              <a:solidFill>
                <a:srgbClr val="5E802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2" name="object 14"/>
              <p:cNvSpPr/>
              <p:nvPr/>
            </p:nvSpPr>
            <p:spPr>
              <a:xfrm>
                <a:off x="2479405" y="1274792"/>
                <a:ext cx="158749" cy="158749"/>
              </a:xfrm>
              <a:custGeom>
                <a:avLst/>
                <a:gdLst/>
                <a:ahLst/>
                <a:cxnLst/>
                <a:rect l="l" t="t" r="r" b="b"/>
                <a:pathLst>
                  <a:path w="241935" h="241935">
                    <a:moveTo>
                      <a:pt x="120891" y="241769"/>
                    </a:moveTo>
                    <a:lnTo>
                      <a:pt x="0" y="120878"/>
                    </a:lnTo>
                    <a:lnTo>
                      <a:pt x="120891" y="0"/>
                    </a:lnTo>
                    <a:lnTo>
                      <a:pt x="241782" y="120878"/>
                    </a:lnTo>
                    <a:lnTo>
                      <a:pt x="120891" y="241769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grpSp>
          <p:nvGrpSpPr>
            <p:cNvPr id="133" name="Группа 132"/>
            <p:cNvGrpSpPr/>
            <p:nvPr/>
          </p:nvGrpSpPr>
          <p:grpSpPr>
            <a:xfrm>
              <a:off x="1939583" y="2471814"/>
              <a:ext cx="158749" cy="158749"/>
              <a:chOff x="2479405" y="1274792"/>
              <a:chExt cx="158749" cy="158749"/>
            </a:xfrm>
          </p:grpSpPr>
          <p:sp>
            <p:nvSpPr>
              <p:cNvPr id="134" name="object 13"/>
              <p:cNvSpPr/>
              <p:nvPr/>
            </p:nvSpPr>
            <p:spPr>
              <a:xfrm>
                <a:off x="2479405" y="1274792"/>
                <a:ext cx="158749" cy="158749"/>
              </a:xfrm>
              <a:custGeom>
                <a:avLst/>
                <a:gdLst/>
                <a:ahLst/>
                <a:cxnLst/>
                <a:rect l="l" t="t" r="r" b="b"/>
                <a:pathLst>
                  <a:path w="241935" h="241935">
                    <a:moveTo>
                      <a:pt x="120891" y="0"/>
                    </a:moveTo>
                    <a:lnTo>
                      <a:pt x="0" y="120878"/>
                    </a:lnTo>
                    <a:lnTo>
                      <a:pt x="120891" y="241769"/>
                    </a:lnTo>
                    <a:lnTo>
                      <a:pt x="241782" y="120878"/>
                    </a:lnTo>
                    <a:lnTo>
                      <a:pt x="120891" y="0"/>
                    </a:lnTo>
                    <a:close/>
                  </a:path>
                </a:pathLst>
              </a:custGeom>
              <a:solidFill>
                <a:srgbClr val="5E802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5" name="object 14"/>
              <p:cNvSpPr/>
              <p:nvPr/>
            </p:nvSpPr>
            <p:spPr>
              <a:xfrm>
                <a:off x="2479405" y="1274792"/>
                <a:ext cx="158749" cy="158749"/>
              </a:xfrm>
              <a:custGeom>
                <a:avLst/>
                <a:gdLst/>
                <a:ahLst/>
                <a:cxnLst/>
                <a:rect l="l" t="t" r="r" b="b"/>
                <a:pathLst>
                  <a:path w="241935" h="241935">
                    <a:moveTo>
                      <a:pt x="120891" y="241769"/>
                    </a:moveTo>
                    <a:lnTo>
                      <a:pt x="0" y="120878"/>
                    </a:lnTo>
                    <a:lnTo>
                      <a:pt x="120891" y="0"/>
                    </a:lnTo>
                    <a:lnTo>
                      <a:pt x="241782" y="120878"/>
                    </a:lnTo>
                    <a:lnTo>
                      <a:pt x="120891" y="241769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grpSp>
          <p:nvGrpSpPr>
            <p:cNvPr id="136" name="Группа 135"/>
            <p:cNvGrpSpPr/>
            <p:nvPr/>
          </p:nvGrpSpPr>
          <p:grpSpPr>
            <a:xfrm>
              <a:off x="1120451" y="2249824"/>
              <a:ext cx="158749" cy="158749"/>
              <a:chOff x="2479405" y="1274792"/>
              <a:chExt cx="158749" cy="158749"/>
            </a:xfrm>
          </p:grpSpPr>
          <p:sp>
            <p:nvSpPr>
              <p:cNvPr id="137" name="object 13"/>
              <p:cNvSpPr/>
              <p:nvPr/>
            </p:nvSpPr>
            <p:spPr>
              <a:xfrm>
                <a:off x="2479405" y="1274792"/>
                <a:ext cx="158749" cy="158749"/>
              </a:xfrm>
              <a:custGeom>
                <a:avLst/>
                <a:gdLst/>
                <a:ahLst/>
                <a:cxnLst/>
                <a:rect l="l" t="t" r="r" b="b"/>
                <a:pathLst>
                  <a:path w="241935" h="241935">
                    <a:moveTo>
                      <a:pt x="120891" y="0"/>
                    </a:moveTo>
                    <a:lnTo>
                      <a:pt x="0" y="120878"/>
                    </a:lnTo>
                    <a:lnTo>
                      <a:pt x="120891" y="241769"/>
                    </a:lnTo>
                    <a:lnTo>
                      <a:pt x="241782" y="120878"/>
                    </a:lnTo>
                    <a:lnTo>
                      <a:pt x="120891" y="0"/>
                    </a:lnTo>
                    <a:close/>
                  </a:path>
                </a:pathLst>
              </a:custGeom>
              <a:solidFill>
                <a:srgbClr val="5E802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8" name="object 14"/>
              <p:cNvSpPr/>
              <p:nvPr/>
            </p:nvSpPr>
            <p:spPr>
              <a:xfrm>
                <a:off x="2479405" y="1274792"/>
                <a:ext cx="158749" cy="158749"/>
              </a:xfrm>
              <a:custGeom>
                <a:avLst/>
                <a:gdLst/>
                <a:ahLst/>
                <a:cxnLst/>
                <a:rect l="l" t="t" r="r" b="b"/>
                <a:pathLst>
                  <a:path w="241935" h="241935">
                    <a:moveTo>
                      <a:pt x="120891" y="241769"/>
                    </a:moveTo>
                    <a:lnTo>
                      <a:pt x="0" y="120878"/>
                    </a:lnTo>
                    <a:lnTo>
                      <a:pt x="120891" y="0"/>
                    </a:lnTo>
                    <a:lnTo>
                      <a:pt x="241782" y="120878"/>
                    </a:lnTo>
                    <a:lnTo>
                      <a:pt x="120891" y="241769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grpSp>
          <p:nvGrpSpPr>
            <p:cNvPr id="139" name="Группа 138"/>
            <p:cNvGrpSpPr/>
            <p:nvPr/>
          </p:nvGrpSpPr>
          <p:grpSpPr>
            <a:xfrm>
              <a:off x="414240" y="2408573"/>
              <a:ext cx="158749" cy="158749"/>
              <a:chOff x="2479405" y="1274792"/>
              <a:chExt cx="158749" cy="158749"/>
            </a:xfrm>
          </p:grpSpPr>
          <p:sp>
            <p:nvSpPr>
              <p:cNvPr id="140" name="object 13"/>
              <p:cNvSpPr/>
              <p:nvPr/>
            </p:nvSpPr>
            <p:spPr>
              <a:xfrm>
                <a:off x="2479405" y="1274792"/>
                <a:ext cx="158749" cy="158749"/>
              </a:xfrm>
              <a:custGeom>
                <a:avLst/>
                <a:gdLst/>
                <a:ahLst/>
                <a:cxnLst/>
                <a:rect l="l" t="t" r="r" b="b"/>
                <a:pathLst>
                  <a:path w="241935" h="241935">
                    <a:moveTo>
                      <a:pt x="120891" y="0"/>
                    </a:moveTo>
                    <a:lnTo>
                      <a:pt x="0" y="120878"/>
                    </a:lnTo>
                    <a:lnTo>
                      <a:pt x="120891" y="241769"/>
                    </a:lnTo>
                    <a:lnTo>
                      <a:pt x="241782" y="120878"/>
                    </a:lnTo>
                    <a:lnTo>
                      <a:pt x="120891" y="0"/>
                    </a:lnTo>
                    <a:close/>
                  </a:path>
                </a:pathLst>
              </a:custGeom>
              <a:solidFill>
                <a:srgbClr val="5E802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41" name="object 14"/>
              <p:cNvSpPr/>
              <p:nvPr/>
            </p:nvSpPr>
            <p:spPr>
              <a:xfrm>
                <a:off x="2479405" y="1274792"/>
                <a:ext cx="158749" cy="158749"/>
              </a:xfrm>
              <a:custGeom>
                <a:avLst/>
                <a:gdLst/>
                <a:ahLst/>
                <a:cxnLst/>
                <a:rect l="l" t="t" r="r" b="b"/>
                <a:pathLst>
                  <a:path w="241935" h="241935">
                    <a:moveTo>
                      <a:pt x="120891" y="241769"/>
                    </a:moveTo>
                    <a:lnTo>
                      <a:pt x="0" y="120878"/>
                    </a:lnTo>
                    <a:lnTo>
                      <a:pt x="120891" y="0"/>
                    </a:lnTo>
                    <a:lnTo>
                      <a:pt x="241782" y="120878"/>
                    </a:lnTo>
                    <a:lnTo>
                      <a:pt x="120891" y="241769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grpSp>
        <p:nvGrpSpPr>
          <p:cNvPr id="145" name="Группа 144"/>
          <p:cNvGrpSpPr/>
          <p:nvPr/>
        </p:nvGrpSpPr>
        <p:grpSpPr>
          <a:xfrm>
            <a:off x="5139025" y="1091183"/>
            <a:ext cx="3633672" cy="1500178"/>
            <a:chOff x="4871003" y="1197574"/>
            <a:chExt cx="3633672" cy="1500178"/>
          </a:xfrm>
        </p:grpSpPr>
        <p:sp>
          <p:nvSpPr>
            <p:cNvPr id="116" name="object 22"/>
            <p:cNvSpPr/>
            <p:nvPr/>
          </p:nvSpPr>
          <p:spPr>
            <a:xfrm>
              <a:off x="4871003" y="1700271"/>
              <a:ext cx="3633672" cy="99748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8" name="object 23"/>
            <p:cNvSpPr/>
            <p:nvPr/>
          </p:nvSpPr>
          <p:spPr>
            <a:xfrm>
              <a:off x="5777242" y="2295541"/>
              <a:ext cx="491719" cy="3987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" name="object 24"/>
            <p:cNvSpPr/>
            <p:nvPr/>
          </p:nvSpPr>
          <p:spPr>
            <a:xfrm>
              <a:off x="6470828" y="1197574"/>
              <a:ext cx="491727" cy="149675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" name="object 25"/>
            <p:cNvSpPr/>
            <p:nvPr/>
          </p:nvSpPr>
          <p:spPr>
            <a:xfrm>
              <a:off x="7164423" y="2445733"/>
              <a:ext cx="491727" cy="24859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" name="object 26"/>
            <p:cNvSpPr/>
            <p:nvPr/>
          </p:nvSpPr>
          <p:spPr>
            <a:xfrm>
              <a:off x="5797947" y="2300720"/>
              <a:ext cx="450309" cy="36253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" name="object 27"/>
            <p:cNvSpPr/>
            <p:nvPr/>
          </p:nvSpPr>
          <p:spPr>
            <a:xfrm>
              <a:off x="6491542" y="1202759"/>
              <a:ext cx="450309" cy="146049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" name="object 28"/>
            <p:cNvSpPr/>
            <p:nvPr/>
          </p:nvSpPr>
          <p:spPr>
            <a:xfrm>
              <a:off x="7185129" y="2456092"/>
              <a:ext cx="450317" cy="20716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object 29"/>
            <p:cNvSpPr txBox="1"/>
            <p:nvPr/>
          </p:nvSpPr>
          <p:spPr>
            <a:xfrm>
              <a:off x="6506136" y="1256476"/>
              <a:ext cx="503689" cy="20069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200" b="1" dirty="0" smtClean="0">
                  <a:latin typeface="Europe" panose="020B7200000000000000" pitchFamily="34" charset="0"/>
                  <a:cs typeface="Arial"/>
                </a:rPr>
                <a:t>69,0</a:t>
              </a:r>
              <a:endParaRPr sz="1200" dirty="0">
                <a:latin typeface="Europe" panose="020B7200000000000000" pitchFamily="34" charset="0"/>
                <a:cs typeface="Arial"/>
              </a:endParaRPr>
            </a:p>
          </p:txBody>
        </p:sp>
        <p:sp>
          <p:nvSpPr>
            <p:cNvPr id="127" name="object 82"/>
            <p:cNvSpPr txBox="1"/>
            <p:nvPr/>
          </p:nvSpPr>
          <p:spPr>
            <a:xfrm>
              <a:off x="5798339" y="2372492"/>
              <a:ext cx="472262" cy="20069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200" b="1" dirty="0">
                  <a:latin typeface="Europe" panose="020B7200000000000000" pitchFamily="34" charset="0"/>
                  <a:cs typeface="Arial"/>
                </a:rPr>
                <a:t>16,6</a:t>
              </a:r>
              <a:endParaRPr sz="1200" dirty="0">
                <a:latin typeface="Europe" panose="020B7200000000000000" pitchFamily="34" charset="0"/>
                <a:cs typeface="Arial"/>
              </a:endParaRPr>
            </a:p>
          </p:txBody>
        </p:sp>
        <p:sp>
          <p:nvSpPr>
            <p:cNvPr id="128" name="object 83"/>
            <p:cNvSpPr txBox="1"/>
            <p:nvPr/>
          </p:nvSpPr>
          <p:spPr>
            <a:xfrm>
              <a:off x="7249235" y="2459556"/>
              <a:ext cx="475458" cy="20069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200" b="1" dirty="0">
                  <a:latin typeface="Europe" panose="020B7200000000000000" pitchFamily="34" charset="0"/>
                  <a:cs typeface="Arial"/>
                </a:rPr>
                <a:t>9,2</a:t>
              </a:r>
              <a:endParaRPr sz="1200" dirty="0">
                <a:latin typeface="Europe" panose="020B7200000000000000" pitchFamily="34" charset="0"/>
                <a:cs typeface="Arial"/>
              </a:endParaRPr>
            </a:p>
          </p:txBody>
        </p:sp>
      </p:grpSp>
      <p:sp>
        <p:nvSpPr>
          <p:cNvPr id="142" name="object 17"/>
          <p:cNvSpPr txBox="1"/>
          <p:nvPr/>
        </p:nvSpPr>
        <p:spPr>
          <a:xfrm>
            <a:off x="6183098" y="2605503"/>
            <a:ext cx="375574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60" dirty="0">
                <a:latin typeface="Arial"/>
                <a:cs typeface="Arial"/>
              </a:rPr>
              <a:t>2015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43" name="object 18"/>
          <p:cNvSpPr txBox="1"/>
          <p:nvPr/>
        </p:nvSpPr>
        <p:spPr>
          <a:xfrm>
            <a:off x="6896579" y="2604812"/>
            <a:ext cx="375574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60" dirty="0">
                <a:latin typeface="Arial"/>
                <a:cs typeface="Arial"/>
              </a:rPr>
              <a:t>2016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44" name="object 18"/>
          <p:cNvSpPr txBox="1"/>
          <p:nvPr/>
        </p:nvSpPr>
        <p:spPr>
          <a:xfrm>
            <a:off x="7593984" y="2599251"/>
            <a:ext cx="375574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" b="1" spc="60" dirty="0" smtClean="0">
                <a:latin typeface="Arial"/>
                <a:cs typeface="Arial"/>
              </a:rPr>
              <a:t>2017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48" name="object 21"/>
          <p:cNvSpPr txBox="1"/>
          <p:nvPr/>
        </p:nvSpPr>
        <p:spPr>
          <a:xfrm>
            <a:off x="419689" y="1022499"/>
            <a:ext cx="1985926" cy="59759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spcBef>
                <a:spcPts val="340"/>
              </a:spcBef>
            </a:pPr>
            <a:r>
              <a:rPr sz="1200" b="1" dirty="0">
                <a:latin typeface="Europe" panose="020B7200000000000000" pitchFamily="34" charset="0"/>
                <a:cs typeface="Arial"/>
              </a:rPr>
              <a:t>ПЛОЩАДЬ ПОЖАРОВ  НА ТЕРРИТОРИИ  ЛЕСНОГО ФОНДА (ГА)</a:t>
            </a:r>
          </a:p>
        </p:txBody>
      </p:sp>
      <p:sp>
        <p:nvSpPr>
          <p:cNvPr id="149" name="object 61"/>
          <p:cNvSpPr txBox="1"/>
          <p:nvPr/>
        </p:nvSpPr>
        <p:spPr>
          <a:xfrm>
            <a:off x="4906956" y="1027958"/>
            <a:ext cx="1780273" cy="59759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spcBef>
                <a:spcPts val="340"/>
              </a:spcBef>
            </a:pPr>
            <a:r>
              <a:rPr sz="1200" b="1" dirty="0">
                <a:latin typeface="Europe" panose="020B7200000000000000" pitchFamily="34" charset="0"/>
                <a:cs typeface="Arial"/>
              </a:rPr>
              <a:t>СРЕДНЯЯ ПЛОЩАДЬ  ОДНОГО ПОЖАРА (ГА)</a:t>
            </a:r>
          </a:p>
        </p:txBody>
      </p:sp>
      <p:grpSp>
        <p:nvGrpSpPr>
          <p:cNvPr id="196" name="Группа 195"/>
          <p:cNvGrpSpPr/>
          <p:nvPr/>
        </p:nvGrpSpPr>
        <p:grpSpPr>
          <a:xfrm>
            <a:off x="4545355" y="3348009"/>
            <a:ext cx="4518326" cy="1371694"/>
            <a:chOff x="4370577" y="3146903"/>
            <a:chExt cx="4518326" cy="1371694"/>
          </a:xfrm>
        </p:grpSpPr>
        <p:sp>
          <p:nvSpPr>
            <p:cNvPr id="191" name="object 38"/>
            <p:cNvSpPr/>
            <p:nvPr/>
          </p:nvSpPr>
          <p:spPr>
            <a:xfrm>
              <a:off x="4370577" y="4035607"/>
              <a:ext cx="615091" cy="15239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6" name="object 35"/>
            <p:cNvSpPr/>
            <p:nvPr/>
          </p:nvSpPr>
          <p:spPr>
            <a:xfrm>
              <a:off x="5921927" y="4071758"/>
              <a:ext cx="615088" cy="11546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7" name="object 38"/>
            <p:cNvSpPr/>
            <p:nvPr/>
          </p:nvSpPr>
          <p:spPr>
            <a:xfrm>
              <a:off x="4929226" y="4034705"/>
              <a:ext cx="615091" cy="15239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8" name="object 39"/>
            <p:cNvSpPr/>
            <p:nvPr/>
          </p:nvSpPr>
          <p:spPr>
            <a:xfrm>
              <a:off x="6537019" y="3618643"/>
              <a:ext cx="616459" cy="56845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9" name="object 40"/>
            <p:cNvSpPr/>
            <p:nvPr/>
          </p:nvSpPr>
          <p:spPr>
            <a:xfrm>
              <a:off x="7529719" y="3359175"/>
              <a:ext cx="1231575" cy="82792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0" name="object 43"/>
            <p:cNvSpPr/>
            <p:nvPr/>
          </p:nvSpPr>
          <p:spPr>
            <a:xfrm>
              <a:off x="4375108" y="4098386"/>
              <a:ext cx="496385" cy="1915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1" name="object 44"/>
            <p:cNvSpPr/>
            <p:nvPr/>
          </p:nvSpPr>
          <p:spPr>
            <a:xfrm>
              <a:off x="5983365" y="4098386"/>
              <a:ext cx="496385" cy="1915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2" name="object 45"/>
            <p:cNvSpPr/>
            <p:nvPr/>
          </p:nvSpPr>
          <p:spPr>
            <a:xfrm>
              <a:off x="7591731" y="3385966"/>
              <a:ext cx="496385" cy="73157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3" name="object 48"/>
            <p:cNvSpPr/>
            <p:nvPr/>
          </p:nvSpPr>
          <p:spPr>
            <a:xfrm>
              <a:off x="4990673" y="4061792"/>
              <a:ext cx="496385" cy="5574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4" name="object 49"/>
            <p:cNvSpPr/>
            <p:nvPr/>
          </p:nvSpPr>
          <p:spPr>
            <a:xfrm>
              <a:off x="6598930" y="3645266"/>
              <a:ext cx="496385" cy="47227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5" name="object 50"/>
            <p:cNvSpPr/>
            <p:nvPr/>
          </p:nvSpPr>
          <p:spPr>
            <a:xfrm>
              <a:off x="8207187" y="3385966"/>
              <a:ext cx="496385" cy="73157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6" name="object 53"/>
            <p:cNvSpPr txBox="1"/>
            <p:nvPr/>
          </p:nvSpPr>
          <p:spPr>
            <a:xfrm>
              <a:off x="5026925" y="3811657"/>
              <a:ext cx="552206" cy="20069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200" b="1" dirty="0">
                  <a:latin typeface="Europe" panose="020B7200000000000000" pitchFamily="34" charset="0"/>
                  <a:cs typeface="Arial"/>
                </a:rPr>
                <a:t>68,1</a:t>
              </a:r>
              <a:endParaRPr sz="1200" dirty="0">
                <a:latin typeface="Europe" panose="020B7200000000000000" pitchFamily="34" charset="0"/>
                <a:cs typeface="Arial"/>
              </a:endParaRPr>
            </a:p>
          </p:txBody>
        </p:sp>
        <p:sp>
          <p:nvSpPr>
            <p:cNvPr id="177" name="object 54"/>
            <p:cNvSpPr txBox="1"/>
            <p:nvPr/>
          </p:nvSpPr>
          <p:spPr>
            <a:xfrm>
              <a:off x="6598930" y="3413245"/>
              <a:ext cx="747392" cy="20069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200" b="1" dirty="0" smtClean="0">
                  <a:latin typeface="Europe" panose="020B7200000000000000" pitchFamily="34" charset="0"/>
                  <a:cs typeface="Arial"/>
                </a:rPr>
                <a:t>577</a:t>
              </a:r>
              <a:r>
                <a:rPr lang="ru-RU" sz="1200" b="1" dirty="0" smtClean="0">
                  <a:latin typeface="Europe" panose="020B7200000000000000" pitchFamily="34" charset="0"/>
                  <a:cs typeface="Arial"/>
                </a:rPr>
                <a:t>,0</a:t>
              </a:r>
              <a:endParaRPr sz="1200" dirty="0">
                <a:latin typeface="Europe" panose="020B7200000000000000" pitchFamily="34" charset="0"/>
                <a:cs typeface="Arial"/>
              </a:endParaRPr>
            </a:p>
          </p:txBody>
        </p:sp>
        <p:sp>
          <p:nvSpPr>
            <p:cNvPr id="178" name="object 57"/>
            <p:cNvSpPr txBox="1"/>
            <p:nvPr/>
          </p:nvSpPr>
          <p:spPr>
            <a:xfrm>
              <a:off x="4461868" y="3820083"/>
              <a:ext cx="599145" cy="20069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200" b="1" dirty="0">
                  <a:latin typeface="Europe" panose="020B7200000000000000" pitchFamily="34" charset="0"/>
                  <a:cs typeface="Arial"/>
                </a:rPr>
                <a:t>23,4</a:t>
              </a:r>
              <a:endParaRPr sz="1200" dirty="0">
                <a:latin typeface="Europe" panose="020B7200000000000000" pitchFamily="34" charset="0"/>
                <a:cs typeface="Arial"/>
              </a:endParaRPr>
            </a:p>
          </p:txBody>
        </p:sp>
        <p:sp>
          <p:nvSpPr>
            <p:cNvPr id="179" name="object 58"/>
            <p:cNvSpPr txBox="1"/>
            <p:nvPr/>
          </p:nvSpPr>
          <p:spPr>
            <a:xfrm>
              <a:off x="6012336" y="3825252"/>
              <a:ext cx="572876" cy="20069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200" b="1" dirty="0">
                  <a:latin typeface="Europe" panose="020B7200000000000000" pitchFamily="34" charset="0"/>
                  <a:cs typeface="Arial"/>
                </a:rPr>
                <a:t>23,4</a:t>
              </a:r>
              <a:endParaRPr sz="1200" dirty="0">
                <a:latin typeface="Europe" panose="020B7200000000000000" pitchFamily="34" charset="0"/>
                <a:cs typeface="Arial"/>
              </a:endParaRPr>
            </a:p>
          </p:txBody>
        </p:sp>
        <p:sp>
          <p:nvSpPr>
            <p:cNvPr id="180" name="object 59"/>
            <p:cNvSpPr txBox="1"/>
            <p:nvPr/>
          </p:nvSpPr>
          <p:spPr>
            <a:xfrm>
              <a:off x="7554443" y="3146903"/>
              <a:ext cx="616119" cy="20069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  <a:tabLst>
                  <a:tab pos="803275" algn="l"/>
                </a:tabLst>
              </a:pPr>
              <a:r>
                <a:rPr sz="1200" b="1" dirty="0" smtClean="0">
                  <a:latin typeface="Europe" panose="020B7200000000000000" pitchFamily="34" charset="0"/>
                  <a:cs typeface="Arial"/>
                </a:rPr>
                <a:t>893,8</a:t>
              </a:r>
              <a:endParaRPr sz="1200" dirty="0">
                <a:latin typeface="Europe" panose="020B7200000000000000" pitchFamily="34" charset="0"/>
                <a:cs typeface="Arial"/>
              </a:endParaRPr>
            </a:p>
          </p:txBody>
        </p:sp>
        <p:sp>
          <p:nvSpPr>
            <p:cNvPr id="181" name="object 64"/>
            <p:cNvSpPr txBox="1"/>
            <p:nvPr/>
          </p:nvSpPr>
          <p:spPr>
            <a:xfrm>
              <a:off x="4467652" y="4164654"/>
              <a:ext cx="1019405" cy="353943"/>
            </a:xfrm>
            <a:prstGeom prst="rect">
              <a:avLst/>
            </a:prstGeom>
          </p:spPr>
          <p:txBody>
            <a:bodyPr vert="horz" wrap="square" lIns="0" tIns="45720" rIns="0" bIns="0" rtlCol="0">
              <a:spAutoFit/>
            </a:bodyPr>
            <a:lstStyle/>
            <a:p>
              <a:pPr marL="183515" marR="5080" indent="-171450">
                <a:spcBef>
                  <a:spcPts val="360"/>
                </a:spcBef>
              </a:pPr>
              <a:r>
                <a:rPr sz="1000" dirty="0">
                  <a:latin typeface="Europe" panose="020B7200000000000000" pitchFamily="34" charset="0"/>
                  <a:cs typeface="Arial"/>
                </a:rPr>
                <a:t>Строительство  дорог (км)</a:t>
              </a:r>
            </a:p>
          </p:txBody>
        </p:sp>
        <p:sp>
          <p:nvSpPr>
            <p:cNvPr id="182" name="object 65"/>
            <p:cNvSpPr txBox="1"/>
            <p:nvPr/>
          </p:nvSpPr>
          <p:spPr>
            <a:xfrm>
              <a:off x="6112158" y="4164654"/>
              <a:ext cx="1030957" cy="353943"/>
            </a:xfrm>
            <a:prstGeom prst="rect">
              <a:avLst/>
            </a:prstGeom>
          </p:spPr>
          <p:txBody>
            <a:bodyPr vert="horz" wrap="square" lIns="0" tIns="45720" rIns="0" bIns="0" rtlCol="0">
              <a:spAutoFit/>
            </a:bodyPr>
            <a:lstStyle/>
            <a:p>
              <a:pPr marL="189865" marR="5080" indent="-177800">
                <a:spcBef>
                  <a:spcPts val="360"/>
                </a:spcBef>
              </a:pPr>
              <a:r>
                <a:rPr sz="1000" dirty="0">
                  <a:latin typeface="Europe" panose="020B7200000000000000" pitchFamily="34" charset="0"/>
                  <a:cs typeface="Arial"/>
                </a:rPr>
                <a:t>Реконструкция  дорог (км)</a:t>
              </a:r>
            </a:p>
          </p:txBody>
        </p:sp>
        <p:sp>
          <p:nvSpPr>
            <p:cNvPr id="183" name="object 66"/>
            <p:cNvSpPr txBox="1"/>
            <p:nvPr/>
          </p:nvSpPr>
          <p:spPr>
            <a:xfrm>
              <a:off x="7569740" y="4164654"/>
              <a:ext cx="1319163" cy="353943"/>
            </a:xfrm>
            <a:prstGeom prst="rect">
              <a:avLst/>
            </a:prstGeom>
          </p:spPr>
          <p:txBody>
            <a:bodyPr vert="horz" wrap="square" lIns="0" tIns="45720" rIns="0" bIns="0" rtlCol="0">
              <a:spAutoFit/>
            </a:bodyPr>
            <a:lstStyle/>
            <a:p>
              <a:pPr marL="144145" marR="5080" indent="-132080">
                <a:spcBef>
                  <a:spcPts val="360"/>
                </a:spcBef>
              </a:pPr>
              <a:r>
                <a:rPr sz="1000" dirty="0">
                  <a:latin typeface="Europe" panose="020B7200000000000000" pitchFamily="34" charset="0"/>
                  <a:cs typeface="Arial"/>
                </a:rPr>
                <a:t>Профилактические  выжигания (км)</a:t>
              </a:r>
            </a:p>
          </p:txBody>
        </p:sp>
        <p:grpSp>
          <p:nvGrpSpPr>
            <p:cNvPr id="193" name="Группа 192"/>
            <p:cNvGrpSpPr/>
            <p:nvPr/>
          </p:nvGrpSpPr>
          <p:grpSpPr>
            <a:xfrm>
              <a:off x="4395140" y="3455521"/>
              <a:ext cx="1213066" cy="166713"/>
              <a:chOff x="4583070" y="3110981"/>
              <a:chExt cx="1213066" cy="166713"/>
            </a:xfrm>
          </p:grpSpPr>
          <p:sp>
            <p:nvSpPr>
              <p:cNvPr id="184" name="object 84"/>
              <p:cNvSpPr/>
              <p:nvPr/>
            </p:nvSpPr>
            <p:spPr>
              <a:xfrm>
                <a:off x="4583070" y="3163655"/>
                <a:ext cx="93565" cy="93565"/>
              </a:xfrm>
              <a:prstGeom prst="rect">
                <a:avLst/>
              </a:prstGeom>
              <a:blipFill>
                <a:blip r:embed="rId2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85" name="object 85"/>
              <p:cNvSpPr txBox="1"/>
              <p:nvPr/>
            </p:nvSpPr>
            <p:spPr>
              <a:xfrm>
                <a:off x="4707201" y="3110981"/>
                <a:ext cx="431824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000" spc="-45" dirty="0">
                    <a:latin typeface="Europe" panose="020B7200000000000000" pitchFamily="34" charset="0"/>
                    <a:cs typeface="Trebuchet MS"/>
                  </a:rPr>
                  <a:t>План</a:t>
                </a:r>
                <a:endParaRPr sz="1000" dirty="0">
                  <a:latin typeface="Europe" panose="020B7200000000000000" pitchFamily="34" charset="0"/>
                  <a:cs typeface="Trebuchet MS"/>
                </a:endParaRPr>
              </a:p>
            </p:txBody>
          </p:sp>
          <p:sp>
            <p:nvSpPr>
              <p:cNvPr id="186" name="object 86"/>
              <p:cNvSpPr/>
              <p:nvPr/>
            </p:nvSpPr>
            <p:spPr>
              <a:xfrm>
                <a:off x="5192004" y="3163655"/>
                <a:ext cx="93565" cy="93565"/>
              </a:xfrm>
              <a:prstGeom prst="rect">
                <a:avLst/>
              </a:prstGeom>
              <a:blipFill>
                <a:blip r:embed="rId2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87" name="object 87"/>
              <p:cNvSpPr txBox="1"/>
              <p:nvPr/>
            </p:nvSpPr>
            <p:spPr>
              <a:xfrm>
                <a:off x="5316244" y="3110982"/>
                <a:ext cx="479892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000" spc="-70" dirty="0">
                    <a:latin typeface="Europe" panose="020B7200000000000000" pitchFamily="34" charset="0"/>
                    <a:cs typeface="Trebuchet MS"/>
                  </a:rPr>
                  <a:t>Факт</a:t>
                </a:r>
                <a:endParaRPr sz="1000" dirty="0">
                  <a:latin typeface="Europe" panose="020B7200000000000000" pitchFamily="34" charset="0"/>
                  <a:cs typeface="Trebuchet MS"/>
                </a:endParaRPr>
              </a:p>
            </p:txBody>
          </p:sp>
        </p:grpSp>
        <p:sp>
          <p:nvSpPr>
            <p:cNvPr id="189" name="object 45"/>
            <p:cNvSpPr/>
            <p:nvPr/>
          </p:nvSpPr>
          <p:spPr>
            <a:xfrm>
              <a:off x="5964955" y="4080284"/>
              <a:ext cx="496385" cy="4571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0" name="object 45"/>
            <p:cNvSpPr/>
            <p:nvPr/>
          </p:nvSpPr>
          <p:spPr>
            <a:xfrm>
              <a:off x="4410571" y="4066804"/>
              <a:ext cx="496385" cy="4571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2" name="object 59"/>
            <p:cNvSpPr txBox="1"/>
            <p:nvPr/>
          </p:nvSpPr>
          <p:spPr>
            <a:xfrm>
              <a:off x="8175249" y="3146903"/>
              <a:ext cx="616119" cy="20069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  <a:tabLst>
                  <a:tab pos="803275" algn="l"/>
                </a:tabLst>
              </a:pPr>
              <a:r>
                <a:rPr sz="1200" b="1" dirty="0" smtClean="0">
                  <a:latin typeface="Europe" panose="020B7200000000000000" pitchFamily="34" charset="0"/>
                  <a:cs typeface="Arial"/>
                </a:rPr>
                <a:t>893,8</a:t>
              </a:r>
              <a:endParaRPr sz="1200" dirty="0">
                <a:latin typeface="Europe" panose="020B7200000000000000" pitchFamily="34" charset="0"/>
                <a:cs typeface="Arial"/>
              </a:endParaRPr>
            </a:p>
          </p:txBody>
        </p:sp>
      </p:grpSp>
      <p:sp>
        <p:nvSpPr>
          <p:cNvPr id="197" name="object 60"/>
          <p:cNvSpPr txBox="1"/>
          <p:nvPr/>
        </p:nvSpPr>
        <p:spPr>
          <a:xfrm>
            <a:off x="4395664" y="3009656"/>
            <a:ext cx="340208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100"/>
              </a:spcBef>
              <a:tabLst>
                <a:tab pos="2220595" algn="l"/>
                <a:tab pos="3168015" algn="l"/>
                <a:tab pos="4125595" algn="l"/>
              </a:tabLst>
            </a:pPr>
            <a:r>
              <a:rPr sz="1200" b="1" dirty="0">
                <a:latin typeface="Europe" panose="020B7200000000000000" pitchFamily="34" charset="0"/>
                <a:cs typeface="Arial"/>
              </a:rPr>
              <a:t>ВЫПОЛНЕНИЕ ПРОТИВОПОЖАРНЫХ МЕРОПРИЯТИЙ</a:t>
            </a:r>
          </a:p>
        </p:txBody>
      </p:sp>
      <p:sp>
        <p:nvSpPr>
          <p:cNvPr id="199" name="Заголовок 1"/>
          <p:cNvSpPr txBox="1">
            <a:spLocks/>
          </p:cNvSpPr>
          <p:nvPr/>
        </p:nvSpPr>
        <p:spPr>
          <a:xfrm>
            <a:off x="328072" y="3213574"/>
            <a:ext cx="4027069" cy="1002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solidFill>
                  <a:schemeClr val="bg1"/>
                </a:solidFill>
                <a:latin typeface="Europe" panose="020B7200000000000000" pitchFamily="34" charset="0"/>
              </a:rPr>
              <a:t>Справочно 2012 год</a:t>
            </a:r>
            <a:br>
              <a:rPr lang="ru-RU" sz="1400" b="1" dirty="0" smtClean="0">
                <a:solidFill>
                  <a:schemeClr val="bg1"/>
                </a:solidFill>
                <a:latin typeface="Europe" panose="020B7200000000000000" pitchFamily="34" charset="0"/>
              </a:rPr>
            </a:br>
            <a:endParaRPr lang="en-US" sz="1400" b="1" dirty="0" smtClean="0">
              <a:solidFill>
                <a:schemeClr val="bg1"/>
              </a:solidFill>
              <a:latin typeface="Europe" panose="020B7200000000000000" pitchFamily="34" charset="0"/>
            </a:endParaRPr>
          </a:p>
          <a:p>
            <a:pPr algn="l"/>
            <a:r>
              <a:rPr lang="ru-RU" sz="1400" dirty="0" smtClean="0">
                <a:latin typeface="Europe" panose="020B7200000000000000" pitchFamily="34" charset="0"/>
              </a:rPr>
              <a:t>Количество лесных пожаров – </a:t>
            </a:r>
            <a:r>
              <a:rPr lang="ru-RU" sz="1400" b="1" dirty="0" smtClean="0">
                <a:solidFill>
                  <a:srgbClr val="FF3300"/>
                </a:solidFill>
                <a:latin typeface="Europe" panose="020B7200000000000000" pitchFamily="34" charset="0"/>
              </a:rPr>
              <a:t>547 шт.</a:t>
            </a:r>
            <a:br>
              <a:rPr lang="ru-RU" sz="1400" b="1" dirty="0" smtClean="0">
                <a:solidFill>
                  <a:srgbClr val="FF3300"/>
                </a:solidFill>
                <a:latin typeface="Europe" panose="020B7200000000000000" pitchFamily="34" charset="0"/>
              </a:rPr>
            </a:br>
            <a:r>
              <a:rPr lang="ru-RU" sz="1400" dirty="0" smtClean="0">
                <a:latin typeface="Europe" panose="020B7200000000000000" pitchFamily="34" charset="0"/>
              </a:rPr>
              <a:t>Площадь пожаров – </a:t>
            </a:r>
            <a:r>
              <a:rPr lang="ru-RU" sz="1400" b="1" dirty="0">
                <a:solidFill>
                  <a:srgbClr val="FF3300"/>
                </a:solidFill>
                <a:latin typeface="Europe" panose="020B7200000000000000" pitchFamily="34" charset="0"/>
              </a:rPr>
              <a:t>298 709 га</a:t>
            </a:r>
            <a:br>
              <a:rPr lang="ru-RU" sz="1400" b="1" dirty="0">
                <a:solidFill>
                  <a:srgbClr val="FF3300"/>
                </a:solidFill>
                <a:latin typeface="Europe" panose="020B7200000000000000" pitchFamily="34" charset="0"/>
              </a:rPr>
            </a:br>
            <a:r>
              <a:rPr lang="ru-RU" sz="1400" dirty="0" smtClean="0">
                <a:latin typeface="Europe" panose="020B7200000000000000" pitchFamily="34" charset="0"/>
              </a:rPr>
              <a:t>Средняя площадь одного пожара – </a:t>
            </a:r>
            <a:r>
              <a:rPr lang="ru-RU" sz="1400" b="1" dirty="0">
                <a:solidFill>
                  <a:srgbClr val="FF3300"/>
                </a:solidFill>
                <a:latin typeface="Europe" panose="020B7200000000000000" pitchFamily="34" charset="0"/>
              </a:rPr>
              <a:t>546 Га</a:t>
            </a:r>
          </a:p>
        </p:txBody>
      </p:sp>
    </p:spTree>
    <p:extLst>
      <p:ext uri="{BB962C8B-B14F-4D97-AF65-F5344CB8AC3E}">
        <p14:creationId xmlns:p14="http://schemas.microsoft.com/office/powerpoint/2010/main" val="15858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27784" y="123478"/>
            <a:ext cx="6624736" cy="565571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Europe" panose="020B7200000000000000" pitchFamily="34" charset="0"/>
                <a:ea typeface="Roboto" pitchFamily="2" charset="0"/>
              </a:rPr>
              <a:t>КАРТА-СХЕМА распространения очагов </a:t>
            </a:r>
            <a:br>
              <a:rPr lang="ru-RU" sz="1800" b="1" dirty="0" smtClean="0">
                <a:latin typeface="Europe" panose="020B7200000000000000" pitchFamily="34" charset="0"/>
                <a:ea typeface="Roboto" pitchFamily="2" charset="0"/>
              </a:rPr>
            </a:br>
            <a:r>
              <a:rPr lang="ru-RU" sz="1800" b="1" dirty="0" smtClean="0">
                <a:latin typeface="Europe" panose="020B7200000000000000" pitchFamily="34" charset="0"/>
                <a:ea typeface="Roboto" pitchFamily="2" charset="0"/>
              </a:rPr>
              <a:t>сибирского шелкопряда и арендованные участки</a:t>
            </a:r>
            <a:endParaRPr lang="ru-RU" sz="1800" b="1" dirty="0">
              <a:latin typeface="Europe" panose="020B7200000000000000" pitchFamily="34" charset="0"/>
              <a:ea typeface="Robot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343801" y="1133875"/>
            <a:ext cx="1800199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00" b="1" dirty="0" smtClean="0">
                <a:latin typeface="Europe" panose="020B7200000000000000" pitchFamily="34" charset="0"/>
              </a:rPr>
              <a:t>Арендованные участки</a:t>
            </a:r>
          </a:p>
          <a:p>
            <a:pPr algn="l"/>
            <a:endParaRPr lang="ru-RU" sz="1000" b="1" dirty="0" smtClean="0">
              <a:latin typeface="Europe" panose="020B7200000000000000" pitchFamily="34" charset="0"/>
            </a:endParaRPr>
          </a:p>
          <a:p>
            <a:pPr algn="l"/>
            <a:r>
              <a:rPr lang="ru-RU" sz="1000" b="1" dirty="0" smtClean="0">
                <a:latin typeface="Europe" panose="020B7200000000000000" pitchFamily="34" charset="0"/>
              </a:rPr>
              <a:t>Очаги шелкопряда, обработанные в 2017 г.</a:t>
            </a:r>
          </a:p>
          <a:p>
            <a:pPr algn="l"/>
            <a:endParaRPr lang="ru-RU" sz="1000" b="1" dirty="0" smtClean="0">
              <a:latin typeface="Europe" panose="020B7200000000000000" pitchFamily="34" charset="0"/>
            </a:endParaRPr>
          </a:p>
          <a:p>
            <a:pPr algn="l"/>
            <a:r>
              <a:rPr lang="ru-RU" sz="1000" b="1" dirty="0" smtClean="0">
                <a:latin typeface="Europe" panose="020B7200000000000000" pitchFamily="34" charset="0"/>
              </a:rPr>
              <a:t>Очаги шелкопряда под обработку в 2018 г.</a:t>
            </a:r>
            <a:endParaRPr lang="ru-RU" sz="1000" b="1" dirty="0">
              <a:latin typeface="Europ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5118855" y="2530049"/>
            <a:ext cx="1181337" cy="163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355977" y="2869111"/>
            <a:ext cx="4354826" cy="6906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812566"/>
            <a:ext cx="43204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Соединительная линия уступом 7"/>
          <p:cNvCxnSpPr>
            <a:stCxn id="41" idx="1"/>
            <a:endCxn id="46" idx="1"/>
          </p:cNvCxnSpPr>
          <p:nvPr/>
        </p:nvCxnSpPr>
        <p:spPr>
          <a:xfrm rot="10800000" flipH="1">
            <a:off x="4355976" y="1244515"/>
            <a:ext cx="779961" cy="1969931"/>
          </a:xfrm>
          <a:prstGeom prst="bentConnector3">
            <a:avLst>
              <a:gd name="adj1" fmla="val -2930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9" name="TextBox 1048"/>
          <p:cNvSpPr txBox="1"/>
          <p:nvPr/>
        </p:nvSpPr>
        <p:spPr>
          <a:xfrm>
            <a:off x="4131173" y="4073292"/>
            <a:ext cx="13418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Количество незаконных рубок</a:t>
            </a:r>
            <a:endParaRPr lang="en-US" sz="1000" dirty="0">
              <a:solidFill>
                <a:prstClr val="black"/>
              </a:solidFill>
              <a:latin typeface="Europe" panose="020B7200000000000000" pitchFamily="34" charset="0"/>
              <a:cs typeface="Times New Roman" pitchFamily="18" charset="0"/>
            </a:endParaRPr>
          </a:p>
          <a:p>
            <a:endParaRPr lang="en-US" sz="1000" dirty="0">
              <a:solidFill>
                <a:prstClr val="black"/>
              </a:solidFill>
              <a:latin typeface="Europe" panose="020B7200000000000000" pitchFamily="34" charset="0"/>
              <a:cs typeface="Times New Roman" pitchFamily="18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Причиненный </a:t>
            </a:r>
            <a:r>
              <a:rPr lang="ru-RU" sz="1000" dirty="0" smtClean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ущерб</a:t>
            </a:r>
            <a:endParaRPr lang="ru-RU" sz="1000" dirty="0">
              <a:latin typeface="Europe" panose="020B7200000000000000" pitchFamily="34" charset="0"/>
              <a:cs typeface="Times New Roman" pitchFamily="18" charset="0"/>
            </a:endParaRPr>
          </a:p>
        </p:txBody>
      </p:sp>
      <p:sp>
        <p:nvSpPr>
          <p:cNvPr id="1052" name="TextBox 1051"/>
          <p:cNvSpPr txBox="1"/>
          <p:nvPr/>
        </p:nvSpPr>
        <p:spPr>
          <a:xfrm>
            <a:off x="6470751" y="4073292"/>
            <a:ext cx="17069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Объем незаконных </a:t>
            </a:r>
            <a:r>
              <a:rPr lang="ru-RU" sz="1000" dirty="0" smtClean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рубок</a:t>
            </a:r>
            <a:endParaRPr lang="en-US" sz="1000" dirty="0" smtClean="0">
              <a:solidFill>
                <a:prstClr val="black"/>
              </a:solidFill>
              <a:latin typeface="Europe" panose="020B7200000000000000" pitchFamily="34" charset="0"/>
              <a:cs typeface="Times New Roman" pitchFamily="18" charset="0"/>
            </a:endParaRPr>
          </a:p>
          <a:p>
            <a:endParaRPr lang="en-US" sz="1000" dirty="0">
              <a:solidFill>
                <a:prstClr val="black"/>
              </a:solidFill>
              <a:latin typeface="Europe" panose="020B7200000000000000" pitchFamily="34" charset="0"/>
              <a:cs typeface="Times New Roman" pitchFamily="18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Привлечено к уголовной </a:t>
            </a:r>
            <a:r>
              <a:rPr lang="ru-RU" sz="1000" dirty="0" smtClean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ответственности</a:t>
            </a:r>
            <a:endParaRPr lang="ru-RU" sz="1000" dirty="0">
              <a:solidFill>
                <a:prstClr val="black"/>
              </a:solidFill>
              <a:latin typeface="Europe" panose="020B7200000000000000" pitchFamily="34" charset="0"/>
              <a:cs typeface="Times New Roman" pitchFamily="18" charset="0"/>
            </a:endParaRPr>
          </a:p>
        </p:txBody>
      </p:sp>
      <p:cxnSp>
        <p:nvCxnSpPr>
          <p:cNvPr id="1054" name="Прямая соединительная линия 1053"/>
          <p:cNvCxnSpPr/>
          <p:nvPr/>
        </p:nvCxnSpPr>
        <p:spPr>
          <a:xfrm>
            <a:off x="5436096" y="4140019"/>
            <a:ext cx="0" cy="68566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8125714" y="4140020"/>
            <a:ext cx="0" cy="68566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5" name="TextBox 1054"/>
          <p:cNvSpPr txBox="1"/>
          <p:nvPr/>
        </p:nvSpPr>
        <p:spPr>
          <a:xfrm>
            <a:off x="5458729" y="4101300"/>
            <a:ext cx="10903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latin typeface="Europe" panose="020B7200000000000000" pitchFamily="34" charset="0"/>
                <a:cs typeface="Times New Roman" pitchFamily="18" charset="0"/>
              </a:rPr>
              <a:t>↓</a:t>
            </a:r>
            <a:r>
              <a:rPr lang="ru-RU" sz="1100" b="1" dirty="0" smtClean="0">
                <a:latin typeface="Europe" panose="020B7200000000000000" pitchFamily="34" charset="0"/>
                <a:cs typeface="Times New Roman" pitchFamily="18" charset="0"/>
              </a:rPr>
              <a:t> на </a:t>
            </a:r>
            <a:r>
              <a:rPr lang="ru-RU" sz="1100" b="1" dirty="0">
                <a:latin typeface="Europe" panose="020B7200000000000000" pitchFamily="34" charset="0"/>
                <a:cs typeface="Times New Roman" pitchFamily="18" charset="0"/>
              </a:rPr>
              <a:t>16,5 %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47082" y="4521617"/>
            <a:ext cx="9332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latin typeface="Europe" panose="020B7200000000000000" pitchFamily="34" charset="0"/>
                <a:cs typeface="Times New Roman" pitchFamily="18" charset="0"/>
              </a:rPr>
              <a:t>↓ </a:t>
            </a:r>
            <a:r>
              <a:rPr lang="ru-RU" sz="1100" b="1" dirty="0" smtClean="0">
                <a:latin typeface="Europe" panose="020B7200000000000000" pitchFamily="34" charset="0"/>
                <a:cs typeface="Times New Roman" pitchFamily="18" charset="0"/>
              </a:rPr>
              <a:t>на </a:t>
            </a:r>
            <a:r>
              <a:rPr lang="ru-RU" sz="1100" b="1" dirty="0">
                <a:latin typeface="Europe" panose="020B7200000000000000" pitchFamily="34" charset="0"/>
                <a:cs typeface="Times New Roman" pitchFamily="18" charset="0"/>
              </a:rPr>
              <a:t>55 %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133452" y="4101300"/>
            <a:ext cx="9797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latin typeface="Europe" panose="020B7200000000000000" pitchFamily="34" charset="0"/>
                <a:cs typeface="Times New Roman" pitchFamily="18" charset="0"/>
              </a:rPr>
              <a:t>↓ </a:t>
            </a:r>
            <a:r>
              <a:rPr lang="ru-RU" sz="1500" dirty="0" smtClean="0">
                <a:latin typeface="Europe" panose="020B7200000000000000" pitchFamily="34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Europe" panose="020B7200000000000000" pitchFamily="34" charset="0"/>
                <a:cs typeface="Times New Roman" pitchFamily="18" charset="0"/>
              </a:rPr>
              <a:t>на 65 %</a:t>
            </a:r>
            <a:endParaRPr lang="ru-RU" sz="1100" b="1" dirty="0">
              <a:latin typeface="Europe" panose="020B7200000000000000" pitchFamily="34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133452" y="4521617"/>
            <a:ext cx="9557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latin typeface="Europe" panose="020B7200000000000000" pitchFamily="34" charset="0"/>
                <a:cs typeface="Times New Roman" pitchFamily="18" charset="0"/>
              </a:rPr>
              <a:t>↑ </a:t>
            </a:r>
            <a:r>
              <a:rPr lang="ru-RU" sz="1100" b="1" dirty="0" smtClean="0">
                <a:latin typeface="Europe" panose="020B7200000000000000" pitchFamily="34" charset="0"/>
                <a:cs typeface="Times New Roman" pitchFamily="18" charset="0"/>
              </a:rPr>
              <a:t>на </a:t>
            </a:r>
            <a:r>
              <a:rPr lang="ru-RU" sz="1100" b="1" dirty="0">
                <a:latin typeface="Europe" panose="020B7200000000000000" pitchFamily="34" charset="0"/>
                <a:cs typeface="Times New Roman" pitchFamily="18" charset="0"/>
              </a:rPr>
              <a:t>42 %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31972" y="814577"/>
            <a:ext cx="3447081" cy="480349"/>
            <a:chOff x="116806" y="1348554"/>
            <a:chExt cx="3447081" cy="480349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116806" y="1387382"/>
              <a:ext cx="3447081" cy="441521"/>
              <a:chOff x="3213188" y="5965151"/>
              <a:chExt cx="4845189" cy="716153"/>
            </a:xfrm>
          </p:grpSpPr>
          <p:sp>
            <p:nvSpPr>
              <p:cNvPr id="39" name="object 87"/>
              <p:cNvSpPr/>
              <p:nvPr/>
            </p:nvSpPr>
            <p:spPr>
              <a:xfrm>
                <a:off x="3213188" y="6013919"/>
                <a:ext cx="4821555" cy="667385"/>
              </a:xfrm>
              <a:custGeom>
                <a:avLst/>
                <a:gdLst/>
                <a:ahLst/>
                <a:cxnLst/>
                <a:rect l="l" t="t" r="r" b="b"/>
                <a:pathLst>
                  <a:path w="4821555" h="667384">
                    <a:moveTo>
                      <a:pt x="0" y="0"/>
                    </a:moveTo>
                    <a:lnTo>
                      <a:pt x="318884" y="605980"/>
                    </a:lnTo>
                    <a:lnTo>
                      <a:pt x="4466755" y="666851"/>
                    </a:lnTo>
                    <a:lnTo>
                      <a:pt x="4820970" y="4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4B1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0" name="object 88"/>
              <p:cNvSpPr/>
              <p:nvPr/>
            </p:nvSpPr>
            <p:spPr>
              <a:xfrm>
                <a:off x="3237407" y="5965151"/>
                <a:ext cx="4820970" cy="66686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54924" y="1348554"/>
              <a:ext cx="2952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Europe" panose="020B7200000000000000" pitchFamily="34" charset="0"/>
                  <a:cs typeface="Times New Roman" pitchFamily="18" charset="0"/>
                </a:rPr>
                <a:t>Применение </a:t>
              </a:r>
              <a:r>
                <a:rPr lang="en-US" sz="1200" b="1" dirty="0" smtClean="0">
                  <a:solidFill>
                    <a:schemeClr val="bg1"/>
                  </a:solidFill>
                  <a:latin typeface="Europe" panose="020B7200000000000000" pitchFamily="34" charset="0"/>
                  <a:cs typeface="Times New Roman" pitchFamily="18" charset="0"/>
                </a:rPr>
                <a:t>QR-</a:t>
              </a:r>
              <a:r>
                <a:rPr lang="ru-RU" sz="1200" b="1" dirty="0" smtClean="0">
                  <a:solidFill>
                    <a:schemeClr val="bg1"/>
                  </a:solidFill>
                  <a:latin typeface="Europe" panose="020B7200000000000000" pitchFamily="34" charset="0"/>
                  <a:cs typeface="Times New Roman" pitchFamily="18" charset="0"/>
                </a:rPr>
                <a:t>кода при контроле за оборотом древесины</a:t>
              </a:r>
              <a:endParaRPr lang="ru-RU" sz="1200" b="1" dirty="0">
                <a:solidFill>
                  <a:schemeClr val="bg1"/>
                </a:solidFill>
                <a:latin typeface="Europe" panose="020B72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45585" y="1341702"/>
            <a:ext cx="3192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Europe" panose="020B7200000000000000" pitchFamily="34" charset="0"/>
                <a:cs typeface="Times New Roman" pitchFamily="18" charset="0"/>
              </a:rPr>
              <a:t>Информация о договорах купли-продажи </a:t>
            </a:r>
            <a:r>
              <a:rPr lang="ru-RU" sz="1000" dirty="0" smtClean="0">
                <a:latin typeface="Europe" panose="020B7200000000000000" pitchFamily="34" charset="0"/>
                <a:cs typeface="Times New Roman" pitchFamily="18" charset="0"/>
              </a:rPr>
              <a:t>лесных насаждений</a:t>
            </a:r>
          </a:p>
          <a:p>
            <a:endParaRPr lang="ru-RU" sz="1000" dirty="0">
              <a:latin typeface="Europe" panose="020B7200000000000000" pitchFamily="34" charset="0"/>
              <a:cs typeface="Times New Roman" pitchFamily="18" charset="0"/>
            </a:endParaRPr>
          </a:p>
          <a:p>
            <a:r>
              <a:rPr lang="ru-RU" sz="1000" b="1" dirty="0" smtClean="0">
                <a:latin typeface="Europe" panose="020B7200000000000000" pitchFamily="34" charset="0"/>
                <a:cs typeface="Times New Roman" pitchFamily="18" charset="0"/>
              </a:rPr>
              <a:t>Информация о ходе выполнения работ </a:t>
            </a:r>
          </a:p>
          <a:p>
            <a:r>
              <a:rPr lang="ru-RU" sz="1000" dirty="0" smtClean="0">
                <a:latin typeface="Europe" panose="020B7200000000000000" pitchFamily="34" charset="0"/>
                <a:cs typeface="Times New Roman" pitchFamily="18" charset="0"/>
              </a:rPr>
              <a:t>по заготовке (рубка не ведется, рубка проводится, заготовка завершена)</a:t>
            </a:r>
            <a:endParaRPr lang="ru-RU" sz="1000" dirty="0">
              <a:latin typeface="Europe" panose="020B7200000000000000" pitchFamily="34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577432" y="3779394"/>
            <a:ext cx="432048" cy="320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371231" y="3579862"/>
            <a:ext cx="638249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1846388" y="2758373"/>
            <a:ext cx="2053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482279" y="28452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Комитет </a:t>
            </a:r>
            <a:r>
              <a:rPr lang="ru-RU" sz="1000" dirty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государственного лесного и пожарного надзора </a:t>
            </a:r>
          </a:p>
          <a:p>
            <a:pPr algn="just"/>
            <a:r>
              <a:rPr lang="en-US" sz="1000" dirty="0" smtClean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      </a:t>
            </a:r>
            <a:r>
              <a:rPr lang="ru-RU" sz="1000" dirty="0" smtClean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Департамента </a:t>
            </a:r>
            <a:r>
              <a:rPr lang="ru-RU" sz="1000" dirty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лесного хозяйства Томской </a:t>
            </a:r>
            <a:r>
              <a:rPr lang="ru-RU" sz="1000" dirty="0" smtClean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области</a:t>
            </a:r>
            <a:endParaRPr lang="ru-RU" sz="1000" dirty="0">
              <a:solidFill>
                <a:prstClr val="black"/>
              </a:solidFill>
              <a:latin typeface="Europe" panose="020B7200000000000000" pitchFamily="34" charset="0"/>
              <a:cs typeface="Times New Roman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ОМВД по Томскому району УМВД России по Томской </a:t>
            </a:r>
            <a:r>
              <a:rPr lang="ru-RU" sz="1000" dirty="0" smtClean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области</a:t>
            </a:r>
            <a:endParaRPr lang="ru-RU" sz="1000" dirty="0">
              <a:solidFill>
                <a:prstClr val="black"/>
              </a:solidFill>
              <a:latin typeface="Europe" panose="020B7200000000000000" pitchFamily="34" charset="0"/>
              <a:cs typeface="Times New Roman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УФСБ по Томской области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4355976" y="1592785"/>
            <a:ext cx="2640204" cy="809847"/>
            <a:chOff x="4355976" y="1518950"/>
            <a:chExt cx="2640204" cy="809847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4355976" y="1518950"/>
              <a:ext cx="2640204" cy="8098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433141" y="1571593"/>
              <a:ext cx="24858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>
                  <a:solidFill>
                    <a:prstClr val="black"/>
                  </a:solidFill>
                  <a:latin typeface="Europe" panose="020B7200000000000000" pitchFamily="34" charset="0"/>
                  <a:cs typeface="Times New Roman" pitchFamily="18" charset="0"/>
                </a:rPr>
                <a:t>Региональная диспетчерская служба лесного хозяйства Томской области</a:t>
              </a:r>
            </a:p>
            <a:p>
              <a:pPr algn="ctr"/>
              <a:r>
                <a:rPr lang="ru-RU" sz="1000" b="1" dirty="0">
                  <a:solidFill>
                    <a:prstClr val="black"/>
                  </a:solidFill>
                  <a:latin typeface="Europe" panose="020B7200000000000000" pitchFamily="34" charset="0"/>
                  <a:cs typeface="Times New Roman" pitchFamily="18" charset="0"/>
                </a:rPr>
                <a:t>Прямая линия лесной охраны</a:t>
              </a:r>
              <a:r>
                <a:rPr lang="ru-RU" sz="1000" b="1" dirty="0" smtClean="0">
                  <a:solidFill>
                    <a:prstClr val="black"/>
                  </a:solidFill>
                  <a:latin typeface="Europe" panose="020B7200000000000000" pitchFamily="34" charset="0"/>
                  <a:cs typeface="Times New Roman" pitchFamily="18" charset="0"/>
                </a:rPr>
                <a:t>:</a:t>
              </a:r>
              <a:endParaRPr lang="en-US" sz="1000" b="1" dirty="0" smtClean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endParaRPr>
            </a:p>
            <a:p>
              <a:pPr algn="ctr"/>
              <a:r>
                <a:rPr lang="ru-RU" sz="1000" b="1" dirty="0" smtClean="0">
                  <a:solidFill>
                    <a:prstClr val="black"/>
                  </a:solidFill>
                  <a:latin typeface="Europe" panose="020B7200000000000000" pitchFamily="34" charset="0"/>
                  <a:cs typeface="Times New Roman" pitchFamily="18" charset="0"/>
                </a:rPr>
                <a:t> </a:t>
              </a:r>
              <a:r>
                <a:rPr lang="ru-RU" sz="1000" b="1" dirty="0">
                  <a:solidFill>
                    <a:prstClr val="black"/>
                  </a:solidFill>
                  <a:latin typeface="Europe" panose="020B7200000000000000" pitchFamily="34" charset="0"/>
                  <a:cs typeface="Times New Roman" pitchFamily="18" charset="0"/>
                </a:rPr>
                <a:t>8-800-100-94-00</a:t>
              </a: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5135938" y="1121403"/>
            <a:ext cx="26725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СООБЩЕНИЯ О ЛЕСОНАРУШЕНИЯХ</a:t>
            </a:r>
            <a:endParaRPr lang="ru-RU" sz="1000" b="1" dirty="0">
              <a:solidFill>
                <a:prstClr val="black"/>
              </a:solidFill>
              <a:latin typeface="Europe" panose="020B7200000000000000" pitchFamily="34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211170" y="1577453"/>
            <a:ext cx="16297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00" b="1" dirty="0" smtClean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Филиалы </a:t>
            </a:r>
            <a:r>
              <a:rPr lang="en-US" sz="1000" b="1" dirty="0" smtClean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       </a:t>
            </a:r>
            <a:r>
              <a:rPr lang="ru-RU" sz="1000" b="1" dirty="0" smtClean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ОГКУ </a:t>
            </a:r>
            <a:r>
              <a:rPr lang="ru-RU" sz="1000" b="1" dirty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«Томсклес</a:t>
            </a:r>
            <a:r>
              <a:rPr lang="ru-RU" sz="1000" b="1" dirty="0" smtClean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»</a:t>
            </a:r>
            <a:endParaRPr lang="en-US" sz="1000" b="1" dirty="0" smtClean="0">
              <a:solidFill>
                <a:prstClr val="black"/>
              </a:solidFill>
              <a:latin typeface="Europe" panose="020B7200000000000000" pitchFamily="34" charset="0"/>
              <a:cs typeface="Times New Roman" pitchFamily="18" charset="0"/>
            </a:endParaRPr>
          </a:p>
          <a:p>
            <a:endParaRPr lang="ru-RU" sz="1000" b="1" dirty="0">
              <a:solidFill>
                <a:prstClr val="black"/>
              </a:solidFill>
              <a:latin typeface="Europe" panose="020B7200000000000000" pitchFamily="34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000" b="1" dirty="0" smtClean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Органы </a:t>
            </a:r>
            <a:r>
              <a:rPr lang="ru-RU" sz="1000" b="1" dirty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местного </a:t>
            </a:r>
            <a:r>
              <a:rPr lang="ru-RU" sz="1000" b="1" dirty="0" smtClean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самоуправления</a:t>
            </a:r>
            <a:endParaRPr lang="en-US" sz="1000" b="1" dirty="0" smtClean="0">
              <a:solidFill>
                <a:prstClr val="black"/>
              </a:solidFill>
              <a:latin typeface="Europe" panose="020B7200000000000000" pitchFamily="34" charset="0"/>
              <a:cs typeface="Times New Roman" pitchFamily="18" charset="0"/>
            </a:endParaRPr>
          </a:p>
          <a:p>
            <a:endParaRPr lang="ru-RU" sz="1000" dirty="0">
              <a:solidFill>
                <a:prstClr val="black"/>
              </a:solidFill>
              <a:latin typeface="Europe" panose="020B7200000000000000" pitchFamily="34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17739" y="2512152"/>
            <a:ext cx="12121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Europe" panose="020B7200000000000000" pitchFamily="34" charset="0"/>
                <a:cs typeface="Times New Roman" pitchFamily="18" charset="0"/>
              </a:rPr>
              <a:t>МЕССЕНДЖЕР</a:t>
            </a:r>
            <a:endParaRPr lang="ru-RU" sz="1000" b="1" dirty="0">
              <a:solidFill>
                <a:prstClr val="black"/>
              </a:solidFill>
              <a:latin typeface="Europe" panose="020B7200000000000000" pitchFamily="34" charset="0"/>
              <a:cs typeface="Times New Roman" pitchFamily="18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747210" y="528527"/>
            <a:ext cx="3447081" cy="480349"/>
            <a:chOff x="116806" y="1348554"/>
            <a:chExt cx="3447081" cy="480349"/>
          </a:xfrm>
        </p:grpSpPr>
        <p:grpSp>
          <p:nvGrpSpPr>
            <p:cNvPr id="75" name="Группа 74"/>
            <p:cNvGrpSpPr/>
            <p:nvPr/>
          </p:nvGrpSpPr>
          <p:grpSpPr>
            <a:xfrm>
              <a:off x="116806" y="1387382"/>
              <a:ext cx="3447081" cy="441521"/>
              <a:chOff x="3213188" y="5965151"/>
              <a:chExt cx="4845189" cy="716153"/>
            </a:xfrm>
          </p:grpSpPr>
          <p:sp>
            <p:nvSpPr>
              <p:cNvPr id="77" name="object 87"/>
              <p:cNvSpPr/>
              <p:nvPr/>
            </p:nvSpPr>
            <p:spPr>
              <a:xfrm>
                <a:off x="3213188" y="6013919"/>
                <a:ext cx="4821555" cy="667385"/>
              </a:xfrm>
              <a:custGeom>
                <a:avLst/>
                <a:gdLst/>
                <a:ahLst/>
                <a:cxnLst/>
                <a:rect l="l" t="t" r="r" b="b"/>
                <a:pathLst>
                  <a:path w="4821555" h="667384">
                    <a:moveTo>
                      <a:pt x="0" y="0"/>
                    </a:moveTo>
                    <a:lnTo>
                      <a:pt x="318884" y="605980"/>
                    </a:lnTo>
                    <a:lnTo>
                      <a:pt x="4466755" y="666851"/>
                    </a:lnTo>
                    <a:lnTo>
                      <a:pt x="4820970" y="4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4B1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8" name="object 88"/>
              <p:cNvSpPr/>
              <p:nvPr/>
            </p:nvSpPr>
            <p:spPr>
              <a:xfrm>
                <a:off x="3237407" y="5965151"/>
                <a:ext cx="4820970" cy="66686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354924" y="1348554"/>
              <a:ext cx="2942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Europe" panose="020B7200000000000000" pitchFamily="34" charset="0"/>
                  <a:cs typeface="Times New Roman" pitchFamily="18" charset="0"/>
                </a:rPr>
                <a:t>Схема оперативного реагирования на сообщения о лесонарушениях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259800" y="3571935"/>
            <a:ext cx="4537193" cy="482968"/>
            <a:chOff x="1618983" y="3883752"/>
            <a:chExt cx="4537193" cy="482968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1618983" y="3925199"/>
              <a:ext cx="4537193" cy="441521"/>
              <a:chOff x="3213188" y="5965151"/>
              <a:chExt cx="4845189" cy="716153"/>
            </a:xfrm>
          </p:grpSpPr>
          <p:sp>
            <p:nvSpPr>
              <p:cNvPr id="82" name="object 87"/>
              <p:cNvSpPr/>
              <p:nvPr/>
            </p:nvSpPr>
            <p:spPr>
              <a:xfrm>
                <a:off x="3213188" y="6013919"/>
                <a:ext cx="4821555" cy="667385"/>
              </a:xfrm>
              <a:custGeom>
                <a:avLst/>
                <a:gdLst/>
                <a:ahLst/>
                <a:cxnLst/>
                <a:rect l="l" t="t" r="r" b="b"/>
                <a:pathLst>
                  <a:path w="4821555" h="667384">
                    <a:moveTo>
                      <a:pt x="0" y="0"/>
                    </a:moveTo>
                    <a:lnTo>
                      <a:pt x="318884" y="605980"/>
                    </a:lnTo>
                    <a:lnTo>
                      <a:pt x="4466755" y="666851"/>
                    </a:lnTo>
                    <a:lnTo>
                      <a:pt x="4820970" y="4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4B1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83" name="object 88"/>
              <p:cNvSpPr/>
              <p:nvPr/>
            </p:nvSpPr>
            <p:spPr>
              <a:xfrm>
                <a:off x="3237407" y="5965151"/>
                <a:ext cx="4820970" cy="66686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1683040" y="3883752"/>
              <a:ext cx="43869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Europe" panose="020B7200000000000000" pitchFamily="34" charset="0"/>
                  <a:cs typeface="Times New Roman" pitchFamily="18" charset="0"/>
                </a:rPr>
                <a:t>Показатели по борьбе с незаконными рубками </a:t>
              </a:r>
              <a:r>
                <a:rPr lang="ru-RU" sz="1200" b="1" dirty="0" smtClean="0">
                  <a:solidFill>
                    <a:schemeClr val="bg1"/>
                  </a:solidFill>
                  <a:latin typeface="Europe" panose="020B7200000000000000" pitchFamily="34" charset="0"/>
                  <a:cs typeface="Times New Roman" pitchFamily="18" charset="0"/>
                </a:rPr>
                <a:t>по </a:t>
              </a:r>
              <a:r>
                <a:rPr lang="ru-RU" sz="1200" b="1" dirty="0">
                  <a:solidFill>
                    <a:schemeClr val="bg1"/>
                  </a:solidFill>
                  <a:latin typeface="Europe" panose="020B7200000000000000" pitchFamily="34" charset="0"/>
                  <a:cs typeface="Times New Roman" pitchFamily="18" charset="0"/>
                </a:rPr>
                <a:t>итогам 2017 года в сравнении с 2016 годом</a:t>
              </a:r>
            </a:p>
          </p:txBody>
        </p:sp>
      </p:grpSp>
      <p:cxnSp>
        <p:nvCxnSpPr>
          <p:cNvPr id="65" name="Соединительная линия уступом 64"/>
          <p:cNvCxnSpPr/>
          <p:nvPr/>
        </p:nvCxnSpPr>
        <p:spPr>
          <a:xfrm rot="16200000" flipH="1">
            <a:off x="7967667" y="2461741"/>
            <a:ext cx="1501779" cy="3629"/>
          </a:xfrm>
          <a:prstGeom prst="bentConnector4">
            <a:avLst>
              <a:gd name="adj1" fmla="val 385"/>
              <a:gd name="adj2" fmla="val 6399256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5676078" y="1336485"/>
            <a:ext cx="0" cy="256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5026322" y="2530049"/>
            <a:ext cx="1395023" cy="200987"/>
          </a:xfrm>
          <a:prstGeom prst="roundRect">
            <a:avLst/>
          </a:prstGeom>
          <a:solidFill>
            <a:srgbClr val="92D050">
              <a:alpha val="1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5723834" y="2731036"/>
            <a:ext cx="1" cy="191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5709522" y="2356455"/>
            <a:ext cx="1" cy="191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5790979" y="2344168"/>
            <a:ext cx="0" cy="1909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5811953" y="2713551"/>
            <a:ext cx="0" cy="1909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8700452" y="2230489"/>
            <a:ext cx="239503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3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9"/>
          <p:cNvSpPr/>
          <p:nvPr/>
        </p:nvSpPr>
        <p:spPr>
          <a:xfrm>
            <a:off x="360040" y="2508642"/>
            <a:ext cx="4583022" cy="148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9"/>
          <p:cNvSpPr/>
          <p:nvPr/>
        </p:nvSpPr>
        <p:spPr>
          <a:xfrm>
            <a:off x="4499992" y="2499742"/>
            <a:ext cx="4583022" cy="148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23478"/>
            <a:ext cx="3960440" cy="614783"/>
          </a:xfrm>
        </p:spPr>
        <p:txBody>
          <a:bodyPr>
            <a:normAutofit fontScale="90000"/>
          </a:bodyPr>
          <a:lstStyle/>
          <a:p>
            <a:pPr algn="l">
              <a:spcAft>
                <a:spcPct val="0"/>
              </a:spcAft>
            </a:pPr>
            <a:r>
              <a:rPr lang="ru-RU" altLang="ru-RU" sz="1800" b="1" dirty="0" smtClean="0">
                <a:latin typeface="Europe" panose="020B7200000000000000" pitchFamily="34" charset="0"/>
                <a:ea typeface="Roboto" pitchFamily="2" charset="0"/>
              </a:rPr>
              <a:t>ВЫПОЛНЕНИЕ МЕРОПРИЯТИЙ </a:t>
            </a:r>
            <a:br>
              <a:rPr lang="ru-RU" altLang="ru-RU" sz="1800" b="1" dirty="0" smtClean="0">
                <a:latin typeface="Europe" panose="020B7200000000000000" pitchFamily="34" charset="0"/>
                <a:ea typeface="Roboto" pitchFamily="2" charset="0"/>
              </a:rPr>
            </a:br>
            <a:r>
              <a:rPr lang="ru-RU" altLang="ru-RU" sz="1800" b="1" dirty="0" smtClean="0">
                <a:latin typeface="Europe" panose="020B7200000000000000" pitchFamily="34" charset="0"/>
                <a:ea typeface="Roboto" pitchFamily="2" charset="0"/>
              </a:rPr>
              <a:t>ПО ЛЕСОВОССТАНОВЛЕНИЮ</a:t>
            </a:r>
            <a:endParaRPr lang="ru-RU" sz="1800" b="1" dirty="0">
              <a:latin typeface="Europe" panose="020B7200000000000000" pitchFamily="34" charset="0"/>
              <a:ea typeface="Roboto" pitchFamily="2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139826"/>
              </p:ext>
            </p:extLst>
          </p:nvPr>
        </p:nvGraphicFramePr>
        <p:xfrm>
          <a:off x="827584" y="843558"/>
          <a:ext cx="7005984" cy="3693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object 84"/>
          <p:cNvSpPr/>
          <p:nvPr/>
        </p:nvSpPr>
        <p:spPr>
          <a:xfrm>
            <a:off x="5888029" y="4344229"/>
            <a:ext cx="93565" cy="935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85"/>
          <p:cNvSpPr txBox="1"/>
          <p:nvPr/>
        </p:nvSpPr>
        <p:spPr>
          <a:xfrm>
            <a:off x="6012160" y="4291555"/>
            <a:ext cx="57606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 smtClean="0">
                <a:latin typeface="Europe" panose="020B7200000000000000" pitchFamily="34" charset="0"/>
                <a:cs typeface="Trebuchet MS"/>
              </a:rPr>
              <a:t>План</a:t>
            </a:r>
            <a:r>
              <a:rPr lang="ru-RU" sz="1000" spc="-45" dirty="0" smtClean="0">
                <a:latin typeface="Europe" panose="020B7200000000000000" pitchFamily="34" charset="0"/>
                <a:cs typeface="Trebuchet MS"/>
              </a:rPr>
              <a:t>, га</a:t>
            </a:r>
            <a:endParaRPr sz="1000" dirty="0">
              <a:latin typeface="Europe" panose="020B7200000000000000" pitchFamily="34" charset="0"/>
              <a:cs typeface="Trebuchet MS"/>
            </a:endParaRPr>
          </a:p>
        </p:txBody>
      </p:sp>
      <p:sp>
        <p:nvSpPr>
          <p:cNvPr id="45" name="object 86"/>
          <p:cNvSpPr/>
          <p:nvPr/>
        </p:nvSpPr>
        <p:spPr>
          <a:xfrm>
            <a:off x="6613449" y="4326742"/>
            <a:ext cx="93565" cy="93565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87"/>
          <p:cNvSpPr txBox="1"/>
          <p:nvPr/>
        </p:nvSpPr>
        <p:spPr>
          <a:xfrm>
            <a:off x="6660232" y="4291557"/>
            <a:ext cx="72007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spc="-70" dirty="0" smtClean="0">
                <a:latin typeface="Europe" panose="020B7200000000000000" pitchFamily="34" charset="0"/>
                <a:cs typeface="Trebuchet MS"/>
              </a:rPr>
              <a:t>        </a:t>
            </a:r>
            <a:r>
              <a:rPr sz="1000" spc="-70" dirty="0" smtClean="0">
                <a:latin typeface="Europe" panose="020B7200000000000000" pitchFamily="34" charset="0"/>
                <a:cs typeface="Trebuchet MS"/>
              </a:rPr>
              <a:t>Факт</a:t>
            </a:r>
            <a:r>
              <a:rPr lang="ru-RU" sz="1000" spc="-70" dirty="0" smtClean="0">
                <a:latin typeface="Europe" panose="020B7200000000000000" pitchFamily="34" charset="0"/>
                <a:cs typeface="Trebuchet MS"/>
              </a:rPr>
              <a:t>, га</a:t>
            </a:r>
            <a:endParaRPr sz="1000" dirty="0">
              <a:latin typeface="Europe" panose="020B7200000000000000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975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5655"/>
              </p:ext>
            </p:extLst>
          </p:nvPr>
        </p:nvGraphicFramePr>
        <p:xfrm>
          <a:off x="1629166" y="910469"/>
          <a:ext cx="3765624" cy="2168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68" y="222569"/>
            <a:ext cx="3499811" cy="2382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title="Сеянец ЗК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381508"/>
            <a:ext cx="1347423" cy="1796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555776" y="118880"/>
            <a:ext cx="3960440" cy="614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ct val="0"/>
              </a:spcAft>
            </a:pPr>
            <a:r>
              <a:rPr lang="ru-RU" sz="1800" b="1" dirty="0" smtClean="0">
                <a:latin typeface="Europe" panose="020B7200000000000000" pitchFamily="34" charset="0"/>
                <a:ea typeface="Roboto" pitchFamily="2" charset="0"/>
              </a:rPr>
              <a:t>ПИТОМНИЧЕСКОЕ ХОЗЯЙСТВО</a:t>
            </a:r>
            <a:endParaRPr lang="ru-RU" sz="1800" b="1" dirty="0">
              <a:latin typeface="Europe" panose="020B7200000000000000" pitchFamily="34" charset="0"/>
              <a:ea typeface="Roboto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24491" y="3595828"/>
            <a:ext cx="33675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3300"/>
                </a:solidFill>
                <a:latin typeface="Europe" panose="020B7200000000000000" pitchFamily="34" charset="0"/>
                <a:ea typeface="+mj-ea"/>
                <a:cs typeface="+mj-cs"/>
              </a:rPr>
              <a:t>200 тыс. шт</a:t>
            </a:r>
            <a:r>
              <a:rPr lang="en-US" sz="1600" b="1" dirty="0" smtClean="0">
                <a:solidFill>
                  <a:srgbClr val="FF3300"/>
                </a:solidFill>
                <a:latin typeface="Europe" panose="020B7200000000000000" pitchFamily="34" charset="0"/>
                <a:ea typeface="+mj-ea"/>
                <a:cs typeface="+mj-cs"/>
              </a:rPr>
              <a:t>. </a:t>
            </a:r>
            <a:r>
              <a:rPr lang="en-US" sz="1400" dirty="0" smtClean="0">
                <a:latin typeface="Europe" panose="020B7200000000000000" pitchFamily="34" charset="0"/>
                <a:ea typeface="+mj-ea"/>
                <a:cs typeface="+mj-cs"/>
              </a:rPr>
              <a:t>c</a:t>
            </a:r>
            <a:r>
              <a:rPr lang="ru-RU" sz="1400" dirty="0" smtClean="0">
                <a:latin typeface="Europe" panose="020B7200000000000000" pitchFamily="34" charset="0"/>
                <a:ea typeface="+mj-ea"/>
                <a:cs typeface="+mj-cs"/>
              </a:rPr>
              <a:t>еянцев</a:t>
            </a:r>
            <a:r>
              <a:rPr lang="en-US" sz="1400" dirty="0" smtClean="0">
                <a:latin typeface="Europe" panose="020B7200000000000000" pitchFamily="34" charset="0"/>
                <a:ea typeface="+mj-ea"/>
                <a:cs typeface="+mj-cs"/>
              </a:rPr>
              <a:t> </a:t>
            </a:r>
            <a:r>
              <a:rPr lang="ru-RU" sz="1400" dirty="0" smtClean="0">
                <a:latin typeface="Europe" panose="020B7200000000000000" pitchFamily="34" charset="0"/>
                <a:ea typeface="+mj-ea"/>
                <a:cs typeface="+mj-cs"/>
              </a:rPr>
              <a:t>с </a:t>
            </a:r>
            <a:r>
              <a:rPr lang="ru-RU" sz="1400" dirty="0">
                <a:latin typeface="Europe" panose="020B7200000000000000" pitchFamily="34" charset="0"/>
                <a:ea typeface="+mj-ea"/>
                <a:cs typeface="+mj-cs"/>
              </a:rPr>
              <a:t>зкс, высаженных на территории области позволили </a:t>
            </a:r>
            <a:r>
              <a:rPr lang="ru-RU" sz="1400" dirty="0" smtClean="0">
                <a:latin typeface="Europe" panose="020B7200000000000000" pitchFamily="34" charset="0"/>
                <a:ea typeface="+mj-ea"/>
                <a:cs typeface="+mj-cs"/>
              </a:rPr>
              <a:t>создать</a:t>
            </a:r>
            <a:endParaRPr lang="en-US" sz="1200" b="1" dirty="0" smtClean="0">
              <a:latin typeface="Europe" panose="020B7200000000000000" pitchFamily="34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FF3300"/>
                </a:solidFill>
                <a:latin typeface="Europe" panose="020B7200000000000000" pitchFamily="34" charset="0"/>
                <a:ea typeface="+mj-ea"/>
                <a:cs typeface="+mj-cs"/>
              </a:rPr>
              <a:t>87,5 </a:t>
            </a:r>
            <a:r>
              <a:rPr lang="ru-RU" sz="1600" b="1" dirty="0">
                <a:solidFill>
                  <a:srgbClr val="FF3300"/>
                </a:solidFill>
                <a:latin typeface="Europe" panose="020B7200000000000000" pitchFamily="34" charset="0"/>
                <a:ea typeface="+mj-ea"/>
                <a:cs typeface="+mj-cs"/>
              </a:rPr>
              <a:t>га </a:t>
            </a:r>
            <a:r>
              <a:rPr lang="ru-RU" sz="1400" dirty="0">
                <a:latin typeface="Europe" panose="020B7200000000000000" pitchFamily="34" charset="0"/>
                <a:ea typeface="+mj-ea"/>
                <a:cs typeface="+mj-cs"/>
              </a:rPr>
              <a:t>лесных </a:t>
            </a:r>
            <a:r>
              <a:rPr lang="ru-RU" sz="1400" dirty="0" smtClean="0">
                <a:latin typeface="Europe" panose="020B7200000000000000" pitchFamily="34" charset="0"/>
                <a:ea typeface="+mj-ea"/>
                <a:cs typeface="+mj-cs"/>
              </a:rPr>
              <a:t>культур</a:t>
            </a:r>
            <a:endParaRPr lang="ru-RU" sz="1200" b="1" dirty="0">
              <a:latin typeface="Europe" panose="020B7200000000000000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47408" y="820193"/>
            <a:ext cx="3447081" cy="441521"/>
            <a:chOff x="244371" y="922023"/>
            <a:chExt cx="3447081" cy="441521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44371" y="922023"/>
              <a:ext cx="3447081" cy="441521"/>
              <a:chOff x="3213188" y="5965151"/>
              <a:chExt cx="4845189" cy="716153"/>
            </a:xfrm>
          </p:grpSpPr>
          <p:sp>
            <p:nvSpPr>
              <p:cNvPr id="16" name="object 87"/>
              <p:cNvSpPr/>
              <p:nvPr/>
            </p:nvSpPr>
            <p:spPr>
              <a:xfrm>
                <a:off x="3213188" y="6013919"/>
                <a:ext cx="4821555" cy="667385"/>
              </a:xfrm>
              <a:custGeom>
                <a:avLst/>
                <a:gdLst/>
                <a:ahLst/>
                <a:cxnLst/>
                <a:rect l="l" t="t" r="r" b="b"/>
                <a:pathLst>
                  <a:path w="4821555" h="667384">
                    <a:moveTo>
                      <a:pt x="0" y="0"/>
                    </a:moveTo>
                    <a:lnTo>
                      <a:pt x="318884" y="605980"/>
                    </a:lnTo>
                    <a:lnTo>
                      <a:pt x="4466755" y="666851"/>
                    </a:lnTo>
                    <a:lnTo>
                      <a:pt x="4820970" y="4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4B1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7" name="object 88"/>
              <p:cNvSpPr/>
              <p:nvPr/>
            </p:nvSpPr>
            <p:spPr>
              <a:xfrm>
                <a:off x="3237407" y="5965151"/>
                <a:ext cx="4820970" cy="66686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7547" y="951809"/>
              <a:ext cx="3100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latin typeface="Europe" panose="020B7200000000000000" pitchFamily="34" charset="0"/>
                  <a:cs typeface="Times New Roman" pitchFamily="18" charset="0"/>
                </a:rPr>
                <a:t>Посев семян в питомниках, га</a:t>
              </a:r>
              <a:endParaRPr lang="ru-RU" sz="1400" b="1" dirty="0">
                <a:solidFill>
                  <a:schemeClr val="bg1"/>
                </a:solidFill>
                <a:latin typeface="Europe" panose="020B72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40020" y="2139702"/>
            <a:ext cx="18506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Europe" panose="020B7200000000000000" pitchFamily="34" charset="0"/>
                <a:ea typeface="+mj-ea"/>
                <a:cs typeface="+mj-cs"/>
              </a:rPr>
              <a:t>В 2017 году на приобретение техники и оборудования для питомников области </a:t>
            </a:r>
            <a:r>
              <a:rPr lang="ru-RU" sz="1200" dirty="0" smtClean="0">
                <a:latin typeface="Europe" panose="020B7200000000000000" pitchFamily="34" charset="0"/>
                <a:ea typeface="+mj-ea"/>
                <a:cs typeface="+mj-cs"/>
              </a:rPr>
              <a:t>затрачено</a:t>
            </a:r>
            <a:r>
              <a:rPr lang="en-US" sz="1200" dirty="0" smtClean="0">
                <a:latin typeface="Europe" panose="020B7200000000000000" pitchFamily="34" charset="0"/>
                <a:ea typeface="+mj-ea"/>
                <a:cs typeface="+mj-cs"/>
              </a:rPr>
              <a:t> </a:t>
            </a:r>
          </a:p>
          <a:p>
            <a:r>
              <a:rPr lang="ru-RU" sz="1600" b="1" dirty="0" smtClean="0">
                <a:solidFill>
                  <a:srgbClr val="FF3300"/>
                </a:solidFill>
                <a:latin typeface="Europe" panose="020B7200000000000000" pitchFamily="34" charset="0"/>
                <a:ea typeface="+mj-ea"/>
                <a:cs typeface="+mj-cs"/>
              </a:rPr>
              <a:t>3,2 </a:t>
            </a:r>
            <a:r>
              <a:rPr lang="ru-RU" sz="1600" b="1" dirty="0">
                <a:solidFill>
                  <a:srgbClr val="FF3300"/>
                </a:solidFill>
                <a:latin typeface="Europe" panose="020B7200000000000000" pitchFamily="34" charset="0"/>
                <a:ea typeface="+mj-ea"/>
                <a:cs typeface="+mj-cs"/>
              </a:rPr>
              <a:t>млн</a:t>
            </a:r>
            <a:r>
              <a:rPr lang="ru-RU" sz="1600" b="1" dirty="0" smtClean="0">
                <a:solidFill>
                  <a:srgbClr val="FF3300"/>
                </a:solidFill>
                <a:latin typeface="Europe" panose="020B7200000000000000" pitchFamily="34" charset="0"/>
                <a:ea typeface="+mj-ea"/>
                <a:cs typeface="+mj-cs"/>
              </a:rPr>
              <a:t>.</a:t>
            </a:r>
            <a:r>
              <a:rPr lang="en-US" sz="1600" b="1" dirty="0" smtClean="0">
                <a:solidFill>
                  <a:srgbClr val="FF3300"/>
                </a:solidFill>
                <a:latin typeface="Europe" panose="020B7200000000000000" pitchFamily="34" charset="0"/>
                <a:ea typeface="+mj-ea"/>
                <a:cs typeface="+mj-cs"/>
              </a:rPr>
              <a:t> </a:t>
            </a:r>
            <a:r>
              <a:rPr lang="ru-RU" sz="1600" b="1" dirty="0" smtClean="0">
                <a:solidFill>
                  <a:srgbClr val="FF3300"/>
                </a:solidFill>
                <a:latin typeface="Europe" panose="020B7200000000000000" pitchFamily="34" charset="0"/>
                <a:ea typeface="+mj-ea"/>
                <a:cs typeface="+mj-cs"/>
              </a:rPr>
              <a:t>руб </a:t>
            </a:r>
            <a:endParaRPr lang="en-US" sz="1600" b="1" dirty="0" smtClean="0">
              <a:solidFill>
                <a:srgbClr val="FF3300"/>
              </a:solidFill>
              <a:latin typeface="Europe" panose="020B7200000000000000" pitchFamily="34" charset="0"/>
              <a:ea typeface="+mj-ea"/>
              <a:cs typeface="+mj-cs"/>
            </a:endParaRPr>
          </a:p>
          <a:p>
            <a:r>
              <a:rPr lang="ru-RU" sz="1200" dirty="0" smtClean="0">
                <a:latin typeface="Europe" panose="020B7200000000000000" pitchFamily="34" charset="0"/>
                <a:ea typeface="+mj-ea"/>
                <a:cs typeface="+mj-cs"/>
              </a:rPr>
              <a:t>собственных </a:t>
            </a:r>
            <a:r>
              <a:rPr lang="ru-RU" sz="1200" dirty="0">
                <a:latin typeface="Europe" panose="020B7200000000000000" pitchFamily="34" charset="0"/>
                <a:ea typeface="+mj-ea"/>
                <a:cs typeface="+mj-cs"/>
              </a:rPr>
              <a:t>средств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901410354"/>
              </p:ext>
            </p:extLst>
          </p:nvPr>
        </p:nvGraphicFramePr>
        <p:xfrm>
          <a:off x="1259632" y="3250976"/>
          <a:ext cx="3991142" cy="1850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Заголовок 1"/>
          <p:cNvSpPr txBox="1">
            <a:spLocks/>
          </p:cNvSpPr>
          <p:nvPr/>
        </p:nvSpPr>
        <p:spPr>
          <a:xfrm>
            <a:off x="4130855" y="3175680"/>
            <a:ext cx="1122344" cy="31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Europe" panose="020B7200000000000000" pitchFamily="34" charset="0"/>
              </a:rPr>
              <a:t>30% </a:t>
            </a:r>
            <a:r>
              <a:rPr lang="ru-RU" sz="1200" dirty="0" smtClean="0">
                <a:latin typeface="Europe" panose="020B7200000000000000" pitchFamily="34" charset="0"/>
              </a:rPr>
              <a:t>Сосна</a:t>
            </a:r>
            <a:endParaRPr lang="ru-RU" sz="1200" b="1" dirty="0">
              <a:solidFill>
                <a:srgbClr val="FF3300"/>
              </a:solidFill>
              <a:latin typeface="Europe" panose="020B7200000000000000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214032" y="3997628"/>
            <a:ext cx="1190427" cy="262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Europe" panose="020B7200000000000000" pitchFamily="34" charset="0"/>
              </a:rPr>
              <a:t>60% </a:t>
            </a:r>
            <a:r>
              <a:rPr lang="ru-RU" sz="1200" dirty="0" smtClean="0">
                <a:latin typeface="Europe" panose="020B7200000000000000" pitchFamily="34" charset="0"/>
              </a:rPr>
              <a:t>Кедр</a:t>
            </a:r>
            <a:endParaRPr lang="ru-RU" sz="1200" b="1" dirty="0">
              <a:solidFill>
                <a:srgbClr val="FF3300"/>
              </a:solidFill>
              <a:latin typeface="Europe" panose="020B7200000000000000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49" y="3337523"/>
            <a:ext cx="409197" cy="660105"/>
          </a:xfrm>
          <a:prstGeom prst="rect">
            <a:avLst/>
          </a:prstGeom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4391800" y="3858619"/>
            <a:ext cx="1118159" cy="245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Europe" panose="020B7200000000000000" pitchFamily="34" charset="0"/>
              </a:rPr>
              <a:t>10</a:t>
            </a:r>
            <a:r>
              <a:rPr lang="ru-RU" sz="1400" b="1" dirty="0" smtClean="0">
                <a:latin typeface="Europe" panose="020B7200000000000000" pitchFamily="34" charset="0"/>
              </a:rPr>
              <a:t>% </a:t>
            </a:r>
            <a:r>
              <a:rPr lang="ru-RU" sz="1200" dirty="0" smtClean="0">
                <a:latin typeface="Europe" panose="020B7200000000000000" pitchFamily="34" charset="0"/>
              </a:rPr>
              <a:t>Ель</a:t>
            </a:r>
            <a:endParaRPr lang="ru-RU" sz="1200" dirty="0">
              <a:latin typeface="Europe" panose="020B7200000000000000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52" y="3436778"/>
            <a:ext cx="507218" cy="770571"/>
          </a:xfrm>
          <a:prstGeom prst="rect">
            <a:avLst/>
          </a:prstGeom>
        </p:spPr>
      </p:pic>
      <p:sp>
        <p:nvSpPr>
          <p:cNvPr id="25" name="object 92"/>
          <p:cNvSpPr/>
          <p:nvPr/>
        </p:nvSpPr>
        <p:spPr>
          <a:xfrm flipH="1">
            <a:off x="3632523" y="3014276"/>
            <a:ext cx="529793" cy="6140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22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3" name="Picture 4" descr="https://landas.ru/wp-content/uploads/2016/12/posadka-listven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12" y="1014384"/>
            <a:ext cx="4875001" cy="17805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pkua.com/imgs/board/8/161908-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6"/>
          <a:stretch/>
        </p:blipFill>
        <p:spPr bwMode="auto">
          <a:xfrm>
            <a:off x="5732413" y="797825"/>
            <a:ext cx="2472225" cy="22888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293" name="Номер слайда 1"/>
          <p:cNvSpPr txBox="1">
            <a:spLocks/>
          </p:cNvSpPr>
          <p:nvPr/>
        </p:nvSpPr>
        <p:spPr bwMode="auto">
          <a:xfrm>
            <a:off x="6897688" y="4751785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E01AEC0-EBAA-4BFF-990A-03DDF2569C2D}" type="slidenum">
              <a:rPr lang="en-US" altLang="ru-RU" sz="1600" b="1">
                <a:solidFill>
                  <a:schemeClr val="tx1"/>
                </a:solidFill>
                <a:latin typeface="Arial" pitchFamily="34" charset="0"/>
                <a:sym typeface="Gill Sans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n-US" altLang="ru-RU" sz="1600" b="1" dirty="0">
              <a:solidFill>
                <a:schemeClr val="tx1"/>
              </a:solidFill>
              <a:latin typeface="Arial" pitchFamily="34" charset="0"/>
              <a:sym typeface="Gill Sans"/>
            </a:endParaRPr>
          </a:p>
        </p:txBody>
      </p:sp>
      <p:graphicFrame>
        <p:nvGraphicFramePr>
          <p:cNvPr id="1229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958560"/>
              </p:ext>
            </p:extLst>
          </p:nvPr>
        </p:nvGraphicFramePr>
        <p:xfrm>
          <a:off x="1043608" y="348854"/>
          <a:ext cx="6338888" cy="27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r:id="rId5" imgW="6340390" imgH="3621338" progId="Excel.Chart.8">
                  <p:embed/>
                </p:oleObj>
              </mc:Choice>
              <mc:Fallback>
                <p:oleObj r:id="rId5" imgW="6340390" imgH="362133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48854"/>
                        <a:ext cx="6338888" cy="27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AutoShape 6"/>
          <p:cNvSpPr>
            <a:spLocks noChangeAspect="1" noChangeArrowheads="1"/>
          </p:cNvSpPr>
          <p:nvPr/>
        </p:nvSpPr>
        <p:spPr bwMode="auto">
          <a:xfrm>
            <a:off x="63500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</a:endParaRPr>
          </a:p>
        </p:txBody>
      </p:sp>
      <p:sp>
        <p:nvSpPr>
          <p:cNvPr id="12296" name="AutoShape 8"/>
          <p:cNvSpPr>
            <a:spLocks noChangeAspect="1" noChangeArrowheads="1"/>
          </p:cNvSpPr>
          <p:nvPr/>
        </p:nvSpPr>
        <p:spPr bwMode="auto">
          <a:xfrm>
            <a:off x="215900" y="59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</a:endParaRPr>
          </a:p>
        </p:txBody>
      </p:sp>
      <p:sp>
        <p:nvSpPr>
          <p:cNvPr id="12297" name="AutoShape 10"/>
          <p:cNvSpPr>
            <a:spLocks noChangeAspect="1" noChangeArrowheads="1"/>
          </p:cNvSpPr>
          <p:nvPr/>
        </p:nvSpPr>
        <p:spPr bwMode="auto">
          <a:xfrm>
            <a:off x="368300" y="1202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</a:endParaRPr>
          </a:p>
        </p:txBody>
      </p:sp>
      <p:sp>
        <p:nvSpPr>
          <p:cNvPr id="12298" name="AutoShape 12"/>
          <p:cNvSpPr>
            <a:spLocks noChangeAspect="1" noChangeArrowheads="1"/>
          </p:cNvSpPr>
          <p:nvPr/>
        </p:nvSpPr>
        <p:spPr bwMode="auto">
          <a:xfrm>
            <a:off x="520700" y="2345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</a:endParaRPr>
          </a:p>
        </p:txBody>
      </p:sp>
      <p:sp>
        <p:nvSpPr>
          <p:cNvPr id="12299" name="AutoShape 14"/>
          <p:cNvSpPr>
            <a:spLocks noChangeAspect="1" noChangeArrowheads="1"/>
          </p:cNvSpPr>
          <p:nvPr/>
        </p:nvSpPr>
        <p:spPr bwMode="auto">
          <a:xfrm>
            <a:off x="673100" y="3488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</a:endParaRPr>
          </a:p>
        </p:txBody>
      </p:sp>
      <p:sp>
        <p:nvSpPr>
          <p:cNvPr id="12300" name="Прямоугольник 9"/>
          <p:cNvSpPr>
            <a:spLocks noChangeArrowheads="1"/>
          </p:cNvSpPr>
          <p:nvPr/>
        </p:nvSpPr>
        <p:spPr bwMode="auto">
          <a:xfrm>
            <a:off x="2403376" y="97125"/>
            <a:ext cx="66580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Europe" panose="020B7200000000000000" pitchFamily="34" charset="0"/>
                <a:ea typeface="+mj-ea"/>
                <a:cs typeface="+mj-cs"/>
              </a:rPr>
              <a:t>КОМПЛЕКС «КЕДРОВЫЙ САД». Создание лесного селекционно-семеноводческого центра (ЛСЦЦ</a:t>
            </a:r>
            <a:r>
              <a:rPr lang="ru-RU" altLang="ru-RU" sz="1800" b="1" dirty="0" smtClean="0">
                <a:solidFill>
                  <a:schemeClr val="tx1"/>
                </a:solidFill>
                <a:latin typeface="Europe" panose="020B7200000000000000" pitchFamily="34" charset="0"/>
                <a:ea typeface="Roboto" pitchFamily="2" charset="0"/>
                <a:cs typeface="+mj-cs"/>
              </a:rPr>
              <a:t>)</a:t>
            </a:r>
            <a:endParaRPr lang="ru-RU" altLang="ru-RU" sz="1800" b="1" dirty="0">
              <a:solidFill>
                <a:schemeClr val="tx1"/>
              </a:solidFill>
              <a:latin typeface="Europe" panose="020B7200000000000000" pitchFamily="34" charset="0"/>
              <a:ea typeface="Roboto" pitchFamily="2" charset="0"/>
              <a:cs typeface="+mj-cs"/>
            </a:endParaRPr>
          </a:p>
        </p:txBody>
      </p:sp>
      <p:pic>
        <p:nvPicPr>
          <p:cNvPr id="12302" name="Picture 2" descr="http://www.rosleshoz.gov.ru/media/news/1424/semenov.jpg?display=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85" y="2599642"/>
            <a:ext cx="2688551" cy="14742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otzyvy.pro/uploads/reviews/2016-01/141fd9a7abc2460e15ba925bdfd8d4e7.jpg"/>
          <p:cNvPicPr>
            <a:picLocks noChangeAspect="1" noChangeArrowheads="1"/>
          </p:cNvPicPr>
          <p:nvPr/>
        </p:nvPicPr>
        <p:blipFill rotWithShape="1">
          <a:blip r:embed="rId8"/>
          <a:srcRect l="109" t="3880" r="-109" b="10749"/>
          <a:stretch/>
        </p:blipFill>
        <p:spPr bwMode="auto">
          <a:xfrm>
            <a:off x="4995321" y="2777430"/>
            <a:ext cx="2830349" cy="18825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7194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80032"/>
            <a:ext cx="7067128" cy="638547"/>
          </a:xfrm>
        </p:spPr>
        <p:txBody>
          <a:bodyPr>
            <a:noAutofit/>
          </a:bodyPr>
          <a:lstStyle/>
          <a:p>
            <a:pPr algn="l">
              <a:spcAft>
                <a:spcPct val="0"/>
              </a:spcAft>
            </a:pPr>
            <a:r>
              <a:rPr lang="ru-RU" altLang="ru-RU" sz="1800" b="1" dirty="0" smtClean="0">
                <a:latin typeface="Europe" panose="020B7200000000000000" pitchFamily="34" charset="0"/>
              </a:rPr>
              <a:t>ПЛАНИРУЕМЫЕ ОБЪЕМЫ </a:t>
            </a:r>
            <a:r>
              <a:rPr lang="ru-RU" altLang="ru-RU" sz="1800" b="1" dirty="0">
                <a:latin typeface="Europe" panose="020B7200000000000000" pitchFamily="34" charset="0"/>
              </a:rPr>
              <a:t>использования посадочного материала с ЗКС  для лесовосстановления</a:t>
            </a:r>
            <a:endParaRPr lang="ru-RU" sz="1800" b="1" dirty="0">
              <a:latin typeface="Europe" panose="020B7200000000000000" pitchFamily="34" charset="0"/>
            </a:endParaRPr>
          </a:p>
        </p:txBody>
      </p:sp>
      <p:pic>
        <p:nvPicPr>
          <p:cNvPr id="4" name="Picture 2" descr="F:\кедросад\f_novyj_obshchij__20112608094925.jpg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7" b="12427"/>
          <a:stretch/>
        </p:blipFill>
        <p:spPr>
          <a:xfrm>
            <a:off x="375035" y="1369927"/>
            <a:ext cx="4064707" cy="21602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graphicFrame>
        <p:nvGraphicFramePr>
          <p:cNvPr id="10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48977"/>
              </p:ext>
            </p:extLst>
          </p:nvPr>
        </p:nvGraphicFramePr>
        <p:xfrm>
          <a:off x="2483768" y="1141961"/>
          <a:ext cx="6307922" cy="348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Развернутая стрелка 2"/>
          <p:cNvSpPr/>
          <p:nvPr/>
        </p:nvSpPr>
        <p:spPr>
          <a:xfrm>
            <a:off x="7699798" y="935682"/>
            <a:ext cx="891132" cy="829311"/>
          </a:xfrm>
          <a:prstGeom prst="utur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4502781"/>
            <a:ext cx="2637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197" b="1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Europe" panose="020B7200000000000000" pitchFamily="34" charset="0"/>
              </a:rPr>
              <a:t>Посадочный материал с ЗКС тыс.шт</a:t>
            </a: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6592656" y="3054533"/>
            <a:ext cx="2073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Окончание проектирования  ЛССЦ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Europe" panose="020B7200000000000000" pitchFamily="34" charset="0"/>
              </a:rPr>
              <a:t>Начало </a:t>
            </a:r>
            <a:r>
              <a:rPr lang="ru-RU" sz="1000" dirty="0">
                <a:solidFill>
                  <a:schemeClr val="bg1"/>
                </a:solidFill>
                <a:latin typeface="Europe" panose="020B7200000000000000" pitchFamily="34" charset="0"/>
              </a:rPr>
              <a:t>строительства ЛССЦ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7316590" y="3101468"/>
            <a:ext cx="21018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Окончание </a:t>
            </a:r>
            <a:r>
              <a:rPr lang="ru-RU" sz="1000" dirty="0" smtClean="0">
                <a:solidFill>
                  <a:schemeClr val="bg1"/>
                </a:solidFill>
                <a:latin typeface="Europe" panose="020B7200000000000000" pitchFamily="34" charset="0"/>
              </a:rPr>
              <a:t>строительства </a:t>
            </a:r>
            <a:r>
              <a:rPr lang="ru-RU" sz="1000" dirty="0">
                <a:solidFill>
                  <a:schemeClr val="bg1"/>
                </a:solidFill>
                <a:latin typeface="Europe" panose="020B7200000000000000" pitchFamily="34" charset="0"/>
              </a:rPr>
              <a:t>ЛССЦ</a:t>
            </a: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6076483" y="3305104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Начало </a:t>
            </a:r>
            <a:r>
              <a:rPr lang="ru-RU" sz="1000" dirty="0">
                <a:solidFill>
                  <a:schemeClr val="bg1"/>
                </a:solidFill>
              </a:rPr>
              <a:t>проектирования  </a:t>
            </a:r>
            <a:endParaRPr lang="ru-RU" sz="1000" dirty="0" smtClean="0">
              <a:solidFill>
                <a:schemeClr val="bg1"/>
              </a:solidFill>
            </a:endParaRPr>
          </a:p>
          <a:p>
            <a:r>
              <a:rPr lang="ru-RU" sz="1000" dirty="0" smtClean="0">
                <a:solidFill>
                  <a:schemeClr val="bg1"/>
                </a:solidFill>
              </a:rPr>
              <a:t>ЛССЦ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43609" y="1615674"/>
            <a:ext cx="259078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Europe" panose="020B7200000000000000" pitchFamily="34" charset="0"/>
              </a:rPr>
              <a:t>ЛССЦ на территории Томской области </a:t>
            </a:r>
            <a:r>
              <a:rPr lang="ru-RU" sz="1400" dirty="0">
                <a:latin typeface="Europe" panose="020B7200000000000000" pitchFamily="34" charset="0"/>
              </a:rPr>
              <a:t>(ежегодный объем выращивания  </a:t>
            </a:r>
            <a:endParaRPr lang="en-US" sz="1400" dirty="0" smtClean="0">
              <a:latin typeface="Europe" panose="020B7200000000000000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rgbClr val="FF3300"/>
                </a:solidFill>
                <a:latin typeface="Europe" panose="020B7200000000000000" pitchFamily="34" charset="0"/>
                <a:ea typeface="+mj-ea"/>
                <a:cs typeface="+mj-cs"/>
              </a:rPr>
              <a:t>7 млн. шт. </a:t>
            </a:r>
            <a:endParaRPr lang="en-US" sz="1600" b="1" dirty="0">
              <a:solidFill>
                <a:srgbClr val="FF3300"/>
              </a:solidFill>
              <a:latin typeface="Europe" panose="020B7200000000000000" pitchFamily="34" charset="0"/>
              <a:ea typeface="+mj-ea"/>
              <a:cs typeface="+mj-cs"/>
            </a:endParaRPr>
          </a:p>
          <a:p>
            <a:pPr>
              <a:defRPr/>
            </a:pPr>
            <a:r>
              <a:rPr lang="ru-RU" sz="1400" dirty="0" smtClean="0">
                <a:latin typeface="Europe" panose="020B7200000000000000" pitchFamily="34" charset="0"/>
              </a:rPr>
              <a:t>сеянцев </a:t>
            </a:r>
            <a:r>
              <a:rPr lang="ru-RU" sz="1400" dirty="0">
                <a:latin typeface="Europe" panose="020B7200000000000000" pitchFamily="34" charset="0"/>
              </a:rPr>
              <a:t>с ЗКС)</a:t>
            </a:r>
          </a:p>
        </p:txBody>
      </p:sp>
    </p:spTree>
    <p:extLst>
      <p:ext uri="{BB962C8B-B14F-4D97-AF65-F5344CB8AC3E}">
        <p14:creationId xmlns:p14="http://schemas.microsoft.com/office/powerpoint/2010/main" val="24068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576</Words>
  <Application>Microsoft Office PowerPoint</Application>
  <PresentationFormat>Экран (16:9)</PresentationFormat>
  <Paragraphs>190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Europe</vt:lpstr>
      <vt:lpstr>Calibri</vt:lpstr>
      <vt:lpstr>Trebuchet MS</vt:lpstr>
      <vt:lpstr>Gill Sans</vt:lpstr>
      <vt:lpstr>Roboto</vt:lpstr>
      <vt:lpstr>Times New Roman</vt:lpstr>
      <vt:lpstr>Тема Office</vt:lpstr>
      <vt:lpstr>Диаграмма Microsoft Excel</vt:lpstr>
      <vt:lpstr>Презентация PowerPoint</vt:lpstr>
      <vt:lpstr>ТОМСКАЯ ОБЛАСТЬ</vt:lpstr>
      <vt:lpstr>ОХРАНА ЛЕСОВ ОТ ПОЖАРОВ</vt:lpstr>
      <vt:lpstr>КАРТА-СХЕМА распространения очагов  сибирского шелкопряда и арендованные участки</vt:lpstr>
      <vt:lpstr>Презентация PowerPoint</vt:lpstr>
      <vt:lpstr>ВЫПОЛНЕНИЕ МЕРОПРИЯТИЙ  ПО ЛЕСОВОССТАНОВЛЕНИЮ</vt:lpstr>
      <vt:lpstr>Презентация PowerPoint</vt:lpstr>
      <vt:lpstr>Презентация PowerPoint</vt:lpstr>
      <vt:lpstr>ПЛАНИРУЕМЫЕ ОБЪЕМЫ использования посадочного материала с ЗКС  для лесовосстановления</vt:lpstr>
      <vt:lpstr>ИНТЕНСИФИКАЦИЯ ЛЕСНОГО ХОЗЯЙСТВА  Томской области</vt:lpstr>
      <vt:lpstr>ПРИПОСЕЛКОВЫЕ КЕДРОВНИКИ  Томской области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Титова Ольга Андреевна</dc:creator>
  <cp:lastModifiedBy>Олеся Николаевна Парахина</cp:lastModifiedBy>
  <cp:revision>95</cp:revision>
  <cp:lastPrinted>2018-03-23T02:30:25Z</cp:lastPrinted>
  <dcterms:created xsi:type="dcterms:W3CDTF">2018-01-26T09:47:51Z</dcterms:created>
  <dcterms:modified xsi:type="dcterms:W3CDTF">2018-03-23T03:28:27Z</dcterms:modified>
</cp:coreProperties>
</file>