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cvf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shmatkov@wwf.ru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327" y="1707654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Шматков Николай Михайлович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Актуальные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проблемы лесного хозяйства России и пути их решения: 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видение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WWF </a:t>
            </a:r>
          </a:p>
        </p:txBody>
      </p:sp>
      <p:pic>
        <p:nvPicPr>
          <p:cNvPr id="4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34" y="3949030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401191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Всемирный фонд дикой природы (WWF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lvl="0" defTabSz="457200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23 марта 2018 г.</a:t>
            </a: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5496" y="699542"/>
            <a:ext cx="91085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>
              <a:defRPr sz="1800"/>
            </a:pPr>
            <a:r>
              <a:rPr lang="ru-RU" sz="2400" dirty="0"/>
              <a:t>Лед тронулся? </a:t>
            </a: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388"/>
          <p:cNvSpPr/>
          <p:nvPr/>
        </p:nvSpPr>
        <p:spPr>
          <a:xfrm>
            <a:off x="49296" y="1161207"/>
            <a:ext cx="8923638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just" defTabSz="457200"/>
            <a:r>
              <a:rPr lang="ru-RU" sz="1600" dirty="0"/>
              <a:t>Данные приоткрываются — начата публикация </a:t>
            </a:r>
            <a:r>
              <a:rPr lang="ru-RU" sz="1600" b="1" dirty="0"/>
              <a:t>актов лесопатологических обследований</a:t>
            </a:r>
            <a:r>
              <a:rPr lang="ru-RU" sz="1600" dirty="0"/>
              <a:t>, что важно, т.к. </a:t>
            </a:r>
            <a:r>
              <a:rPr lang="ru-RU" sz="1600" b="1" dirty="0"/>
              <a:t>санитарные рубки </a:t>
            </a:r>
            <a:r>
              <a:rPr lang="ru-RU" sz="1600" dirty="0"/>
              <a:t>– основной источник незаконно заготовленной древесины</a:t>
            </a:r>
          </a:p>
          <a:p>
            <a:pPr lvl="0" algn="just" defTabSz="457200"/>
            <a:endParaRPr lang="ru-RU" sz="1600" dirty="0"/>
          </a:p>
          <a:p>
            <a:pPr lvl="0" algn="just" defTabSz="457200"/>
            <a:r>
              <a:rPr lang="ru-RU" sz="1600" dirty="0"/>
              <a:t>Информация представлена на сайтах регионов и агрегирована на сайте </a:t>
            </a:r>
            <a:r>
              <a:rPr lang="ru-RU" sz="1600" dirty="0">
                <a:hlinkClick r:id="rId4"/>
              </a:rPr>
              <a:t>www.hcvf.ru</a:t>
            </a:r>
            <a:r>
              <a:rPr lang="ru-RU" sz="1600" dirty="0"/>
              <a:t>. </a:t>
            </a:r>
            <a:endParaRPr lang="ru-RU" sz="1600" dirty="0" smtClean="0">
              <a:solidFill>
                <a:srgbClr val="FF0000"/>
              </a:solidFill>
            </a:endParaRPr>
          </a:p>
          <a:p>
            <a:pPr lvl="0" algn="just" defTabSz="457200"/>
            <a:endParaRPr lang="ru-RU" sz="1600" dirty="0" smtClean="0">
              <a:solidFill>
                <a:srgbClr val="FF0000"/>
              </a:solidFill>
            </a:endParaRPr>
          </a:p>
          <a:p>
            <a:pPr lvl="0" algn="just" defTabSz="457200"/>
            <a:r>
              <a:rPr lang="ru-RU" sz="1600" dirty="0"/>
              <a:t>Еще хороший пример предоставления доступа к данным – раздел по отрытым данным в ЕГАИС учета древесины, включающий также данные о расположении арендованных лесных участков</a:t>
            </a:r>
          </a:p>
          <a:p>
            <a:pPr lvl="0" algn="just" defTabSz="457200"/>
            <a:endParaRPr lang="ru-RU" sz="1600" dirty="0"/>
          </a:p>
          <a:p>
            <a:pPr lvl="0" algn="just" defTabSz="457200"/>
            <a:r>
              <a:rPr lang="ru-RU" sz="1600" dirty="0"/>
              <a:t>Впервые любой гражданин России может получить достоверную информацию о площади лесных пожаров в ИСДМ-Рослесхоз через портал </a:t>
            </a:r>
            <a:r>
              <a:rPr lang="ru-RU" sz="1600" dirty="0" err="1"/>
              <a:t>Госуслуги</a:t>
            </a:r>
            <a:r>
              <a:rPr lang="ru-RU" sz="1600" dirty="0"/>
              <a:t> … однако пока система дает достаточно качественные данные только по особо крупным и катастрофическим пожарам. В результате регионы стали меньше скрывать площади лесных пожаров</a:t>
            </a:r>
          </a:p>
          <a:p>
            <a:pPr lvl="0" defTabSz="457200"/>
            <a:endParaRPr lang="ru-RU" sz="1600" dirty="0">
              <a:solidFill>
                <a:srgbClr val="FF0000"/>
              </a:solidFill>
            </a:endParaRPr>
          </a:p>
          <a:p>
            <a:pPr lvl="0" defTabSz="457200"/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5496" y="699542"/>
            <a:ext cx="91085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/>
            <a:r>
              <a:rPr lang="ru-RU" sz="2400" dirty="0"/>
              <a:t>Основные выводы и рекомендации</a:t>
            </a:r>
            <a:endParaRPr lang="ru-RU" sz="2400" dirty="0">
              <a:solidFill>
                <a:srgbClr val="8ABE34"/>
              </a:solidFill>
            </a:endParaRP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388"/>
          <p:cNvSpPr/>
          <p:nvPr/>
        </p:nvSpPr>
        <p:spPr>
          <a:xfrm>
            <a:off x="0" y="1059582"/>
            <a:ext cx="8972934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/>
              <a:t>Учредить Национальное лесное наследие России для сохранения самых ценных лесов, включая наиболее важные </a:t>
            </a:r>
            <a:r>
              <a:rPr lang="ru-RU" sz="1400" dirty="0" err="1"/>
              <a:t>малонарушенные</a:t>
            </a:r>
            <a:r>
              <a:rPr lang="ru-RU" sz="1400" dirty="0"/>
              <a:t> лесные </a:t>
            </a:r>
            <a:r>
              <a:rPr lang="ru-RU" sz="1400" dirty="0" smtClean="0"/>
              <a:t>территории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Превратить </a:t>
            </a:r>
            <a:r>
              <a:rPr lang="ru-RU" sz="1400" dirty="0"/>
              <a:t>госпрограмму по развитию лесного механизма в эффективный механизм стимулирования развития лесного сектора, обеспечить государственный контроль за результатами по </a:t>
            </a:r>
            <a:r>
              <a:rPr lang="ru-RU" sz="1400" dirty="0" err="1"/>
              <a:t>лесовыращиванию</a:t>
            </a:r>
            <a:r>
              <a:rPr lang="ru-RU" sz="1400" dirty="0"/>
              <a:t>, а не за процессами и промежуточными шагами (посадка лесных культур, создание лесосеменных центров</a:t>
            </a:r>
            <a:r>
              <a:rPr lang="ru-RU" sz="1400" dirty="0" smtClean="0"/>
              <a:t>)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Стимулировать </a:t>
            </a:r>
            <a:r>
              <a:rPr lang="ru-RU" sz="1400" dirty="0"/>
              <a:t>инвестиции в ЛЕСОВЫРАЩИВАНИЕ (увеличение качества лесного фонда)  </a:t>
            </a:r>
            <a:endParaRPr lang="ru-RU" sz="1400" dirty="0" smtClean="0"/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Обеспечить </a:t>
            </a:r>
            <a:r>
              <a:rPr lang="ru-RU" sz="1400" dirty="0">
                <a:sym typeface="Helvetica"/>
              </a:rPr>
              <a:t>полную информационную открытость информации о лесах и лесном </a:t>
            </a:r>
            <a:r>
              <a:rPr lang="ru-RU" sz="1400" dirty="0" smtClean="0">
                <a:sym typeface="Helvetica"/>
              </a:rPr>
              <a:t>хозяйстве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ru-RU" sz="1000" dirty="0">
              <a:sym typeface="Helvetica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Изменить </a:t>
            </a:r>
            <a:r>
              <a:rPr lang="ru-RU" sz="1400" dirty="0"/>
              <a:t>порядок рассмотрения ПИП в целях стимулирования эффективного </a:t>
            </a:r>
            <a:r>
              <a:rPr lang="ru-RU" sz="1400" dirty="0" err="1"/>
              <a:t>лесовосстановления</a:t>
            </a:r>
            <a:r>
              <a:rPr lang="ru-RU" sz="1400" dirty="0"/>
              <a:t> и обеспечения проведения рубок ухода в молодняках по интенсивной </a:t>
            </a:r>
            <a:r>
              <a:rPr lang="ru-RU" sz="1400" dirty="0" smtClean="0"/>
              <a:t>модели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Ввести </a:t>
            </a:r>
            <a:r>
              <a:rPr lang="ru-RU" sz="1400" dirty="0"/>
              <a:t>возможность краткосрочного пользования (через аукционы) пищевыми и </a:t>
            </a:r>
            <a:r>
              <a:rPr lang="ru-RU" sz="1400" dirty="0" err="1"/>
              <a:t>недревесными</a:t>
            </a:r>
            <a:r>
              <a:rPr lang="ru-RU" sz="1400" dirty="0"/>
              <a:t> ресурсами </a:t>
            </a:r>
            <a:r>
              <a:rPr lang="ru-RU" sz="1400" dirty="0" smtClean="0"/>
              <a:t>леса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Добавить </a:t>
            </a:r>
            <a:r>
              <a:rPr lang="ru-RU" sz="1400" dirty="0"/>
              <a:t>плантационное </a:t>
            </a:r>
            <a:r>
              <a:rPr lang="ru-RU" sz="1400" dirty="0" err="1"/>
              <a:t>лесовыращивание</a:t>
            </a:r>
            <a:r>
              <a:rPr lang="ru-RU" sz="1400" dirty="0"/>
              <a:t> в виды использования сельскохозяйственных </a:t>
            </a:r>
            <a:r>
              <a:rPr lang="ru-RU" sz="1400" dirty="0" smtClean="0"/>
              <a:t>земель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nternet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9621"/>
            <a:ext cx="3384376" cy="22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48064" y="2335969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GB" sz="2400" b="1" dirty="0" smtClean="0">
                <a:solidFill>
                  <a:srgbClr val="000000"/>
                </a:solidFill>
                <a:latin typeface="Helvetica" pitchFamily="34" charset="0"/>
                <a:cs typeface="Arial" charset="0"/>
                <a:hlinkClick r:id="rId5"/>
              </a:rPr>
              <a:t>nshmatkov@wwf.ru</a:t>
            </a:r>
            <a:endParaRPr lang="en-GB" altLang="en-GB" sz="2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432333" y="700409"/>
            <a:ext cx="83376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>
              <a:defRPr sz="1800"/>
            </a:pPr>
            <a:r>
              <a:rPr lang="ru-RU" sz="2400" dirty="0"/>
              <a:t>Основной результат </a:t>
            </a:r>
            <a:r>
              <a:rPr lang="ru-RU" sz="2400" dirty="0" smtClean="0"/>
              <a:t>последних десятилетий лесного хозяйства: </a:t>
            </a:r>
            <a:r>
              <a:rPr lang="ru-RU" sz="2400" dirty="0"/>
              <a:t>л</a:t>
            </a:r>
            <a:r>
              <a:rPr sz="2400" dirty="0" err="1"/>
              <a:t>ес</a:t>
            </a:r>
            <a:r>
              <a:rPr sz="2400" dirty="0"/>
              <a:t> </a:t>
            </a:r>
            <a:r>
              <a:rPr sz="2400" dirty="0" err="1"/>
              <a:t>закончился</a:t>
            </a:r>
            <a:endParaRPr sz="2400" dirty="0">
              <a:solidFill>
                <a:srgbClr val="8ABE34"/>
              </a:solidFill>
            </a:endParaRPr>
          </a:p>
        </p:txBody>
      </p:sp>
      <p:sp>
        <p:nvSpPr>
          <p:cNvPr id="3" name="Shape 388"/>
          <p:cNvSpPr/>
          <p:nvPr/>
        </p:nvSpPr>
        <p:spPr>
          <a:xfrm>
            <a:off x="120049" y="1319057"/>
            <a:ext cx="7036274" cy="70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just" defTabSz="457200">
              <a:lnSpc>
                <a:spcPts val="2500"/>
              </a:lnSpc>
            </a:pPr>
            <a:r>
              <a:rPr lang="ru-RU" sz="1400" dirty="0"/>
              <a:t>Все крупные перерабатывающие предприятия ощущают н</a:t>
            </a:r>
            <a:r>
              <a:rPr sz="1400" dirty="0" err="1"/>
              <a:t>ехватк</a:t>
            </a:r>
            <a:r>
              <a:rPr lang="ru-RU" sz="1400" dirty="0"/>
              <a:t>у сырья по приемлемым ценам: среднее плечо вывозки ЦБК превысило 250 </a:t>
            </a:r>
            <a:r>
              <a:rPr lang="ru-RU" sz="1400" dirty="0" smtClean="0"/>
              <a:t>км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84" y="1187483"/>
            <a:ext cx="16331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4" y="3363838"/>
            <a:ext cx="2142662" cy="14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77970"/>
            <a:ext cx="1901370" cy="142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forestforum.ru/images/img_6971_resi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3" y="3374859"/>
            <a:ext cx="2145854" cy="14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3075807"/>
            <a:ext cx="7036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ПРИМЕРЫ ПОГИБШИХ ЛЕСНЫХ КУЛЬТУР: зарастание сорной растительностью и пожары</a:t>
            </a:r>
          </a:p>
        </p:txBody>
      </p:sp>
      <p:sp>
        <p:nvSpPr>
          <p:cNvPr id="10" name="Shape 388"/>
          <p:cNvSpPr/>
          <p:nvPr/>
        </p:nvSpPr>
        <p:spPr>
          <a:xfrm>
            <a:off x="120049" y="2019826"/>
            <a:ext cx="7036274" cy="102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just" defTabSz="457200">
              <a:lnSpc>
                <a:spcPts val="2500"/>
              </a:lnSpc>
            </a:pPr>
            <a:r>
              <a:rPr lang="ru-RU" sz="1400" dirty="0" smtClean="0"/>
              <a:t>Основная </a:t>
            </a:r>
            <a:r>
              <a:rPr lang="ru-RU" sz="1400" dirty="0"/>
              <a:t>причина – отсутствие грамотного ухода за посадками, хвойные породы зарастают малоценными лиственными и гибнут: предприятия вынуждены осваивать малонарушенные лесные территории и защитные </a:t>
            </a:r>
            <a:r>
              <a:rPr lang="ru-RU" sz="1400" dirty="0" smtClean="0"/>
              <a:t>леса</a:t>
            </a:r>
            <a:endParaRPr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683568" y="699542"/>
            <a:ext cx="784887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/>
            <a:r>
              <a:rPr lang="ru-RU" sz="2400" dirty="0"/>
              <a:t>Почему закончился лес?</a:t>
            </a:r>
            <a:endParaRPr lang="ru-RU" sz="2400" dirty="0">
              <a:solidFill>
                <a:srgbClr val="8ABE34"/>
              </a:solidFill>
            </a:endParaRPr>
          </a:p>
        </p:txBody>
      </p:sp>
      <p:sp>
        <p:nvSpPr>
          <p:cNvPr id="3" name="Shape 388"/>
          <p:cNvSpPr/>
          <p:nvPr/>
        </p:nvSpPr>
        <p:spPr>
          <a:xfrm>
            <a:off x="94560" y="1161207"/>
            <a:ext cx="4513444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just" defTabSz="457200"/>
            <a:r>
              <a:rPr lang="ru-RU" sz="1400" dirty="0">
                <a:solidFill>
                  <a:srgbClr val="262626"/>
                </a:solidFill>
              </a:rPr>
              <a:t>Имитация </a:t>
            </a:r>
            <a:r>
              <a:rPr lang="ru-RU" sz="1400" dirty="0" err="1">
                <a:solidFill>
                  <a:srgbClr val="262626"/>
                </a:solidFill>
              </a:rPr>
              <a:t>лесовыращивания</a:t>
            </a:r>
            <a:r>
              <a:rPr lang="ru-RU" sz="1400" dirty="0">
                <a:solidFill>
                  <a:srgbClr val="262626"/>
                </a:solidFill>
              </a:rPr>
              <a:t> — главное средство имитации </a:t>
            </a:r>
            <a:r>
              <a:rPr lang="ru-RU" sz="1400" dirty="0"/>
              <a:t>благополучия</a:t>
            </a:r>
            <a:r>
              <a:rPr lang="ru-RU" sz="1400" dirty="0">
                <a:solidFill>
                  <a:srgbClr val="262626"/>
                </a:solidFill>
              </a:rPr>
              <a:t> в лесной статистике</a:t>
            </a:r>
          </a:p>
          <a:p>
            <a:pPr lvl="0" algn="just" defTabSz="457200"/>
            <a:endParaRPr lang="ru-RU" sz="1400" dirty="0">
              <a:solidFill>
                <a:srgbClr val="262626"/>
              </a:solidFill>
            </a:endParaRPr>
          </a:p>
          <a:p>
            <a:pPr lvl="0" algn="just" defTabSz="457200"/>
            <a:r>
              <a:rPr lang="ru-RU" sz="1400" dirty="0">
                <a:solidFill>
                  <a:srgbClr val="262626"/>
                </a:solidFill>
              </a:rPr>
              <a:t>Рослесхоз отчитался за 800 тыс. га созданных культур в 2017 г., уходами (на бумаге или неэффективным </a:t>
            </a:r>
            <a:r>
              <a:rPr lang="ru-RU" sz="1400" dirty="0" smtClean="0">
                <a:solidFill>
                  <a:srgbClr val="262626"/>
                </a:solidFill>
              </a:rPr>
              <a:t>«коридорным» </a:t>
            </a:r>
            <a:r>
              <a:rPr lang="ru-RU" sz="1400" dirty="0">
                <a:solidFill>
                  <a:srgbClr val="262626"/>
                </a:solidFill>
              </a:rPr>
              <a:t>способом) обеспечено менее 300 тыс. га</a:t>
            </a:r>
          </a:p>
          <a:p>
            <a:pPr lvl="0" algn="just" defTabSz="457200"/>
            <a:endParaRPr lang="ru-RU" sz="1400" dirty="0">
              <a:solidFill>
                <a:srgbClr val="262626"/>
              </a:solidFill>
            </a:endParaRPr>
          </a:p>
          <a:p>
            <a:pPr lvl="0" algn="just" defTabSz="457200"/>
            <a:r>
              <a:rPr lang="ru-RU" sz="1400" dirty="0">
                <a:solidFill>
                  <a:srgbClr val="262626"/>
                </a:solidFill>
              </a:rPr>
              <a:t>Запланированная площадь рубок ухода в молодняках в Беларуси почти в 2 раза превышает площадь создаваемых культур  </a:t>
            </a:r>
            <a:endParaRPr dirty="0">
              <a:solidFill>
                <a:srgbClr val="262626"/>
              </a:solidFill>
            </a:endParaRP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9712" y="3201746"/>
            <a:ext cx="2556284" cy="1440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" descr="https://img-fotki.yandex.ru/get/194503/13765332.6e/0_d67a3_f879475a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79" y="1115155"/>
            <a:ext cx="44532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08004" y="3291830"/>
            <a:ext cx="177259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35179" y="2366756"/>
            <a:ext cx="1745423" cy="3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95536" y="699542"/>
            <a:ext cx="8712968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>
              <a:lnSpc>
                <a:spcPct val="90000"/>
              </a:lnSpc>
            </a:pPr>
            <a:r>
              <a:rPr lang="ru-RU" sz="2400" dirty="0"/>
              <a:t>Каким должен быть государственное регулирование: стимулирование интенсивного </a:t>
            </a:r>
            <a:r>
              <a:rPr lang="ru-RU" sz="2400" dirty="0">
                <a:solidFill>
                  <a:srgbClr val="92D050"/>
                </a:solidFill>
              </a:rPr>
              <a:t>лесного хозяйства</a:t>
            </a:r>
            <a:r>
              <a:rPr lang="ru-RU" sz="2400" dirty="0"/>
              <a:t>, а не интенсивного </a:t>
            </a:r>
            <a:r>
              <a:rPr lang="ru-RU" sz="2400" dirty="0">
                <a:solidFill>
                  <a:srgbClr val="92D050"/>
                </a:solidFill>
              </a:rPr>
              <a:t>лесопользования</a:t>
            </a:r>
            <a:r>
              <a:rPr lang="ru-RU" sz="2400" dirty="0"/>
              <a:t> </a:t>
            </a:r>
          </a:p>
        </p:txBody>
      </p:sp>
      <p:sp>
        <p:nvSpPr>
          <p:cNvPr id="3" name="Shape 388"/>
          <p:cNvSpPr/>
          <p:nvPr/>
        </p:nvSpPr>
        <p:spPr>
          <a:xfrm>
            <a:off x="206795" y="1635646"/>
            <a:ext cx="8766139" cy="28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/>
              <a:t>Обеспечение контроля за результатами по </a:t>
            </a:r>
            <a:r>
              <a:rPr lang="ru-RU" sz="1400" dirty="0" err="1"/>
              <a:t>лесовыращиванию</a:t>
            </a:r>
            <a:r>
              <a:rPr lang="ru-RU" sz="1400" dirty="0"/>
              <a:t>, а не за процессами (посадка лесных культур, создание лесосеменных центров)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Изменение </a:t>
            </a:r>
            <a:r>
              <a:rPr lang="ru-RU" sz="1400" dirty="0"/>
              <a:t>порядка расчеты платы за лесопользование: за выращенный компанией лес она не должна платить, а лес, выращенный природой, должен обходиться максимально дорого 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Изменение </a:t>
            </a:r>
            <a:r>
              <a:rPr lang="ru-RU" sz="1400" dirty="0"/>
              <a:t>порядка исчисления расчетной лесосеки с учетом эффективности восстановления арендатором лесного участка: чем эффективнее арендатор восстанавливает лесной участок, тем больше может заготавливать</a:t>
            </a: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возможности получения льгот за качественное </a:t>
            </a:r>
            <a:r>
              <a:rPr lang="ru-RU" sz="1400" dirty="0" err="1"/>
              <a:t>лесовосстановление</a:t>
            </a:r>
            <a:r>
              <a:rPr lang="ru-RU" sz="1400" dirty="0"/>
              <a:t> и строительство дорог в освоенных (вторичных) лесах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Создать </a:t>
            </a:r>
            <a:r>
              <a:rPr lang="ru-RU" sz="1400" dirty="0"/>
              <a:t>понятную и практически работающую схему пролонгации арендных соглашений с ответственными </a:t>
            </a:r>
            <a:r>
              <a:rPr lang="ru-RU" sz="1400" dirty="0" err="1"/>
              <a:t>лесопользователями</a:t>
            </a:r>
            <a:r>
              <a:rPr lang="ru-RU" sz="1400" dirty="0"/>
              <a:t> для защиты их </a:t>
            </a:r>
            <a:r>
              <a:rPr lang="ru-RU" sz="1400" dirty="0" smtClean="0"/>
              <a:t>инвестиций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400" dirty="0" smtClean="0"/>
              <a:t>Изменить </a:t>
            </a:r>
            <a:r>
              <a:rPr lang="ru-RU" sz="1400" dirty="0"/>
              <a:t>порядок рассмотрения ПИП в целях стимулирования эффективного </a:t>
            </a:r>
            <a:r>
              <a:rPr lang="ru-RU" sz="1400" dirty="0" err="1"/>
              <a:t>лесовосстановления</a:t>
            </a:r>
            <a:r>
              <a:rPr lang="ru-RU" sz="1400" dirty="0"/>
              <a:t> и обеспечения проведения рубок ухода в молодняках по интенсивной модели</a:t>
            </a: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951A265-3745-4DB6-8680-ACC74259C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0085"/>
            <a:ext cx="403403" cy="4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5496" y="699542"/>
            <a:ext cx="9108504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>
              <a:lnSpc>
                <a:spcPct val="90000"/>
              </a:lnSpc>
              <a:defRPr sz="1800"/>
            </a:pPr>
            <a:r>
              <a:rPr lang="ru-RU" sz="2400" dirty="0"/>
              <a:t>Утрата Национального лесного наследия России </a:t>
            </a:r>
            <a:r>
              <a:rPr lang="ru-RU" sz="2400" dirty="0" smtClean="0"/>
              <a:t>– крупных </a:t>
            </a:r>
            <a:r>
              <a:rPr lang="ru-RU" sz="2400" dirty="0"/>
              <a:t>естественных лесных экосистем </a:t>
            </a:r>
            <a:r>
              <a:rPr lang="ru-RU" sz="2000" dirty="0" smtClean="0"/>
              <a:t>(</a:t>
            </a:r>
            <a:r>
              <a:rPr lang="ru-RU" sz="2000" dirty="0"/>
              <a:t>малонарушенных лесных территорий</a:t>
            </a:r>
            <a:r>
              <a:rPr lang="ru-RU" sz="2000" dirty="0" smtClean="0"/>
              <a:t>)</a:t>
            </a:r>
            <a:endParaRPr lang="ru-RU" sz="2000" dirty="0">
              <a:solidFill>
                <a:srgbClr val="8ABE34"/>
              </a:solidFill>
            </a:endParaRPr>
          </a:p>
        </p:txBody>
      </p:sp>
      <p:sp>
        <p:nvSpPr>
          <p:cNvPr id="3" name="Shape 388"/>
          <p:cNvSpPr/>
          <p:nvPr/>
        </p:nvSpPr>
        <p:spPr>
          <a:xfrm>
            <a:off x="69816" y="1594106"/>
            <a:ext cx="2197928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00" dirty="0"/>
              <a:t>Горит – из-за </a:t>
            </a:r>
            <a:r>
              <a:rPr lang="ru-RU" sz="1400" dirty="0" smtClean="0"/>
              <a:t>человеческого фактора – </a:t>
            </a:r>
            <a:r>
              <a:rPr lang="ru-RU" sz="1400" dirty="0"/>
              <a:t>значительно больше, чем вырубается </a:t>
            </a:r>
            <a:r>
              <a:rPr lang="ru-RU" sz="1400" dirty="0" smtClean="0"/>
              <a:t>…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1400" dirty="0"/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ru-RU" sz="1400" dirty="0"/>
              <a:t>С 2000 по 2013 гг. в России </a:t>
            </a:r>
            <a:r>
              <a:rPr lang="ru-RU" sz="1400" b="1" dirty="0">
                <a:solidFill>
                  <a:srgbClr val="FF0000"/>
                </a:solidFill>
              </a:rPr>
              <a:t>утрачено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21 млн га МЛТ</a:t>
            </a:r>
            <a:r>
              <a:rPr lang="ru-RU" sz="1400" dirty="0"/>
              <a:t>, или 1,6 млн га в год. «Чемпионы» – Якутия, Красноярский край, Иркутская </a:t>
            </a:r>
            <a:r>
              <a:rPr lang="ru-RU" sz="1400" dirty="0" smtClean="0"/>
              <a:t>область. </a:t>
            </a:r>
            <a:endParaRPr lang="ru-RU" sz="1400" dirty="0"/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CB66C8B-F909-4A1B-9DFA-5299C8BA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2" y="1364974"/>
            <a:ext cx="3973775" cy="2806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7FD8B9-6D7D-4A55-AFFD-9AA09F250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437998"/>
            <a:ext cx="2351937" cy="2660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CCB245FD-96F8-4288-BA95-244EF502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463151"/>
            <a:ext cx="756084" cy="35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5496" y="699542"/>
            <a:ext cx="9108504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>
              <a:lnSpc>
                <a:spcPct val="90000"/>
              </a:lnSpc>
              <a:defRPr sz="1800"/>
            </a:pPr>
            <a:r>
              <a:rPr lang="ru-RU" sz="2400" dirty="0" err="1"/>
              <a:t>Малонарушенные</a:t>
            </a:r>
            <a:r>
              <a:rPr lang="ru-RU" sz="2400" dirty="0"/>
              <a:t> лесные территории – неосвоенный ресурс или Национальное лесное наследие России? </a:t>
            </a:r>
            <a:endParaRPr lang="ru-RU" sz="2400" dirty="0">
              <a:solidFill>
                <a:srgbClr val="8ABE34"/>
              </a:solidFill>
            </a:endParaRPr>
          </a:p>
        </p:txBody>
      </p:sp>
      <p:sp>
        <p:nvSpPr>
          <p:cNvPr id="3" name="Shape 388"/>
          <p:cNvSpPr/>
          <p:nvPr/>
        </p:nvSpPr>
        <p:spPr>
          <a:xfrm>
            <a:off x="4711792" y="1456672"/>
            <a:ext cx="4347471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«Основы </a:t>
            </a:r>
            <a:r>
              <a:rPr lang="ru-RU" alt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госполитики</a:t>
            </a:r>
            <a:r>
              <a:rPr lang="ru-RU" alt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направлены на исключение экстенсивной модели лесопользования, ориентированной на постоянное вовлечение в рубку новых лесных массивов, негативно сказывающееся на состоянии лесов России …»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099"/>
            <a:ext cx="1312981" cy="185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62" r="28043" b="8189"/>
          <a:stretch/>
        </p:blipFill>
        <p:spPr bwMode="auto">
          <a:xfrm>
            <a:off x="1763688" y="1394882"/>
            <a:ext cx="2736304" cy="16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388"/>
          <p:cNvSpPr/>
          <p:nvPr/>
        </p:nvSpPr>
        <p:spPr>
          <a:xfrm>
            <a:off x="611559" y="3026236"/>
            <a:ext cx="8361375" cy="146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Учреждение Национального лесного наследия могло бы способствовать сохранению наиболее экологически ценных лесов, созданию стимулов для интенсификации лесопользования и воспроизводства лесов, сокращению экономических потерь </a:t>
            </a:r>
            <a:r>
              <a:rPr lang="ru-RU" sz="1400" dirty="0" err="1"/>
              <a:t>лесопользователей</a:t>
            </a:r>
            <a:r>
              <a:rPr lang="ru-RU" sz="1400" dirty="0"/>
              <a:t>, добровольно сохраняющих такие леса</a:t>
            </a:r>
          </a:p>
          <a:p>
            <a:pPr algn="just"/>
            <a:r>
              <a:rPr lang="ru-RU" sz="1400" dirty="0"/>
              <a:t>В настоящее время НЛН включено в проект новой Лесоустроительной инструкции, утвержденной приказом Минприроды России и проходящей согласование в Минюсте как дополнительная, новая категория ОЗУЛ, а также в проект «Закона о защитных лесах» (№ 140177-7). Проекты </a:t>
            </a:r>
            <a:r>
              <a:rPr lang="ru-RU" sz="1400" dirty="0">
                <a:solidFill>
                  <a:srgbClr val="FF0000"/>
                </a:solidFill>
              </a:rPr>
              <a:t>не утверждены</a:t>
            </a:r>
            <a:r>
              <a:rPr lang="ru-RU" sz="1400" dirty="0"/>
              <a:t>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46D176F-B2E4-442E-8809-CB8DDF5B3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6" y="3555094"/>
            <a:ext cx="403403" cy="4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5496" y="699542"/>
            <a:ext cx="9108504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algn="ctr">
              <a:lnSpc>
                <a:spcPct val="90000"/>
              </a:lnSpc>
              <a:defRPr sz="1800"/>
            </a:pPr>
            <a:r>
              <a:rPr lang="ru-RU" sz="2400" dirty="0"/>
              <a:t>Пример: Двинско-</a:t>
            </a:r>
            <a:r>
              <a:rPr lang="ru-RU" sz="2400" dirty="0" err="1"/>
              <a:t>Пинежский</a:t>
            </a:r>
            <a:r>
              <a:rPr lang="ru-RU" sz="2400" dirty="0"/>
              <a:t> тупик лесного сектора Архангельской области </a:t>
            </a: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388"/>
          <p:cNvSpPr/>
          <p:nvPr/>
        </p:nvSpPr>
        <p:spPr>
          <a:xfrm>
            <a:off x="53670" y="1334524"/>
            <a:ext cx="5357445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ru-RU" sz="1400" dirty="0"/>
              <a:t>С 2003 органы управления лесами и лесопромышленные компании не в состоянии создать Двинско-</a:t>
            </a:r>
            <a:r>
              <a:rPr lang="ru-RU" sz="1400" dirty="0" err="1"/>
              <a:t>Пинежский</a:t>
            </a:r>
            <a:r>
              <a:rPr lang="ru-RU" sz="1400" dirty="0"/>
              <a:t> заказник площадью около 350 тыс. га (при общей площади массива более 900 тыс. га) для защиты наиболее ценной части одной из последних в Европе крупных малонарушенных лесных территорий.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Основная </a:t>
            </a:r>
            <a:r>
              <a:rPr lang="ru-RU" sz="1400" dirty="0"/>
              <a:t>причина: почти вся площадь планируемой ООПТ распределена между лесозаготовительными компаниями, в том числе, реализующими </a:t>
            </a:r>
            <a:r>
              <a:rPr lang="ru-RU" sz="1400" dirty="0" err="1"/>
              <a:t>ПИПы</a:t>
            </a:r>
            <a:r>
              <a:rPr lang="ru-RU" sz="1400" dirty="0"/>
              <a:t> – другого доступного </a:t>
            </a:r>
            <a:r>
              <a:rPr lang="ru-RU" sz="1400" dirty="0" err="1"/>
              <a:t>лесфонда</a:t>
            </a:r>
            <a:r>
              <a:rPr lang="ru-RU" sz="1400" dirty="0"/>
              <a:t> в Архангельской области нет.</a:t>
            </a:r>
          </a:p>
        </p:txBody>
      </p:sp>
      <p:pic>
        <p:nvPicPr>
          <p:cNvPr id="10" name="Picture 2" descr="C:\Daria\WWF\Сним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2" y="1171796"/>
            <a:ext cx="3399222" cy="24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aria\WWF\Дикий северный олень%2c фото Виктора Мамонт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" y="3623193"/>
            <a:ext cx="1485803" cy="11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двинско-пинежский заказник">
            <a:extLst>
              <a:ext uri="{FF2B5EF4-FFF2-40B4-BE49-F238E27FC236}">
                <a16:creationId xmlns="" xmlns:a16="http://schemas.microsoft.com/office/drawing/2014/main" id="{B96E0534-7686-4F5C-B034-7696D051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18" y="3609480"/>
            <a:ext cx="1485803" cy="111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388"/>
          <p:cNvSpPr/>
          <p:nvPr/>
        </p:nvSpPr>
        <p:spPr>
          <a:xfrm>
            <a:off x="3153721" y="3536343"/>
            <a:ext cx="587648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ru-RU" sz="1400" dirty="0"/>
              <a:t>Сейчас ответственные покупатели рассматривают вариант отказа от закупок древесины из Архангельской области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7" name="Shape 388"/>
          <p:cNvSpPr/>
          <p:nvPr/>
        </p:nvSpPr>
        <p:spPr>
          <a:xfrm>
            <a:off x="3153720" y="4011910"/>
            <a:ext cx="523470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ru-RU" sz="1400" dirty="0" smtClean="0"/>
              <a:t>Кризис </a:t>
            </a:r>
            <a:r>
              <a:rPr lang="ru-RU" sz="1400" dirty="0"/>
              <a:t>произошел из-за многолетнего невнимания к обеспечению </a:t>
            </a:r>
            <a:r>
              <a:rPr lang="ru-RU" sz="1400" dirty="0" err="1"/>
              <a:t>неистощительности</a:t>
            </a:r>
            <a:r>
              <a:rPr lang="ru-RU" sz="1400" dirty="0"/>
              <a:t> лесопользования и, в частности, к обеспечению качественного </a:t>
            </a:r>
            <a:r>
              <a:rPr lang="ru-RU" sz="1400" dirty="0" err="1"/>
              <a:t>лесовосстановления</a:t>
            </a:r>
            <a:r>
              <a:rPr lang="ru-RU" sz="1400" dirty="0"/>
              <a:t> экономически ценными породами.</a:t>
            </a:r>
          </a:p>
        </p:txBody>
      </p:sp>
    </p:spTree>
    <p:extLst>
      <p:ext uri="{BB962C8B-B14F-4D97-AF65-F5344CB8AC3E}">
        <p14:creationId xmlns:p14="http://schemas.microsoft.com/office/powerpoint/2010/main" val="31718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5496" y="699542"/>
            <a:ext cx="9108504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algn="ctr">
              <a:lnSpc>
                <a:spcPct val="90000"/>
              </a:lnSpc>
              <a:defRPr sz="1800"/>
            </a:pPr>
            <a:r>
              <a:rPr lang="ru-RU" sz="2400" dirty="0"/>
              <a:t>Для общественного контроля нужно обеспечить полную информационную открытость лесопользования и </a:t>
            </a:r>
            <a:r>
              <a:rPr lang="ru-RU" sz="2400" dirty="0" err="1"/>
              <a:t>лесоуправления</a:t>
            </a:r>
            <a:r>
              <a:rPr lang="ru-RU" sz="2400" dirty="0"/>
              <a:t> </a:t>
            </a: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388"/>
          <p:cNvSpPr/>
          <p:nvPr/>
        </p:nvSpPr>
        <p:spPr>
          <a:xfrm>
            <a:off x="107504" y="1592089"/>
            <a:ext cx="9001000" cy="233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R="457200" lvl="0" algn="just" defTabSz="457200">
              <a:spcAft>
                <a:spcPts val="1200"/>
              </a:spcAft>
            </a:pPr>
            <a:r>
              <a:rPr lang="ru-RU" sz="1600" dirty="0" smtClean="0">
                <a:sym typeface="Helvetica"/>
              </a:rPr>
              <a:t>	Тотальная </a:t>
            </a:r>
            <a:r>
              <a:rPr lang="ru-RU" sz="1600" dirty="0">
                <a:sym typeface="Helvetica"/>
              </a:rPr>
              <a:t>информационная открытость информации о лесах и лесном хозяйстве позволит </a:t>
            </a:r>
            <a:r>
              <a:rPr lang="ru-RU" sz="1600" dirty="0" smtClean="0">
                <a:sym typeface="Helvetica"/>
              </a:rPr>
              <a:t>	планировать </a:t>
            </a:r>
            <a:r>
              <a:rPr lang="ru-RU" sz="1600" dirty="0">
                <a:sym typeface="Helvetica"/>
              </a:rPr>
              <a:t>инвестиции и обеспечить независимый контроль за состоянием лесов:</a:t>
            </a:r>
          </a:p>
          <a:p>
            <a:pPr marL="285750" marR="457200" indent="-285750" algn="just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ym typeface="Helvetica"/>
              </a:rPr>
              <a:t>Обязательная публикация в формате </a:t>
            </a:r>
            <a:r>
              <a:rPr lang="ru-RU" sz="1400" dirty="0" err="1">
                <a:sym typeface="Helvetica"/>
              </a:rPr>
              <a:t>геопривязанных</a:t>
            </a:r>
            <a:r>
              <a:rPr lang="ru-RU" sz="1400" dirty="0">
                <a:sym typeface="Helvetica"/>
              </a:rPr>
              <a:t> открытых данных информации о лесохозяйственных границах (лесничества и лесные кварталы) и предоставленных в пользование лесных участках.</a:t>
            </a:r>
          </a:p>
          <a:p>
            <a:pPr marL="285750" marR="457200" lvl="0" indent="-285750" algn="just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ym typeface="Helvetica"/>
              </a:rPr>
              <a:t>Обязательная </a:t>
            </a:r>
            <a:r>
              <a:rPr lang="ru-RU" sz="1400" dirty="0">
                <a:sym typeface="Helvetica"/>
              </a:rPr>
              <a:t>публикация всех данных о лесе, полученных за государственный счет (</a:t>
            </a:r>
            <a:r>
              <a:rPr lang="ru-RU" sz="1400" dirty="0" err="1">
                <a:sym typeface="Helvetica"/>
              </a:rPr>
              <a:t>ОИПы</a:t>
            </a:r>
            <a:r>
              <a:rPr lang="ru-RU" sz="1400" dirty="0">
                <a:sym typeface="Helvetica"/>
              </a:rPr>
              <a:t>, ГЛР, ГИЛ и др.).</a:t>
            </a:r>
          </a:p>
          <a:p>
            <a:pPr marL="285750" marR="457200" lvl="0" indent="-285750" algn="just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ym typeface="Helvetica"/>
              </a:rPr>
              <a:t>Обязательная публикация информации </a:t>
            </a:r>
            <a:r>
              <a:rPr lang="ru-RU" sz="1400" b="1" dirty="0">
                <a:sym typeface="Helvetica"/>
              </a:rPr>
              <a:t>о любых </a:t>
            </a:r>
            <a:r>
              <a:rPr lang="ru-RU" sz="1400" dirty="0">
                <a:sym typeface="Helvetica"/>
              </a:rPr>
              <a:t>проведенных и планируемых мероприятиях в лесу с </a:t>
            </a:r>
            <a:r>
              <a:rPr lang="ru-RU" sz="1400" dirty="0" err="1">
                <a:sym typeface="Helvetica"/>
              </a:rPr>
              <a:t>геопространственными</a:t>
            </a:r>
            <a:r>
              <a:rPr lang="ru-RU" sz="1400" dirty="0">
                <a:sym typeface="Helvetica"/>
              </a:rPr>
              <a:t> привязками (схемы, геогр. координаты): посадки, некоммерческие рубки ухода, коммерческие рубки ухода, заготовка древесины и пр.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6EB30B7-29D0-4744-BC20-5930F185C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7654"/>
            <a:ext cx="403403" cy="4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7"/>
          <p:cNvSpPr/>
          <p:nvPr/>
        </p:nvSpPr>
        <p:spPr>
          <a:xfrm>
            <a:off x="35496" y="699542"/>
            <a:ext cx="91085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3000"/>
            </a:lvl1pPr>
          </a:lstStyle>
          <a:p>
            <a:pPr lvl="0" algn="ctr">
              <a:defRPr sz="1800"/>
            </a:pPr>
            <a:r>
              <a:rPr lang="ru-RU" sz="2400" dirty="0"/>
              <a:t>Нереализованные возможности</a:t>
            </a:r>
          </a:p>
        </p:txBody>
      </p:sp>
      <p:pic>
        <p:nvPicPr>
          <p:cNvPr id="8" name="Picture 13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178418"/>
            <a:ext cx="584510" cy="9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388"/>
          <p:cNvSpPr/>
          <p:nvPr/>
        </p:nvSpPr>
        <p:spPr>
          <a:xfrm>
            <a:off x="49296" y="1017607"/>
            <a:ext cx="708928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R="457200" lvl="0" algn="just" defTabSz="457200">
              <a:spcBef>
                <a:spcPts val="1200"/>
              </a:spcBef>
              <a:tabLst>
                <a:tab pos="0" algn="l"/>
              </a:tabLst>
            </a:pPr>
            <a:r>
              <a:rPr lang="ru-RU" sz="1400" dirty="0"/>
              <a:t>Площадь заброшенной пашни, по официальным данным, составляла в России 31,6 млн га (2010 г.). По данным ЦФО, площадь лесов выросла на 8 млн га за счет зарастания с-х земель лесом (2012 г.). По стране в целом </a:t>
            </a:r>
            <a:r>
              <a:rPr lang="ru-RU" sz="1400" b="1" dirty="0"/>
              <a:t>площадь заросших лесом с-х земель оценивается в 35-70 млн га.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" y="2034808"/>
            <a:ext cx="2312702" cy="16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96" y="923441"/>
            <a:ext cx="1835138" cy="19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409"/>
          <p:cNvSpPr/>
          <p:nvPr/>
        </p:nvSpPr>
        <p:spPr>
          <a:xfrm>
            <a:off x="7137796" y="2922066"/>
            <a:ext cx="183513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 sz="3000"/>
            </a:lvl1pPr>
          </a:lstStyle>
          <a:p>
            <a:pPr lvl="0" algn="just">
              <a:defRPr sz="1800"/>
            </a:pPr>
            <a:r>
              <a:rPr lang="ru-RU" sz="1200" dirty="0"/>
              <a:t>Карта лесов, возникших на зарастающих сельскохозяйственных землях (Ярославская обл.)</a:t>
            </a:r>
            <a:endParaRPr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6EB30B7-29D0-4744-BC20-5930F185C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74" y="2561994"/>
            <a:ext cx="403403" cy="404221"/>
          </a:xfrm>
          <a:prstGeom prst="rect">
            <a:avLst/>
          </a:prstGeom>
        </p:spPr>
      </p:pic>
      <p:sp>
        <p:nvSpPr>
          <p:cNvPr id="11" name="Shape 388"/>
          <p:cNvSpPr/>
          <p:nvPr/>
        </p:nvSpPr>
        <p:spPr>
          <a:xfrm>
            <a:off x="2915816" y="1961336"/>
            <a:ext cx="4485837" cy="19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R="457200" lvl="0" algn="just" defTabSz="457200">
              <a:spcBef>
                <a:spcPts val="1200"/>
              </a:spcBef>
              <a:tabLst>
                <a:tab pos="0" algn="l"/>
              </a:tabLst>
            </a:pPr>
            <a:r>
              <a:rPr lang="ru-RU" sz="1700" dirty="0"/>
              <a:t>Заросшие лесом с-х земли могут использоваться для создания плантаций по выращиванию древесины при условии создания возможности такой деятельности и простых правил ее ведения при сохранении частной собственности на эти земли.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33" y="3776722"/>
            <a:ext cx="9002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0" lvl="0" algn="just" defTabSz="457200">
              <a:spcBef>
                <a:spcPts val="1200"/>
              </a:spcBef>
              <a:tabLst>
                <a:tab pos="0" algn="l"/>
              </a:tabLst>
            </a:pPr>
            <a:r>
              <a:rPr lang="ru-RU" sz="1400" dirty="0"/>
              <a:t>Значение этих лесов для стабилизации климата, в качестве потенциального </a:t>
            </a:r>
            <a:r>
              <a:rPr lang="ru-RU" sz="1400" dirty="0" smtClean="0"/>
              <a:t>источника энергетического </a:t>
            </a:r>
            <a:r>
              <a:rPr lang="ru-RU" sz="1400" dirty="0"/>
              <a:t>сырья, внедрения методов интенсивного </a:t>
            </a:r>
            <a:r>
              <a:rPr lang="ru-RU" sz="1400" dirty="0" smtClean="0"/>
              <a:t>выращивания.			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3833" y="4194409"/>
            <a:ext cx="8274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200"/>
              </a:spcBef>
            </a:pPr>
            <a:r>
              <a:rPr lang="ru-RU" sz="1400" dirty="0"/>
              <a:t>Необходимо добавить </a:t>
            </a:r>
            <a:r>
              <a:rPr lang="ru-RU" sz="1400" dirty="0" err="1"/>
              <a:t>лесовыращивание</a:t>
            </a:r>
            <a:r>
              <a:rPr lang="ru-RU" sz="1400" dirty="0"/>
              <a:t> в виды использования с-х земель (Земельный кодекс, ст. 78. Использование земель сельскохозяйственного назначения).</a:t>
            </a:r>
          </a:p>
        </p:txBody>
      </p:sp>
    </p:spTree>
    <p:extLst>
      <p:ext uri="{BB962C8B-B14F-4D97-AF65-F5344CB8AC3E}">
        <p14:creationId xmlns:p14="http://schemas.microsoft.com/office/powerpoint/2010/main" val="42662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955</Words>
  <Application>Microsoft Office PowerPoint</Application>
  <PresentationFormat>Экран (16:9)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Nikolay Shmatkov</cp:lastModifiedBy>
  <cp:revision>18</cp:revision>
  <dcterms:created xsi:type="dcterms:W3CDTF">2018-01-26T09:47:51Z</dcterms:created>
  <dcterms:modified xsi:type="dcterms:W3CDTF">2018-03-14T17:52:40Z</dcterms:modified>
</cp:coreProperties>
</file>