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2" r:id="rId3"/>
    <p:sldId id="262" r:id="rId4"/>
    <p:sldId id="263" r:id="rId5"/>
    <p:sldId id="259" r:id="rId6"/>
    <p:sldId id="260" r:id="rId7"/>
    <p:sldId id="278" r:id="rId8"/>
    <p:sldId id="275" r:id="rId9"/>
    <p:sldId id="269" r:id="rId10"/>
    <p:sldId id="266" r:id="rId11"/>
    <p:sldId id="265" r:id="rId12"/>
    <p:sldId id="270" r:id="rId13"/>
    <p:sldId id="273" r:id="rId14"/>
    <p:sldId id="261" r:id="rId15"/>
    <p:sldId id="264" r:id="rId16"/>
    <p:sldId id="272" r:id="rId17"/>
    <p:sldId id="284" r:id="rId18"/>
    <p:sldId id="280" r:id="rId19"/>
    <p:sldId id="281" r:id="rId20"/>
    <p:sldId id="279" r:id="rId21"/>
    <p:sldId id="276" r:id="rId22"/>
  </p:sldIdLst>
  <p:sldSz cx="12212638" cy="6869113"/>
  <p:notesSz cx="6858000" cy="9144000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4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ECC19-63C8-41FE-9CB7-5AFADEBE9323}" type="doc">
      <dgm:prSet loTypeId="urn:microsoft.com/office/officeart/2005/8/layout/hLis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373AC4D-0DDC-46CF-9D40-E1C2E61015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Поверхностный сток, как объект регулирования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0FE404DA-D747-4F33-999C-7A06C097DE02}" type="parTrans" cxnId="{564538BD-A351-4A60-B7AC-7411F7CE5D60}">
      <dgm:prSet/>
      <dgm:spPr/>
      <dgm:t>
        <a:bodyPr/>
        <a:lstStyle/>
        <a:p>
          <a:endParaRPr lang="ru-RU"/>
        </a:p>
      </dgm:t>
    </dgm:pt>
    <dgm:pt modelId="{88D69356-B0AD-4829-AFF5-134B88C38AE9}" type="sibTrans" cxnId="{564538BD-A351-4A60-B7AC-7411F7CE5D60}">
      <dgm:prSet/>
      <dgm:spPr/>
      <dgm:t>
        <a:bodyPr/>
        <a:lstStyle/>
        <a:p>
          <a:endParaRPr lang="ru-RU"/>
        </a:p>
      </dgm:t>
    </dgm:pt>
    <dgm:pt modelId="{3E43299C-0BA6-4B42-AD38-E892D4EA5B76}">
      <dgm:prSet phldrT="[Текст]"/>
      <dgm:spPr/>
      <dgm:t>
        <a:bodyPr/>
        <a:lstStyle/>
        <a:p>
          <a:r>
            <a:rPr lang="ru-RU" b="1" dirty="0" smtClean="0"/>
            <a:t>Сброс в водный источник</a:t>
          </a:r>
          <a:endParaRPr lang="ru-RU" b="1" dirty="0"/>
        </a:p>
      </dgm:t>
    </dgm:pt>
    <dgm:pt modelId="{E213BBDD-7656-4BCD-86FD-02666838E34E}" type="parTrans" cxnId="{1FC5D070-4EA7-406D-AC2C-EE853C528ED4}">
      <dgm:prSet/>
      <dgm:spPr/>
      <dgm:t>
        <a:bodyPr/>
        <a:lstStyle/>
        <a:p>
          <a:endParaRPr lang="ru-RU"/>
        </a:p>
      </dgm:t>
    </dgm:pt>
    <dgm:pt modelId="{C9DBC793-70D2-45C7-A4B3-86B342E54377}" type="sibTrans" cxnId="{1FC5D070-4EA7-406D-AC2C-EE853C528ED4}">
      <dgm:prSet/>
      <dgm:spPr/>
      <dgm:t>
        <a:bodyPr/>
        <a:lstStyle/>
        <a:p>
          <a:endParaRPr lang="ru-RU"/>
        </a:p>
      </dgm:t>
    </dgm:pt>
    <dgm:pt modelId="{C9C8F7E3-66A6-41E4-8A05-186284936B7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Сброс в централизованную систему водоотведения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453DA4F-B971-4EE4-9DF2-246441621F65}" type="parTrans" cxnId="{5C261F0C-493B-47FA-A2DA-B8D2F3F6423F}">
      <dgm:prSet/>
      <dgm:spPr/>
      <dgm:t>
        <a:bodyPr/>
        <a:lstStyle/>
        <a:p>
          <a:endParaRPr lang="ru-RU"/>
        </a:p>
      </dgm:t>
    </dgm:pt>
    <dgm:pt modelId="{7AA76B8F-C8CD-4A10-BFCB-50ADF9C520C2}" type="sibTrans" cxnId="{5C261F0C-493B-47FA-A2DA-B8D2F3F6423F}">
      <dgm:prSet/>
      <dgm:spPr/>
      <dgm:t>
        <a:bodyPr/>
        <a:lstStyle/>
        <a:p>
          <a:endParaRPr lang="ru-RU"/>
        </a:p>
      </dgm:t>
    </dgm:pt>
    <dgm:pt modelId="{92AB515E-F7BB-46BB-A9F4-353C1FAE873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Диффузный сброс</a:t>
          </a:r>
          <a:endParaRPr lang="ru-RU" b="1" dirty="0">
            <a:solidFill>
              <a:srgbClr val="002060"/>
            </a:solidFill>
          </a:endParaRPr>
        </a:p>
      </dgm:t>
    </dgm:pt>
    <dgm:pt modelId="{4FBD90F4-5797-4949-BD72-7424AD8E8CA6}" type="parTrans" cxnId="{6AC5AF9A-DEE4-49B4-A964-3B52B08CE547}">
      <dgm:prSet/>
      <dgm:spPr/>
      <dgm:t>
        <a:bodyPr/>
        <a:lstStyle/>
        <a:p>
          <a:endParaRPr lang="ru-RU"/>
        </a:p>
      </dgm:t>
    </dgm:pt>
    <dgm:pt modelId="{1D709032-AC46-4E7A-8EAE-91FCE634AC9F}" type="sibTrans" cxnId="{6AC5AF9A-DEE4-49B4-A964-3B52B08CE547}">
      <dgm:prSet/>
      <dgm:spPr/>
      <dgm:t>
        <a:bodyPr/>
        <a:lstStyle/>
        <a:p>
          <a:endParaRPr lang="ru-RU"/>
        </a:p>
      </dgm:t>
    </dgm:pt>
    <dgm:pt modelId="{07EB8EC7-BC00-400F-A28C-C5065AB5EEF4}" type="pres">
      <dgm:prSet presAssocID="{BB3ECC19-63C8-41FE-9CB7-5AFADEBE932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37BB1-199C-4C95-9AB8-2DBBE106FB77}" type="pres">
      <dgm:prSet presAssocID="{F373AC4D-0DDC-46CF-9D40-E1C2E610159A}" presName="roof" presStyleLbl="dkBgShp" presStyleIdx="0" presStyleCnt="2"/>
      <dgm:spPr/>
      <dgm:t>
        <a:bodyPr/>
        <a:lstStyle/>
        <a:p>
          <a:endParaRPr lang="ru-RU"/>
        </a:p>
      </dgm:t>
    </dgm:pt>
    <dgm:pt modelId="{C3458E56-B7F8-42D9-9A03-EA807334C063}" type="pres">
      <dgm:prSet presAssocID="{F373AC4D-0DDC-46CF-9D40-E1C2E610159A}" presName="pillars" presStyleCnt="0"/>
      <dgm:spPr/>
    </dgm:pt>
    <dgm:pt modelId="{D4A85061-85C9-47F1-985C-F88FCB0E92E5}" type="pres">
      <dgm:prSet presAssocID="{F373AC4D-0DDC-46CF-9D40-E1C2E610159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83C9-8085-4E61-93B3-622A4F7E3036}" type="pres">
      <dgm:prSet presAssocID="{C9C8F7E3-66A6-41E4-8A05-186284936B7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75EDA-E948-428D-8DC6-9DCA1C8577B7}" type="pres">
      <dgm:prSet presAssocID="{92AB515E-F7BB-46BB-A9F4-353C1FAE873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5FB2-D0D1-44AB-B745-DA81BDFB178B}" type="pres">
      <dgm:prSet presAssocID="{F373AC4D-0DDC-46CF-9D40-E1C2E610159A}" presName="base" presStyleLbl="dkBgShp" presStyleIdx="1" presStyleCnt="2"/>
      <dgm:spPr/>
    </dgm:pt>
  </dgm:ptLst>
  <dgm:cxnLst>
    <dgm:cxn modelId="{6AC5AF9A-DEE4-49B4-A964-3B52B08CE547}" srcId="{F373AC4D-0DDC-46CF-9D40-E1C2E610159A}" destId="{92AB515E-F7BB-46BB-A9F4-353C1FAE8736}" srcOrd="2" destOrd="0" parTransId="{4FBD90F4-5797-4949-BD72-7424AD8E8CA6}" sibTransId="{1D709032-AC46-4E7A-8EAE-91FCE634AC9F}"/>
    <dgm:cxn modelId="{EDA2F57B-C347-4660-956B-BB0329C5F8AD}" type="presOf" srcId="{F373AC4D-0DDC-46CF-9D40-E1C2E610159A}" destId="{7DC37BB1-199C-4C95-9AB8-2DBBE106FB77}" srcOrd="0" destOrd="0" presId="urn:microsoft.com/office/officeart/2005/8/layout/hList3"/>
    <dgm:cxn modelId="{C8A9509A-0383-4A6F-B28C-C67F2F0CC2FA}" type="presOf" srcId="{BB3ECC19-63C8-41FE-9CB7-5AFADEBE9323}" destId="{07EB8EC7-BC00-400F-A28C-C5065AB5EEF4}" srcOrd="0" destOrd="0" presId="urn:microsoft.com/office/officeart/2005/8/layout/hList3"/>
    <dgm:cxn modelId="{1FC5D070-4EA7-406D-AC2C-EE853C528ED4}" srcId="{F373AC4D-0DDC-46CF-9D40-E1C2E610159A}" destId="{3E43299C-0BA6-4B42-AD38-E892D4EA5B76}" srcOrd="0" destOrd="0" parTransId="{E213BBDD-7656-4BCD-86FD-02666838E34E}" sibTransId="{C9DBC793-70D2-45C7-A4B3-86B342E54377}"/>
    <dgm:cxn modelId="{5C261F0C-493B-47FA-A2DA-B8D2F3F6423F}" srcId="{F373AC4D-0DDC-46CF-9D40-E1C2E610159A}" destId="{C9C8F7E3-66A6-41E4-8A05-186284936B79}" srcOrd="1" destOrd="0" parTransId="{D453DA4F-B971-4EE4-9DF2-246441621F65}" sibTransId="{7AA76B8F-C8CD-4A10-BFCB-50ADF9C520C2}"/>
    <dgm:cxn modelId="{344EAADC-F8F6-4303-8BD7-7AAC76E45A61}" type="presOf" srcId="{92AB515E-F7BB-46BB-A9F4-353C1FAE8736}" destId="{4E475EDA-E948-428D-8DC6-9DCA1C8577B7}" srcOrd="0" destOrd="0" presId="urn:microsoft.com/office/officeart/2005/8/layout/hList3"/>
    <dgm:cxn modelId="{564538BD-A351-4A60-B7AC-7411F7CE5D60}" srcId="{BB3ECC19-63C8-41FE-9CB7-5AFADEBE9323}" destId="{F373AC4D-0DDC-46CF-9D40-E1C2E610159A}" srcOrd="0" destOrd="0" parTransId="{0FE404DA-D747-4F33-999C-7A06C097DE02}" sibTransId="{88D69356-B0AD-4829-AFF5-134B88C38AE9}"/>
    <dgm:cxn modelId="{BF49EB15-0073-45CE-B80B-2E5AD1782D42}" type="presOf" srcId="{C9C8F7E3-66A6-41E4-8A05-186284936B79}" destId="{ECB783C9-8085-4E61-93B3-622A4F7E3036}" srcOrd="0" destOrd="0" presId="urn:microsoft.com/office/officeart/2005/8/layout/hList3"/>
    <dgm:cxn modelId="{33C11EA2-C516-4DDC-9736-64C73C156DEA}" type="presOf" srcId="{3E43299C-0BA6-4B42-AD38-E892D4EA5B76}" destId="{D4A85061-85C9-47F1-985C-F88FCB0E92E5}" srcOrd="0" destOrd="0" presId="urn:microsoft.com/office/officeart/2005/8/layout/hList3"/>
    <dgm:cxn modelId="{8CBA033A-4042-4AC2-A34F-DC3AAE251182}" type="presParOf" srcId="{07EB8EC7-BC00-400F-A28C-C5065AB5EEF4}" destId="{7DC37BB1-199C-4C95-9AB8-2DBBE106FB77}" srcOrd="0" destOrd="0" presId="urn:microsoft.com/office/officeart/2005/8/layout/hList3"/>
    <dgm:cxn modelId="{C60E9BB4-5FB2-43BC-B946-4BB224F4C60F}" type="presParOf" srcId="{07EB8EC7-BC00-400F-A28C-C5065AB5EEF4}" destId="{C3458E56-B7F8-42D9-9A03-EA807334C063}" srcOrd="1" destOrd="0" presId="urn:microsoft.com/office/officeart/2005/8/layout/hList3"/>
    <dgm:cxn modelId="{41D2BC17-E49A-426F-A483-1E48A6E059A3}" type="presParOf" srcId="{C3458E56-B7F8-42D9-9A03-EA807334C063}" destId="{D4A85061-85C9-47F1-985C-F88FCB0E92E5}" srcOrd="0" destOrd="0" presId="urn:microsoft.com/office/officeart/2005/8/layout/hList3"/>
    <dgm:cxn modelId="{86AD8D7B-74A8-4D48-A976-9BE7BF8E4757}" type="presParOf" srcId="{C3458E56-B7F8-42D9-9A03-EA807334C063}" destId="{ECB783C9-8085-4E61-93B3-622A4F7E3036}" srcOrd="1" destOrd="0" presId="urn:microsoft.com/office/officeart/2005/8/layout/hList3"/>
    <dgm:cxn modelId="{C99D9C84-4159-420A-8BFB-56ACA0FDBA4C}" type="presParOf" srcId="{C3458E56-B7F8-42D9-9A03-EA807334C063}" destId="{4E475EDA-E948-428D-8DC6-9DCA1C8577B7}" srcOrd="2" destOrd="0" presId="urn:microsoft.com/office/officeart/2005/8/layout/hList3"/>
    <dgm:cxn modelId="{C970FE4E-3F31-4723-B514-29AF9089230F}" type="presParOf" srcId="{07EB8EC7-BC00-400F-A28C-C5065AB5EEF4}" destId="{6FCB5FB2-D0D1-44AB-B745-DA81BDFB178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37BB1-199C-4C95-9AB8-2DBBE106FB77}">
      <dsp:nvSpPr>
        <dsp:cNvPr id="0" name=""/>
        <dsp:cNvSpPr/>
      </dsp:nvSpPr>
      <dsp:spPr>
        <a:xfrm>
          <a:off x="0" y="0"/>
          <a:ext cx="7776864" cy="151690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Поверхностный сток, как объект регулирования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0"/>
        <a:ext cx="7776864" cy="1516900"/>
      </dsp:txXfrm>
    </dsp:sp>
    <dsp:sp modelId="{D4A85061-85C9-47F1-985C-F88FCB0E92E5}">
      <dsp:nvSpPr>
        <dsp:cNvPr id="0" name=""/>
        <dsp:cNvSpPr/>
      </dsp:nvSpPr>
      <dsp:spPr>
        <a:xfrm>
          <a:off x="3797" y="1516900"/>
          <a:ext cx="2589756" cy="318549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Сброс в водный источник</a:t>
          </a:r>
          <a:endParaRPr lang="ru-RU" sz="2200" b="1" kern="1200" dirty="0"/>
        </a:p>
      </dsp:txBody>
      <dsp:txXfrm>
        <a:off x="3797" y="1516900"/>
        <a:ext cx="2589756" cy="3185491"/>
      </dsp:txXfrm>
    </dsp:sp>
    <dsp:sp modelId="{ECB783C9-8085-4E61-93B3-622A4F7E3036}">
      <dsp:nvSpPr>
        <dsp:cNvPr id="0" name=""/>
        <dsp:cNvSpPr/>
      </dsp:nvSpPr>
      <dsp:spPr>
        <a:xfrm>
          <a:off x="2593553" y="1516900"/>
          <a:ext cx="2589756" cy="3185491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Сброс в централизованную систему водоотведения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93553" y="1516900"/>
        <a:ext cx="2589756" cy="3185491"/>
      </dsp:txXfrm>
    </dsp:sp>
    <dsp:sp modelId="{4E475EDA-E948-428D-8DC6-9DCA1C8577B7}">
      <dsp:nvSpPr>
        <dsp:cNvPr id="0" name=""/>
        <dsp:cNvSpPr/>
      </dsp:nvSpPr>
      <dsp:spPr>
        <a:xfrm>
          <a:off x="5183310" y="1516900"/>
          <a:ext cx="2589756" cy="3185491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Диффузный сброс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5183310" y="1516900"/>
        <a:ext cx="2589756" cy="3185491"/>
      </dsp:txXfrm>
    </dsp:sp>
    <dsp:sp modelId="{6FCB5FB2-D0D1-44AB-B745-DA81BDFB178B}">
      <dsp:nvSpPr>
        <dsp:cNvPr id="0" name=""/>
        <dsp:cNvSpPr/>
      </dsp:nvSpPr>
      <dsp:spPr>
        <a:xfrm>
          <a:off x="0" y="4702392"/>
          <a:ext cx="7776864" cy="35394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DA8B-A965-4A1D-866A-8D77C3529B3B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1EDDD-3FD8-4D08-9802-C000EC4D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3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17194-28CD-4A02-B2C9-2D72C7AC8F7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67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vert="horz" lIns="109033" tIns="54517" rIns="109033" bIns="545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F210-8340-48C4-8218-213635E7E54E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2652" y="6366650"/>
            <a:ext cx="3867335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75BC-26BC-41FE-8B51-32B674538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9033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874" indent="-408874" algn="l" defTabSz="109033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defTabSz="109033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913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078" indent="-272583" algn="l" defTabSz="109033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244" indent="-272583" algn="l" defTabSz="109033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1090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mbursky@raww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611272"/>
            <a:ext cx="10380742" cy="18330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НДТ для водоотведения: необходимость и недостаточность с точки зрения охраны окружающей среды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7887" y="1487190"/>
            <a:ext cx="7704856" cy="12982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852" y="4507120"/>
            <a:ext cx="4508934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Самбурский Георгий Александрович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470" y="419332"/>
            <a:ext cx="8188536" cy="346611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Примерный перечень диффузных источников загрязнения, подлежащих учету</a:t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9755" y="982317"/>
          <a:ext cx="11733129" cy="5470771"/>
        </p:xfrm>
        <a:graphic>
          <a:graphicData uri="http://schemas.openxmlformats.org/drawingml/2006/table">
            <a:tbl>
              <a:tblPr/>
              <a:tblGrid>
                <a:gridCol w="2596676"/>
                <a:gridCol w="9136453"/>
              </a:tblGrid>
              <a:tr h="261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Тип источника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Детали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Поселения 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предприятия;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селитебные территории (включая ливневую канализацию);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аэропорты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; магистрали; </a:t>
                      </a: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железные дороги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; гавани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Сельское хозяйство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пашня, улучшенные пастбища, неспециализированное многоотраслевое сельское хозяйство;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выращивание культур с интенсивным использованием питательных веществ или пестицидов, однолетних культур (например кукуруза, картофель, сахарная свекла, виноград, хмель, фрукты, овощи);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места интенсивного выпаса (может повышаться эрозия);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садоводство, включая тепличные хозяйства;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места внесения сельскохозяйственных отходов в почву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Лесное хозяйство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добыча торфа;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посадка / подготовка почвы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; рубка</a:t>
                      </a: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применение пестицидов</a:t>
                      </a: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; применение </a:t>
                      </a: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удобрений;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дренаж;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нефтяное загрязнение. 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Прочие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складирование осадков сточных вод;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атмосферные осадки;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воздействие земснарядов на поверхностные воды;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- судоходство </a:t>
                      </a:r>
                    </a:p>
                  </a:txBody>
                  <a:tcPr marL="65587" marR="65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079" y="-27428"/>
            <a:ext cx="7226804" cy="1144852"/>
          </a:xfrm>
        </p:spPr>
        <p:txBody>
          <a:bodyPr>
            <a:normAutofit/>
          </a:bodyPr>
          <a:lstStyle/>
          <a:p>
            <a:pPr algn="r">
              <a:lnSpc>
                <a:spcPct val="107000"/>
              </a:lnSpc>
              <a:spcBef>
                <a:spcPts val="715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Примеры источников диффузного действия на водные объекты.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928" y="1039668"/>
          <a:ext cx="11636958" cy="5496249"/>
        </p:xfrm>
        <a:graphic>
          <a:graphicData uri="http://schemas.openxmlformats.org/drawingml/2006/table">
            <a:tbl>
              <a:tblPr/>
              <a:tblGrid>
                <a:gridCol w="3878986"/>
                <a:gridCol w="3878986"/>
                <a:gridCol w="3878986"/>
              </a:tblGrid>
              <a:tr h="386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или источник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Тип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воздействия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Последствия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0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Сельское хозяйство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Вынос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биогенов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за счет: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поверхностного стока;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эрозии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почв;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дренажного стока;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грунтовых вод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Изменения экосистемы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Эмиссия пестицидов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Токсичность, загрязнение источников питьевого водоснабжения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Отложение осадков за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счет почвенной, береговой и русловой эрозии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Негативные русловые процессы, изменения в сообществах беспозвоночных, потеря нерестилищ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Промышленные выбросы в атмосферу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Трансмиссия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соединений азота и серы.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Кислотные дожди,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эвтрофикация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водоемов.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0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Аварии при транспортировке 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загрязняющих веществ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Залповые загрязнения водных объектов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реагентов (соли)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дорогах зимой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содержания хлоридов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Использование гербицидов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Влияние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биоту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Выхлопные газы двигателей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Кислотные осадки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6" marR="73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587" y="116821"/>
            <a:ext cx="6732123" cy="937621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Содержание загрязняющих веществ в дождевом стоке промышленных площадок различных отраслей промышленности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6165" y="1054442"/>
          <a:ext cx="12069062" cy="5481470"/>
        </p:xfrm>
        <a:graphic>
          <a:graphicData uri="http://schemas.openxmlformats.org/drawingml/2006/table">
            <a:tbl>
              <a:tblPr/>
              <a:tblGrid>
                <a:gridCol w="2133854"/>
                <a:gridCol w="1241901"/>
                <a:gridCol w="1241901"/>
                <a:gridCol w="1241901"/>
                <a:gridCol w="1241901"/>
                <a:gridCol w="1241901"/>
                <a:gridCol w="1241901"/>
                <a:gridCol w="1241901"/>
                <a:gridCol w="1241901"/>
              </a:tblGrid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Промышленные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Концентрация загрязняющих веществ, мг/л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предприятия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взвешенные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вещества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БПК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ХПК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нефтепро-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дукты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сухой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остаток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рН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хлориды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фенолы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Калийные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комбинаты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7 - 2084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6 - 142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8 - 270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520 - 3170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6,6 - 7,8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310 - 1700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Содовые заводы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5 - 290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160 - 302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7,4 - 9,4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56 - 85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Химкомбинаты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50 - 360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12 - 20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16 - 35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650 - 840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7,0 - 7,7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Биохимические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заводы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560 - 800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1092 - 1900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6,5 - 7,8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0,248 -0,450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Мясокомбинаты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145 - 4515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151 - 3401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290 - 5241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0,2 - 3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6,5 - 8,9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Машинострои-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тельные заводы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270 - 1590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14 - 309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65 - 1207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69 - 476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290 - 1600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6,7 - 8,9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Заводы по ремон-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ту транспортного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оборудования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39 - 740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2,5 - 6,1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15 - 195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13 - 90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200 - 1935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7,0 - 9,4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3 - 451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Цементные заводы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228 - 507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8,6 - 9,6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22 - 62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0 - 89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8,1 - 8,2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Углеобогатительные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фабрики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179 - 29060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0,12 - 5,8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7,0 - 7,9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4,5 - 158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0,002 -0,011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Металлургические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заводы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90 - 5680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8 - 136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8,5 - 1050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6,1 - 8,6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24 - 210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Ремонтные заводы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100 - 1600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25 - 100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200 - 1600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9 - 200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Нефтехимические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комбинаты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165 - 15000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30 - 120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50 - 250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  -200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200 - 510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Теплоэлектростанции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1000 - 2000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5 - 20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</a:t>
                      </a:r>
                    </a:p>
                  </a:txBody>
                  <a:tcPr marL="38430" marR="38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894" y="116821"/>
            <a:ext cx="7212989" cy="1144852"/>
          </a:xfrm>
        </p:spPr>
        <p:txBody>
          <a:bodyPr>
            <a:noAutofit/>
          </a:bodyPr>
          <a:lstStyle/>
          <a:p>
            <a:pPr algn="r"/>
            <a:r>
              <a:rPr lang="ru-RU" sz="2100" b="1" dirty="0">
                <a:solidFill>
                  <a:srgbClr val="002060"/>
                </a:solidFill>
                <a:latin typeface="+mn-lt"/>
                <a:ea typeface="Times New Roman"/>
              </a:rPr>
              <a:t>Характеристика загрязненности дождевого стока предприятий разных типов</a:t>
            </a:r>
            <a:br>
              <a:rPr lang="ru-RU" sz="2100" b="1" dirty="0">
                <a:solidFill>
                  <a:srgbClr val="002060"/>
                </a:solidFill>
                <a:latin typeface="+mn-lt"/>
                <a:ea typeface="Times New Roman"/>
              </a:rPr>
            </a:br>
            <a:endParaRPr lang="ru-RU" sz="21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81" y="1126567"/>
          <a:ext cx="11876711" cy="5691012"/>
        </p:xfrm>
        <a:graphic>
          <a:graphicData uri="http://schemas.openxmlformats.org/drawingml/2006/table">
            <a:tbl>
              <a:tblPr/>
              <a:tblGrid>
                <a:gridCol w="3077542"/>
                <a:gridCol w="4123164"/>
                <a:gridCol w="4676005"/>
              </a:tblGrid>
              <a:tr h="4440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Показатель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Значение показателей загрязнения дождевых вод, мг/дм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первая группа предприятий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вторая группа предприятий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Взвешенные вещества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400−2000*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500−2000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Солесодержание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200−300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50−3000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Нефтепродукты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10−30 (70*)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до 500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ХПК фильтрованной пробы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100−150**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до 1400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БПК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фильтрованной пробы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20−30**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до 400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Специфические компоненты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Отсутствуют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зависимости от профиля производства содержат тяжелые металлы, фенолы, СПАВ, мышьяк, роданиды, фосфор, аммиак, фтор, жиры, масла, белки, углеводороды и т.д.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* Высокие значения для предприятий с интенсивным движением транспорта и значительным </a:t>
                      </a:r>
                      <a:br>
                        <a:rPr lang="ru-RU" sz="16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 потреблением горюче-смазочных материалов, а также АЗС.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** С учетом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диспергированных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примесей эти показатели увеличиваются в 2−3 раза. </a:t>
                      </a:r>
                    </a:p>
                  </a:txBody>
                  <a:tcPr marL="60371" marR="60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509" y="188946"/>
            <a:ext cx="7803844" cy="865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Химический состав дренажных и дренажно-сбросных вод с  оросительных систем по регионам Российской Федерации [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Желязко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и др., 2002].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83" y="1399264"/>
          <a:ext cx="11829298" cy="4852153"/>
        </p:xfrm>
        <a:graphic>
          <a:graphicData uri="http://schemas.openxmlformats.org/drawingml/2006/table">
            <a:tbl>
              <a:tblPr/>
              <a:tblGrid>
                <a:gridCol w="2002798"/>
                <a:gridCol w="1361474"/>
                <a:gridCol w="1523895"/>
                <a:gridCol w="1184721"/>
                <a:gridCol w="1184721"/>
                <a:gridCol w="1184721"/>
                <a:gridCol w="1185917"/>
                <a:gridCol w="1185917"/>
                <a:gridCol w="1015134"/>
              </a:tblGrid>
              <a:tr h="2286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Регион РФ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Минера-лизация, г/л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Концентрация ионов (мг/л) и значение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рН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НСО</a:t>
                      </a:r>
                      <a:r>
                        <a:rPr lang="ru-RU" sz="14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CI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ru-RU" sz="1400" baseline="-25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Times New Roman"/>
                        </a:rPr>
                        <a:t>2-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рН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Астраханская область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0,4-1,96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77,0-421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230,2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42,0-559,0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219,9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85,0-744,0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349,0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45,0-243,0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123,1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16,0-180,0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58,2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38,0-409,0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162,8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Волгоградская область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0,3-24,4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2,8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68,0-737,0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368,1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14,0-5285,0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402,2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20,0-13845,0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1201,8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12,0-920,0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139,6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5,0-1008,0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120,4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3,0-6110,0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585,7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6,7-9,4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7,9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Липецкая область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0,4-0,7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220,0-360,0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288,2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18,0-42,0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27,7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43,0-115,0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64,2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64,0-132,0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96,0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11,0-34,0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16,7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7,0-15,0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7,6-7,9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Республика Калмыкия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1,2-10,6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6,7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224,0-395,0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313,5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297,0-3850,0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1601,0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432,0-4080,0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2438,0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40,0-750,0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412,5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126,0-570,0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365,0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211,0-2503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1276,7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7,0-8,0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7,8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Самарская область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0,3-0,4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128,0-205,0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153,0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36,0-58,0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42,0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38,0-98,0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48,0-68,0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61,0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9,0-20,0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14,0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6,0-40,0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7,3</a:t>
                      </a:r>
                    </a:p>
                  </a:txBody>
                  <a:tcPr marL="86144" marR="8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989" y="275083"/>
            <a:ext cx="7900017" cy="1144852"/>
          </a:xfrm>
        </p:spPr>
        <p:txBody>
          <a:bodyPr>
            <a:noAutofit/>
          </a:bodyPr>
          <a:lstStyle/>
          <a:p>
            <a:pPr algn="r"/>
            <a:r>
              <a:rPr lang="ru-RU" sz="2100" b="1" dirty="0">
                <a:solidFill>
                  <a:srgbClr val="002060"/>
                </a:solidFill>
                <a:ea typeface="Calibri"/>
                <a:cs typeface="Times New Roman"/>
              </a:rPr>
              <a:t>Содержание остатков удобрений и ТМ (мг/л) в дренажных и коллекторных водах Волго-Донской оросительной системы (по данным ВКО ВНИИГ и М).</a:t>
            </a:r>
            <a:br>
              <a:rPr lang="ru-RU" sz="21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1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928" y="1775689"/>
          <a:ext cx="11444607" cy="3534109"/>
        </p:xfrm>
        <a:graphic>
          <a:graphicData uri="http://schemas.openxmlformats.org/drawingml/2006/table">
            <a:tbl>
              <a:tblPr/>
              <a:tblGrid>
                <a:gridCol w="2390313"/>
                <a:gridCol w="1194556"/>
                <a:gridCol w="1024765"/>
                <a:gridCol w="1023560"/>
                <a:gridCol w="1194556"/>
                <a:gridCol w="1195759"/>
                <a:gridCol w="1023560"/>
                <a:gridCol w="1024765"/>
                <a:gridCol w="1372773"/>
              </a:tblGrid>
              <a:tr h="1056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Место отбора проб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N-NO</a:t>
                      </a:r>
                      <a:r>
                        <a:rPr lang="ru-RU" sz="1800" b="1" baseline="-250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800" b="1" baseline="-250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1800" b="1" baseline="-250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Zn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Pb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Mn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Дрена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9,74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1,94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0,0016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0,0045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0,1875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0,0008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0,0163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0,0764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Сбросной коллектор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10,18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0,0026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0,0045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0,0938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0,0023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0,0204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ПДК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рыб.-хоз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9,1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0,010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0,001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0,006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0,005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0,010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0,100</a:t>
                      </a: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414" y="275083"/>
            <a:ext cx="7020643" cy="418735"/>
          </a:xfrm>
        </p:spPr>
        <p:txBody>
          <a:bodyPr>
            <a:noAutofit/>
          </a:bodyPr>
          <a:lstStyle/>
          <a:p>
            <a:pPr algn="r"/>
            <a:r>
              <a:rPr lang="ru-RU" sz="2100" b="1" dirty="0">
                <a:solidFill>
                  <a:srgbClr val="002060"/>
                </a:solidFill>
                <a:latin typeface="+mn-lt"/>
              </a:rPr>
              <a:t>Среднегодовые поступления биогенных элементов с территорий в зависимости от проницаемости покрытий</a:t>
            </a:r>
            <a:endParaRPr lang="ru-RU" sz="21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746" name="Рисунок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447" y="1126567"/>
            <a:ext cx="11340986" cy="52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Baikal chlorophyll\Фото Максимиха 2.jpg"/>
          <p:cNvPicPr>
            <a:picLocks noChangeAspect="1" noChangeArrowheads="1"/>
          </p:cNvPicPr>
          <p:nvPr/>
        </p:nvPicPr>
        <p:blipFill rotWithShape="1">
          <a:blip r:embed="rId2" cstate="print"/>
          <a:srcRect t="6796" b="35731"/>
          <a:stretch/>
        </p:blipFill>
        <p:spPr bwMode="auto">
          <a:xfrm>
            <a:off x="0" y="1605230"/>
            <a:ext cx="12212638" cy="52638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38167" y="143846"/>
            <a:ext cx="7474471" cy="446434"/>
          </a:xfrm>
          <a:prstGeom prst="rect">
            <a:avLst/>
          </a:prstGeom>
          <a:noFill/>
        </p:spPr>
        <p:txBody>
          <a:bodyPr wrap="square" lIns="122078" tIns="61038" rIns="122078" bIns="61038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Массовое развитие водорослей в озере Байкал летом 2016 г.</a:t>
            </a:r>
          </a:p>
        </p:txBody>
      </p:sp>
      <p:pic>
        <p:nvPicPr>
          <p:cNvPr id="5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9ACD-2ECF-439C-9CE0-6AD42C8674A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9291" y="803581"/>
            <a:ext cx="5009777" cy="4295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9013" tIns="54507" rIns="109013" bIns="5450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ЖКХ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ЖКХ - более 90% сброса загрязненных сточных вод на БПТ. 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99% сточных вод не соответствует нормативам.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Бурятия – 28 млн. м</a:t>
            </a:r>
            <a:r>
              <a:rPr lang="ru-RU" sz="1800" baseline="30000" dirty="0">
                <a:solidFill>
                  <a:srgbClr val="002060"/>
                </a:solidFill>
              </a:rPr>
              <a:t>3</a:t>
            </a:r>
            <a:r>
              <a:rPr lang="ru-RU" sz="1800" dirty="0">
                <a:solidFill>
                  <a:srgbClr val="002060"/>
                </a:solidFill>
              </a:rPr>
              <a:t>, Иркутская область – 3 млн. м</a:t>
            </a:r>
            <a:r>
              <a:rPr lang="ru-RU" sz="1800" baseline="30000" dirty="0">
                <a:solidFill>
                  <a:srgbClr val="002060"/>
                </a:solidFill>
              </a:rPr>
              <a:t>3</a:t>
            </a:r>
            <a:r>
              <a:rPr lang="ru-RU" sz="1800" dirty="0">
                <a:solidFill>
                  <a:srgbClr val="002060"/>
                </a:solidFill>
              </a:rPr>
              <a:t>, Забайкальский край – 1.5 млн. м</a:t>
            </a:r>
            <a:r>
              <a:rPr lang="ru-RU" sz="1800" baseline="30000" dirty="0">
                <a:solidFill>
                  <a:srgbClr val="002060"/>
                </a:solidFill>
              </a:rPr>
              <a:t>3</a:t>
            </a:r>
          </a:p>
          <a:p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Реконструкция очистных сооружений г. Улан-Удэ позволит снизить сброс загрязненных сточных вод на 51%, 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19 </a:t>
            </a:r>
            <a:r>
              <a:rPr lang="ru-RU" sz="1800" dirty="0" err="1">
                <a:solidFill>
                  <a:srgbClr val="002060"/>
                </a:solidFill>
              </a:rPr>
              <a:t>водовыпусков</a:t>
            </a:r>
            <a:r>
              <a:rPr lang="ru-RU" sz="1800" dirty="0">
                <a:solidFill>
                  <a:srgbClr val="002060"/>
                </a:solidFill>
              </a:rPr>
              <a:t> в ЦЭЗ БПТ еще </a:t>
            </a:r>
            <a:r>
              <a:rPr lang="ru-RU" sz="1800" dirty="0">
                <a:solidFill>
                  <a:srgbClr val="002060"/>
                </a:solidFill>
              </a:rPr>
              <a:t> на </a:t>
            </a:r>
            <a:r>
              <a:rPr lang="ru-RU" sz="1800" dirty="0">
                <a:solidFill>
                  <a:srgbClr val="002060"/>
                </a:solidFill>
              </a:rPr>
              <a:t>10%.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33773" y="813760"/>
            <a:ext cx="3220570" cy="23568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9013" tIns="54507" rIns="109013" bIns="54507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Промышленность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Многие предприятия не имеют локальных очистных сооружений и сбрасывают загрязненные сточные воды без очистки (около 25% от общего объема).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3773" y="3434557"/>
            <a:ext cx="6226437" cy="1802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9013" tIns="54507" rIns="109013" bIns="5450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Сельское хозяйство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При оценке объемов загрязнений не учитывается поступление веществ в водные объекты из диффузных источников (отходы животноводства, ядохимикаты, удобрения и т.д.).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8110" y="5223401"/>
            <a:ext cx="10064485" cy="402466"/>
          </a:xfrm>
          <a:prstGeom prst="rect">
            <a:avLst/>
          </a:prstGeom>
          <a:noFill/>
        </p:spPr>
        <p:txBody>
          <a:bodyPr wrap="square" lIns="109013" tIns="54507" rIns="109013" bIns="54507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</a:rPr>
              <a:t>Главные задачи для существенного сокращения поступлений загрязнений в озеро Байкал: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9049" y="813760"/>
            <a:ext cx="2766535" cy="23568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9013" tIns="54507" rIns="109013" bIns="54507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Флот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Единственное на озере Байкал судно для приема сточных вод сбрасывает загрязненные воды в реку Ангара выше г. Иркутск.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4594151" y="71554"/>
            <a:ext cx="7184358" cy="694389"/>
          </a:xfrm>
          <a:prstGeom prst="rect">
            <a:avLst/>
          </a:prstGeom>
        </p:spPr>
        <p:txBody>
          <a:bodyPr vert="horz" lIns="109013" tIns="54507" rIns="109013" bIns="54507" rtlCol="0" anchor="ctr">
            <a:noAutofit/>
          </a:bodyPr>
          <a:lstStyle/>
          <a:p>
            <a:pPr algn="r" defTabSz="1090261"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Основные источники загрязнения водной среды на БПТ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5928" y="5814671"/>
            <a:ext cx="5674218" cy="8294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013" tIns="54507" rIns="109013" bIns="54507" rtlCol="0" anchor="ctr"/>
          <a:lstStyle/>
          <a:p>
            <a:pPr algn="ctr">
              <a:lnSpc>
                <a:spcPts val="2027"/>
              </a:lnSpc>
            </a:pPr>
            <a:r>
              <a:rPr lang="ru-RU" dirty="0"/>
              <a:t>Строительство и реконструкция очистных </a:t>
            </a:r>
            <a:r>
              <a:rPr lang="ru-RU" dirty="0" smtClean="0"/>
              <a:t>на </a:t>
            </a:r>
            <a:r>
              <a:rPr lang="ru-RU" dirty="0"/>
              <a:t>предприятиях ЖКХ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249438" y="5835960"/>
            <a:ext cx="5649686" cy="8294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013" tIns="54507" rIns="109013" bIns="54507" rtlCol="0" anchor="ctr"/>
          <a:lstStyle/>
          <a:p>
            <a:pPr algn="ctr">
              <a:lnSpc>
                <a:spcPts val="2027"/>
              </a:lnSpc>
            </a:pPr>
            <a:r>
              <a:rPr lang="ru-RU" dirty="0" smtClean="0"/>
              <a:t>Стимулирование </a:t>
            </a:r>
            <a:r>
              <a:rPr lang="ru-RU" dirty="0"/>
              <a:t>предприятий и населения к установке локальных и автономных очистных сооружений</a:t>
            </a:r>
            <a:endParaRPr lang="ru-RU" dirty="0" smtClean="0"/>
          </a:p>
        </p:txBody>
      </p:sp>
      <p:pic>
        <p:nvPicPr>
          <p:cNvPr id="13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3544" y="152647"/>
            <a:ext cx="2836431" cy="420739"/>
          </a:xfrm>
          <a:prstGeom prst="rect">
            <a:avLst/>
          </a:prstGeom>
          <a:noFill/>
        </p:spPr>
      </p:pic>
      <p:pic>
        <p:nvPicPr>
          <p:cNvPr id="15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8624" y="6756218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Дата 9"/>
          <p:cNvSpPr>
            <a:spLocks noGrp="1"/>
          </p:cNvSpPr>
          <p:nvPr>
            <p:ph type="dt" sz="quarter" idx="10"/>
          </p:nvPr>
        </p:nvSpPr>
        <p:spPr>
          <a:xfrm>
            <a:off x="814176" y="6519297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955934" y="6519297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/>
          <a:p>
            <a:pPr algn="r">
              <a:defRPr/>
            </a:pPr>
            <a:fld id="{3A114B72-B723-409A-8CAB-9F3FC7515B2C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ru-RU" sz="14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605" y="693818"/>
          <a:ext cx="11354016" cy="3317736"/>
        </p:xfrm>
        <a:graphic>
          <a:graphicData uri="http://schemas.openxmlformats.org/drawingml/2006/table">
            <a:tbl>
              <a:tblPr/>
              <a:tblGrid>
                <a:gridCol w="4191758"/>
                <a:gridCol w="3254007"/>
                <a:gridCol w="3908251"/>
              </a:tblGrid>
              <a:tr h="36200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Показатель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Формула расчета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*)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Результат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Масса сгоревшей древесины: за 5 лет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23*10</a:t>
                      </a:r>
                      <a:r>
                        <a:rPr lang="ru-RU" sz="1800" baseline="30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 м</a:t>
                      </a:r>
                      <a:r>
                        <a:rPr lang="ru-RU" sz="1800" baseline="30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 *500 кг/м</a:t>
                      </a:r>
                      <a:r>
                        <a:rPr lang="ru-RU" sz="1800" baseline="30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 * 0,2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2,3*10</a:t>
                      </a:r>
                      <a:r>
                        <a:rPr lang="ru-RU" sz="1800" baseline="30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6 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тонн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Потенциальная масса фосфора в сгоревшей древесине по Иркутской области за 5 лет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2,3*10</a:t>
                      </a:r>
                      <a:r>
                        <a:rPr lang="ru-RU" sz="1800" baseline="30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* 2,5%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5,75*10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 тонн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Эмиссия фосфора от очистных сооружений Улан-Удэ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117200000л * 2,5 мг/л = 293000000 мг = 293 кг фосфора в сутки</a:t>
                      </a: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293*365 = 106945 кг/год = 107 тонн/год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за 5 лет –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5,35*10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 тонн фосфора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88918" marR="88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75640" y="188946"/>
            <a:ext cx="3593683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Оценка по эмиссии фосфора</a:t>
            </a:r>
          </a:p>
        </p:txBody>
      </p:sp>
      <p:pic>
        <p:nvPicPr>
          <p:cNvPr id="6" name="Рисунок 5" descr="http://www.bramaby.com/ls/uploads/images/00/00/03/2015/08/26/053aa1981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05" y="4083679"/>
            <a:ext cx="4961419" cy="25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rksib.ru/images/anews/1506/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495" y="4083679"/>
            <a:ext cx="5966760" cy="25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9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72" y="982317"/>
            <a:ext cx="2211625" cy="151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1" y="188946"/>
            <a:ext cx="6191474" cy="865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33" y="1703564"/>
            <a:ext cx="6284420" cy="97312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0620" y="2785435"/>
          <a:ext cx="11059916" cy="359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58"/>
                <a:gridCol w="5529958"/>
              </a:tblGrid>
              <a:tr h="23079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Деловая игра </a:t>
                      </a:r>
                      <a:b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«Выдача экологического разрешения Люберецким очистным сооружениям»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2126" marR="122126" marT="45794" marB="45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Деловая игра </a:t>
                      </a:r>
                      <a:b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«Выдача комплексного экологического разрешения Юго-Западным очистным сооружениям»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122126" marR="122126" marT="45794" marB="45794" anchor="ctr"/>
                </a:tc>
              </a:tr>
              <a:tr h="12857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Москва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 июня 2017 года</a:t>
                      </a:r>
                      <a:endParaRPr lang="ru-RU" sz="1800" dirty="0"/>
                    </a:p>
                  </a:txBody>
                  <a:tcPr marL="122126" marR="122126" marT="45794" marB="45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Санкт-Петербург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9-10 ноября 2017 года</a:t>
                      </a:r>
                      <a:endParaRPr lang="ru-RU" sz="1800" dirty="0"/>
                    </a:p>
                  </a:txBody>
                  <a:tcPr marL="122126" marR="122126" marT="45794" marB="45794" anchor="ctr"/>
                </a:tc>
              </a:tr>
            </a:tbl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021B0AC-8811-4757-8AA2-3906F787DB3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610" y="188945"/>
            <a:ext cx="2789022" cy="13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677" y="-27428"/>
            <a:ext cx="5591860" cy="937621"/>
          </a:xfrm>
        </p:spPr>
        <p:txBody>
          <a:bodyPr>
            <a:normAutofit/>
          </a:bodyPr>
          <a:lstStyle/>
          <a:p>
            <a:pPr algn="r"/>
            <a:r>
              <a:rPr lang="ru-RU" sz="2100" b="1" dirty="0">
                <a:solidFill>
                  <a:srgbClr val="002060"/>
                </a:solidFill>
              </a:rPr>
              <a:t>Примеры проблем нормативной базы по диффузному стоку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068"/>
            <a:ext cx="12212638" cy="6031045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Приказ Минприроды России от 01.10.2014 N 421</a:t>
            </a:r>
            <a:br>
              <a:rPr lang="ru-RU" sz="2400" dirty="0"/>
            </a:br>
            <a:r>
              <a:rPr lang="ru-RU" sz="2400" dirty="0"/>
              <a:t>"О признании утратившими силу Методических указаний по расчету платы за неорганизованный сброс загрязняющих веществ в водные объекты, утвержденных </a:t>
            </a:r>
            <a:r>
              <a:rPr lang="ru-RU" sz="2400" dirty="0" err="1"/>
              <a:t>Госкомэкологией</a:t>
            </a:r>
            <a:r>
              <a:rPr lang="ru-RU" sz="2400" dirty="0"/>
              <a:t> России 29.12.1998"</a:t>
            </a:r>
          </a:p>
          <a:p>
            <a:r>
              <a:rPr lang="ru-RU" sz="2400" dirty="0"/>
              <a:t>Постановление Правительства РФ от 30.12.2006 N 881 «О порядке утверждения нормативов допустимого воздействия на водные объекты» и Методические указания по разработке нормативов допустимого воздействия на водные объекты были утверждены приказом Министерства природных ресурсов 12 декабря 2007 года (№ 328)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Анализ Методических указаний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Отсутствуют рекомендации по способу определения концентрации загрязняющих веществ в рассредоточенном стоке с частей водосбора, имеющих различное хозяйственное использование (селитебные территории, сельскохозяйственные угодья, животноводческие комплексы, отвалы обогатительных комплексов и др.); использовать натурные наблюдения за качеством стока разработчики вряд ли могут себе позволить, тем более что для получения более-менее точных значений требуется не один год наблюдений;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Нет четких указаний в части определения площади </a:t>
            </a:r>
            <a:r>
              <a:rPr lang="ru-RU" sz="2400" dirty="0" err="1"/>
              <a:t>антропогенно-загрязненного</a:t>
            </a:r>
            <a:r>
              <a:rPr lang="ru-RU" sz="2400" dirty="0"/>
              <a:t> участка водосбора, с которого учитывается диффузный сток – применение десятикратной ширины </a:t>
            </a:r>
            <a:r>
              <a:rPr lang="ru-RU" sz="2400" dirty="0" err="1"/>
              <a:t>водоохранной</a:t>
            </a:r>
            <a:r>
              <a:rPr lang="ru-RU" sz="2400" dirty="0"/>
              <a:t> зоны ни чем не обоснована;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Не указано, как будет отличаться модуль стока (определяет наряду с концентрациями и площадью загрязненного склонового стока массу выноса загрязняющих веществ в водный объект) с частей водосбора имеющих различное хозяйственное использование (различные виды сельскохозяйственной обработки земель, селитебные территории, </a:t>
            </a:r>
            <a:r>
              <a:rPr lang="ru-RU" sz="2400" dirty="0" err="1"/>
              <a:t>техногенно-нарушенные</a:t>
            </a:r>
            <a:r>
              <a:rPr lang="ru-RU" sz="2400" dirty="0"/>
              <a:t> территории и др.).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5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0" y="1527191"/>
            <a:ext cx="12212638" cy="351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 anchor="ctr">
            <a:spAutoFit/>
          </a:bodyPr>
          <a:lstStyle/>
          <a:p>
            <a:pPr eaLnBrk="0" hangingPunct="0"/>
            <a:endParaRPr lang="ru-RU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9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Благодарю за внимание</a:t>
            </a:r>
            <a:endParaRPr lang="ru-RU" sz="2900" dirty="0">
              <a:solidFill>
                <a:srgbClr val="002060"/>
              </a:solidFill>
            </a:endParaRPr>
          </a:p>
          <a:p>
            <a:pPr algn="ctr" eaLnBrk="0" hangingPunct="0"/>
            <a:endParaRPr lang="ru-RU" sz="29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9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9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Самбурский </a:t>
            </a:r>
            <a:r>
              <a:rPr lang="ru-RU" sz="29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Георгий Александрович</a:t>
            </a:r>
            <a:endParaRPr lang="ru-RU" sz="2900" dirty="0">
              <a:solidFill>
                <a:srgbClr val="002060"/>
              </a:solidFill>
            </a:endParaRPr>
          </a:p>
          <a:p>
            <a:pPr algn="ctr" eaLnBrk="0" hangingPunct="0"/>
            <a:endParaRPr lang="ru-RU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РАВВ</a:t>
            </a:r>
            <a:endParaRPr lang="ru-RU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  <a:hlinkClick r:id="rId3"/>
              </a:rPr>
              <a:t>sambursky@raww.ru</a:t>
            </a:r>
            <a:endParaRPr lang="ru-RU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+7 985 161 1640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7654" name="Picture 2" descr="P:\6 РАВВ\logo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0"/>
            <a:ext cx="3076483" cy="10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9391" y="46535"/>
            <a:ext cx="9617319" cy="668978"/>
          </a:xfrm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Разрабатываются в настоящее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93" y="536884"/>
            <a:ext cx="11926445" cy="462866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Правила отнесения централизованных систем водоотведения к централизованным системам водоотведения поселений, городских округов;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Порядок проведения инвентаризации сбросов загрязняющих веществ в окружающую среду;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Правила отнесения водных объектов к категориям водных объектов для целей установления технологических показателей НДТ в сфере очистки сточных вод с использованием централизованных систем водоотведения поселений, городских округов;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Технологические показатели НТД в сфере очистки сточных вод с использованием централизованных систем водоотведения поселений, городских округов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Порядок возмещения вреда, причиненного водному объекту при сбросе загрязняющих веществ в водные объекты и централизованные системы водоотведения поселений, городских округов организациями, осуществляющими водоотведение, и их абонентами.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Критерии и порядок отнесения водного объекта (части водного объекта) к водным объектам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значения, порядок отнесения категорий водных объектов </a:t>
            </a:r>
            <a:r>
              <a:rPr lang="ru-RU" sz="2000" dirty="0" err="1"/>
              <a:t>рыбохозяйственного</a:t>
            </a:r>
            <a:r>
              <a:rPr lang="ru-RU" sz="2000" dirty="0"/>
              <a:t> значения. 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Требования к программам контроля сточных вод (постановление Правительства РФ №525)</a:t>
            </a:r>
          </a:p>
          <a:p>
            <a:pPr marL="0" lvl="1" indent="0">
              <a:buFont typeface="Wingdings" pitchFamily="2" charset="2"/>
              <a:buChar char="v"/>
            </a:pPr>
            <a:r>
              <a:rPr lang="ru-RU" sz="2000" dirty="0"/>
              <a:t>Изменения в ПХВВ (постановление Правительства №644)</a:t>
            </a:r>
          </a:p>
          <a:p>
            <a:pPr marL="0" lvl="1" indent="0">
              <a:buFont typeface="Wingdings" pitchFamily="2" charset="2"/>
              <a:buChar char="v"/>
            </a:pPr>
            <a:endParaRPr lang="ru-RU" sz="2000" dirty="0"/>
          </a:p>
          <a:p>
            <a:pPr marL="0" indent="0" algn="ctr">
              <a:spcBef>
                <a:spcPts val="0"/>
              </a:spcBef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94569" y="288468"/>
            <a:ext cx="2747844" cy="365717"/>
          </a:xfrm>
        </p:spPr>
        <p:txBody>
          <a:bodyPr/>
          <a:lstStyle/>
          <a:p>
            <a:fld id="{57358A24-820E-4E6F-9E42-F9994B46E25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8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0" name="Номер слайда 10"/>
          <p:cNvSpPr txBox="1">
            <a:spLocks/>
          </p:cNvSpPr>
          <p:nvPr/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/>
          <a:p>
            <a:pPr algn="r">
              <a:defRPr/>
            </a:pPr>
            <a:fld id="{3A114B72-B723-409A-8CAB-9F3FC7515B2C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</a:t>
            </a:fld>
            <a:endParaRPr lang="ru-RU" sz="14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626" y="188946"/>
            <a:ext cx="5880380" cy="114485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Поверхностный сток, как 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регулируемые </a:t>
            </a:r>
            <a:r>
              <a:rPr lang="ru-RU" sz="2400" b="1" dirty="0">
                <a:solidFill>
                  <a:srgbClr val="002060"/>
                </a:solidFill>
              </a:rPr>
              <a:t>потоки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912967" y="1399264"/>
          <a:ext cx="10386704" cy="506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10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8423" y="188946"/>
            <a:ext cx="3718909" cy="848763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lvl="0" algn="r"/>
            <a:r>
              <a:rPr lang="ru-RU" sz="2400" b="1" dirty="0">
                <a:solidFill>
                  <a:srgbClr val="002060"/>
                </a:solidFill>
              </a:rPr>
              <a:t>Сброс в водный источник,</a:t>
            </a:r>
          </a:p>
          <a:p>
            <a:pPr lvl="0" algn="r"/>
            <a:r>
              <a:rPr lang="ru-RU" sz="2400" b="1" dirty="0">
                <a:solidFill>
                  <a:srgbClr val="002060"/>
                </a:solidFill>
              </a:rPr>
              <a:t>исходя из ИТС НДТ-10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928" y="982317"/>
          <a:ext cx="11636956" cy="2414875"/>
        </p:xfrm>
        <a:graphic>
          <a:graphicData uri="http://schemas.openxmlformats.org/drawingml/2006/table">
            <a:tbl>
              <a:tblPr/>
              <a:tblGrid>
                <a:gridCol w="5098937"/>
                <a:gridCol w="6538019"/>
              </a:tblGrid>
              <a:tr h="34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Вид сточных вод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Происхождение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Хозяйственно-бытовые сточные воды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В результате хозяйственно-бытовой деятельности в жилом секторе, объектах социально-культурной сферы, на всех предприятиях (от санузлов, кухонь, мест приема пищи и т.п.)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Производственные сточные воды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В процессе производства товаров и услуг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Поверхностные сточные воды (дождевые, талые, инфильтрационные, поливомоечные, дренажные воды, принимаемые в централизованную систему водоотведения)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В результате выпадения дождей, таяния снега, мойки дорожных покрытий, при искусственном водопонижении, а также инфильтрации в коллекторе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>
          <a:xfrm>
            <a:off x="95412" y="6535198"/>
            <a:ext cx="2849616" cy="477022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255345"/>
            <a:ext cx="2849616" cy="477022"/>
          </a:xfrm>
        </p:spPr>
        <p:txBody>
          <a:bodyPr/>
          <a:lstStyle/>
          <a:p>
            <a:pPr>
              <a:defRPr/>
            </a:pPr>
            <a:fld id="{28F9D2EF-9231-4C82-99EA-7B116654F0C3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5928" y="3348143"/>
          <a:ext cx="11636957" cy="3454907"/>
        </p:xfrm>
        <a:graphic>
          <a:graphicData uri="http://schemas.openxmlformats.org/drawingml/2006/table">
            <a:tbl>
              <a:tblPr/>
              <a:tblGrid>
                <a:gridCol w="2552952"/>
                <a:gridCol w="5087965"/>
                <a:gridCol w="3996040"/>
              </a:tblGrid>
              <a:tr h="70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Наименование категории ОС по производительности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Производительность очистных сооружений по поступающим органическим загрязнениям, выраженная в единицах эквивалентной численности жителей (ЭЧЖ)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Calibri"/>
                        </a:rPr>
                        <a:t>Расход поступающих сточных вод, м</a:t>
                      </a:r>
                      <a:r>
                        <a:rPr lang="ru-RU" sz="1100" baseline="300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ru-RU" sz="1100">
                          <a:latin typeface="Calibri"/>
                          <a:ea typeface="Times New Roman"/>
                          <a:cs typeface="Calibri"/>
                        </a:rPr>
                        <a:t>/сут</a:t>
                      </a:r>
                    </a:p>
                  </a:txBody>
                  <a:tcPr marL="52582" marR="52582" marT="64875" marB="64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Сверхкрупные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Более 3 млн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Свыше 600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Крупнейшие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1 - 3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Calibri"/>
                        </a:rPr>
                        <a:t>млн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200 - 600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Крупные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200 тыс. - 1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Calibri"/>
                        </a:rPr>
                        <a:t>млн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40 - 200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Большие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50 тыс. - 200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10 - 40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Средние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20 тыс. - 50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4 - 10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Небольшие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5 тыс. - 20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1 - 4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Малые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Calibri"/>
                        </a:rPr>
                        <a:t>500 - 5 тыс.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100 - 1000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Сверхмалые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50 - 500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Calibri"/>
                        </a:rPr>
                        <a:t>10 - 100</a:t>
                      </a:r>
                    </a:p>
                  </a:txBody>
                  <a:tcPr marL="52582" marR="52582" marT="64875" marB="648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14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9"/>
          <p:cNvSpPr txBox="1">
            <a:spLocks/>
          </p:cNvSpPr>
          <p:nvPr/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/>
          <a:p>
            <a:pPr>
              <a:defRPr/>
            </a:pPr>
            <a:fld id="{28D5CF50-9330-4906-AF72-9C323EAC5A34}" type="datetime1">
              <a:rPr lang="ru-RU" sz="14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23.03.2018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/>
          <a:p>
            <a:pPr algn="r">
              <a:defRPr/>
            </a:pPr>
            <a:fld id="{3A114B72-B723-409A-8CAB-9F3FC7515B2C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</a:t>
            </a:fld>
            <a:endParaRPr lang="ru-RU" sz="14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2744" y="477445"/>
            <a:ext cx="3638760" cy="479431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Сброс в водный источник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8274" y="1525520"/>
          <a:ext cx="11252263" cy="4693147"/>
        </p:xfrm>
        <a:graphic>
          <a:graphicData uri="http://schemas.openxmlformats.org/drawingml/2006/table">
            <a:tbl>
              <a:tblPr/>
              <a:tblGrid>
                <a:gridCol w="6267096"/>
                <a:gridCol w="4985167"/>
              </a:tblGrid>
              <a:tr h="37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Загрязняющие компоненты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Удельный вынос, кг/(га·год)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Взвешенные вещества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2500 </a:t>
                      </a: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&lt;1&gt;</a:t>
                      </a: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Органические вещества по показателям: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- ХПК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1000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- БПК</a:t>
                      </a:r>
                      <a:r>
                        <a:rPr lang="ru-RU" sz="1400" baseline="-25000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Нефтепродукты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Биогенные элементы: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- соединения азота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- соединения фосфора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1,5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057">
                <a:tc gridSpan="2"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&lt;1&gt; Для малых и средних городов со старой малоэтажной застройкой и недостаточным уровнем благоустройства усредненный удельный вынос взвешенных веществ на 20% больше.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По остальным показателям при отличии селитебной плотности от величины 100 чел./га используют поправочный коэффициент, равный П/100, где П - селитебная плотность населения рассматриваемого объекта.</a:t>
                      </a:r>
                    </a:p>
                  </a:txBody>
                  <a:tcPr marL="50758" marR="50758" marT="62624" marB="62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9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0760" y="188946"/>
            <a:ext cx="6732123" cy="86549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Сравнение параметров поверхностного стока и  коммунально-бытовых сточных вод (мг/л)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9756" y="1415064"/>
          <a:ext cx="11733127" cy="4832358"/>
        </p:xfrm>
        <a:graphic>
          <a:graphicData uri="http://schemas.openxmlformats.org/drawingml/2006/table">
            <a:tbl>
              <a:tblPr/>
              <a:tblGrid>
                <a:gridCol w="1995190"/>
                <a:gridCol w="1599309"/>
                <a:gridCol w="1599309"/>
                <a:gridCol w="2179773"/>
                <a:gridCol w="2179773"/>
                <a:gridCol w="2179773"/>
              </a:tblGrid>
              <a:tr h="347327">
                <a:tc rowSpan="3"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Параметр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Поверхностный сток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Коммунально-бытовые сточные воды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Раздельная канализация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Неочищенная сточная вода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 вторичной очистки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0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Диапазон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Среднестат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Диапазон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Среднестат.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Среднестат.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30143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ХПК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 – 275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 – 1000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38178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Взвешенные вещества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 – 2890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 – 350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30143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Общий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0,02 – 4,3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– 15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30143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Общий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N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 – 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 – 85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38283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Свинец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0,01 – 1,2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0,02 – 0,94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30143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Медь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0,01 – 0,4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0,03 – 1,19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30143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Цинк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0,01 – 2,9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0,02 – 7,68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810430"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Колиформные бактерии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100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мл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 – 50000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– 10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297" y="188946"/>
            <a:ext cx="8394698" cy="72124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ППРФ 644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9754" y="765943"/>
          <a:ext cx="11829304" cy="5920028"/>
        </p:xfrm>
        <a:graphic>
          <a:graphicData uri="http://schemas.openxmlformats.org/drawingml/2006/table">
            <a:tbl>
              <a:tblPr/>
              <a:tblGrid>
                <a:gridCol w="2812084"/>
                <a:gridCol w="938672"/>
                <a:gridCol w="1731117"/>
                <a:gridCol w="961732"/>
                <a:gridCol w="3558408"/>
                <a:gridCol w="1442598"/>
                <a:gridCol w="384693"/>
              </a:tblGrid>
              <a:tr h="106416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II. Максимальные допустимые значения нормативных показателей общих свойств сточных вод и концентраций загрязняющих веществ в сточных водах, установленные в целях предотвращения негативного воздействия на работу централизованных ливневых систем водоотведения, а также централизованных комбинированных систем водоотведения (применительно к сбросу в ливневые системы водоотведения)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Взвешенные вещества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0,7 </a:t>
                      </a: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&lt;7&gt;</a:t>
                      </a: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БПК5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0,7 </a:t>
                      </a: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&lt;7&gt;</a:t>
                      </a: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Азот аммонийный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0,7 </a:t>
                      </a: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&lt;7&gt;</a:t>
                      </a: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Нефтепродукты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Сульфиды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1,5 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&lt;5&gt;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Сульфаты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500 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&lt;5&gt;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Хлориды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мг/л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1000 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&lt;5&gt;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3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Водородный показатель (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6 - 9 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&lt;5&gt;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1 (при 5,5 &lt;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 &lt; 6 и 9 &lt;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 &lt; 10),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2 (при 10 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 &lt; 11),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3 (при 5 &lt;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  5,5 и 11 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  12),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5 (при 4,5 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Calibri"/>
                        </a:rPr>
                        <a:t>pH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  5)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значения показателя менее 5 и более 11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3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Температура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°C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+40 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  <a:hlinkClick r:id="" action="ppaction://hlinkfile"/>
                        </a:rPr>
                        <a:t>&lt;5&gt;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0,5 (+40 &lt; ФК &lt; +50),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 (+50  ФК &lt; +60),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 (+60  ФК &lt; +70),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 (+70  ФК &lt; +80)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значение показателя +60 и более</a:t>
                      </a:r>
                    </a:p>
                  </a:txBody>
                  <a:tcPr marL="32873" marR="32873" marT="40558" marB="40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5" name="Picture 9" descr="base_1_219655_32780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ase_1_219655_3278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base_1_219655_3278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base_1_219655_3278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base_1_219655_3278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base_1_219655_3278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base_1_219655_3278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base_1_219655_3278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 descr="base_1_219655_3278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01" cy="1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16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548" y="116821"/>
            <a:ext cx="7405336" cy="721247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Основные категории диффузных источников загрязнения водных объектов и соответствующие им виды хозяйственной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81" y="982318"/>
          <a:ext cx="11876710" cy="5814920"/>
        </p:xfrm>
        <a:graphic>
          <a:graphicData uri="http://schemas.openxmlformats.org/drawingml/2006/table">
            <a:tbl>
              <a:tblPr/>
              <a:tblGrid>
                <a:gridCol w="516379"/>
                <a:gridCol w="3426721"/>
                <a:gridCol w="7933610"/>
              </a:tblGrid>
              <a:tr h="427411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Категория диффузных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источников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Виды хозяйственной 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39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Сельское хозяйство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Растениеводство, животноводство, пастбища, кормопроизводство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орошение с/</a:t>
                      </a:r>
                      <a:r>
                        <a:rPr lang="ru-RU" sz="1400" spc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земель, дренирование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с/</a:t>
                      </a:r>
                      <a:r>
                        <a:rPr lang="ru-RU" sz="1400" spc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земель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67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Лесное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Лесозаготовки, Лесоводство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45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Дорожное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действующие сооружения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транспортные коммуникации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 мосты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путепроводы,</a:t>
                      </a:r>
                      <a:r>
                        <a:rPr lang="ru-RU" sz="1400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трубопроводы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капитальное и жилищное строительство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23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Гидротехническое строительство и сооружения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плотины, каналы и шлюзы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регулирование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стока, береговые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сооружения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85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Урбанизированные территории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ливневая канализация (раздельная или совмещенная)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поверхностный сток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маломерный флот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39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Добыча полезных ископаемых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карьерные и шахтные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выработки, драги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земснаряды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шахтные и обогатительные отвалы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32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Полигоны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Отстойники, поля орошения, санитарные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системы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свалки твердых бытовых отходов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23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Мелиоративное строительство и сооружения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каналы, коллектора, дрены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насосные станции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256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Другие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атмосферные 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выпадения, локальные 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загрязнения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аварийные разливы жидких загрязняющих веществ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потери из хранилищ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SamburskiyGeorgiy\Downloads\Лого ЭТС РАВВ (1)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36431" cy="420739"/>
          </a:xfrm>
          <a:prstGeom prst="rect">
            <a:avLst/>
          </a:prstGeom>
          <a:noFill/>
        </p:spPr>
      </p:pic>
      <p:pic>
        <p:nvPicPr>
          <p:cNvPr id="7" name="Picture 4" descr="http://im3-tub-ru.yandex.net/i?id=71901504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080" y="6603571"/>
            <a:ext cx="2037559" cy="2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9"/>
          <p:cNvSpPr>
            <a:spLocks noGrp="1"/>
          </p:cNvSpPr>
          <p:nvPr>
            <p:ph type="dt" sz="quarter" idx="10"/>
          </p:nvPr>
        </p:nvSpPr>
        <p:spPr>
          <a:xfrm>
            <a:off x="610632" y="6366650"/>
            <a:ext cx="2849616" cy="365717"/>
          </a:xfrm>
        </p:spPr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23.03.2018</a:t>
            </a:fld>
            <a:endParaRPr lang="ru-RU" dirty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752390" y="6366650"/>
            <a:ext cx="2849616" cy="365717"/>
          </a:xfrm>
        </p:spPr>
        <p:txBody>
          <a:bodyPr/>
          <a:lstStyle/>
          <a:p>
            <a:pPr>
              <a:defRPr/>
            </a:pPr>
            <a:fld id="{3A114B72-B723-409A-8CAB-9F3FC7515B2C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2183</Words>
  <Application>Microsoft Office PowerPoint</Application>
  <PresentationFormat>Произвольный</PresentationFormat>
  <Paragraphs>709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НДТ для водоотведения: необходимость и недостаточность с точки зрения охраны окружающей среды</vt:lpstr>
      <vt:lpstr>Презентация PowerPoint</vt:lpstr>
      <vt:lpstr>Разрабатываются в настоящее время</vt:lpstr>
      <vt:lpstr>Поверхностный сток, как  регулируемые потоки</vt:lpstr>
      <vt:lpstr>Презентация PowerPoint</vt:lpstr>
      <vt:lpstr>Презентация PowerPoint</vt:lpstr>
      <vt:lpstr>Сравнение параметров поверхностного стока и  коммунально-бытовых сточных вод (мг/л)</vt:lpstr>
      <vt:lpstr>ППРФ 644</vt:lpstr>
      <vt:lpstr>Основные категории диффузных источников загрязнения водных объектов и соответствующие им виды хозяйственной деятельности</vt:lpstr>
      <vt:lpstr>Примерный перечень диффузных источников загрязнения, подлежащих учету </vt:lpstr>
      <vt:lpstr>Примеры источников диффузного действия на водные объекты.</vt:lpstr>
      <vt:lpstr>Содержание загрязняющих веществ в дождевом стоке промышленных площадок различных отраслей промышленности</vt:lpstr>
      <vt:lpstr>Характеристика загрязненности дождевого стока предприятий разных типов </vt:lpstr>
      <vt:lpstr>Химический состав дренажных и дренажно-сбросных вод с  оросительных систем по регионам Российской Федерации [Желязко и др., 2002].</vt:lpstr>
      <vt:lpstr>Содержание остатков удобрений и ТМ (мг/л) в дренажных и коллекторных водах Волго-Донской оросительной системы (по данным ВКО ВНИИГ и М). </vt:lpstr>
      <vt:lpstr>Среднегодовые поступления биогенных элементов с территорий в зависимости от проницаемости покрытий</vt:lpstr>
      <vt:lpstr>Презентация PowerPoint</vt:lpstr>
      <vt:lpstr>Презентация PowerPoint</vt:lpstr>
      <vt:lpstr>Презентация PowerPoint</vt:lpstr>
      <vt:lpstr>Примеры проблем нормативной базы по диффузному стоку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Samburskiy Georgiy</dc:creator>
  <cp:lastModifiedBy>User</cp:lastModifiedBy>
  <cp:revision>76</cp:revision>
  <dcterms:created xsi:type="dcterms:W3CDTF">2018-03-14T13:59:08Z</dcterms:created>
  <dcterms:modified xsi:type="dcterms:W3CDTF">2018-03-23T06:38:57Z</dcterms:modified>
</cp:coreProperties>
</file>