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310" r:id="rId3"/>
    <p:sldId id="300" r:id="rId4"/>
    <p:sldId id="303" r:id="rId5"/>
    <p:sldId id="302" r:id="rId6"/>
    <p:sldId id="308" r:id="rId7"/>
    <p:sldId id="306" r:id="rId8"/>
    <p:sldId id="309" r:id="rId9"/>
    <p:sldId id="311" r:id="rId10"/>
    <p:sldId id="260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18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orient="horz" pos="3906" userDrawn="1">
          <p15:clr>
            <a:srgbClr val="A4A3A4"/>
          </p15:clr>
        </p15:guide>
        <p15:guide id="4" pos="53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68" autoAdjust="0"/>
    <p:restoredTop sz="94539" autoAdjust="0"/>
  </p:normalViewPr>
  <p:slideViewPr>
    <p:cSldViewPr snapToGrid="0" showGuides="1">
      <p:cViewPr varScale="1">
        <p:scale>
          <a:sx n="75" d="100"/>
          <a:sy n="75" d="100"/>
        </p:scale>
        <p:origin x="-1650" y="-84"/>
      </p:cViewPr>
      <p:guideLst>
        <p:guide orient="horz" pos="618"/>
        <p:guide orient="horz" pos="3906"/>
        <p:guide pos="385"/>
        <p:guide pos="53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elukis\Desktop\pres\PPT\20171019_&#1087;&#1077;&#1088;&#1077;&#1089;&#1077;&#1083;&#1077;&#1085;&#1080;&#1077;\gra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elukis\Desktop\pres\PPT\20171019_&#1087;&#1077;&#1088;&#1077;&#1089;&#1077;&#1083;&#1077;&#1085;&#1080;&#1077;\graf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elukis\Desktop\pres\PPT\20171019_&#1087;&#1077;&#1088;&#1077;&#1089;&#1077;&#1083;&#1077;&#1085;&#1080;&#1077;\gra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Лист1!$B$7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Лист1!$C$5</c:f>
              <c:strCache>
                <c:ptCount val="1"/>
                <c:pt idx="0">
                  <c:v>КВ. М</c:v>
                </c:pt>
              </c:strCache>
            </c:strRef>
          </c:cat>
          <c:val>
            <c:numRef>
              <c:f>Лист1!$C$7</c:f>
              <c:numCache>
                <c:formatCode>#,##0</c:formatCode>
                <c:ptCount val="1"/>
                <c:pt idx="0">
                  <c:v>264622.24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6"/>
        <c:overlap val="100"/>
        <c:axId val="94036352"/>
        <c:axId val="94037888"/>
      </c:barChart>
      <c:barChart>
        <c:barDir val="col"/>
        <c:grouping val="stacked"/>
        <c:varyColors val="0"/>
        <c:ser>
          <c:idx val="0"/>
          <c:order val="0"/>
          <c:tx>
            <c:strRef>
              <c:f>Лист1!$B$6</c:f>
              <c:strCache>
                <c:ptCount val="1"/>
                <c:pt idx="0">
                  <c:v>Остаток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9</a:t>
                    </a:r>
                    <a:r>
                      <a:rPr lang="ru-RU" baseline="0" smtClean="0"/>
                      <a:t> 911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Лист1!$C$5</c:f>
              <c:strCache>
                <c:ptCount val="1"/>
                <c:pt idx="0">
                  <c:v>КВ. М</c:v>
                </c:pt>
              </c:strCache>
            </c:strRef>
          </c:cat>
          <c:val>
            <c:numRef>
              <c:f>Лист1!$C$6</c:f>
              <c:numCache>
                <c:formatCode>#,##0</c:formatCode>
                <c:ptCount val="1"/>
                <c:pt idx="0">
                  <c:v>14330.5</c:v>
                </c:pt>
              </c:numCache>
            </c:numRef>
          </c:val>
        </c:ser>
        <c:ser>
          <c:idx val="2"/>
          <c:order val="2"/>
          <c:tx>
            <c:strRef>
              <c:f>Лист1!$B$8</c:f>
              <c:strCache>
                <c:ptCount val="1"/>
                <c:pt idx="0">
                  <c:v>Факт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chemeClr val="accent1">
                    <a:lumMod val="50000"/>
                  </a:schemeClr>
                </a:gs>
              </a:gsLst>
              <a:lin ang="16200000" scaled="0"/>
            </a:gradFill>
            <a:ln>
              <a:noFill/>
            </a:ln>
            <a:effectLst>
              <a:innerShdw blurRad="114300">
                <a:prstClr val="black"/>
              </a:innerShdw>
            </a:effectLst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253</a:t>
                    </a:r>
                    <a:r>
                      <a:rPr lang="en-US" baseline="0" dirty="0" smtClean="0"/>
                      <a:t> 481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Лист1!$C$5</c:f>
              <c:strCache>
                <c:ptCount val="1"/>
                <c:pt idx="0">
                  <c:v>КВ. М</c:v>
                </c:pt>
              </c:strCache>
            </c:strRef>
          </c:cat>
          <c:val>
            <c:numRef>
              <c:f>Лист1!$C$8</c:f>
              <c:numCache>
                <c:formatCode>#,##0</c:formatCode>
                <c:ptCount val="1"/>
                <c:pt idx="0">
                  <c:v>250291.74</c:v>
                </c:pt>
              </c:numCache>
            </c:numRef>
          </c:val>
          <c:extLst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7"/>
        <c:overlap val="100"/>
        <c:axId val="98710656"/>
        <c:axId val="94039424"/>
      </c:barChart>
      <c:catAx>
        <c:axId val="9403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5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94037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4037888"/>
        <c:scaling>
          <c:orientation val="minMax"/>
          <c:max val="264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94036352"/>
        <c:crossesAt val="1"/>
        <c:crossBetween val="between"/>
      </c:valAx>
      <c:valAx>
        <c:axId val="94039424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98710656"/>
        <c:crosses val="max"/>
        <c:crossBetween val="between"/>
      </c:valAx>
      <c:catAx>
        <c:axId val="98710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40394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1"/>
          <c:tx>
            <c:strRef>
              <c:f>Лист1!$I$55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Лист1!$J$53</c:f>
              <c:strCache>
                <c:ptCount val="1"/>
                <c:pt idx="0">
                  <c:v>ЛЮДИ</c:v>
                </c:pt>
              </c:strCache>
            </c:strRef>
          </c:cat>
          <c:val>
            <c:numRef>
              <c:f>Лист1!$J$55</c:f>
              <c:numCache>
                <c:formatCode>#,##0</c:formatCode>
                <c:ptCount val="1"/>
                <c:pt idx="0">
                  <c:v>15612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6"/>
        <c:overlap val="100"/>
        <c:axId val="98759424"/>
        <c:axId val="98760960"/>
      </c:barChart>
      <c:barChart>
        <c:barDir val="col"/>
        <c:grouping val="stacked"/>
        <c:varyColors val="0"/>
        <c:ser>
          <c:idx val="2"/>
          <c:order val="0"/>
          <c:tx>
            <c:strRef>
              <c:f>Лист1!$I$54</c:f>
              <c:strCache>
                <c:ptCount val="1"/>
                <c:pt idx="0">
                  <c:v>Остаток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850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Лист1!$J$53</c:f>
              <c:strCache>
                <c:ptCount val="1"/>
                <c:pt idx="0">
                  <c:v>ЛЮДИ</c:v>
                </c:pt>
              </c:strCache>
            </c:strRef>
          </c:cat>
          <c:val>
            <c:numRef>
              <c:f>Лист1!$J$54</c:f>
              <c:numCache>
                <c:formatCode>#,##0</c:formatCode>
                <c:ptCount val="1"/>
                <c:pt idx="0">
                  <c:v>1141</c:v>
                </c:pt>
              </c:numCache>
            </c:numRef>
          </c:val>
        </c:ser>
        <c:ser>
          <c:idx val="1"/>
          <c:order val="2"/>
          <c:tx>
            <c:strRef>
              <c:f>Лист1!$I$56</c:f>
              <c:strCache>
                <c:ptCount val="1"/>
                <c:pt idx="0">
                  <c:v>Факт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chemeClr val="accent1">
                    <a:lumMod val="50000"/>
                  </a:schemeClr>
                </a:gs>
              </a:gsLst>
              <a:lin ang="16200000" scaled="0"/>
            </a:gradFill>
            <a:ln>
              <a:noFill/>
            </a:ln>
            <a:effectLst>
              <a:innerShdw blurRad="114300">
                <a:prstClr val="black"/>
              </a:inn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14</a:t>
                    </a:r>
                    <a:r>
                      <a:rPr lang="en-US"/>
                      <a:t> </a:t>
                    </a:r>
                    <a:r>
                      <a:rPr lang="en-US" smtClean="0"/>
                      <a:t>652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Лист1!$J$53</c:f>
              <c:strCache>
                <c:ptCount val="1"/>
                <c:pt idx="0">
                  <c:v>ЛЮДИ</c:v>
                </c:pt>
              </c:strCache>
            </c:strRef>
          </c:cat>
          <c:val>
            <c:numRef>
              <c:f>Лист1!$J$56</c:f>
              <c:numCache>
                <c:formatCode>#,##0</c:formatCode>
                <c:ptCount val="1"/>
                <c:pt idx="0">
                  <c:v>14471</c:v>
                </c:pt>
              </c:numCache>
            </c:numRef>
          </c:val>
          <c:extLst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7"/>
        <c:overlap val="100"/>
        <c:axId val="99968512"/>
        <c:axId val="99966976"/>
      </c:barChart>
      <c:catAx>
        <c:axId val="9875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5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98760960"/>
        <c:crosses val="autoZero"/>
        <c:auto val="1"/>
        <c:lblAlgn val="ctr"/>
        <c:lblOffset val="100"/>
        <c:noMultiLvlLbl val="0"/>
      </c:catAx>
      <c:valAx>
        <c:axId val="98760960"/>
        <c:scaling>
          <c:orientation val="minMax"/>
          <c:max val="157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98759424"/>
        <c:crosses val="autoZero"/>
        <c:crossBetween val="between"/>
        <c:majorUnit val="3000"/>
      </c:valAx>
      <c:valAx>
        <c:axId val="99966976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99968512"/>
        <c:crosses val="max"/>
        <c:crossBetween val="between"/>
      </c:valAx>
      <c:catAx>
        <c:axId val="99968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966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1"/>
          <c:tx>
            <c:strRef>
              <c:f>Лист1!$N$55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Лист1!$O$53</c:f>
              <c:strCache>
                <c:ptCount val="1"/>
                <c:pt idx="0">
                  <c:v>ДОМА</c:v>
                </c:pt>
              </c:strCache>
            </c:strRef>
          </c:cat>
          <c:val>
            <c:numRef>
              <c:f>Лист1!$O$55</c:f>
              <c:numCache>
                <c:formatCode>General</c:formatCode>
                <c:ptCount val="1"/>
                <c:pt idx="0">
                  <c:v>928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6"/>
        <c:overlap val="100"/>
        <c:axId val="99992704"/>
        <c:axId val="99994240"/>
      </c:barChart>
      <c:barChart>
        <c:barDir val="col"/>
        <c:grouping val="stacked"/>
        <c:varyColors val="0"/>
        <c:ser>
          <c:idx val="2"/>
          <c:order val="0"/>
          <c:tx>
            <c:strRef>
              <c:f>Лист1!$N$54</c:f>
              <c:strCache>
                <c:ptCount val="1"/>
                <c:pt idx="0">
                  <c:v>Остаток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34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Лист1!$O$53</c:f>
              <c:strCache>
                <c:ptCount val="1"/>
                <c:pt idx="0">
                  <c:v>ДОМА</c:v>
                </c:pt>
              </c:strCache>
            </c:strRef>
          </c:cat>
          <c:val>
            <c:numRef>
              <c:f>Лист1!$O$54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1"/>
          <c:order val="2"/>
          <c:tx>
            <c:strRef>
              <c:f>Лист1!$N$56</c:f>
              <c:strCache>
                <c:ptCount val="1"/>
                <c:pt idx="0">
                  <c:v>Факт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chemeClr val="accent1">
                    <a:lumMod val="50000"/>
                  </a:schemeClr>
                </a:gs>
              </a:gsLst>
              <a:lin ang="16200000" scaled="0"/>
            </a:gradFill>
            <a:ln>
              <a:noFill/>
            </a:ln>
            <a:effectLst>
              <a:innerShdw blurRad="114300">
                <a:prstClr val="black"/>
              </a:inn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893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Лист1!$O$53</c:f>
              <c:strCache>
                <c:ptCount val="1"/>
                <c:pt idx="0">
                  <c:v>ДОМА</c:v>
                </c:pt>
              </c:strCache>
            </c:strRef>
          </c:cat>
          <c:val>
            <c:numRef>
              <c:f>Лист1!$O$56</c:f>
              <c:numCache>
                <c:formatCode>General</c:formatCode>
                <c:ptCount val="1"/>
                <c:pt idx="0">
                  <c:v>883</c:v>
                </c:pt>
              </c:numCache>
            </c:numRef>
          </c:val>
          <c:extLst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7"/>
        <c:overlap val="100"/>
        <c:axId val="100022144"/>
        <c:axId val="100020608"/>
      </c:barChart>
      <c:catAx>
        <c:axId val="9999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5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99994240"/>
        <c:crosses val="autoZero"/>
        <c:auto val="1"/>
        <c:lblAlgn val="ctr"/>
        <c:lblOffset val="100"/>
        <c:noMultiLvlLbl val="0"/>
      </c:catAx>
      <c:valAx>
        <c:axId val="99994240"/>
        <c:scaling>
          <c:orientation val="minMax"/>
          <c:max val="9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99992704"/>
        <c:crosses val="autoZero"/>
        <c:crossBetween val="between"/>
        <c:majorUnit val="150"/>
      </c:valAx>
      <c:valAx>
        <c:axId val="10002060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00022144"/>
        <c:crosses val="max"/>
        <c:crossBetween val="between"/>
      </c:valAx>
      <c:catAx>
        <c:axId val="100022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0206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893C2-2733-461A-A477-0493DA217288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C7CF5-1A8A-4AC5-A0FF-0C2D14138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83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7BFD5-8C8A-4322-A620-9AAEE67D1A4F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29BB6-DA07-438B-9E53-08B8C88B2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01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29BB6-DA07-438B-9E53-08B8C88B239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2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420938"/>
            <a:ext cx="78867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713B-AE68-42AC-AB47-14EA906162ED}" type="datetime1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OfficinaSansC" panose="02000806050000020004" pitchFamily="50" charset="-52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ОБРАЗЕЦ ЗАГОЛОВКА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538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008742"/>
            <a:ext cx="7886700" cy="51029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58D3-382B-465A-9FAC-B07D1149B79E}" type="datetime1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8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1805"/>
            <a:ext cx="7886700" cy="510290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E92D-6177-4E4E-98BD-99A1789B9AC8}" type="datetime1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71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028702"/>
            <a:ext cx="7886700" cy="50609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643B-433D-49F6-A840-6CF64D1C296F}" type="datetime1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51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001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001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1383-3E19-4FA9-B927-D33FE39D4222}" type="datetime1">
              <a:rPr lang="ru-RU" smtClean="0"/>
              <a:t>21.11.2017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73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956174"/>
            <a:ext cx="3868340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192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956174"/>
            <a:ext cx="3887391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19275"/>
            <a:ext cx="3887391" cy="368458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1876-28DD-432C-B281-04AFE53525A2}" type="datetime1">
              <a:rPr lang="ru-RU" smtClean="0"/>
              <a:t>21.11.2017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4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6EE94-2AD6-40E7-B0F7-20E7282E1CDB}" type="datetime1">
              <a:rPr lang="ru-RU" smtClean="0"/>
              <a:t>21.11.2017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8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18BF-FDD4-467E-B07F-AA2F321A5E00}" type="datetime1">
              <a:rPr lang="ru-RU" smtClean="0"/>
              <a:t>21.11.2017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7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4823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48237"/>
            <a:ext cx="2949178" cy="48815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C836-2F57-4C97-A7EB-CF840480D01D}" type="datetime1">
              <a:rPr lang="ru-RU" smtClean="0"/>
              <a:t>21.11.2017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2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48239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48237"/>
            <a:ext cx="2949178" cy="48815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1A5F7-D9A6-43D5-A685-0C6B10571DE2}" type="datetime1">
              <a:rPr lang="ru-RU" smtClean="0"/>
              <a:t>21.11.2017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/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7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7286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40159"/>
            <a:ext cx="7886700" cy="573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4057"/>
            <a:ext cx="7886700" cy="5102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BB827162-902D-4832-8072-F295E913AA90}" type="datetime1">
              <a:rPr lang="ru-RU" smtClean="0"/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284A475A-A7B0-4551-A18F-DAAF2F913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11189" y="6377251"/>
            <a:ext cx="7921624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800" dirty="0" smtClean="0">
                <a:latin typeface="Arial Narrow" panose="020B0606020202030204" pitchFamily="34" charset="0"/>
              </a:rPr>
              <a:t>МИНИСТЕРСТВО ТОПЛИВНО-ЭНЕРГЕТИЧЕСКОГО КОМПЛЕКСА </a:t>
            </a:r>
          </a:p>
          <a:p>
            <a:pPr algn="r"/>
            <a:r>
              <a:rPr lang="ru-RU" sz="800" dirty="0" smtClean="0">
                <a:latin typeface="Arial Narrow" panose="020B0606020202030204" pitchFamily="34" charset="0"/>
              </a:rPr>
              <a:t>И ЖИЛИЩНО-КОММУНАЛЬНОГО ХОЗЯЙСТВА АРХАНГЕЛЬСКОЙ ОБЛАСТИ</a:t>
            </a:r>
            <a:endParaRPr lang="ru-RU" sz="800" dirty="0">
              <a:latin typeface="Arial Narrow" panose="020B0606020202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6" y="140159"/>
            <a:ext cx="489505" cy="4833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822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b="1" kern="1200" cap="all" baseline="0">
          <a:solidFill>
            <a:schemeClr val="bg1">
              <a:lumMod val="9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t="4189" r="60799" b="1571"/>
          <a:stretch/>
        </p:blipFill>
        <p:spPr>
          <a:xfrm>
            <a:off x="0" y="-7034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-7034"/>
            <a:ext cx="9144001" cy="6858000"/>
          </a:xfrm>
          <a:prstGeom prst="rect">
            <a:avLst/>
          </a:prstGeom>
          <a:gradFill>
            <a:gsLst>
              <a:gs pos="53000">
                <a:srgbClr val="00438B">
                  <a:alpha val="50000"/>
                </a:srgbClr>
              </a:gs>
              <a:gs pos="0">
                <a:srgbClr val="002060"/>
              </a:gs>
              <a:gs pos="100000">
                <a:srgbClr val="00206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-7034"/>
            <a:ext cx="9144001" cy="6858000"/>
          </a:xfrm>
          <a:prstGeom prst="rect">
            <a:avLst/>
          </a:prstGeom>
          <a:gradFill>
            <a:gsLst>
              <a:gs pos="53000">
                <a:srgbClr val="00438B">
                  <a:alpha val="50000"/>
                </a:srgbClr>
              </a:gs>
              <a:gs pos="0">
                <a:srgbClr val="002060"/>
              </a:gs>
              <a:gs pos="100000">
                <a:srgbClr val="00206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445" y="545967"/>
            <a:ext cx="1205111" cy="11900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1188" y="5535136"/>
            <a:ext cx="7921624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Министр 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топливно-энергетического комплекса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 жилищно-коммунального хозяйства Архангельской области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Поташев Андрей Петрович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19100" y="2118486"/>
            <a:ext cx="8394700" cy="27075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bg1">
                    <a:lumMod val="95000"/>
                  </a:schemeClr>
                </a:solidFill>
                <a:latin typeface="OfficinaSansC" panose="02000806050000020004" pitchFamily="50" charset="-52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dirty="0" smtClean="0">
                <a:latin typeface="Arial Narrow" panose="020B0606020202030204" pitchFamily="34" charset="0"/>
              </a:rPr>
              <a:t>ДОКЛАД</a:t>
            </a:r>
          </a:p>
          <a:p>
            <a:pPr algn="ctr">
              <a:lnSpc>
                <a:spcPct val="100000"/>
              </a:lnSpc>
            </a:pPr>
            <a:endParaRPr lang="ru-RU" dirty="0" smtClean="0">
              <a:latin typeface="Arial Narrow" panose="020B0606020202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Arial Narrow" panose="020B0606020202030204" pitchFamily="34" charset="0"/>
              </a:rPr>
              <a:t>О РЕАЛИЗАЦИИ МЕРОПРИЯТИЙ АДРЕСНОЙ </a:t>
            </a:r>
            <a:r>
              <a:rPr lang="ru-RU" sz="2800" b="1" dirty="0">
                <a:latin typeface="Arial Narrow" panose="020B0606020202030204" pitchFamily="34" charset="0"/>
              </a:rPr>
              <a:t>ПРОГРАММЫ архангельской области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Arial Narrow" panose="020B0606020202030204" pitchFamily="34" charset="0"/>
              </a:rPr>
              <a:t>«ПЕРЕСЕЛЕНИЕ </a:t>
            </a:r>
            <a:r>
              <a:rPr lang="ru-RU" sz="2800" b="1" dirty="0">
                <a:latin typeface="Arial Narrow" panose="020B0606020202030204" pitchFamily="34" charset="0"/>
              </a:rPr>
              <a:t>ГРАЖДАН </a:t>
            </a:r>
            <a:r>
              <a:rPr lang="ru-RU" sz="2800" b="1" dirty="0" smtClean="0">
                <a:latin typeface="Arial Narrow" panose="020B0606020202030204" pitchFamily="34" charset="0"/>
              </a:rPr>
              <a:t>ИЗ аварийного </a:t>
            </a:r>
            <a:r>
              <a:rPr lang="ru-RU" sz="2800" b="1" dirty="0">
                <a:latin typeface="Arial Narrow" panose="020B0606020202030204" pitchFamily="34" charset="0"/>
              </a:rPr>
              <a:t>жилищного </a:t>
            </a:r>
            <a:r>
              <a:rPr lang="ru-RU" sz="2800" b="1" dirty="0" smtClean="0">
                <a:latin typeface="Arial Narrow" panose="020B0606020202030204" pitchFamily="34" charset="0"/>
              </a:rPr>
              <a:t>фонда» НА 2013-2017 ГОДЫ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2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t="4189" r="60799" b="1571"/>
          <a:stretch/>
        </p:blipFill>
        <p:spPr>
          <a:xfrm>
            <a:off x="0" y="-7034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-7034"/>
            <a:ext cx="9144001" cy="6858000"/>
          </a:xfrm>
          <a:prstGeom prst="rect">
            <a:avLst/>
          </a:prstGeom>
          <a:gradFill>
            <a:gsLst>
              <a:gs pos="53000">
                <a:srgbClr val="00438B">
                  <a:alpha val="50000"/>
                </a:srgbClr>
              </a:gs>
              <a:gs pos="0">
                <a:srgbClr val="002060"/>
              </a:gs>
              <a:gs pos="100000">
                <a:srgbClr val="00206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-7034"/>
            <a:ext cx="9144001" cy="6858000"/>
          </a:xfrm>
          <a:prstGeom prst="rect">
            <a:avLst/>
          </a:prstGeom>
          <a:gradFill>
            <a:gsLst>
              <a:gs pos="53000">
                <a:srgbClr val="00438B">
                  <a:alpha val="50000"/>
                </a:srgbClr>
              </a:gs>
              <a:gs pos="0">
                <a:srgbClr val="002060"/>
              </a:gs>
              <a:gs pos="100000">
                <a:srgbClr val="002060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611190" y="908050"/>
            <a:ext cx="7921625" cy="4212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bg1">
                    <a:lumMod val="95000"/>
                  </a:schemeClr>
                </a:solidFill>
                <a:latin typeface="OfficinaSansC" panose="02000806050000020004" pitchFamily="50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7626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993700"/>
              </p:ext>
            </p:extLst>
          </p:nvPr>
        </p:nvGraphicFramePr>
        <p:xfrm>
          <a:off x="5906986" y="1340807"/>
          <a:ext cx="2800757" cy="408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822298"/>
              </p:ext>
            </p:extLst>
          </p:nvPr>
        </p:nvGraphicFramePr>
        <p:xfrm>
          <a:off x="516633" y="1340807"/>
          <a:ext cx="2742455" cy="408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738086"/>
              </p:ext>
            </p:extLst>
          </p:nvPr>
        </p:nvGraphicFramePr>
        <p:xfrm>
          <a:off x="3259088" y="1340807"/>
          <a:ext cx="2677478" cy="408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ИСПОЛНЕНИЕ ПРОГРАММЫ переселения</a:t>
            </a: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611189" y="5516796"/>
            <a:ext cx="7921624" cy="752732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800" cap="none" dirty="0" smtClean="0">
                <a:solidFill>
                  <a:srgbClr val="002060"/>
                </a:solidFill>
              </a:rPr>
              <a:t>НЕ ПЕРЕСЕЛЁНЫ 850 ЧЕЛОВЕК </a:t>
            </a:r>
          </a:p>
          <a:p>
            <a:pPr algn="ctr"/>
            <a:r>
              <a:rPr lang="ru-RU" sz="1800" cap="none" dirty="0" smtClean="0">
                <a:solidFill>
                  <a:srgbClr val="002060"/>
                </a:solidFill>
              </a:rPr>
              <a:t>ИЗ 34 АВАРИЙНЫХ ДОМОВ ПЛОЩАДЬЮ 9 911 КВ. МЕТРОВ </a:t>
            </a:r>
          </a:p>
          <a:p>
            <a:pPr algn="ctr"/>
            <a:r>
              <a:rPr lang="ru-RU" sz="1800" cap="none" dirty="0" smtClean="0">
                <a:solidFill>
                  <a:srgbClr val="FF0000"/>
                </a:solidFill>
              </a:rPr>
              <a:t>ПЛАНИРУЕТСЯ ПЕРЕСЕЛИТЬ ДО КОНЦА ТЕКУЩЕГО ГОДА</a:t>
            </a: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611189" y="967007"/>
            <a:ext cx="7921624" cy="752732"/>
          </a:xfrm>
          <a:prstGeom prst="rect">
            <a:avLst/>
          </a:prstGeom>
        </p:spPr>
        <p:txBody>
          <a:bodyPr anchor="t" anchorCtr="0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200" cap="none" dirty="0" smtClean="0">
                <a:solidFill>
                  <a:schemeClr val="bg2">
                    <a:lumMod val="25000"/>
                  </a:schemeClr>
                </a:solidFill>
              </a:rPr>
              <a:t>ПРОГРАММА </a:t>
            </a:r>
            <a:r>
              <a:rPr lang="ru-RU" sz="2200" cap="none" dirty="0">
                <a:solidFill>
                  <a:schemeClr val="bg2">
                    <a:lumMod val="25000"/>
                  </a:schemeClr>
                </a:solidFill>
              </a:rPr>
              <a:t>ПЕРЕСЕЛЕНИЯ </a:t>
            </a:r>
            <a:r>
              <a:rPr lang="ru-RU" sz="2200" cap="none" dirty="0" smtClean="0">
                <a:solidFill>
                  <a:schemeClr val="bg2">
                    <a:lumMod val="25000"/>
                  </a:schemeClr>
                </a:solidFill>
              </a:rPr>
              <a:t>ВЫПОЛНЕНА </a:t>
            </a:r>
            <a:r>
              <a:rPr lang="ru-RU" sz="2200" cap="none" dirty="0">
                <a:solidFill>
                  <a:schemeClr val="bg2">
                    <a:lumMod val="25000"/>
                  </a:schemeClr>
                </a:solidFill>
              </a:rPr>
              <a:t>НА </a:t>
            </a:r>
            <a:r>
              <a:rPr lang="ru-RU" sz="2200" cap="none" dirty="0" smtClean="0">
                <a:solidFill>
                  <a:schemeClr val="bg2">
                    <a:lumMod val="25000"/>
                  </a:schemeClr>
                </a:solidFill>
              </a:rPr>
              <a:t>96%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1436510" y="2454774"/>
            <a:ext cx="2526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ПЛАН – 15 502 ЛЮДЕЙ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4241516" y="2383247"/>
            <a:ext cx="2233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ПЛАН – 927 ДОМОВ</a:t>
            </a:r>
          </a:p>
        </p:txBody>
      </p:sp>
      <p:sp>
        <p:nvSpPr>
          <p:cNvPr id="16" name="TextBox 15"/>
          <p:cNvSpPr txBox="1"/>
          <p:nvPr/>
        </p:nvSpPr>
        <p:spPr>
          <a:xfrm rot="5400000">
            <a:off x="6944770" y="2383247"/>
            <a:ext cx="2409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ПЛАН – 263 392 КВ. М</a:t>
            </a:r>
          </a:p>
        </p:txBody>
      </p:sp>
    </p:spTree>
    <p:extLst>
      <p:ext uri="{BB962C8B-B14F-4D97-AF65-F5344CB8AC3E}">
        <p14:creationId xmlns:p14="http://schemas.microsoft.com/office/powerpoint/2010/main" val="11331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ИСПОЛНЕНИЕ ПРОГРАММЫ </a:t>
            </a:r>
            <a:r>
              <a:rPr lang="ru-RU" dirty="0" smtClean="0"/>
              <a:t>переселения</a:t>
            </a:r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611189" y="967007"/>
            <a:ext cx="7921624" cy="752732"/>
          </a:xfrm>
          <a:prstGeom prst="rect">
            <a:avLst/>
          </a:prstGeom>
        </p:spPr>
        <p:txBody>
          <a:bodyPr anchor="t" anchorCtr="0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200" cap="none" dirty="0" smtClean="0">
                <a:solidFill>
                  <a:schemeClr val="bg2">
                    <a:lumMod val="25000"/>
                  </a:schemeClr>
                </a:solidFill>
              </a:rPr>
              <a:t>МУНИЦИПАЛЬНОЕ ОБРАЗОВАНИЕ «ВЕРХНЕТОЕМСКОЕ» </a:t>
            </a:r>
            <a:r>
              <a:rPr lang="ru-RU" sz="1800" cap="none" dirty="0" smtClean="0">
                <a:solidFill>
                  <a:schemeClr val="tx1"/>
                </a:solidFill>
              </a:rPr>
              <a:t>(</a:t>
            </a:r>
            <a:r>
              <a:rPr lang="ru-RU" sz="1800" cap="none" dirty="0">
                <a:solidFill>
                  <a:schemeClr val="tx1"/>
                </a:solidFill>
              </a:rPr>
              <a:t>ВЕРХНЕТОЕМСКИЙ </a:t>
            </a:r>
            <a:r>
              <a:rPr lang="ru-RU" sz="1800" cap="none" dirty="0" smtClean="0">
                <a:solidFill>
                  <a:schemeClr val="tx1"/>
                </a:solidFill>
              </a:rPr>
              <a:t>МУНИЦИПАЛЬНЫЙ РАЙОН)</a:t>
            </a:r>
            <a:endParaRPr lang="ru-RU" sz="1800" cap="none" dirty="0">
              <a:solidFill>
                <a:schemeClr val="tx1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6615211" y="4738654"/>
            <a:ext cx="2026334" cy="1498634"/>
          </a:xfrm>
          <a:prstGeom prst="rect">
            <a:avLst/>
          </a:prstGeom>
        </p:spPr>
        <p:txBody>
          <a:bodyPr anchor="b" anchorCtr="0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endParaRPr lang="ru-RU" sz="1800" cap="none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DSC024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1719739"/>
            <a:ext cx="5791200" cy="440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470" y="1800191"/>
            <a:ext cx="2505075" cy="29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9" descr="C:\Users\zagvozdin\AppData\Local\Microsoft\Windows\INetCache\Content.Word\P71009-1404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3" b="9834"/>
          <a:stretch/>
        </p:blipFill>
        <p:spPr bwMode="auto">
          <a:xfrm>
            <a:off x="628650" y="1659988"/>
            <a:ext cx="5894272" cy="4577300"/>
          </a:xfrm>
          <a:prstGeom prst="rect">
            <a:avLst/>
          </a:prstGeom>
          <a:noFill/>
          <a:ln>
            <a:noFill/>
          </a:ln>
          <a:effectLst>
            <a:outerShdw blurRad="635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ИСПОЛНЕНИЕ ПРОГРАММЫ переселения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611189" y="967007"/>
            <a:ext cx="7921624" cy="752732"/>
          </a:xfrm>
          <a:prstGeom prst="rect">
            <a:avLst/>
          </a:prstGeom>
        </p:spPr>
        <p:txBody>
          <a:bodyPr anchor="t" anchorCtr="0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200" cap="none" dirty="0" smtClean="0">
                <a:solidFill>
                  <a:schemeClr val="bg2">
                    <a:lumMod val="25000"/>
                  </a:schemeClr>
                </a:solidFill>
              </a:rPr>
              <a:t>МУНИЦИПАЛЬНОЕ ОБРАЗОВАНИЕ «МАЛОШУЙСКОЕ» </a:t>
            </a:r>
            <a:endParaRPr lang="en-US" sz="2200" cap="none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1800" cap="none" dirty="0" smtClean="0">
                <a:solidFill>
                  <a:schemeClr val="tx1"/>
                </a:solidFill>
              </a:rPr>
              <a:t>(ОНЕЖСКИЙ МУНИЦИПАЛЬНЫЙ РАЙОН)</a:t>
            </a:r>
            <a:endParaRPr lang="ru-RU" sz="1800" cap="none" dirty="0">
              <a:solidFill>
                <a:schemeClr val="tx1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6615211" y="4738654"/>
            <a:ext cx="2026334" cy="1498634"/>
          </a:xfrm>
          <a:prstGeom prst="rect">
            <a:avLst/>
          </a:prstGeom>
        </p:spPr>
        <p:txBody>
          <a:bodyPr anchor="b" anchorCtr="0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l"/>
            <a:endParaRPr lang="ru-RU" sz="1800" cap="none" dirty="0" smtClean="0">
              <a:solidFill>
                <a:srgbClr val="FF0000"/>
              </a:solidFill>
            </a:endParaRPr>
          </a:p>
        </p:txBody>
      </p:sp>
      <p:pic>
        <p:nvPicPr>
          <p:cNvPr id="3075" name="Рисунок 2" descr="\\Fs\obmen\Министерство ТЭК и ЖКХ\ПЕРЕСЕЛЕНИЕ\Малошуйка\vk14951707226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1"/>
          <a:stretch/>
        </p:blipFill>
        <p:spPr bwMode="auto">
          <a:xfrm>
            <a:off x="6180998" y="1936240"/>
            <a:ext cx="2362488" cy="2012398"/>
          </a:xfrm>
          <a:prstGeom prst="rect">
            <a:avLst/>
          </a:prstGeom>
          <a:noFill/>
          <a:ln>
            <a:noFill/>
          </a:ln>
          <a:effectLst>
            <a:outerShdw blurRad="63500" dist="88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4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3"/>
          <p:cNvSpPr txBox="1">
            <a:spLocks/>
          </p:cNvSpPr>
          <p:nvPr/>
        </p:nvSpPr>
        <p:spPr>
          <a:xfrm>
            <a:off x="611189" y="5623050"/>
            <a:ext cx="3867214" cy="3563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800" cap="none" dirty="0" smtClean="0">
                <a:solidFill>
                  <a:schemeClr val="bg2">
                    <a:lumMod val="50000"/>
                  </a:schemeClr>
                </a:solidFill>
              </a:rPr>
              <a:t>180</a:t>
            </a:r>
            <a:r>
              <a:rPr lang="en-US" sz="1800" cap="none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ru-RU" sz="1800" cap="none" dirty="0" smtClean="0">
                <a:solidFill>
                  <a:schemeClr val="bg2">
                    <a:lumMod val="50000"/>
                  </a:schemeClr>
                </a:solidFill>
              </a:rPr>
              <a:t>КВАРТИРНЫЙ ДОМ</a:t>
            </a:r>
            <a:endParaRPr lang="ru-RU" sz="1800" cap="non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4664638" y="5623049"/>
            <a:ext cx="3877092" cy="3563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800" cap="none" dirty="0" smtClean="0">
                <a:solidFill>
                  <a:schemeClr val="bg2">
                    <a:lumMod val="50000"/>
                  </a:schemeClr>
                </a:solidFill>
              </a:rPr>
              <a:t>80</a:t>
            </a:r>
            <a:r>
              <a:rPr lang="en-US" sz="1800" cap="none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ru-RU" sz="1800" cap="none" dirty="0" smtClean="0">
                <a:solidFill>
                  <a:schemeClr val="bg2">
                    <a:lumMod val="50000"/>
                  </a:schemeClr>
                </a:solidFill>
              </a:rPr>
              <a:t>КВАРТИРНЫЙ ДОМ</a:t>
            </a:r>
            <a:endParaRPr lang="ru-RU" sz="1800" cap="non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ИСПОЛНЕНИЕ ПРОГРАММЫ переселения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611189" y="967007"/>
            <a:ext cx="7921624" cy="752732"/>
          </a:xfrm>
          <a:prstGeom prst="rect">
            <a:avLst/>
          </a:prstGeom>
        </p:spPr>
        <p:txBody>
          <a:bodyPr anchor="t" anchorCtr="0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200" cap="none" dirty="0" smtClean="0">
                <a:solidFill>
                  <a:schemeClr val="bg2">
                    <a:lumMod val="25000"/>
                  </a:schemeClr>
                </a:solidFill>
              </a:rPr>
              <a:t>МУНИЦИПАЛЬНОЕ ОБРАЗОВАНИЕ </a:t>
            </a:r>
            <a:r>
              <a:rPr lang="en-US" sz="2200" cap="none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200" cap="none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cap="none" dirty="0" smtClean="0">
                <a:solidFill>
                  <a:schemeClr val="bg2">
                    <a:lumMod val="25000"/>
                  </a:schemeClr>
                </a:solidFill>
              </a:rPr>
              <a:t>«ГОРОД АРХАНГЕЛЬСК»</a:t>
            </a:r>
            <a:endParaRPr lang="ru-RU" sz="2200" cap="none" dirty="0">
              <a:solidFill>
                <a:schemeClr val="tx1"/>
              </a:solidFill>
            </a:endParaRPr>
          </a:p>
        </p:txBody>
      </p:sp>
      <p:pic>
        <p:nvPicPr>
          <p:cNvPr id="1026" name="Picture 2" descr="20171019_10400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4"/>
          <a:stretch/>
        </p:blipFill>
        <p:spPr bwMode="auto">
          <a:xfrm>
            <a:off x="628650" y="1732043"/>
            <a:ext cx="3849753" cy="340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21323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9" r="13727"/>
          <a:stretch/>
        </p:blipFill>
        <p:spPr bwMode="auto">
          <a:xfrm>
            <a:off x="4689599" y="1732043"/>
            <a:ext cx="3805194" cy="340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6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ФИНАНСИРОВАНИЕ </a:t>
            </a:r>
            <a:r>
              <a:rPr lang="ru-RU" dirty="0"/>
              <a:t>ПРОГРАММЫ переселения</a:t>
            </a: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611189" y="967007"/>
            <a:ext cx="7921624" cy="752732"/>
          </a:xfrm>
          <a:prstGeom prst="rect">
            <a:avLst/>
          </a:prstGeom>
        </p:spPr>
        <p:txBody>
          <a:bodyPr anchor="t" anchorCtr="0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200" cap="none" dirty="0" smtClean="0">
                <a:solidFill>
                  <a:schemeClr val="bg2">
                    <a:lumMod val="25000"/>
                  </a:schemeClr>
                </a:solidFill>
              </a:rPr>
              <a:t>ПРОГРАММА </a:t>
            </a:r>
            <a:r>
              <a:rPr lang="ru-RU" sz="2200" cap="none" dirty="0">
                <a:solidFill>
                  <a:schemeClr val="bg2">
                    <a:lumMod val="25000"/>
                  </a:schemeClr>
                </a:solidFill>
              </a:rPr>
              <a:t>ПЕРЕСЕЛЕНИЯ </a:t>
            </a:r>
            <a:r>
              <a:rPr lang="ru-RU" sz="2200" cap="none" dirty="0" smtClean="0">
                <a:solidFill>
                  <a:schemeClr val="bg2">
                    <a:lumMod val="25000"/>
                  </a:schemeClr>
                </a:solidFill>
              </a:rPr>
              <a:t>ПРОФИНАНСИРОВАНА </a:t>
            </a:r>
            <a:r>
              <a:rPr lang="ru-RU" sz="2200" cap="none" dirty="0">
                <a:solidFill>
                  <a:schemeClr val="bg2">
                    <a:lumMod val="25000"/>
                  </a:schemeClr>
                </a:solidFill>
              </a:rPr>
              <a:t>НА </a:t>
            </a:r>
            <a:r>
              <a:rPr lang="ru-RU" sz="2200" cap="none" dirty="0" smtClean="0">
                <a:solidFill>
                  <a:schemeClr val="bg2">
                    <a:lumMod val="25000"/>
                  </a:schemeClr>
                </a:solidFill>
              </a:rPr>
              <a:t>95%,</a:t>
            </a:r>
          </a:p>
          <a:p>
            <a:pPr algn="ctr"/>
            <a:r>
              <a:rPr lang="ru-RU" sz="2200" cap="none" dirty="0">
                <a:solidFill>
                  <a:schemeClr val="bg2">
                    <a:lumMod val="25000"/>
                  </a:schemeClr>
                </a:solidFill>
              </a:rPr>
              <a:t>в</a:t>
            </a:r>
            <a:r>
              <a:rPr lang="ru-RU" sz="2200" cap="none" dirty="0" smtClean="0">
                <a:solidFill>
                  <a:schemeClr val="bg2">
                    <a:lumMod val="25000"/>
                  </a:schemeClr>
                </a:solidFill>
              </a:rPr>
              <a:t> том числе по годам: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656168"/>
              </p:ext>
            </p:extLst>
          </p:nvPr>
        </p:nvGraphicFramePr>
        <p:xfrm>
          <a:off x="774699" y="1719738"/>
          <a:ext cx="7758113" cy="36396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55"/>
                <a:gridCol w="1838415"/>
                <a:gridCol w="1691342"/>
                <a:gridCol w="1654574"/>
                <a:gridCol w="1709727"/>
              </a:tblGrid>
              <a:tr h="365795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Arial Narrow" panose="020B0606020202030204" pitchFamily="34" charset="0"/>
                        </a:rPr>
                        <a:t>млн. рублей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7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Годы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 Narrow" panose="020B0606020202030204" pitchFamily="34" charset="0"/>
                        </a:rPr>
                        <a:t>Средства Фонда ЖКХ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 Narrow" panose="020B0606020202030204" pitchFamily="34" charset="0"/>
                        </a:rPr>
                        <a:t>Средства областного бюджета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 Narrow" panose="020B0606020202030204" pitchFamily="34" charset="0"/>
                        </a:rPr>
                        <a:t>Средства местного бюджета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Arial Narrow" panose="020B0606020202030204" pitchFamily="34" charset="0"/>
                        </a:rPr>
                        <a:t>2013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Arial Narrow" panose="020B0606020202030204" pitchFamily="34" charset="0"/>
                        </a:rPr>
                        <a:t>1 561.65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Arial Narrow" panose="020B0606020202030204" pitchFamily="34" charset="0"/>
                        </a:rPr>
                        <a:t>1 354.01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Arial Narrow" panose="020B0606020202030204" pitchFamily="34" charset="0"/>
                        </a:rPr>
                        <a:t>171.39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Arial Narrow" panose="020B0606020202030204" pitchFamily="34" charset="0"/>
                        </a:rPr>
                        <a:t>36.25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Arial Narrow" panose="020B0606020202030204" pitchFamily="34" charset="0"/>
                        </a:rPr>
                        <a:t>2014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Arial Narrow" panose="020B0606020202030204" pitchFamily="34" charset="0"/>
                        </a:rPr>
                        <a:t>1 021.84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effectLst/>
                          <a:latin typeface="Arial Narrow" panose="020B0606020202030204" pitchFamily="34" charset="0"/>
                        </a:rPr>
                        <a:t>461.32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effectLst/>
                          <a:latin typeface="Arial Narrow" panose="020B0606020202030204" pitchFamily="34" charset="0"/>
                        </a:rPr>
                        <a:t>301.09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Arial Narrow" panose="020B0606020202030204" pitchFamily="34" charset="0"/>
                        </a:rPr>
                        <a:t>259.43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Arial Narrow" panose="020B0606020202030204" pitchFamily="34" charset="0"/>
                        </a:rPr>
                        <a:t>1 064.70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Arial Narrow" panose="020B0606020202030204" pitchFamily="34" charset="0"/>
                        </a:rPr>
                        <a:t>656.22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effectLst/>
                          <a:latin typeface="Arial Narrow" panose="020B0606020202030204" pitchFamily="34" charset="0"/>
                        </a:rPr>
                        <a:t>380.45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Arial Narrow" panose="020B0606020202030204" pitchFamily="34" charset="0"/>
                        </a:rPr>
                        <a:t>28.03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Arial Narrow" panose="020B0606020202030204" pitchFamily="34" charset="0"/>
                        </a:rPr>
                        <a:t>3 124.90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effectLst/>
                          <a:latin typeface="Arial Narrow" panose="020B0606020202030204" pitchFamily="34" charset="0"/>
                        </a:rPr>
                        <a:t>1 318.15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effectLst/>
                          <a:latin typeface="Arial Narrow" panose="020B0606020202030204" pitchFamily="34" charset="0"/>
                        </a:rPr>
                        <a:t>1 659.94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Arial Narrow" panose="020B0606020202030204" pitchFamily="34" charset="0"/>
                        </a:rPr>
                        <a:t>146.80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Arial Narrow" panose="020B0606020202030204" pitchFamily="34" charset="0"/>
                        </a:rPr>
                        <a:t>2 456.40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effectLst/>
                          <a:latin typeface="Arial Narrow" panose="020B0606020202030204" pitchFamily="34" charset="0"/>
                        </a:rPr>
                        <a:t>2 271.72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>
                          <a:effectLst/>
                          <a:latin typeface="Arial Narrow" panose="020B0606020202030204" pitchFamily="34" charset="0"/>
                        </a:rPr>
                        <a:t>145.39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Arial Narrow" panose="020B0606020202030204" pitchFamily="34" charset="0"/>
                        </a:rPr>
                        <a:t>39.29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 Narrow" panose="020B0606020202030204" pitchFamily="34" charset="0"/>
                        </a:rPr>
                        <a:t>9 </a:t>
                      </a:r>
                      <a:r>
                        <a:rPr lang="ru-RU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229.49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 Narrow" panose="020B0606020202030204" pitchFamily="34" charset="0"/>
                        </a:rPr>
                        <a:t>6 </a:t>
                      </a:r>
                      <a:r>
                        <a:rPr lang="ru-RU" sz="16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061.42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 Narrow" panose="020B0606020202030204" pitchFamily="34" charset="0"/>
                        </a:rPr>
                        <a:t>2 658.26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 Narrow" panose="020B0606020202030204" pitchFamily="34" charset="0"/>
                        </a:rPr>
                        <a:t>509.80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5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Аварийные дома, не включенные в программу</a:t>
            </a:r>
            <a:endParaRPr lang="ru-RU" dirty="0"/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628650" y="2844800"/>
            <a:ext cx="7904163" cy="2019300"/>
          </a:xfrm>
          <a:prstGeom prst="rect">
            <a:avLst/>
          </a:prstGeom>
        </p:spPr>
        <p:txBody>
          <a:bodyPr anchor="t" anchorCtr="0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3000" cap="none" dirty="0" smtClean="0">
                <a:solidFill>
                  <a:srgbClr val="FF0000"/>
                </a:solidFill>
              </a:rPr>
              <a:t>38 МНОГОКВАРТИРНЫХ ДОМОВ </a:t>
            </a:r>
            <a:r>
              <a:rPr lang="ru-RU" sz="2200" cap="none" dirty="0" smtClean="0">
                <a:solidFill>
                  <a:srgbClr val="FF0000"/>
                </a:solidFill>
              </a:rPr>
              <a:t/>
            </a:r>
            <a:br>
              <a:rPr lang="ru-RU" sz="2200" cap="none" dirty="0" smtClean="0">
                <a:solidFill>
                  <a:srgbClr val="FF0000"/>
                </a:solidFill>
              </a:rPr>
            </a:br>
            <a:r>
              <a:rPr lang="ru-RU" sz="1800" cap="none" dirty="0" smtClean="0">
                <a:solidFill>
                  <a:srgbClr val="002060"/>
                </a:solidFill>
              </a:rPr>
              <a:t>РАССЕЛЯЕМАЯ ПЛОЩАДЬ – </a:t>
            </a:r>
            <a:r>
              <a:rPr lang="ru-RU" sz="1800" cap="none" dirty="0" smtClean="0">
                <a:solidFill>
                  <a:srgbClr val="FF0000"/>
                </a:solidFill>
              </a:rPr>
              <a:t>4,5 ТЫС. КВ. МЕТРОВ </a:t>
            </a:r>
            <a:br>
              <a:rPr lang="ru-RU" sz="1800" cap="none" dirty="0" smtClean="0">
                <a:solidFill>
                  <a:srgbClr val="FF0000"/>
                </a:solidFill>
              </a:rPr>
            </a:br>
            <a:r>
              <a:rPr lang="ru-RU" sz="1800" cap="none" dirty="0" smtClean="0">
                <a:solidFill>
                  <a:srgbClr val="002060"/>
                </a:solidFill>
              </a:rPr>
              <a:t>ПЕРЕСЕЛЯЕМЫЕ ГРАЖДАНЕ – </a:t>
            </a:r>
            <a:r>
              <a:rPr lang="ru-RU" sz="1800" cap="none" dirty="0" smtClean="0">
                <a:solidFill>
                  <a:srgbClr val="FF0000"/>
                </a:solidFill>
              </a:rPr>
              <a:t>235 ЧЕЛОВЕК </a:t>
            </a:r>
            <a:r>
              <a:rPr lang="ru-RU" sz="1800" cap="none" dirty="0" smtClean="0">
                <a:solidFill>
                  <a:srgbClr val="002060"/>
                </a:solidFill>
              </a:rPr>
              <a:t/>
            </a:r>
            <a:br>
              <a:rPr lang="ru-RU" sz="1800" cap="none" dirty="0" smtClean="0">
                <a:solidFill>
                  <a:srgbClr val="002060"/>
                </a:solidFill>
              </a:rPr>
            </a:br>
            <a:r>
              <a:rPr lang="ru-RU" sz="1600" cap="none" dirty="0" smtClean="0">
                <a:solidFill>
                  <a:srgbClr val="002060"/>
                </a:solidFill>
              </a:rPr>
              <a:t>(г. АРХАНГЕЛЬСК, ПРИМОРСКИЙ РАЙОН)</a:t>
            </a:r>
          </a:p>
          <a:p>
            <a:pPr algn="ctr"/>
            <a:endParaRPr lang="ru-RU" sz="2200" cap="none" dirty="0" smtClean="0">
              <a:solidFill>
                <a:srgbClr val="002060"/>
              </a:solidFill>
            </a:endParaRPr>
          </a:p>
          <a:p>
            <a:pPr algn="ctr"/>
            <a:r>
              <a:rPr lang="ru-RU" sz="2200" cap="none" dirty="0" smtClean="0">
                <a:solidFill>
                  <a:srgbClr val="002060"/>
                </a:solidFill>
              </a:rPr>
              <a:t>НЕОБХОДИМЫЕ СРЕДСТВА НА ПЕРЕСЕЛЕНИЕ – </a:t>
            </a:r>
            <a:r>
              <a:rPr lang="en-US" sz="2200" cap="none" dirty="0" smtClean="0">
                <a:solidFill>
                  <a:srgbClr val="002060"/>
                </a:solidFill>
              </a:rPr>
              <a:t/>
            </a:r>
            <a:br>
              <a:rPr lang="en-US" sz="2200" cap="none" dirty="0" smtClean="0">
                <a:solidFill>
                  <a:srgbClr val="002060"/>
                </a:solidFill>
              </a:rPr>
            </a:br>
            <a:r>
              <a:rPr lang="ru-RU" sz="2200" cap="none" dirty="0" smtClean="0">
                <a:solidFill>
                  <a:srgbClr val="FF0000"/>
                </a:solidFill>
              </a:rPr>
              <a:t>193 МЛН. РУБЛЕЙ</a:t>
            </a:r>
            <a:endParaRPr lang="ru-RU" sz="2200" b="0" cap="none" dirty="0">
              <a:solidFill>
                <a:srgbClr val="FF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628650" y="981075"/>
            <a:ext cx="7904163" cy="1025525"/>
          </a:xfrm>
          <a:prstGeom prst="rect">
            <a:avLst/>
          </a:prstGeom>
        </p:spPr>
        <p:txBody>
          <a:bodyPr anchor="t" anchorCtr="0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200" cap="none" dirty="0" smtClean="0">
                <a:solidFill>
                  <a:schemeClr val="bg2">
                    <a:lumMod val="25000"/>
                  </a:schemeClr>
                </a:solidFill>
              </a:rPr>
              <a:t>АВАРИЙНЫЙ ФОНД, СООТВЕТСТВУЮЩИЙ ТРЕБОВАНИЯМ ФЕДЕРАЛЬНОГО </a:t>
            </a:r>
            <a:r>
              <a:rPr lang="ru-RU" sz="2200" cap="none" dirty="0">
                <a:solidFill>
                  <a:schemeClr val="bg2">
                    <a:lumMod val="25000"/>
                  </a:schemeClr>
                </a:solidFill>
              </a:rPr>
              <a:t>ЗАКОНА от 21.07.2007 № </a:t>
            </a:r>
            <a:r>
              <a:rPr lang="ru-RU" sz="2200" cap="none" dirty="0" smtClean="0">
                <a:solidFill>
                  <a:schemeClr val="bg2">
                    <a:lumMod val="25000"/>
                  </a:schemeClr>
                </a:solidFill>
              </a:rPr>
              <a:t>185-ФЗ </a:t>
            </a:r>
            <a:br>
              <a:rPr lang="ru-RU" sz="2200" cap="none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cap="none" dirty="0" smtClean="0">
                <a:solidFill>
                  <a:schemeClr val="bg2">
                    <a:lumMod val="25000"/>
                  </a:schemeClr>
                </a:solidFill>
              </a:rPr>
              <a:t>(НЕ ВКЛЮЧЕННЫЙ В ДЕЙСТВУЮЩУЮ ПРОГРАММУ ПЕРЕСЕЛЕНИЯ)</a:t>
            </a:r>
            <a:endParaRPr lang="ru-RU" sz="1800" b="0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</a:t>
            </a:r>
            <a:r>
              <a:rPr lang="ru-RU" dirty="0"/>
              <a:t>, </a:t>
            </a:r>
            <a:r>
              <a:rPr lang="ru-RU" dirty="0" smtClean="0"/>
              <a:t>признанные аварийными после 01.01.2012</a:t>
            </a:r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628650" y="981075"/>
            <a:ext cx="7904163" cy="1025525"/>
          </a:xfrm>
          <a:prstGeom prst="rect">
            <a:avLst/>
          </a:prstGeom>
        </p:spPr>
        <p:txBody>
          <a:bodyPr anchor="t" anchorCtr="0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200" cap="none" dirty="0" smtClean="0">
                <a:solidFill>
                  <a:schemeClr val="bg2">
                    <a:lumMod val="25000"/>
                  </a:schemeClr>
                </a:solidFill>
              </a:rPr>
              <a:t>ЖИЛОЙ ФОНД, ПРИЗНАННЫЙ АВАРИЙНЫМ </a:t>
            </a:r>
          </a:p>
          <a:p>
            <a:pPr algn="ctr"/>
            <a:r>
              <a:rPr lang="ru-RU" sz="2200" cap="none" dirty="0" smtClean="0">
                <a:solidFill>
                  <a:schemeClr val="bg2">
                    <a:lumMod val="25000"/>
                  </a:schemeClr>
                </a:solidFill>
              </a:rPr>
              <a:t>ПОСЛЕ 01 ЯНВАРЯ 2012 ГОДА</a:t>
            </a:r>
            <a:endParaRPr lang="en-US" sz="2200" cap="none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68300" y="1852832"/>
            <a:ext cx="8470899" cy="4306668"/>
          </a:xfrm>
          <a:prstGeom prst="rect">
            <a:avLst/>
          </a:prstGeom>
        </p:spPr>
        <p:txBody>
          <a:bodyPr anchor="t" anchorCtr="0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3000" cap="none" dirty="0" smtClean="0">
                <a:solidFill>
                  <a:srgbClr val="FF0000"/>
                </a:solidFill>
              </a:rPr>
              <a:t>1 676 МНОГОКВАРТИРНЫХ ДОМОВ </a:t>
            </a:r>
            <a:r>
              <a:rPr lang="ru-RU" sz="2200" cap="none" dirty="0" smtClean="0">
                <a:solidFill>
                  <a:srgbClr val="FF0000"/>
                </a:solidFill>
              </a:rPr>
              <a:t/>
            </a:r>
            <a:br>
              <a:rPr lang="ru-RU" sz="2200" cap="none" dirty="0" smtClean="0">
                <a:solidFill>
                  <a:srgbClr val="FF0000"/>
                </a:solidFill>
              </a:rPr>
            </a:br>
            <a:r>
              <a:rPr lang="ru-RU" sz="1800" cap="none" dirty="0" smtClean="0">
                <a:solidFill>
                  <a:srgbClr val="002060"/>
                </a:solidFill>
              </a:rPr>
              <a:t>РАССЕЛЯЕМАЯ ПЛОЩАДЬ – </a:t>
            </a:r>
            <a:r>
              <a:rPr lang="ru-RU" sz="1800" cap="none" dirty="0" smtClean="0">
                <a:solidFill>
                  <a:srgbClr val="FF0000"/>
                </a:solidFill>
              </a:rPr>
              <a:t>480,3 ТЫС. КВ. МЕТРОВ </a:t>
            </a:r>
            <a:br>
              <a:rPr lang="ru-RU" sz="1800" cap="none" dirty="0" smtClean="0">
                <a:solidFill>
                  <a:srgbClr val="FF0000"/>
                </a:solidFill>
              </a:rPr>
            </a:br>
            <a:r>
              <a:rPr lang="ru-RU" sz="1800" cap="none" dirty="0">
                <a:solidFill>
                  <a:srgbClr val="002060"/>
                </a:solidFill>
              </a:rPr>
              <a:t>ПЕРЕСЕЛЯЕМЫЕ </a:t>
            </a:r>
            <a:r>
              <a:rPr lang="ru-RU" sz="1800" cap="none" dirty="0" smtClean="0">
                <a:solidFill>
                  <a:srgbClr val="002060"/>
                </a:solidFill>
              </a:rPr>
              <a:t>ГРАЖДАНЕ – </a:t>
            </a:r>
            <a:r>
              <a:rPr lang="ru-RU" sz="1800" cap="none" dirty="0" smtClean="0">
                <a:solidFill>
                  <a:srgbClr val="FF0000"/>
                </a:solidFill>
              </a:rPr>
              <a:t>27 203 ЧЕЛОВЕКА </a:t>
            </a:r>
            <a:r>
              <a:rPr lang="ru-RU" sz="1800" cap="none" dirty="0" smtClean="0">
                <a:solidFill>
                  <a:srgbClr val="002060"/>
                </a:solidFill>
              </a:rPr>
              <a:t/>
            </a:r>
            <a:br>
              <a:rPr lang="ru-RU" sz="1800" cap="none" dirty="0" smtClean="0">
                <a:solidFill>
                  <a:srgbClr val="002060"/>
                </a:solidFill>
              </a:rPr>
            </a:br>
            <a:endParaRPr lang="ru-RU" sz="2200" cap="none" dirty="0" smtClean="0">
              <a:solidFill>
                <a:srgbClr val="002060"/>
              </a:solidFill>
            </a:endParaRPr>
          </a:p>
          <a:p>
            <a:pPr algn="ctr"/>
            <a:r>
              <a:rPr lang="ru-RU" sz="2200" cap="none" dirty="0" smtClean="0">
                <a:solidFill>
                  <a:srgbClr val="002060"/>
                </a:solidFill>
              </a:rPr>
              <a:t>НЕОБХОДИМЫЕ СРЕДСТВА НА ПЕРЕСЕЛЕНИЕ – </a:t>
            </a:r>
            <a:r>
              <a:rPr lang="en-US" sz="2200" cap="none" dirty="0" smtClean="0">
                <a:solidFill>
                  <a:srgbClr val="002060"/>
                </a:solidFill>
              </a:rPr>
              <a:t/>
            </a:r>
            <a:br>
              <a:rPr lang="en-US" sz="2200" cap="none" dirty="0" smtClean="0">
                <a:solidFill>
                  <a:srgbClr val="002060"/>
                </a:solidFill>
              </a:rPr>
            </a:br>
            <a:r>
              <a:rPr lang="ru-RU" sz="2200" cap="none" dirty="0" smtClean="0">
                <a:solidFill>
                  <a:srgbClr val="FF0000"/>
                </a:solidFill>
              </a:rPr>
              <a:t>20 643 МЛН. РУБЛЕЙ</a:t>
            </a:r>
            <a:endParaRPr lang="ru-RU" sz="2200" b="0" cap="none" dirty="0" smtClean="0">
              <a:solidFill>
                <a:srgbClr val="FF0000"/>
              </a:solidFill>
            </a:endParaRPr>
          </a:p>
          <a:p>
            <a:pPr algn="l"/>
            <a:endParaRPr lang="ru-RU" sz="2200" b="0" cap="none" dirty="0">
              <a:solidFill>
                <a:srgbClr val="FF0000"/>
              </a:solidFill>
            </a:endParaRPr>
          </a:p>
          <a:p>
            <a:pPr algn="ctr"/>
            <a:r>
              <a:rPr lang="ru-RU" sz="2200" cap="none" dirty="0">
                <a:solidFill>
                  <a:srgbClr val="002060"/>
                </a:solidFill>
              </a:rPr>
              <a:t>Муниципальные образования с наибольшей аварийной площадью:</a:t>
            </a:r>
          </a:p>
          <a:p>
            <a:pPr algn="ctr"/>
            <a:r>
              <a:rPr lang="ru-RU" sz="2200" cap="none" dirty="0" smtClean="0">
                <a:solidFill>
                  <a:srgbClr val="FF0000"/>
                </a:solidFill>
              </a:rPr>
              <a:t>Архангельск – 200,0 тыс. кв. метров (11 323 человека)</a:t>
            </a:r>
          </a:p>
          <a:p>
            <a:pPr algn="ctr"/>
            <a:r>
              <a:rPr lang="ru-RU" sz="2200" cap="none" dirty="0" smtClean="0">
                <a:solidFill>
                  <a:srgbClr val="FF0000"/>
                </a:solidFill>
              </a:rPr>
              <a:t>Северодвинск – 54,2 тыс. кв. метров (3 281 человек)</a:t>
            </a:r>
          </a:p>
          <a:p>
            <a:pPr algn="ctr"/>
            <a:r>
              <a:rPr lang="ru-RU" sz="2200" cap="none" dirty="0" err="1" smtClean="0">
                <a:solidFill>
                  <a:srgbClr val="FF0000"/>
                </a:solidFill>
              </a:rPr>
              <a:t>Устьянский</a:t>
            </a:r>
            <a:r>
              <a:rPr lang="ru-RU" sz="2200" cap="none" dirty="0" smtClean="0">
                <a:solidFill>
                  <a:srgbClr val="FF0000"/>
                </a:solidFill>
              </a:rPr>
              <a:t> район – 34,6 тыс. кв. метров (1 905 человек)</a:t>
            </a:r>
          </a:p>
          <a:p>
            <a:pPr algn="ctr"/>
            <a:r>
              <a:rPr lang="ru-RU" sz="2200" cap="none" dirty="0" smtClean="0">
                <a:solidFill>
                  <a:srgbClr val="FF0000"/>
                </a:solidFill>
              </a:rPr>
              <a:t>Онежский район – 27,8 тыс. кв. метров (1 752 человек)</a:t>
            </a:r>
          </a:p>
          <a:p>
            <a:pPr algn="ctr"/>
            <a:r>
              <a:rPr lang="ru-RU" sz="2200" cap="none" dirty="0" err="1" smtClean="0">
                <a:solidFill>
                  <a:srgbClr val="FF0000"/>
                </a:solidFill>
              </a:rPr>
              <a:t>Красноборский</a:t>
            </a:r>
            <a:r>
              <a:rPr lang="ru-RU" sz="2200" cap="none" dirty="0" smtClean="0">
                <a:solidFill>
                  <a:srgbClr val="FF0000"/>
                </a:solidFill>
              </a:rPr>
              <a:t> район – 27,6 тыс. кв. метров (1 519 человек)</a:t>
            </a:r>
          </a:p>
          <a:p>
            <a:pPr algn="ctr"/>
            <a:r>
              <a:rPr lang="ru-RU" sz="2200" cap="none" dirty="0" smtClean="0">
                <a:solidFill>
                  <a:srgbClr val="FF0000"/>
                </a:solidFill>
              </a:rPr>
              <a:t>Котлас – 23,5 тыс. кв. метров (1 487 человек)</a:t>
            </a:r>
          </a:p>
        </p:txBody>
      </p:sp>
    </p:spTree>
    <p:extLst>
      <p:ext uri="{BB962C8B-B14F-4D97-AF65-F5344CB8AC3E}">
        <p14:creationId xmlns:p14="http://schemas.microsoft.com/office/powerpoint/2010/main" val="7021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 качества</a:t>
            </a:r>
            <a:endParaRPr lang="ru-RU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619918" y="981075"/>
            <a:ext cx="7904163" cy="758825"/>
          </a:xfrm>
          <a:prstGeom prst="rect">
            <a:avLst/>
          </a:prstGeom>
        </p:spPr>
        <p:txBody>
          <a:bodyPr anchor="t" anchorCtr="0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200" cap="none" dirty="0" smtClean="0">
                <a:solidFill>
                  <a:schemeClr val="bg2">
                    <a:lumMod val="25000"/>
                  </a:schemeClr>
                </a:solidFill>
              </a:rPr>
              <a:t>ДЛЯ РАССМОТРЕНИЯ ОБРАЩЕНИЙ ГРАЖДАН </a:t>
            </a:r>
            <a:br>
              <a:rPr lang="ru-RU" sz="2200" cap="none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200" cap="none" dirty="0" smtClean="0">
                <a:solidFill>
                  <a:schemeClr val="bg2">
                    <a:lumMod val="25000"/>
                  </a:schemeClr>
                </a:solidFill>
              </a:rPr>
              <a:t>СОЗДАНА РЕГИОНАЛЬНАЯ КОМИССИЯ</a:t>
            </a:r>
            <a:endParaRPr lang="ru-RU" sz="2200" cap="none" dirty="0">
              <a:solidFill>
                <a:srgbClr val="FF0000"/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628650" y="2007753"/>
            <a:ext cx="7939088" cy="3844931"/>
          </a:xfrm>
          <a:prstGeom prst="rect">
            <a:avLst/>
          </a:prstGeom>
        </p:spPr>
        <p:txBody>
          <a:bodyPr anchor="t" anchorCtr="0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200" cap="none" dirty="0" smtClean="0">
                <a:solidFill>
                  <a:srgbClr val="002060"/>
                </a:solidFill>
              </a:rPr>
              <a:t>НА КОНТРОЛЕ ФОНДА НАХОДЯТСЯ:</a:t>
            </a:r>
            <a:br>
              <a:rPr lang="ru-RU" sz="2200" cap="none" dirty="0" smtClean="0">
                <a:solidFill>
                  <a:srgbClr val="002060"/>
                </a:solidFill>
              </a:rPr>
            </a:br>
            <a:r>
              <a:rPr lang="ru-RU" sz="2200" cap="none" dirty="0" smtClean="0">
                <a:solidFill>
                  <a:srgbClr val="FF0000"/>
                </a:solidFill>
              </a:rPr>
              <a:t>12 ДОМОВ</a:t>
            </a:r>
            <a:r>
              <a:rPr lang="ru-RU" sz="2200" cap="none" dirty="0" smtClean="0">
                <a:solidFill>
                  <a:srgbClr val="002060"/>
                </a:solidFill>
              </a:rPr>
              <a:t/>
            </a:r>
            <a:br>
              <a:rPr lang="ru-RU" sz="2200" cap="none" dirty="0" smtClean="0">
                <a:solidFill>
                  <a:srgbClr val="002060"/>
                </a:solidFill>
              </a:rPr>
            </a:br>
            <a:endParaRPr lang="ru-RU" sz="2200" cap="none" dirty="0" smtClean="0">
              <a:solidFill>
                <a:srgbClr val="002060"/>
              </a:solidFill>
            </a:endParaRPr>
          </a:p>
          <a:p>
            <a:pPr algn="ctr"/>
            <a:endParaRPr lang="ru-RU" sz="2200" cap="none" dirty="0" smtClean="0">
              <a:solidFill>
                <a:srgbClr val="002060"/>
              </a:solidFill>
            </a:endParaRPr>
          </a:p>
          <a:p>
            <a:pPr algn="ctr"/>
            <a:r>
              <a:rPr lang="ru-RU" sz="1800" b="0" cap="none" dirty="0" smtClean="0">
                <a:solidFill>
                  <a:srgbClr val="002060"/>
                </a:solidFill>
              </a:rPr>
              <a:t>замечания устраняются по утвержденным план-графикам</a:t>
            </a:r>
            <a:r>
              <a:rPr lang="ru-RU" sz="2200" cap="none" dirty="0" smtClean="0">
                <a:solidFill>
                  <a:srgbClr val="002060"/>
                </a:solidFill>
              </a:rPr>
              <a:t/>
            </a:r>
            <a:br>
              <a:rPr lang="ru-RU" sz="2200" cap="none" dirty="0" smtClean="0">
                <a:solidFill>
                  <a:srgbClr val="002060"/>
                </a:solidFill>
              </a:rPr>
            </a:br>
            <a:r>
              <a:rPr lang="ru-RU" sz="2200" cap="none" dirty="0" smtClean="0">
                <a:solidFill>
                  <a:srgbClr val="FF0000"/>
                </a:solidFill>
              </a:rPr>
              <a:t>5 ДОМОВ </a:t>
            </a:r>
            <a:endParaRPr lang="ru-RU" sz="2200" cap="none" dirty="0">
              <a:solidFill>
                <a:srgbClr val="FF0000"/>
              </a:solidFill>
            </a:endParaRPr>
          </a:p>
          <a:p>
            <a:pPr algn="ctr"/>
            <a:endParaRPr lang="ru-RU" sz="2200" cap="none" dirty="0" smtClean="0">
              <a:solidFill>
                <a:srgbClr val="002060"/>
              </a:solidFill>
            </a:endParaRPr>
          </a:p>
          <a:p>
            <a:pPr algn="ctr"/>
            <a:endParaRPr lang="ru-RU" sz="2200" cap="none" dirty="0" smtClean="0">
              <a:solidFill>
                <a:srgbClr val="002060"/>
              </a:solidFill>
            </a:endParaRPr>
          </a:p>
          <a:p>
            <a:pPr algn="ctr"/>
            <a:r>
              <a:rPr lang="ru-RU" sz="1800" b="0" cap="none" dirty="0">
                <a:solidFill>
                  <a:srgbClr val="002060"/>
                </a:solidFill>
              </a:rPr>
              <a:t>к</a:t>
            </a:r>
            <a:r>
              <a:rPr lang="ru-RU" sz="1800" b="0" cap="none" dirty="0" smtClean="0">
                <a:solidFill>
                  <a:srgbClr val="002060"/>
                </a:solidFill>
              </a:rPr>
              <a:t>омиссионный осмотр </a:t>
            </a:r>
            <a:r>
              <a:rPr lang="ru-RU" sz="1800" b="0" cap="none" dirty="0">
                <a:solidFill>
                  <a:srgbClr val="002060"/>
                </a:solidFill>
              </a:rPr>
              <a:t>до </a:t>
            </a:r>
            <a:r>
              <a:rPr lang="ru-RU" sz="1800" b="0" cap="none" dirty="0" smtClean="0">
                <a:solidFill>
                  <a:srgbClr val="002060"/>
                </a:solidFill>
              </a:rPr>
              <a:t>30 ноября 2017 года</a:t>
            </a:r>
          </a:p>
          <a:p>
            <a:pPr algn="ctr"/>
            <a:r>
              <a:rPr lang="ru-RU" sz="2200" cap="none" dirty="0">
                <a:solidFill>
                  <a:srgbClr val="FF0000"/>
                </a:solidFill>
              </a:rPr>
              <a:t>7</a:t>
            </a:r>
            <a:r>
              <a:rPr lang="ru-RU" sz="2200" cap="none" dirty="0" smtClean="0">
                <a:solidFill>
                  <a:srgbClr val="FF0000"/>
                </a:solidFill>
              </a:rPr>
              <a:t> ДОМОВ</a:t>
            </a:r>
            <a:endParaRPr lang="ru-RU" sz="2200" cap="none" dirty="0">
              <a:solidFill>
                <a:srgbClr val="FF0000"/>
              </a:solidFill>
            </a:endParaRPr>
          </a:p>
          <a:p>
            <a:pPr algn="ctr"/>
            <a:endParaRPr lang="ru-RU" sz="1800" b="0" cap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1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5285</TotalTime>
  <Words>253</Words>
  <Application>Microsoft Office PowerPoint</Application>
  <PresentationFormat>Экран (4:3)</PresentationFormat>
  <Paragraphs>102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ИСПОЛНЕНИЕ ПРОГРАММЫ переселения</vt:lpstr>
      <vt:lpstr>ИСПОЛНЕНИЕ ПРОГРАММЫ переселения</vt:lpstr>
      <vt:lpstr>ИСПОЛНЕНИЕ ПРОГРАММЫ переселения</vt:lpstr>
      <vt:lpstr>ИСПОЛНЕНИЕ ПРОГРАММЫ переселения</vt:lpstr>
      <vt:lpstr>ФИНАНСИРОВАНИЕ ПРОГРАММЫ переселения</vt:lpstr>
      <vt:lpstr>Аварийные дома, не включенные в программу</vt:lpstr>
      <vt:lpstr>дома, признанные аварийными после 01.01.2012</vt:lpstr>
      <vt:lpstr>КОНТРОЛЬ качества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Шелюк Илья Сергеевич</dc:creator>
  <cp:lastModifiedBy>Алешинцев Максим Александрович</cp:lastModifiedBy>
  <cp:revision>171</cp:revision>
  <cp:lastPrinted>2017-11-14T09:49:18Z</cp:lastPrinted>
  <dcterms:created xsi:type="dcterms:W3CDTF">2017-04-21T08:37:00Z</dcterms:created>
  <dcterms:modified xsi:type="dcterms:W3CDTF">2017-11-21T14:59:30Z</dcterms:modified>
</cp:coreProperties>
</file>