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drawings/drawing1.xml" ContentType="application/vnd.openxmlformats-officedocument.drawingml.chartshapes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drawings/drawing2.xml" ContentType="application/vnd.openxmlformats-officedocument.drawingml.chartshape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  <Override PartName="/ppt/charts/colors3.xml" ContentType="application/vnd.ms-office.chartcolorstyle+xml"/>
  <Override PartName="/ppt/charts/style3.xml" ContentType="application/vnd.ms-office.chartstyle+xml"/>
  <Override PartName="/ppt/charts/style4.xml" ContentType="application/vnd.ms-office.chartstyle+xml"/>
  <Override PartName="/ppt/charts/colors4.xml" ContentType="application/vnd.ms-office.chartcolorstyle+xml"/>
  <Override PartName="/ppt/charts/colors5.xml" ContentType="application/vnd.ms-office.chartcolorstyle+xml"/>
  <Override PartName="/ppt/charts/style5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301" r:id="rId2"/>
    <p:sldId id="269" r:id="rId3"/>
    <p:sldId id="302" r:id="rId4"/>
    <p:sldId id="285" r:id="rId5"/>
    <p:sldId id="297" r:id="rId6"/>
    <p:sldId id="298" r:id="rId7"/>
    <p:sldId id="299" r:id="rId8"/>
    <p:sldId id="300" r:id="rId9"/>
    <p:sldId id="303" r:id="rId10"/>
    <p:sldId id="304" r:id="rId11"/>
    <p:sldId id="305" r:id="rId12"/>
    <p:sldId id="284" r:id="rId13"/>
  </p:sldIdLst>
  <p:sldSz cx="9144000" cy="6858000" type="screen4x3"/>
  <p:notesSz cx="6807200" cy="99393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7B9"/>
    <a:srgbClr val="00AD4E"/>
    <a:srgbClr val="006EBD"/>
    <a:srgbClr val="005796"/>
    <a:srgbClr val="005797"/>
    <a:srgbClr val="9DB46D"/>
    <a:srgbClr val="000000"/>
    <a:srgbClr val="D8D4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176" autoAdjust="0"/>
    <p:restoredTop sz="97038" autoAdjust="0"/>
  </p:normalViewPr>
  <p:slideViewPr>
    <p:cSldViewPr>
      <p:cViewPr varScale="1">
        <p:scale>
          <a:sx n="73" d="100"/>
          <a:sy n="73" d="100"/>
        </p:scale>
        <p:origin x="-1068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_____Microsoft_Excel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_____Microsoft_Excel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_____Microsoft_Excel3.xlsx"/><Relationship Id="rId4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Style" Target="style4.xml"/><Relationship Id="rId2" Type="http://schemas.microsoft.com/office/2011/relationships/chartColorStyle" Target="colors4.xml"/><Relationship Id="rId1" Type="http://schemas.openxmlformats.org/officeDocument/2006/relationships/oleObject" Target="file:///\\fs\OBMEN\&#1052;&#1080;&#1085;&#1080;&#1089;&#1090;&#1077;&#1088;&#1089;&#1090;&#1074;&#1086;%20&#1101;&#1085;&#1077;&#1088;&#1075;&#1077;&#1090;&#1080;&#1082;&#1080;%20&#1080;%20&#1089;&#1074;&#1103;&#1079;&#1080;\&#1055;&#1045;&#1056;&#1045;&#1057;&#1045;&#1051;&#1045;&#1053;&#1048;&#1045;\2%20&#1101;&#1090;&#1072;&#1087;\&#1062;&#1077;&#1083;&#1077;&#1074;&#1086;&#1081;%20&#1087;&#1086;&#1082;&#1072;&#1079;&#1072;&#1090;&#1077;&#1083;&#1100;%202015.xlsx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microsoft.com/office/2011/relationships/chartColorStyle" Target="colors5.xml"/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_____Microsoft_Excel4.xlsx"/><Relationship Id="rId4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60"/>
      <c:depthPercent val="100"/>
      <c:rAngAx val="0"/>
      <c:perspective val="30"/>
    </c:view3D>
    <c:floor>
      <c:thickness val="0"/>
      <c:spPr>
        <a:noFill/>
        <a:ln w="9525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4.6118241262728094E-2"/>
          <c:y val="0.1918033412954116"/>
          <c:w val="0.88565517359810986"/>
          <c:h val="0.66033924471355032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 prstMaterial="dkEdge">
              <a:bevelT/>
            </a:sp3d>
          </c:spPr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/>
              </a:sp3d>
            </c:spPr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/>
              </a:sp3d>
            </c:spPr>
          </c:dPt>
          <c:dPt>
            <c:idx val="2"/>
            <c:bubble3D val="0"/>
            <c:spPr>
              <a:solidFill>
                <a:schemeClr val="accent5"/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/>
              </a:sp3d>
            </c:spPr>
          </c:dPt>
          <c:dPt>
            <c:idx val="3"/>
            <c:bubble3D val="0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/>
              </a:sp3d>
            </c:spPr>
          </c:dPt>
          <c:dLbls>
            <c:dLbl>
              <c:idx val="0"/>
              <c:layout>
                <c:manualLayout>
                  <c:x val="9.0776238537598392E-2"/>
                  <c:y val="-6.79473114098433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lang="ru-RU" sz="1600" b="1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defRPr>
                    </a:pPr>
                    <a:r>
                      <a:rPr lang="en-US" sz="1600" dirty="0" smtClean="0">
                        <a:solidFill>
                          <a:schemeClr val="bg1"/>
                        </a:solidFill>
                      </a:rPr>
                      <a:t>55,7</a:t>
                    </a:r>
                    <a:endParaRPr lang="en-US" sz="1600" dirty="0">
                      <a:solidFill>
                        <a:schemeClr val="bg1"/>
                      </a:solidFill>
                    </a:endParaRPr>
                  </a:p>
                </c:rich>
              </c:tx>
              <c:numFmt formatCode="#,##0.00" sourceLinked="0"/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8.7219475613820624E-2"/>
                  <c:y val="3.5949709291560196E-2"/>
                </c:manualLayout>
              </c:layout>
              <c:tx>
                <c:rich>
                  <a:bodyPr/>
                  <a:lstStyle/>
                  <a:p>
                    <a:r>
                      <a:rPr lang="en-US" sz="1600" dirty="0" smtClean="0">
                        <a:solidFill>
                          <a:schemeClr val="tx1"/>
                        </a:solidFill>
                      </a:rPr>
                      <a:t>41,2</a:t>
                    </a:r>
                    <a:endParaRPr lang="en-US" sz="1600" dirty="0">
                      <a:solidFill>
                        <a:schemeClr val="tx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  <c15:layout/>
                </c:ext>
              </c:extLst>
            </c:dLbl>
            <c:dLbl>
              <c:idx val="2"/>
              <c:layout>
                <c:manualLayout>
                  <c:x val="-1.4545683513353122E-3"/>
                  <c:y val="-6.1578806058586082E-3"/>
                </c:manualLayout>
              </c:layout>
              <c:tx>
                <c:rich>
                  <a:bodyPr/>
                  <a:lstStyle/>
                  <a:p>
                    <a:r>
                      <a:rPr lang="en-US" sz="1600" dirty="0" smtClean="0">
                        <a:solidFill>
                          <a:schemeClr val="tx1"/>
                        </a:solidFill>
                      </a:rPr>
                      <a:t>3,1</a:t>
                    </a:r>
                    <a:endParaRPr lang="en-US" sz="1600" dirty="0">
                      <a:solidFill>
                        <a:schemeClr val="tx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ru-RU" sz="16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Лист1!$A$2:$A$5</c:f>
              <c:strCache>
                <c:ptCount val="3"/>
                <c:pt idx="0">
                  <c:v>Фонд ЖКХ</c:v>
                </c:pt>
                <c:pt idx="1">
                  <c:v>Областной бюджет</c:v>
                </c:pt>
                <c:pt idx="2">
                  <c:v>Местный бюджет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5887.4</c:v>
                </c:pt>
                <c:pt idx="1">
                  <c:v>3528</c:v>
                </c:pt>
                <c:pt idx="2">
                  <c:v>340.9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0"/>
          <c:showBubbleSize val="0"/>
          <c:showLeaderLines val="0"/>
        </c:dLbls>
      </c:pie3DChart>
      <c:spPr>
        <a:noFill/>
        <a:ln>
          <a:noFill/>
        </a:ln>
        <a:effectLst/>
      </c:spPr>
    </c:plotArea>
    <c:legend>
      <c:legendPos val="l"/>
      <c:legendEntry>
        <c:idx val="3"/>
        <c:delete val="1"/>
      </c:legendEntry>
      <c:layout>
        <c:manualLayout>
          <c:xMode val="edge"/>
          <c:yMode val="edge"/>
          <c:x val="0"/>
          <c:y val="0.11757952820057031"/>
          <c:w val="0.29615603963185444"/>
          <c:h val="0.790413244682214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ru-RU" sz="1600" b="1" i="0" u="none" strike="noStrike" kern="1200" baseline="0">
              <a:solidFill>
                <a:schemeClr val="dk1"/>
              </a:solidFill>
              <a:latin typeface="+mn-lt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zero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 marL="0" algn="ctr" defTabSz="914400" rtl="0" eaLnBrk="1" latinLnBrk="0" hangingPunct="1">
        <a:defRPr lang="ru-RU" sz="1400" b="1" kern="1200" baseline="0">
          <a:solidFill>
            <a:schemeClr val="dk1"/>
          </a:solidFill>
          <a:latin typeface="+mn-lt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40"/>
      <c:depthPercent val="100"/>
      <c:rAngAx val="0"/>
      <c:perspective val="3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13279923890313175"/>
          <c:y val="9.6538637607869543E-2"/>
          <c:w val="0.8670646443324479"/>
          <c:h val="0.5884184845474684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Тыс. м. кв.</c:v>
                </c:pt>
              </c:strCache>
            </c:strRef>
          </c:tx>
          <c:explosion val="12"/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2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3"/>
            <c:bubble3D val="0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4"/>
            <c:bubble3D val="0"/>
            <c:spPr>
              <a:solidFill>
                <a:schemeClr val="accent3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5"/>
            <c:bubble3D val="0"/>
            <c:spPr>
              <a:solidFill>
                <a:schemeClr val="accent5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6"/>
            <c:bubble3D val="0"/>
            <c:spPr>
              <a:solidFill>
                <a:schemeClr val="accent1">
                  <a:lumMod val="80000"/>
                  <a:lumOff val="2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cat>
            <c:strRef>
              <c:f>Лист1!$A$2:$A$4</c:f>
              <c:strCache>
                <c:ptCount val="3"/>
                <c:pt idx="0">
                  <c:v>Архангельск</c:v>
                </c:pt>
                <c:pt idx="1">
                  <c:v>Онежское</c:v>
                </c:pt>
                <c:pt idx="2">
                  <c:v>Выполнение</c:v>
                </c:pt>
              </c:strCache>
            </c:strRef>
          </c:cat>
          <c:val>
            <c:numRef>
              <c:f>Лист1!$B$2:$B$4</c:f>
              <c:numCache>
                <c:formatCode>#,##0.0_ ;\-#,##0.0\ </c:formatCode>
                <c:ptCount val="3"/>
                <c:pt idx="0">
                  <c:v>10.9</c:v>
                </c:pt>
                <c:pt idx="1">
                  <c:v>0.51</c:v>
                </c:pt>
                <c:pt idx="2">
                  <c:v>44.9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 marL="0" algn="l" defTabSz="914400" rtl="0" eaLnBrk="1" latinLnBrk="0" hangingPunct="1">
        <a:defRPr lang="ru-RU" sz="1800" kern="1200">
          <a:solidFill>
            <a:schemeClr val="tx1"/>
          </a:solidFill>
          <a:latin typeface="+mn-lt"/>
          <a:ea typeface="+mn-ea"/>
          <a:cs typeface="+mn-cs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350"/>
      <c:depthPercent val="100"/>
      <c:rAngAx val="0"/>
      <c:perspective val="30"/>
    </c:view3D>
    <c:floor>
      <c:thickness val="0"/>
      <c:spPr>
        <a:noFill/>
        <a:ln w="9525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"/>
          <c:y val="0.11704823447329368"/>
          <c:w val="1"/>
          <c:h val="0.80673127656836896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Тыс. м. кв.</c:v>
                </c:pt>
              </c:strCache>
            </c:strRef>
          </c:tx>
          <c:dPt>
            <c:idx val="0"/>
            <c:bubble3D val="0"/>
            <c:explosion val="12"/>
            <c:spPr>
              <a:solidFill>
                <a:schemeClr val="accent1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2"/>
            <c:bubble3D val="0"/>
            <c:explosion val="8"/>
            <c:spPr>
              <a:solidFill>
                <a:schemeClr val="accent5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3"/>
            <c:bubble3D val="0"/>
            <c:explosion val="7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4"/>
            <c:bubble3D val="0"/>
            <c:spPr>
              <a:solidFill>
                <a:schemeClr val="accent3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5"/>
            <c:bubble3D val="0"/>
            <c:spPr>
              <a:solidFill>
                <a:schemeClr val="accent5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6"/>
            <c:bubble3D val="0"/>
            <c:spPr>
              <a:solidFill>
                <a:schemeClr val="accent1">
                  <a:lumMod val="80000"/>
                  <a:lumOff val="2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cat>
            <c:strRef>
              <c:f>Лист1!$A$2:$A$5</c:f>
              <c:strCache>
                <c:ptCount val="4"/>
                <c:pt idx="0">
                  <c:v>Площадь, нерасселенная в первом этапе программы: Архангельск - 10,89 тыс.кв.м.; Новодвинск - 1,85 тыс.кв.м.; Северодвинск - 4,11 тыс.кв.м.; Вельск - 0,45 тыс.кв.м.; Кизема - 0,70 тыс.кв.м.; Онега - 1,65 тыс.кв.м.</c:v>
                </c:pt>
                <c:pt idx="1">
                  <c:v>Второй этап программы (из них заключено контрактов - 1,59 тыс.кв.м)</c:v>
                </c:pt>
                <c:pt idx="2">
                  <c:v>Третий этап программы (из них заключено контрактов - 51,13 тыс.кв.м.)</c:v>
                </c:pt>
                <c:pt idx="3">
                  <c:v>Перевыполнение целевого показателя 2014 г.</c:v>
                </c:pt>
              </c:strCache>
            </c:strRef>
          </c:cat>
          <c:val>
            <c:numRef>
              <c:f>Лист1!$B$2:$B$5</c:f>
              <c:numCache>
                <c:formatCode>_(* #,##0.00_);_(* \(#,##0.00\);_(* "-"??_);_(@_)</c:formatCode>
                <c:ptCount val="4"/>
                <c:pt idx="0">
                  <c:v>7.91</c:v>
                </c:pt>
                <c:pt idx="1">
                  <c:v>54.05</c:v>
                </c:pt>
                <c:pt idx="2" formatCode="General">
                  <c:v>14.25</c:v>
                </c:pt>
                <c:pt idx="3" formatCode="General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 w="25400">
          <a:noFill/>
        </a:ln>
        <a:effectLst/>
      </c:spPr>
    </c:plotArea>
    <c:plotVisOnly val="1"/>
    <c:dispBlanksAs val="zero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 marL="0" algn="l" defTabSz="914400" rtl="0" eaLnBrk="1" latinLnBrk="0" hangingPunct="1">
        <a:defRPr lang="ru-RU" sz="1800" kern="1200">
          <a:solidFill>
            <a:schemeClr val="tx1"/>
          </a:solidFill>
          <a:latin typeface="+mn-lt"/>
          <a:ea typeface="+mn-ea"/>
          <a:cs typeface="+mn-cs"/>
        </a:defRPr>
      </a:pPr>
      <a:endParaRPr lang="ru-RU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spPr>
            <a:gradFill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lin ang="16200000" scaled="0"/>
            </a:gra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/>
                      <a:t> 13 </a:t>
                    </a:r>
                    <a:r>
                      <a:rPr lang="en-US" smtClean="0"/>
                      <a:t>621,36 (17,8 %) 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'ЦП 2015 г'!$O$46</c:f>
              <c:numCache>
                <c:formatCode>_(* #,##0.00_);_(* \(#,##0.00\);_(* "-"??_);_(@_)</c:formatCode>
                <c:ptCount val="1"/>
                <c:pt idx="0">
                  <c:v>13621.360000000002</c:v>
                </c:pt>
              </c:numCache>
            </c:numRef>
          </c:val>
        </c:ser>
        <c:ser>
          <c:idx val="1"/>
          <c:order val="1"/>
          <c:spPr>
            <a:gradFill rotWithShape="1">
              <a:gsLst>
                <a:gs pos="0">
                  <a:schemeClr val="accent2">
                    <a:shade val="51000"/>
                    <a:satMod val="130000"/>
                  </a:schemeClr>
                </a:gs>
                <a:gs pos="80000">
                  <a:schemeClr val="accent2">
                    <a:shade val="93000"/>
                    <a:satMod val="130000"/>
                  </a:schemeClr>
                </a:gs>
                <a:gs pos="100000">
                  <a:schemeClr val="accent2">
                    <a:shade val="94000"/>
                    <a:satMod val="135000"/>
                  </a:schemeClr>
                </a:gs>
              </a:gsLst>
              <a:lin ang="16200000" scaled="0"/>
            </a:gra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/>
                      <a:t> 13 </a:t>
                    </a:r>
                    <a:r>
                      <a:rPr lang="en-US" smtClean="0"/>
                      <a:t>951,66 (18,3%) 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'ЦП 2015 г'!$O$45</c:f>
              <c:numCache>
                <c:formatCode>_(* #,##0.00_);_(* \(#,##0.00\);_(* "-"??_);_(@_)</c:formatCode>
                <c:ptCount val="1"/>
                <c:pt idx="0">
                  <c:v>13951.66</c:v>
                </c:pt>
              </c:numCache>
            </c:numRef>
          </c:val>
        </c:ser>
        <c:ser>
          <c:idx val="2"/>
          <c:order val="2"/>
          <c:spPr>
            <a:gradFill rotWithShape="1">
              <a:gsLst>
                <a:gs pos="0">
                  <a:schemeClr val="accent3">
                    <a:shade val="51000"/>
                    <a:satMod val="130000"/>
                  </a:schemeClr>
                </a:gs>
                <a:gs pos="80000">
                  <a:schemeClr val="accent3">
                    <a:shade val="93000"/>
                    <a:satMod val="130000"/>
                  </a:schemeClr>
                </a:gs>
                <a:gs pos="100000">
                  <a:schemeClr val="accent3">
                    <a:shade val="94000"/>
                    <a:satMod val="135000"/>
                  </a:schemeClr>
                </a:gs>
              </a:gsLst>
              <a:lin ang="16200000" scaled="0"/>
            </a:gra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c:spPr>
          <c:invertIfNegative val="0"/>
          <c:dLbls>
            <c:dLbl>
              <c:idx val="0"/>
              <c:layout>
                <c:manualLayout>
                  <c:x val="1.0153167788349965E-2"/>
                  <c:y val="7.6682254699807087E-3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 </a:t>
                    </a:r>
                    <a:r>
                      <a:rPr lang="en-US"/>
                      <a:t>63 </a:t>
                    </a:r>
                    <a:r>
                      <a:rPr lang="en-US" smtClean="0"/>
                      <a:t>283,50 (82,9%) 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'ЦП 2015 г'!$D$44</c:f>
              <c:numCache>
                <c:formatCode>_(* #,##0.00_);_(* \(#,##0.00\);_(* "-"??_);_(@_)</c:formatCode>
                <c:ptCount val="1"/>
                <c:pt idx="0">
                  <c:v>63283.500000000007</c:v>
                </c:pt>
              </c:numCache>
            </c:numRef>
          </c:val>
        </c:ser>
        <c:ser>
          <c:idx val="3"/>
          <c:order val="3"/>
          <c:spPr>
            <a:gradFill rotWithShape="1">
              <a:gsLst>
                <a:gs pos="0">
                  <a:schemeClr val="accent4">
                    <a:shade val="51000"/>
                    <a:satMod val="130000"/>
                  </a:schemeClr>
                </a:gs>
                <a:gs pos="80000">
                  <a:schemeClr val="accent4">
                    <a:shade val="93000"/>
                    <a:satMod val="130000"/>
                  </a:schemeClr>
                </a:gs>
                <a:gs pos="100000">
                  <a:schemeClr val="accent4">
                    <a:shade val="94000"/>
                    <a:satMod val="135000"/>
                  </a:schemeClr>
                </a:gs>
              </a:gsLst>
              <a:lin ang="16200000" scaled="0"/>
            </a:gra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ru-RU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'ЦП 2015 г'!$C$44</c:f>
              <c:numCache>
                <c:formatCode>_(* #,##0.00_);_(* \(#,##0.00\);_(* "-"??_);_(@_)</c:formatCode>
                <c:ptCount val="1"/>
                <c:pt idx="0">
                  <c:v>76340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40196736"/>
        <c:axId val="40210816"/>
      </c:barChart>
      <c:catAx>
        <c:axId val="40196736"/>
        <c:scaling>
          <c:orientation val="minMax"/>
        </c:scaling>
        <c:delete val="1"/>
        <c:axPos val="l"/>
        <c:majorTickMark val="none"/>
        <c:minorTickMark val="none"/>
        <c:tickLblPos val="nextTo"/>
        <c:crossAx val="40210816"/>
        <c:crosses val="autoZero"/>
        <c:auto val="1"/>
        <c:lblAlgn val="ctr"/>
        <c:lblOffset val="100"/>
        <c:noMultiLvlLbl val="0"/>
      </c:catAx>
      <c:valAx>
        <c:axId val="40210816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(* #,##0.00_);_(* \(#,##0.00\);_(* &quot;-&quot;??_);_(@_)" sourceLinked="1"/>
        <c:majorTickMark val="none"/>
        <c:minorTickMark val="none"/>
        <c:tickLblPos val="nextTo"/>
        <c:crossAx val="401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2">
          <a:lumMod val="75000"/>
        </a:schemeClr>
      </a:solidFill>
      <a:round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0"/>
      <c:depthPercent val="100"/>
      <c:rAngAx val="0"/>
      <c:perspective val="30"/>
    </c:view3D>
    <c:floor>
      <c:thickness val="0"/>
      <c:spPr>
        <a:noFill/>
        <a:ln w="9525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"/>
          <c:y val="8.0818800076258482E-2"/>
          <c:w val="1"/>
          <c:h val="0.80673127656836896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Тыс. м. кв.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2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3"/>
            <c:bubble3D val="0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4"/>
            <c:bubble3D val="0"/>
            <c:spPr>
              <a:solidFill>
                <a:schemeClr val="accent3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5"/>
            <c:bubble3D val="0"/>
            <c:spPr>
              <a:solidFill>
                <a:schemeClr val="accent5">
                  <a:lumMod val="6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dPt>
            <c:idx val="6"/>
            <c:bubble3D val="0"/>
            <c:spPr>
              <a:solidFill>
                <a:schemeClr val="accent1">
                  <a:lumMod val="80000"/>
                  <a:lumOff val="2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</c:dPt>
          <c:cat>
            <c:strRef>
              <c:f>Лист1!$A$2:$A$5</c:f>
              <c:strCache>
                <c:ptCount val="4"/>
                <c:pt idx="0">
                  <c:v>Площадь, нерасселенная в первом этапе программы: Архангельск - 10,89 тыс.кв.м.; Новодвинск - 1,85 тыс.кв.м.; Северодвинск - 4,11 тыс.кв.м.; Вельск - 0,45 тыс.кв.м.; Кизема - 0,70 тыс.кв.м.; Онега - 1,65 тыс.кв.м.</c:v>
                </c:pt>
                <c:pt idx="1">
                  <c:v>Второй этап программы (из них заключено контрактов - 1,59 тыс.кв.м)</c:v>
                </c:pt>
                <c:pt idx="2">
                  <c:v>Третий этап программы (из них заключено контрактов - 51,13 тыс.кв.м.)</c:v>
                </c:pt>
                <c:pt idx="3">
                  <c:v>Перевыполнение целевого показателя 2014 г.</c:v>
                </c:pt>
              </c:strCache>
            </c:strRef>
          </c:cat>
          <c:val>
            <c:numRef>
              <c:f>Лист1!$B$2:$B$5</c:f>
              <c:numCache>
                <c:formatCode>_(* #,##0.00_);_(* \(#,##0.00\);_(* "-"??_);_(@_)</c:formatCode>
                <c:ptCount val="4"/>
                <c:pt idx="0">
                  <c:v>23.21</c:v>
                </c:pt>
                <c:pt idx="1">
                  <c:v>76.34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 w="25400">
          <a:noFill/>
        </a:ln>
        <a:effectLst/>
      </c:spPr>
    </c:plotArea>
    <c:plotVisOnly val="1"/>
    <c:dispBlanksAs val="zero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 marL="0" algn="l" defTabSz="914400" rtl="0" eaLnBrk="1" latinLnBrk="0" hangingPunct="1">
        <a:defRPr lang="ru-RU" sz="1800" kern="1200">
          <a:solidFill>
            <a:schemeClr val="tx1"/>
          </a:solidFill>
          <a:latin typeface="+mn-lt"/>
          <a:ea typeface="+mn-ea"/>
          <a:cs typeface="+mn-cs"/>
        </a:defRPr>
      </a:pPr>
      <a:endParaRPr lang="ru-RU"/>
    </a:p>
  </c:txPr>
  <c:externalData r:id="rId1">
    <c:autoUpdate val="0"/>
  </c:externalData>
  <c:userShapes r:id="rId2"/>
</c:chartSpace>
</file>

<file path=ppt/charts/colors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103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103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600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lt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103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0.52677</cdr:x>
      <cdr:y>0.18995</cdr:y>
    </cdr:from>
    <cdr:to>
      <cdr:x>0.72522</cdr:x>
      <cdr:y>0.30859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2484784" y="683912"/>
          <a:ext cx="936104" cy="42715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endParaRPr lang="ru-RU" sz="2400" b="1" dirty="0">
            <a:solidFill>
              <a:schemeClr val="bg1"/>
            </a:solidFill>
          </a:endParaRPr>
        </a:p>
      </cdr:txBody>
    </cdr:sp>
  </cdr:relSizeAnchor>
  <cdr:relSizeAnchor xmlns:cdr="http://schemas.openxmlformats.org/drawingml/2006/chartDrawing">
    <cdr:from>
      <cdr:x>0.34177</cdr:x>
      <cdr:y>0.42373</cdr:y>
    </cdr:from>
    <cdr:to>
      <cdr:x>0.57846</cdr:x>
      <cdr:y>0.59322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1944216" y="1800200"/>
          <a:ext cx="1346448" cy="7200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ru-RU" sz="1100" dirty="0"/>
        </a:p>
      </cdr:txBody>
    </cdr:sp>
  </cdr:relSizeAnchor>
  <cdr:relSizeAnchor xmlns:cdr="http://schemas.openxmlformats.org/drawingml/2006/chartDrawing">
    <cdr:from>
      <cdr:x>0.43038</cdr:x>
      <cdr:y>0.55932</cdr:y>
    </cdr:from>
    <cdr:to>
      <cdr:x>0.59112</cdr:x>
      <cdr:y>0.77455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2448272" y="2376264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ru-RU" sz="1100" dirty="0"/>
        </a:p>
      </cdr:txBody>
    </cdr:sp>
  </cdr:relSizeAnchor>
  <cdr:relSizeAnchor xmlns:cdr="http://schemas.openxmlformats.org/drawingml/2006/chartDrawing">
    <cdr:from>
      <cdr:x>0.3969</cdr:x>
      <cdr:y>0.42316</cdr:y>
    </cdr:from>
    <cdr:to>
      <cdr:x>0.55764</cdr:x>
      <cdr:y>0.63839</cdr:y>
    </cdr:to>
    <cdr:sp macro="" textlink="">
      <cdr:nvSpPr>
        <cdr:cNvPr id="10" name="TextBox 9"/>
        <cdr:cNvSpPr txBox="1"/>
      </cdr:nvSpPr>
      <cdr:spPr>
        <a:xfrm xmlns:a="http://schemas.openxmlformats.org/drawingml/2006/main">
          <a:off x="1872208" y="1523551"/>
          <a:ext cx="758216" cy="7749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2600" b="1" dirty="0" smtClean="0"/>
            <a:t>54,05</a:t>
          </a:r>
          <a:endParaRPr lang="ru-RU" sz="2600" b="1" dirty="0"/>
        </a:p>
      </cdr:txBody>
    </cdr:sp>
  </cdr:relSizeAnchor>
  <cdr:relSizeAnchor xmlns:cdr="http://schemas.openxmlformats.org/drawingml/2006/chartDrawing">
    <cdr:from>
      <cdr:x>0.3371</cdr:x>
      <cdr:y>0</cdr:y>
    </cdr:from>
    <cdr:to>
      <cdr:x>0.48082</cdr:x>
      <cdr:y>0.14584</cdr:y>
    </cdr:to>
    <cdr:sp macro="" textlink="">
      <cdr:nvSpPr>
        <cdr:cNvPr id="16" name="TextBox 15"/>
        <cdr:cNvSpPr txBox="1"/>
      </cdr:nvSpPr>
      <cdr:spPr>
        <a:xfrm xmlns:a="http://schemas.openxmlformats.org/drawingml/2006/main">
          <a:off x="1456421" y="0"/>
          <a:ext cx="620952" cy="48223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2000" b="1" dirty="0" smtClean="0"/>
            <a:t>0,13</a:t>
          </a:r>
          <a:endParaRPr lang="ru-RU" sz="2000" b="1" dirty="0"/>
        </a:p>
      </cdr:txBody>
    </cdr:sp>
  </cdr:relSizeAnchor>
  <cdr:relSizeAnchor xmlns:cdr="http://schemas.openxmlformats.org/drawingml/2006/chartDrawing">
    <cdr:from>
      <cdr:x>0.62043</cdr:x>
      <cdr:y>0</cdr:y>
    </cdr:from>
    <cdr:to>
      <cdr:x>0.80362</cdr:x>
      <cdr:y>0.12101</cdr:y>
    </cdr:to>
    <cdr:sp macro="" textlink="">
      <cdr:nvSpPr>
        <cdr:cNvPr id="15" name="TextBox 91"/>
        <cdr:cNvSpPr txBox="1"/>
      </cdr:nvSpPr>
      <cdr:spPr>
        <a:xfrm xmlns:a="http://schemas.openxmlformats.org/drawingml/2006/main">
          <a:off x="2680557" y="-1884195"/>
          <a:ext cx="791468" cy="40012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ru-RU" sz="2000" b="1" dirty="0" smtClean="0"/>
            <a:t>7,91</a:t>
          </a:r>
          <a:endParaRPr lang="ru-RU" sz="2000" b="1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0.52937</cdr:x>
      <cdr:y>0.16703</cdr:y>
    </cdr:from>
    <cdr:to>
      <cdr:x>0.80415</cdr:x>
      <cdr:y>0.2769</cdr:y>
    </cdr:to>
    <cdr:sp macro="" textlink="">
      <cdr:nvSpPr>
        <cdr:cNvPr id="7" name="TextBox 6"/>
        <cdr:cNvSpPr txBox="1"/>
      </cdr:nvSpPr>
      <cdr:spPr>
        <a:xfrm xmlns:a="http://schemas.openxmlformats.org/drawingml/2006/main" flipH="1">
          <a:off x="2542233" y="493118"/>
          <a:ext cx="1319597" cy="32438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ru-RU" sz="1800" b="1" dirty="0" smtClean="0">
              <a:solidFill>
                <a:schemeClr val="tx1"/>
              </a:solidFill>
            </a:rPr>
            <a:t>14,25</a:t>
          </a:r>
          <a:endParaRPr lang="ru-RU" sz="1800" b="1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0.34177</cdr:x>
      <cdr:y>0.42373</cdr:y>
    </cdr:from>
    <cdr:to>
      <cdr:x>0.57846</cdr:x>
      <cdr:y>0.59322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1944216" y="1800200"/>
          <a:ext cx="1346448" cy="7200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ru-RU" sz="1100" dirty="0"/>
        </a:p>
      </cdr:txBody>
    </cdr:sp>
  </cdr:relSizeAnchor>
  <cdr:relSizeAnchor xmlns:cdr="http://schemas.openxmlformats.org/drawingml/2006/chartDrawing">
    <cdr:from>
      <cdr:x>0.43038</cdr:x>
      <cdr:y>0.55932</cdr:y>
    </cdr:from>
    <cdr:to>
      <cdr:x>0.59112</cdr:x>
      <cdr:y>0.77455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2448272" y="2376264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ru-RU" sz="1100" dirty="0"/>
        </a:p>
      </cdr:txBody>
    </cdr:sp>
  </cdr:relSizeAnchor>
  <cdr:relSizeAnchor xmlns:cdr="http://schemas.openxmlformats.org/drawingml/2006/chartDrawing">
    <cdr:from>
      <cdr:x>0.28889</cdr:x>
      <cdr:y>0.3124</cdr:y>
    </cdr:from>
    <cdr:to>
      <cdr:x>0.44963</cdr:x>
      <cdr:y>0.52763</cdr:y>
    </cdr:to>
    <cdr:sp macro="" textlink="">
      <cdr:nvSpPr>
        <cdr:cNvPr id="10" name="TextBox 9"/>
        <cdr:cNvSpPr txBox="1"/>
      </cdr:nvSpPr>
      <cdr:spPr>
        <a:xfrm xmlns:a="http://schemas.openxmlformats.org/drawingml/2006/main">
          <a:off x="891734" y="681014"/>
          <a:ext cx="496164" cy="46919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800" b="1" dirty="0" smtClean="0"/>
            <a:t>52,99</a:t>
          </a:r>
          <a:endParaRPr lang="ru-RU" sz="1800" b="1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786" cy="496967"/>
          </a:xfrm>
          <a:prstGeom prst="rect">
            <a:avLst/>
          </a:prstGeom>
        </p:spPr>
        <p:txBody>
          <a:bodyPr vert="horz" lIns="91355" tIns="45678" rIns="91355" bIns="45678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5839" y="1"/>
            <a:ext cx="2949786" cy="496967"/>
          </a:xfrm>
          <a:prstGeom prst="rect">
            <a:avLst/>
          </a:prstGeom>
        </p:spPr>
        <p:txBody>
          <a:bodyPr vert="horz" lIns="91355" tIns="45678" rIns="91355" bIns="45678" rtlCol="0"/>
          <a:lstStyle>
            <a:lvl1pPr algn="r">
              <a:defRPr sz="1200"/>
            </a:lvl1pPr>
          </a:lstStyle>
          <a:p>
            <a:fld id="{C2AF950F-706D-4971-9F67-A77464AFF46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6125"/>
            <a:ext cx="4967288" cy="3725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355" tIns="45678" rIns="91355" bIns="45678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0721" y="4721186"/>
            <a:ext cx="5445760" cy="4472703"/>
          </a:xfrm>
          <a:prstGeom prst="rect">
            <a:avLst/>
          </a:prstGeom>
        </p:spPr>
        <p:txBody>
          <a:bodyPr vert="horz" lIns="91355" tIns="45678" rIns="91355" bIns="45678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40647"/>
            <a:ext cx="2949786" cy="496967"/>
          </a:xfrm>
          <a:prstGeom prst="rect">
            <a:avLst/>
          </a:prstGeom>
        </p:spPr>
        <p:txBody>
          <a:bodyPr vert="horz" lIns="91355" tIns="45678" rIns="91355" bIns="45678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5839" y="9440647"/>
            <a:ext cx="2949786" cy="496967"/>
          </a:xfrm>
          <a:prstGeom prst="rect">
            <a:avLst/>
          </a:prstGeom>
        </p:spPr>
        <p:txBody>
          <a:bodyPr vert="horz" lIns="91355" tIns="45678" rIns="91355" bIns="45678" rtlCol="0" anchor="b"/>
          <a:lstStyle>
            <a:lvl1pPr algn="r">
              <a:defRPr sz="1200"/>
            </a:lvl1pPr>
          </a:lstStyle>
          <a:p>
            <a:fld id="{556893F7-FB1A-46CA-94ED-66C59B15717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312234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6125"/>
            <a:ext cx="4967288" cy="37258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ru-RU" dirty="0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264" indent="-285487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1945" indent="-228389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598723" indent="-228389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5501" indent="-228389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2279" indent="-2283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9056" indent="-2283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5834" indent="-2283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2612" indent="-2283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A3DE81A3-E623-4945-9E5F-D79C0AED8BA9}" type="slidenum">
              <a:rPr lang="ru-RU" smtClean="0"/>
              <a:pPr eaLnBrk="1" hangingPunct="1"/>
              <a:t>1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5341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6893F7-FB1A-46CA-94ED-66C59B15717B}" type="slidenum">
              <a:rPr lang="ru-RU" smtClean="0">
                <a:solidFill>
                  <a:prstClr val="black"/>
                </a:solidFill>
              </a:rPr>
              <a:pPr/>
              <a:t>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6719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6893F7-FB1A-46CA-94ED-66C59B15717B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57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6893F7-FB1A-46CA-94ED-66C59B15717B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4409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6893F7-FB1A-46CA-94ED-66C59B15717B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268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78390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130381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566572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260195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177040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78853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170662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682792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797031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59911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061271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1BCF87-6CBB-48E8-901B-9B17375FA2F2}" type="datetimeFigureOut">
              <a:rPr lang="ru-RU" smtClean="0"/>
              <a:pPr/>
              <a:t>22.09.2015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3FAB21-3BB0-4EE7-BA2F-C43BA015307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985880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hyperlink" Target="http://www.google.ru/url?sa=i&amp;rct=j&amp;q=%D1%80%D0%B5%D0%B3%D0%B8%D0%BE%D0%BD%D0%B0%D0%BB%D1%8C%D0%BD%D1%8B%D0%B9+%D0%B6%D0%B8%D0%BB%D0%B8%D1%89%D0%BD%D1%8B%D0%B9+%D0%BD%D0%B0%D0%B4%D0%B7%D0%BE%D1%80&amp;source=images&amp;cd=&amp;cad=rja&amp;docid=FsA__qUh3VZQSM&amp;tbnid=o0hhtsLqcldzQM:&amp;ved=0CAUQjRw&amp;url=http://kamport.ru/news/one/v_volgogradskoy_oblasti_sozdaetsya_sistema_munitsipalnogo_jilischnogo_kontrolya&amp;ei=QzN1UfyxCITK4ASAzwE&amp;bvm=bv.45512109,d.bGE&amp;psig=AFQjCNETP7SGB6gNxE5xjJEjCFtM5mhAEw&amp;ust=1366721498805869" TargetMode="External"/><Relationship Id="rId7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chart" Target="../charts/char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Box 6"/>
          <p:cNvSpPr txBox="1">
            <a:spLocks noChangeArrowheads="1"/>
          </p:cNvSpPr>
          <p:nvPr/>
        </p:nvSpPr>
        <p:spPr bwMode="auto">
          <a:xfrm>
            <a:off x="4843644" y="6176306"/>
            <a:ext cx="2771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1400" b="1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г</a:t>
            </a:r>
            <a:r>
              <a:rPr lang="ru-RU" sz="1400" b="1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. Архангельск, </a:t>
            </a:r>
          </a:p>
          <a:p>
            <a:pPr algn="ctr" eaLnBrk="1" hangingPunct="1"/>
            <a:r>
              <a:rPr lang="ru-RU" sz="1400" b="1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 2015 г.</a:t>
            </a:r>
            <a:endParaRPr lang="ru-RU" sz="1400" b="1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076056" y="4725144"/>
            <a:ext cx="380585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Докладывает: министр топливно-энергетического комплекса и жилищно-коммунального хозяйства Архангельской области</a:t>
            </a:r>
          </a:p>
          <a:p>
            <a:pPr algn="r"/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И.В. </a:t>
            </a:r>
            <a:r>
              <a:rPr lang="ru-RU" b="1" dirty="0" err="1" smtClean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Годзиш</a:t>
            </a:r>
            <a:endParaRPr lang="ru-RU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110622" y="116632"/>
            <a:ext cx="869090" cy="820465"/>
            <a:chOff x="1973" y="754"/>
            <a:chExt cx="1190" cy="1187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35" name="Picture 4" descr="лого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188640"/>
            <a:ext cx="805720" cy="594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Box 35"/>
          <p:cNvSpPr txBox="1"/>
          <p:nvPr/>
        </p:nvSpPr>
        <p:spPr>
          <a:xfrm>
            <a:off x="1403648" y="0"/>
            <a:ext cx="68799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600" b="1" dirty="0" smtClean="0">
                <a:solidFill>
                  <a:srgbClr val="002060"/>
                </a:solidFill>
                <a:cs typeface="Times New Roman" pitchFamily="18" charset="0"/>
              </a:rPr>
              <a:t>      </a:t>
            </a:r>
            <a:r>
              <a:rPr lang="ru-RU" sz="2800" b="1" dirty="0" smtClean="0">
                <a:solidFill>
                  <a:srgbClr val="002060"/>
                </a:solidFill>
                <a:cs typeface="Times New Roman" pitchFamily="18" charset="0"/>
              </a:rPr>
              <a:t>Правительство Архангельской области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cs typeface="Times New Roman" pitchFamily="18" charset="0"/>
              </a:rPr>
              <a:t>        </a:t>
            </a:r>
            <a:endParaRPr lang="ru-RU" sz="2200" b="1" dirty="0">
              <a:solidFill>
                <a:srgbClr val="002060"/>
              </a:solidFill>
              <a:cs typeface="Times New Roman" pitchFamily="18" charset="0"/>
            </a:endParaRPr>
          </a:p>
        </p:txBody>
      </p:sp>
      <p:pic>
        <p:nvPicPr>
          <p:cNvPr id="37" name="Рисунок 36" descr="F:\03.04.2015\Вельское\2Вельск Мальцева 3б.JPG"/>
          <p:cNvPicPr/>
          <p:nvPr/>
        </p:nvPicPr>
        <p:blipFill>
          <a:blip r:embed="rId5" cstate="print"/>
          <a:srcRect r="4707" b="14276"/>
          <a:stretch>
            <a:fillRect/>
          </a:stretch>
        </p:blipFill>
        <p:spPr bwMode="auto">
          <a:xfrm>
            <a:off x="179512" y="4105235"/>
            <a:ext cx="3672408" cy="26738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" name="TextBox 9"/>
          <p:cNvSpPr txBox="1"/>
          <p:nvPr/>
        </p:nvSpPr>
        <p:spPr>
          <a:xfrm>
            <a:off x="3841354" y="1340768"/>
            <a:ext cx="504056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800" b="1" dirty="0" smtClean="0">
                <a:solidFill>
                  <a:srgbClr val="000000"/>
                </a:solidFill>
                <a:cs typeface="Arial" pitchFamily="34" charset="0"/>
              </a:rPr>
              <a:t>О реализации </a:t>
            </a:r>
          </a:p>
          <a:p>
            <a:pPr algn="ctr"/>
            <a:r>
              <a:rPr lang="ru-RU" sz="3800" b="1" dirty="0" smtClean="0">
                <a:solidFill>
                  <a:srgbClr val="000000"/>
                </a:solidFill>
                <a:cs typeface="Arial" pitchFamily="34" charset="0"/>
              </a:rPr>
              <a:t>программ по переселению граждан из аварийного жилищного фонда</a:t>
            </a:r>
            <a:r>
              <a:rPr lang="ru-RU" sz="3000" b="1" dirty="0" smtClean="0">
                <a:solidFill>
                  <a:srgbClr val="000000"/>
                </a:solidFill>
                <a:cs typeface="Arial" pitchFamily="34" charset="0"/>
              </a:rPr>
              <a:t/>
            </a:r>
            <a:br>
              <a:rPr lang="ru-RU" sz="3000" b="1" dirty="0" smtClean="0">
                <a:solidFill>
                  <a:srgbClr val="000000"/>
                </a:solidFill>
                <a:cs typeface="Arial" pitchFamily="34" charset="0"/>
              </a:rPr>
            </a:br>
            <a:endParaRPr lang="ru-RU" sz="3000" b="1" dirty="0" smtClean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38" name="Рисунок 37" descr="C:\Documents and Settings\businaen\Local Settings\Temporary Internet Files\Content.Word\поз. 17.jpg"/>
          <p:cNvPicPr/>
          <p:nvPr/>
        </p:nvPicPr>
        <p:blipFill>
          <a:blip r:embed="rId6" cstate="print"/>
          <a:srcRect b="13405"/>
          <a:stretch>
            <a:fillRect/>
          </a:stretch>
        </p:blipFill>
        <p:spPr bwMode="auto">
          <a:xfrm>
            <a:off x="179512" y="1268760"/>
            <a:ext cx="3600400" cy="280831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094534456"/>
      </p:ext>
    </p:extLst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167088" y="-117644"/>
            <a:ext cx="76423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300" b="1" dirty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Принятые меры по </a:t>
            </a:r>
            <a:r>
              <a:rPr lang="ru-RU" sz="23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реализации </a:t>
            </a:r>
            <a:endParaRPr lang="ru-RU" sz="2300" b="1" dirty="0">
              <a:solidFill>
                <a:srgbClr val="17375D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300" b="1" dirty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мероприятий </a:t>
            </a:r>
            <a:r>
              <a:rPr lang="ru-RU" sz="23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программы по </a:t>
            </a:r>
            <a:r>
              <a:rPr lang="ru-RU" sz="2300" b="1" dirty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переселению </a:t>
            </a:r>
            <a:r>
              <a:rPr lang="ru-RU" sz="23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граждан</a:t>
            </a:r>
            <a:endParaRPr lang="ru-RU" sz="2300" b="1" dirty="0">
              <a:solidFill>
                <a:srgbClr val="17375D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89828" y="75221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35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r>
              <a:rPr lang="ru-RU" altLang="en-US" dirty="0" smtClean="0"/>
              <a:t>10</a:t>
            </a:r>
          </a:p>
          <a:p>
            <a:endParaRPr lang="ru-RU" altLang="en-US" dirty="0"/>
          </a:p>
        </p:txBody>
      </p:sp>
      <p:sp>
        <p:nvSpPr>
          <p:cNvPr id="39" name="Rogner un rectangle avec un coin diagonal 14"/>
          <p:cNvSpPr/>
          <p:nvPr/>
        </p:nvSpPr>
        <p:spPr>
          <a:xfrm>
            <a:off x="154798" y="1426160"/>
            <a:ext cx="8834404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Принят областной закон о возможности заключения государственных контрактов на строительство, приобретение жилых помещений;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0" name="Rogner un rectangle avec un coin diagonal 14"/>
          <p:cNvSpPr/>
          <p:nvPr/>
        </p:nvSpPr>
        <p:spPr>
          <a:xfrm>
            <a:off x="170889" y="2448159"/>
            <a:ext cx="8834404" cy="720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Принято постановление  области о направлении средств на  реализацию в г. Архангельске программы  на основании государственных контрактов;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9" name="Rogner un rectangle avec un coin diagonal 14"/>
          <p:cNvSpPr/>
          <p:nvPr/>
        </p:nvSpPr>
        <p:spPr>
          <a:xfrm>
            <a:off x="170889" y="3400640"/>
            <a:ext cx="8834404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Заключены соглашения с МО о прохождении экспертизы проектной документации  объектов, строящихся  (приобретаемых) в рамках программы;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0" name="Rogner un rectangle avec un coin diagonal 14"/>
          <p:cNvSpPr/>
          <p:nvPr/>
        </p:nvSpPr>
        <p:spPr>
          <a:xfrm>
            <a:off x="178561" y="4425129"/>
            <a:ext cx="8834404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Введена обязательная процедура контроля со стороны ГАСН за строительством всех объектов в рамках </a:t>
            </a: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программы;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1" name="Rogner un rectangle avec un coin diagonal 14"/>
          <p:cNvSpPr/>
          <p:nvPr/>
        </p:nvSpPr>
        <p:spPr>
          <a:xfrm>
            <a:off x="178561" y="5437039"/>
            <a:ext cx="8834404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Представители Министерства ТЭК и ЖКХ АО и общественные организации включены в состав комиссий по приемке вновь построенных домов.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41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141735" y="128335"/>
            <a:ext cx="764238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3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Проблемные вопросы требующие решения</a:t>
            </a:r>
            <a:endParaRPr lang="ru-RU" sz="2300" b="1" dirty="0">
              <a:solidFill>
                <a:srgbClr val="17375D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89828" y="75221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35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r>
              <a:rPr lang="ru-RU" altLang="en-US" dirty="0" smtClean="0"/>
              <a:t>10</a:t>
            </a:r>
          </a:p>
          <a:p>
            <a:endParaRPr lang="ru-RU" altLang="en-US" dirty="0"/>
          </a:p>
        </p:txBody>
      </p:sp>
      <p:sp>
        <p:nvSpPr>
          <p:cNvPr id="62" name="Rogner un rectangle avec un coin diagonal 14"/>
          <p:cNvSpPr/>
          <p:nvPr/>
        </p:nvSpPr>
        <p:spPr>
          <a:xfrm>
            <a:off x="154796" y="5616550"/>
            <a:ext cx="8834403" cy="6480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Дефицит средств областного бюджета на реализацию мероприятий </a:t>
            </a: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программы.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3" name="Rogner un rectangle avec un coin diagonal 14"/>
          <p:cNvSpPr/>
          <p:nvPr/>
        </p:nvSpPr>
        <p:spPr>
          <a:xfrm>
            <a:off x="128912" y="2379133"/>
            <a:ext cx="8834403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Необходимо исключить заключение муниципальных контрактов на приобретения жилья « в чистом поле»;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5" name="Rogner un rectangle avec un coin diagonal 14"/>
          <p:cNvSpPr/>
          <p:nvPr/>
        </p:nvSpPr>
        <p:spPr>
          <a:xfrm>
            <a:off x="147063" y="3249608"/>
            <a:ext cx="8834403" cy="6480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Обеспечить постоянный контроль за строительством со стороны Заказчиков; 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0" name="Rogner un rectangle avec un coin diagonal 14"/>
          <p:cNvSpPr/>
          <p:nvPr/>
        </p:nvSpPr>
        <p:spPr>
          <a:xfrm>
            <a:off x="147062" y="4867482"/>
            <a:ext cx="8834403" cy="6480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Обеспечение земельных участков инженерной и коммунальной инфраструктурой;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9" name="Rogner un rectangle avec un coin diagonal 14"/>
          <p:cNvSpPr/>
          <p:nvPr/>
        </p:nvSpPr>
        <p:spPr>
          <a:xfrm>
            <a:off x="154797" y="1157685"/>
            <a:ext cx="8834403" cy="11430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Недостаточное количество строительных организаций  на территории Архангельской области обладающих квалифицированным персоналом, соответствующей материально-технической базой и достаточными оборотными средствами;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0" name="Rogner un rectangle avec un coin diagonal 14"/>
          <p:cNvSpPr/>
          <p:nvPr/>
        </p:nvSpPr>
        <p:spPr>
          <a:xfrm>
            <a:off x="154796" y="3976067"/>
            <a:ext cx="8834404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Обеспечить информированность и участие в контроле за строительством будущих жильцов;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530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632622" y="3333182"/>
            <a:ext cx="8215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Спасибо за внимание!</a:t>
            </a:r>
          </a:p>
        </p:txBody>
      </p:sp>
      <p:pic>
        <p:nvPicPr>
          <p:cNvPr id="79" name="Picture 24" descr="http://kamport.ru/uploads/news1621.jpg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52175" y="3645024"/>
            <a:ext cx="2376264" cy="15841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635000"/>
          </a:effectLst>
        </p:spPr>
      </p:pic>
      <p:pic>
        <p:nvPicPr>
          <p:cNvPr id="35" name="Рисунок 34" descr="F:\27.03.2015\Северодвинск\19 поз-3.JPG"/>
          <p:cNvPicPr/>
          <p:nvPr/>
        </p:nvPicPr>
        <p:blipFill>
          <a:blip r:embed="rId5" cstate="print"/>
          <a:srcRect t="8974" r="8430" b="20232"/>
          <a:stretch>
            <a:fillRect/>
          </a:stretch>
        </p:blipFill>
        <p:spPr bwMode="auto">
          <a:xfrm>
            <a:off x="179512" y="1124744"/>
            <a:ext cx="3372663" cy="223678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7" name="Рисунок 36" descr="C:\Documents and Settings\businaen\Local Settings\Temporary Internet Files\Content.Word\CameraZOOM-20141127093129346.jpg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23528" y="4293096"/>
            <a:ext cx="3384376" cy="237626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9" name="Рисунок 38" descr="C:\Documents and Settings\businaen\Local Settings\Temporary Internet Files\Content.Word\Красный Посад,26.jpg"/>
          <p:cNvPicPr/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796136" y="1124744"/>
            <a:ext cx="3168352" cy="230425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0" name="Рисунок 39" descr="F:\фото 1.JPG"/>
          <p:cNvPicPr/>
          <p:nvPr/>
        </p:nvPicPr>
        <p:blipFill>
          <a:blip r:embed="rId8" cstate="print"/>
          <a:srcRect r="4276" b="11009"/>
          <a:stretch>
            <a:fillRect/>
          </a:stretch>
        </p:blipFill>
        <p:spPr bwMode="auto">
          <a:xfrm>
            <a:off x="5796136" y="4437112"/>
            <a:ext cx="3096344" cy="223224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203014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2</a:t>
            </a:fld>
            <a:endParaRPr lang="ru-RU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1508431" y="-171400"/>
            <a:ext cx="7635569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Реализация областных адресных программ </a:t>
            </a:r>
            <a:endParaRPr lang="ru-RU" sz="2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переселения </a:t>
            </a:r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граждан из аварийного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жилищного</a:t>
            </a:r>
            <a:endParaRPr lang="ru-RU" sz="2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фонда</a:t>
            </a:r>
            <a:endParaRPr lang="ru-RU" sz="22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" name="Прямоугольник 36"/>
          <p:cNvSpPr>
            <a:spLocks noChangeArrowheads="1"/>
          </p:cNvSpPr>
          <p:nvPr/>
        </p:nvSpPr>
        <p:spPr bwMode="auto">
          <a:xfrm>
            <a:off x="611560" y="1124744"/>
            <a:ext cx="7776864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sz="2600" b="1" dirty="0" smtClean="0">
                <a:solidFill>
                  <a:schemeClr val="accent1">
                    <a:lumMod val="50000"/>
                  </a:schemeClr>
                </a:solidFill>
              </a:rPr>
              <a:t>Переселение </a:t>
            </a:r>
            <a:r>
              <a:rPr lang="ru-RU" sz="2600" b="1" dirty="0" smtClean="0">
                <a:solidFill>
                  <a:schemeClr val="accent1">
                    <a:lumMod val="50000"/>
                  </a:schemeClr>
                </a:solidFill>
              </a:rPr>
              <a:t>граждан </a:t>
            </a:r>
            <a:r>
              <a:rPr lang="ru-RU" sz="2600" b="1" dirty="0" smtClean="0">
                <a:solidFill>
                  <a:schemeClr val="accent1">
                    <a:lumMod val="50000"/>
                  </a:schemeClr>
                </a:solidFill>
              </a:rPr>
              <a:t>из жилья, </a:t>
            </a:r>
          </a:p>
          <a:p>
            <a:pPr algn="ctr"/>
            <a:r>
              <a:rPr lang="ru-RU" sz="2600" b="1" dirty="0" smtClean="0">
                <a:solidFill>
                  <a:schemeClr val="accent1">
                    <a:lumMod val="50000"/>
                  </a:schemeClr>
                </a:solidFill>
              </a:rPr>
              <a:t>признанного аварийным до 1 января 2012 года</a:t>
            </a:r>
            <a:endParaRPr lang="ru-RU" sz="26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" name="Прямоугольник 60"/>
          <p:cNvSpPr/>
          <p:nvPr/>
        </p:nvSpPr>
        <p:spPr>
          <a:xfrm>
            <a:off x="323528" y="2204864"/>
            <a:ext cx="419201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ru-RU" sz="200" dirty="0" smtClean="0"/>
          </a:p>
          <a:p>
            <a:pPr algn="ctr"/>
            <a:endParaRPr lang="ru-RU" sz="200" dirty="0" smtClean="0"/>
          </a:p>
          <a:p>
            <a:pPr algn="ctr"/>
            <a:r>
              <a:rPr lang="ru-RU" dirty="0" smtClean="0"/>
              <a:t>Адресные программы 2008-2012 гг.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endParaRPr lang="ru-RU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4644008" y="2204864"/>
            <a:ext cx="4176464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ru-RU" sz="200" dirty="0" smtClean="0"/>
          </a:p>
          <a:p>
            <a:pPr algn="ctr"/>
            <a:endParaRPr lang="ru-RU" sz="200" dirty="0" smtClean="0"/>
          </a:p>
          <a:p>
            <a:pPr algn="ctr"/>
            <a:r>
              <a:rPr lang="ru-RU" dirty="0" smtClean="0"/>
              <a:t>Адресная программа 2013-2017 гг.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endParaRPr lang="ru-RU" dirty="0">
              <a:solidFill>
                <a:srgbClr val="FF0000"/>
              </a:solidFill>
              <a:latin typeface="Arial" charset="0"/>
            </a:endParaRPr>
          </a:p>
        </p:txBody>
      </p:sp>
      <p:graphicFrame>
        <p:nvGraphicFramePr>
          <p:cNvPr id="63" name="Таблица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657638"/>
              </p:ext>
            </p:extLst>
          </p:nvPr>
        </p:nvGraphicFramePr>
        <p:xfrm>
          <a:off x="323528" y="2708920"/>
          <a:ext cx="4192018" cy="2824636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1239689"/>
                <a:gridCol w="1512168"/>
                <a:gridCol w="1440161"/>
              </a:tblGrid>
              <a:tr h="317168">
                <a:tc>
                  <a:txBody>
                    <a:bodyPr/>
                    <a:lstStyle/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r>
                        <a:rPr lang="ru-RU" sz="1600" i="0" baseline="0" dirty="0" smtClean="0"/>
                        <a:t>Программа</a:t>
                      </a:r>
                      <a:endParaRPr lang="ru-RU" sz="1600" i="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/>
                        <a:t>Расселено </a:t>
                      </a:r>
                    </a:p>
                    <a:p>
                      <a:pPr algn="ctr"/>
                      <a:r>
                        <a:rPr lang="ru-RU" sz="1600" dirty="0" smtClean="0"/>
                        <a:t>тыс.  кв. м.</a:t>
                      </a:r>
                      <a:endParaRPr lang="ru-RU" sz="16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/>
                        <a:t>Млн. руб. </a:t>
                      </a:r>
                      <a:endParaRPr lang="ru-RU" sz="1600" dirty="0"/>
                    </a:p>
                  </a:txBody>
                  <a:tcPr marL="91455" marR="91455" marT="45725" marB="45725">
                    <a:noFill/>
                  </a:tcPr>
                </a:tc>
              </a:tr>
              <a:tr h="356613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2008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6,6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223,2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</a:tr>
              <a:tr h="357135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2009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7,3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280,9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</a:tr>
              <a:tr h="416656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2010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20,6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661,2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</a:tr>
              <a:tr h="182885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 smtClean="0"/>
                        <a:t>2011</a:t>
                      </a:r>
                      <a:endParaRPr lang="ru-RU" sz="1800" b="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11,6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376,7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</a:tr>
              <a:tr h="365770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 smtClean="0"/>
                        <a:t>2012</a:t>
                      </a:r>
                      <a:endParaRPr lang="ru-RU" sz="1800" b="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6,0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177,8</a:t>
                      </a:r>
                      <a:endParaRPr lang="ru-RU" dirty="0"/>
                    </a:p>
                  </a:txBody>
                  <a:tcPr marL="91455" marR="91455" marT="45725" marB="45725">
                    <a:noFill/>
                  </a:tcPr>
                </a:tc>
              </a:tr>
              <a:tr h="25056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800" b="1" i="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1800" b="1" i="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8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52,1</a:t>
                      </a:r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      </a:t>
                      </a:r>
                      <a:r>
                        <a:rPr lang="ru-RU" sz="1800" b="1" dirty="0" smtClean="0"/>
                        <a:t>1 719,8</a:t>
                      </a:r>
                      <a:endParaRPr lang="ru-RU" sz="1800" b="1" dirty="0"/>
                    </a:p>
                  </a:txBody>
                  <a:tcPr marL="91455" marR="91455" marT="45725" marB="45725">
                    <a:noFill/>
                  </a:tcPr>
                </a:tc>
              </a:tr>
            </a:tbl>
          </a:graphicData>
        </a:graphic>
      </p:graphicFrame>
      <p:graphicFrame>
        <p:nvGraphicFramePr>
          <p:cNvPr id="2048" name="Таблица 20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20530"/>
              </p:ext>
            </p:extLst>
          </p:nvPr>
        </p:nvGraphicFramePr>
        <p:xfrm>
          <a:off x="4644008" y="2708920"/>
          <a:ext cx="4256506" cy="2336926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1304177"/>
                <a:gridCol w="1512168"/>
                <a:gridCol w="1440161"/>
              </a:tblGrid>
              <a:tr h="317168">
                <a:tc>
                  <a:txBody>
                    <a:bodyPr/>
                    <a:lstStyle/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endParaRPr lang="ru-RU" sz="200" i="0" baseline="0" dirty="0" smtClean="0"/>
                    </a:p>
                    <a:p>
                      <a:pPr algn="ctr"/>
                      <a:r>
                        <a:rPr lang="ru-RU" sz="1600" i="0" baseline="0" dirty="0" smtClean="0"/>
                        <a:t>Программа</a:t>
                      </a:r>
                      <a:endParaRPr lang="ru-RU" sz="1600" i="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/>
                        <a:t>Расселяемая площадь (тыс. кв. м.)</a:t>
                      </a:r>
                      <a:endParaRPr lang="ru-RU" sz="16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/>
                        <a:t>Стоимость переселения(млн. руб.)</a:t>
                      </a:r>
                      <a:endParaRPr lang="ru-RU" sz="1600" dirty="0"/>
                    </a:p>
                  </a:txBody>
                  <a:tcPr marL="91455" marR="91455" marT="45725" marB="45725">
                    <a:noFill/>
                  </a:tcPr>
                </a:tc>
              </a:tr>
              <a:tr h="356613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2013-2017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266,4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9 691,1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</a:tr>
              <a:tr h="357135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Вне программные мероприятия</a:t>
                      </a:r>
                      <a:endParaRPr lang="ru-RU" sz="14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4,9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162,7</a:t>
                      </a:r>
                      <a:endParaRPr lang="ru-RU" sz="1800" dirty="0"/>
                    </a:p>
                  </a:txBody>
                  <a:tcPr marL="91455" marR="91455" marT="45725" marB="45725">
                    <a:noFill/>
                  </a:tcPr>
                </a:tc>
              </a:tr>
              <a:tr h="416656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800" b="1" i="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1800" b="1" i="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271,3</a:t>
                      </a:r>
                      <a:endParaRPr lang="ru-RU" sz="1800" b="1" dirty="0"/>
                    </a:p>
                  </a:txBody>
                  <a:tcPr marL="91455" marR="91455" marT="45725" marB="45725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9 853,8</a:t>
                      </a:r>
                      <a:endParaRPr lang="ru-RU" sz="1800" b="1" dirty="0"/>
                    </a:p>
                  </a:txBody>
                  <a:tcPr marL="91455" marR="91455" marT="45725" marB="45725"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049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508431" y="-243408"/>
            <a:ext cx="764238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Реализация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адресной программы 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переселения </a:t>
            </a:r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граждан из аварийного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жилищного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фонда 173-пп (изменения от 15.09.2015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№ 373-пп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22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65" name="Прямоугольник 64"/>
          <p:cNvSpPr/>
          <p:nvPr/>
        </p:nvSpPr>
        <p:spPr>
          <a:xfrm>
            <a:off x="1115616" y="908720"/>
            <a:ext cx="7272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ru-RU" sz="200" dirty="0" smtClean="0">
              <a:solidFill>
                <a:prstClr val="black"/>
              </a:solidFill>
            </a:endParaRPr>
          </a:p>
          <a:p>
            <a:pPr algn="ctr"/>
            <a:endParaRPr lang="ru-RU" sz="200" dirty="0" smtClean="0">
              <a:solidFill>
                <a:prstClr val="black"/>
              </a:solidFill>
            </a:endParaRPr>
          </a:p>
          <a:p>
            <a:pPr algn="ctr"/>
            <a:r>
              <a:rPr lang="ru-RU" sz="2000" b="1" dirty="0" smtClean="0">
                <a:solidFill>
                  <a:srgbClr val="005796"/>
                </a:solidFill>
                <a:latin typeface="Times New Roman" pitchFamily="18" charset="0"/>
                <a:cs typeface="Times New Roman" pitchFamily="18" charset="0"/>
              </a:rPr>
              <a:t>Индикаторы программных мероприятий до 2017 г. </a:t>
            </a:r>
            <a:endParaRPr lang="ru-RU" sz="2000" b="1" dirty="0">
              <a:solidFill>
                <a:srgbClr val="005796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6" name="Таблица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980587"/>
              </p:ext>
            </p:extLst>
          </p:nvPr>
        </p:nvGraphicFramePr>
        <p:xfrm>
          <a:off x="155575" y="1340768"/>
          <a:ext cx="8736905" cy="35159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49814"/>
                <a:gridCol w="1051574"/>
                <a:gridCol w="960666"/>
                <a:gridCol w="1120776"/>
                <a:gridCol w="1200832"/>
                <a:gridCol w="1040721"/>
                <a:gridCol w="1206261"/>
                <a:gridCol w="1206261"/>
              </a:tblGrid>
              <a:tr h="859280">
                <a:tc>
                  <a:txBody>
                    <a:bodyPr/>
                    <a:lstStyle/>
                    <a:p>
                      <a:pPr algn="ctr"/>
                      <a: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  <a:t>Год</a:t>
                      </a:r>
                      <a:endParaRPr lang="ru-RU" sz="1400" b="1" i="0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Площадь </a:t>
                      </a:r>
                    </a:p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тыс.  кв. м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Человек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Средства</a:t>
                      </a:r>
                      <a: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  <a:t> Фонда ЖКХ, </a:t>
                      </a:r>
                      <a:b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</a:br>
                      <a: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  <a:t>млн. руб.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Средства областного</a:t>
                      </a:r>
                      <a: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  <a:t> бюджета</a:t>
                      </a:r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, </a:t>
                      </a:r>
                      <a:br>
                        <a:rPr lang="ru-RU" sz="1400" b="1" dirty="0" smtClean="0">
                          <a:solidFill>
                            <a:schemeClr val="bg1"/>
                          </a:solidFill>
                        </a:rPr>
                      </a:br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млн. руб.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Средства местного</a:t>
                      </a:r>
                      <a:r>
                        <a:rPr lang="ru-RU" sz="1400" b="1" baseline="0" dirty="0" smtClean="0">
                          <a:solidFill>
                            <a:schemeClr val="bg1"/>
                          </a:solidFill>
                        </a:rPr>
                        <a:t>  бюджета</a:t>
                      </a:r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, млн.руб.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Итого, </a:t>
                      </a:r>
                      <a:br>
                        <a:rPr lang="ru-RU" sz="1400" b="1" dirty="0" smtClean="0">
                          <a:solidFill>
                            <a:schemeClr val="bg1"/>
                          </a:solidFill>
                        </a:rPr>
                      </a:br>
                      <a:r>
                        <a:rPr lang="ru-RU" sz="1400" b="1" dirty="0" smtClean="0">
                          <a:solidFill>
                            <a:schemeClr val="bg1"/>
                          </a:solidFill>
                        </a:rPr>
                        <a:t>млн. руб.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  <a:latin typeface="+mn-lt"/>
                          <a:cs typeface="Times New Roman" panose="02020603050405020304" pitchFamily="18" charset="0"/>
                        </a:rPr>
                        <a:t>Исполнение</a:t>
                      </a:r>
                    </a:p>
                    <a:p>
                      <a:pPr algn="ctr"/>
                      <a:r>
                        <a:rPr lang="ru-RU" sz="1400" b="1" dirty="0" smtClean="0">
                          <a:solidFill>
                            <a:schemeClr val="bg1"/>
                          </a:solidFill>
                          <a:latin typeface="+mn-lt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400" b="1" dirty="0" err="1" smtClean="0">
                          <a:solidFill>
                            <a:schemeClr val="bg1"/>
                          </a:solidFill>
                          <a:latin typeface="+mn-lt"/>
                          <a:cs typeface="Times New Roman" panose="02020603050405020304" pitchFamily="18" charset="0"/>
                        </a:rPr>
                        <a:t>тыс.кв.м</a:t>
                      </a:r>
                      <a:r>
                        <a:rPr lang="ru-RU" sz="1400" b="1" dirty="0" smtClean="0">
                          <a:solidFill>
                            <a:schemeClr val="bg1"/>
                          </a:solidFill>
                          <a:latin typeface="+mn-lt"/>
                          <a:cs typeface="Times New Roman" panose="02020603050405020304" pitchFamily="18" charset="0"/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/>
                    </a:solidFill>
                  </a:tcPr>
                </a:tc>
              </a:tr>
              <a:tr h="317357">
                <a:tc rowSpan="2">
                  <a:txBody>
                    <a:bodyPr/>
                    <a:lstStyle/>
                    <a:p>
                      <a:pPr algn="ctr"/>
                      <a:endParaRPr lang="ru-RU" sz="1600" b="1" dirty="0" smtClean="0"/>
                    </a:p>
                    <a:p>
                      <a:pPr algn="ctr"/>
                      <a:r>
                        <a:rPr lang="ru-RU" sz="1600" b="1" dirty="0" smtClean="0"/>
                        <a:t>1 этап</a:t>
                      </a:r>
                      <a:br>
                        <a:rPr lang="ru-RU" sz="1600" b="1" dirty="0" smtClean="0"/>
                      </a:br>
                      <a:endParaRPr lang="ru-RU" sz="1100" b="1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47,9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2 823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1 355,9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171,4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101,8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1 629,10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latin typeface="+mn-lt"/>
                          <a:cs typeface="Times New Roman" panose="02020603050405020304" pitchFamily="18" charset="0"/>
                        </a:rPr>
                        <a:t>52,8</a:t>
                      </a:r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400" b="0" dirty="0" smtClean="0">
                          <a:latin typeface="+mn-lt"/>
                          <a:cs typeface="Times New Roman" panose="02020603050405020304" pitchFamily="18" charset="0"/>
                        </a:rPr>
                        <a:t>(100%)</a:t>
                      </a:r>
                      <a:endParaRPr lang="ru-RU" sz="14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76929">
                <a:tc vMerge="1">
                  <a:txBody>
                    <a:bodyPr/>
                    <a:lstStyle/>
                    <a:p>
                      <a:pPr algn="ctr"/>
                      <a:endParaRPr lang="ru-RU" sz="1100" b="1" i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4,9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330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0,00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151,2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11,5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162,7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76929"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/>
                        <a:t>2 этап</a:t>
                      </a:r>
                      <a:endParaRPr lang="ru-RU" sz="1100" b="1" i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61,2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3 392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1 179,9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953,9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46,0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solidFill>
                            <a:schemeClr val="tx1"/>
                          </a:solidFill>
                        </a:rPr>
                        <a:t>2 179,8</a:t>
                      </a:r>
                      <a:endParaRPr lang="ru-RU" sz="1600" b="0" dirty="0">
                        <a:solidFill>
                          <a:schemeClr val="tx1"/>
                        </a:solidFill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latin typeface="+mn-lt"/>
                          <a:cs typeface="Times New Roman" panose="02020603050405020304" pitchFamily="18" charset="0"/>
                        </a:rPr>
                        <a:t>12,6 </a:t>
                      </a:r>
                      <a:r>
                        <a:rPr lang="ru-RU" sz="1400" b="0" dirty="0" smtClean="0">
                          <a:latin typeface="+mn-lt"/>
                          <a:cs typeface="Times New Roman" panose="02020603050405020304" pitchFamily="18" charset="0"/>
                        </a:rPr>
                        <a:t>(20,6%)</a:t>
                      </a:r>
                      <a:endParaRPr lang="ru-RU" sz="14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86679"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/>
                        <a:t>3 этап</a:t>
                      </a:r>
                      <a:endParaRPr lang="ru-RU" sz="1100" b="1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67,2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3 850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1 325,2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1 123,1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152,9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2 601,2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-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21705"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/>
                        <a:t>4 этап</a:t>
                      </a:r>
                    </a:p>
                  </a:txBody>
                  <a:tcPr marL="91455" marR="91455" marT="45725" marB="45725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67,8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3 899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1 234,7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1 234,3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0,0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2 469,0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-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74885"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/>
                        <a:t>5 этап</a:t>
                      </a:r>
                    </a:p>
                  </a:txBody>
                  <a:tcPr marL="91455" marR="91455" marT="45725" marB="45725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22,3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1 339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390,1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421,8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0,0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/>
                        <a:t>811,9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dirty="0" smtClean="0">
                          <a:latin typeface="+mn-lt"/>
                          <a:cs typeface="Times New Roman" panose="02020603050405020304" pitchFamily="18" charset="0"/>
                        </a:rPr>
                        <a:t>-</a:t>
                      </a:r>
                      <a:endParaRPr lang="ru-RU" sz="1600" b="0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21705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600" b="1" kern="1200" baseline="0" dirty="0" smtClean="0"/>
                        <a:t>ИТОГО</a:t>
                      </a:r>
                      <a:endParaRPr lang="ru-RU" sz="1600" b="1" i="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700" b="1" kern="1200" baseline="0" dirty="0" smtClean="0"/>
                        <a:t>271,3</a:t>
                      </a:r>
                      <a:endParaRPr lang="ru-RU" sz="1700" b="1" kern="1200" baseline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700" b="1" kern="1200" baseline="0" dirty="0" smtClean="0"/>
                        <a:t>15 633</a:t>
                      </a:r>
                      <a:endParaRPr lang="ru-RU" sz="1700" b="1" kern="1200" baseline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700" b="1" kern="1200" baseline="0" dirty="0" smtClean="0"/>
                        <a:t>5 485,8</a:t>
                      </a:r>
                      <a:endParaRPr lang="ru-RU" sz="1700" b="1" kern="1200" baseline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700" b="1" kern="1200" baseline="0" dirty="0" smtClean="0"/>
                        <a:t>4 055,7</a:t>
                      </a:r>
                      <a:endParaRPr lang="ru-RU" sz="1700" b="1" kern="1200" baseline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700" b="1" kern="1200" baseline="0" dirty="0" smtClean="0"/>
                        <a:t>312,2</a:t>
                      </a:r>
                      <a:endParaRPr lang="ru-RU" sz="1700" b="1" kern="1200" baseline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700" b="1" dirty="0" smtClean="0"/>
                        <a:t>9 853,7</a:t>
                      </a:r>
                      <a:endParaRPr lang="ru-RU" sz="1700" b="1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700" b="1" dirty="0" smtClean="0">
                          <a:latin typeface="+mn-lt"/>
                          <a:cs typeface="Times New Roman" panose="02020603050405020304" pitchFamily="18" charset="0"/>
                        </a:rPr>
                        <a:t>65,4 </a:t>
                      </a:r>
                      <a:r>
                        <a:rPr lang="ru-RU" sz="1400" b="1" dirty="0" smtClean="0">
                          <a:latin typeface="+mn-lt"/>
                          <a:cs typeface="Times New Roman" panose="02020603050405020304" pitchFamily="18" charset="0"/>
                        </a:rPr>
                        <a:t>(24,1%)</a:t>
                      </a:r>
                      <a:endParaRPr lang="ru-RU" sz="1400" b="1" dirty="0"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91455" marR="91455" marT="45725" marB="45725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0" name="Диаграмма 69"/>
          <p:cNvGraphicFramePr/>
          <p:nvPr>
            <p:extLst>
              <p:ext uri="{D42A27DB-BD31-4B8C-83A1-F6EECF244321}">
                <p14:modId xmlns:p14="http://schemas.microsoft.com/office/powerpoint/2010/main" val="2012896268"/>
              </p:ext>
            </p:extLst>
          </p:nvPr>
        </p:nvGraphicFramePr>
        <p:xfrm>
          <a:off x="460375" y="5104693"/>
          <a:ext cx="8036061" cy="1728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0" name="Прямоугольник 59"/>
          <p:cNvSpPr/>
          <p:nvPr/>
        </p:nvSpPr>
        <p:spPr>
          <a:xfrm>
            <a:off x="1238045" y="4920027"/>
            <a:ext cx="6480720" cy="369332"/>
          </a:xfrm>
          <a:prstGeom prst="rect">
            <a:avLst/>
          </a:prstGeom>
          <a:noFill/>
          <a:effectLst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Финансирование</a:t>
            </a:r>
            <a:r>
              <a:rPr lang="ru-RU" dirty="0" smtClean="0">
                <a:ln w="12700">
                  <a:solidFill>
                    <a:srgbClr val="4F81BD"/>
                  </a:solidFill>
                  <a:prstDash val="solid"/>
                </a:ln>
                <a:solidFill>
                  <a:prstClr val="black"/>
                </a:solidFill>
              </a:rPr>
              <a:t> </a:t>
            </a:r>
            <a:r>
              <a:rPr lang="ru-RU" b="1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программы переселения (%)</a:t>
            </a:r>
            <a:endParaRPr lang="ru-RU" b="1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9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3</a:t>
            </a:fld>
            <a:endParaRPr lang="ru-RU" altLang="en-US" dirty="0"/>
          </a:p>
        </p:txBody>
      </p:sp>
    </p:spTree>
    <p:extLst>
      <p:ext uri="{BB962C8B-B14F-4D97-AF65-F5344CB8AC3E}">
        <p14:creationId xmlns:p14="http://schemas.microsoft.com/office/powerpoint/2010/main" val="250808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Рисунок 61" descr="3d-man-red-exclamation-mark-26504980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673035" y="5411908"/>
            <a:ext cx="1316944" cy="1316944"/>
          </a:xfrm>
          <a:prstGeom prst="rect">
            <a:avLst/>
          </a:prstGeom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4</a:t>
            </a:fld>
            <a:endParaRPr lang="ru-RU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1508431" y="-171400"/>
            <a:ext cx="764238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Реализация 1 этапа программы 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переселения </a:t>
            </a:r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граждан из аварийного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жилищного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фонда 173-пп (2013-2017 г.)</a:t>
            </a:r>
            <a:endParaRPr lang="ru-RU" sz="22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1105902552"/>
              </p:ext>
            </p:extLst>
          </p:nvPr>
        </p:nvGraphicFramePr>
        <p:xfrm>
          <a:off x="-722835" y="2714585"/>
          <a:ext cx="6559897" cy="39169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Прямоугольник 38"/>
          <p:cNvSpPr/>
          <p:nvPr/>
        </p:nvSpPr>
        <p:spPr>
          <a:xfrm>
            <a:off x="130499" y="1200944"/>
            <a:ext cx="8833990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ru-RU" sz="200" dirty="0" smtClean="0"/>
          </a:p>
          <a:p>
            <a:pPr algn="ctr"/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211 МКД                47,9 тыс. кв. м.             2,8 тыс. чел.</a:t>
            </a:r>
            <a:endParaRPr lang="ru-RU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0" name="Рисунок 5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096" y="1305571"/>
            <a:ext cx="315121" cy="315121"/>
          </a:xfrm>
          <a:prstGeom prst="rect">
            <a:avLst/>
          </a:prstGeom>
        </p:spPr>
      </p:pic>
      <p:pic>
        <p:nvPicPr>
          <p:cNvPr id="59" name="Рисунок 5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599" y="1305570"/>
            <a:ext cx="315121" cy="315121"/>
          </a:xfrm>
          <a:prstGeom prst="rect">
            <a:avLst/>
          </a:prstGeom>
        </p:spPr>
      </p:pic>
      <p:pic>
        <p:nvPicPr>
          <p:cNvPr id="60" name="Рисунок 5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0544" y="1335586"/>
            <a:ext cx="315121" cy="315121"/>
          </a:xfrm>
          <a:prstGeom prst="rect">
            <a:avLst/>
          </a:prstGeom>
        </p:spPr>
      </p:pic>
      <p:pic>
        <p:nvPicPr>
          <p:cNvPr id="61" name="Picture 4" descr="http://kniga-dissertatsia.com/1/galochka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783" y="2024262"/>
            <a:ext cx="766197" cy="1059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1483756" y="2211626"/>
            <a:ext cx="21841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u="sng" dirty="0" smtClean="0"/>
              <a:t>Выполнено</a:t>
            </a:r>
            <a:endParaRPr lang="ru-RU" sz="2400" b="1" u="sng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6538571" y="2251438"/>
            <a:ext cx="245140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u="sng" dirty="0" smtClean="0">
                <a:solidFill>
                  <a:srgbClr val="FF0000"/>
                </a:solidFill>
              </a:rPr>
              <a:t>Не выполнено</a:t>
            </a:r>
            <a:endParaRPr lang="ru-RU" sz="2400" u="sng" dirty="0">
              <a:solidFill>
                <a:srgbClr val="FF0000"/>
              </a:solidFill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4943954" y="3156216"/>
            <a:ext cx="3553883" cy="369332"/>
          </a:xfrm>
          <a:prstGeom prst="rect">
            <a:avLst/>
          </a:prstGeom>
          <a:solidFill>
            <a:schemeClr val="lt1"/>
          </a:solidFill>
          <a:ln w="38100">
            <a:solidFill>
              <a:srgbClr val="FF0000"/>
            </a:solidFill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>
            <a:spAutoFit/>
          </a:bodyPr>
          <a:lstStyle/>
          <a:p>
            <a:r>
              <a:rPr lang="ru-RU" dirty="0">
                <a:solidFill>
                  <a:prstClr val="black"/>
                </a:solidFill>
              </a:rPr>
              <a:t>г</a:t>
            </a:r>
            <a:r>
              <a:rPr lang="ru-RU" dirty="0" smtClean="0">
                <a:solidFill>
                  <a:prstClr val="black"/>
                </a:solidFill>
              </a:rPr>
              <a:t>. АРХАНГЕЛЬСК – 10,4 тыс. кв. м.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4943953" y="4488382"/>
            <a:ext cx="3553883" cy="369332"/>
          </a:xfrm>
          <a:prstGeom prst="rect">
            <a:avLst/>
          </a:prstGeom>
          <a:solidFill>
            <a:schemeClr val="lt1"/>
          </a:solidFill>
          <a:ln w="38100">
            <a:solidFill>
              <a:srgbClr val="FF0000"/>
            </a:solidFill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>
            <a:spAutoFit/>
          </a:bodyPr>
          <a:lstStyle/>
          <a:p>
            <a:r>
              <a:rPr lang="ru-RU" dirty="0" smtClean="0">
                <a:solidFill>
                  <a:prstClr val="black"/>
                </a:solidFill>
              </a:rPr>
              <a:t>МО Онежское – 0,5 тыс. кв. м.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1778717" y="4050996"/>
            <a:ext cx="21841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/>
              <a:t>47,9 тыс. кв. м.</a:t>
            </a:r>
            <a:endParaRPr lang="ru-RU" sz="2400" b="1" dirty="0"/>
          </a:p>
        </p:txBody>
      </p:sp>
      <p:sp>
        <p:nvSpPr>
          <p:cNvPr id="67" name="Прямоугольник 66"/>
          <p:cNvSpPr/>
          <p:nvPr/>
        </p:nvSpPr>
        <p:spPr>
          <a:xfrm>
            <a:off x="395536" y="5702491"/>
            <a:ext cx="732483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/>
              <a:t>УГРОЗА ВОЗВРАТА ДЕНЕЖНЫХ СРЕДСТВ В ФОНД </a:t>
            </a:r>
          </a:p>
          <a:p>
            <a:pPr algn="ctr"/>
            <a:r>
              <a:rPr lang="ru-RU" sz="2400" b="1" dirty="0" smtClean="0"/>
              <a:t>≈ 420 млн. рублей</a:t>
            </a:r>
            <a:endParaRPr lang="ru-RU" sz="2400" b="1" dirty="0"/>
          </a:p>
        </p:txBody>
      </p:sp>
      <p:cxnSp>
        <p:nvCxnSpPr>
          <p:cNvPr id="16" name="Прямая соединительная линия 15"/>
          <p:cNvCxnSpPr/>
          <p:nvPr/>
        </p:nvCxnSpPr>
        <p:spPr>
          <a:xfrm flipV="1">
            <a:off x="4788024" y="3525548"/>
            <a:ext cx="288032" cy="2634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единительная линия 19"/>
          <p:cNvCxnSpPr/>
          <p:nvPr/>
        </p:nvCxnSpPr>
        <p:spPr>
          <a:xfrm>
            <a:off x="4788024" y="4235896"/>
            <a:ext cx="541597" cy="2308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93573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508431" y="-171400"/>
            <a:ext cx="764238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Реализация 1 этапа программы 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переселения </a:t>
            </a:r>
            <a:r>
              <a:rPr lang="ru-RU" sz="22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граждан из аварийного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жилищного</a:t>
            </a:r>
          </a:p>
          <a:p>
            <a:pPr algn="ctr"/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фонда 173-пп </a:t>
            </a:r>
            <a:r>
              <a:rPr lang="ru-RU" sz="22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(2013-2017 г.)</a:t>
            </a:r>
            <a:endParaRPr lang="ru-RU" sz="22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9" name="Прямоугольник 38"/>
          <p:cNvSpPr/>
          <p:nvPr/>
        </p:nvSpPr>
        <p:spPr>
          <a:xfrm>
            <a:off x="130499" y="1192213"/>
            <a:ext cx="8833990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endParaRPr lang="ru-RU" sz="200" dirty="0" smtClean="0"/>
          </a:p>
          <a:p>
            <a:pPr algn="ctr"/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1 119 </a:t>
            </a:r>
            <a:r>
              <a:rPr lang="ru-RU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жил.пом</a:t>
            </a:r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               47,9 тыс. кв. м.             2,8 тыс. чел.</a:t>
            </a:r>
            <a:endParaRPr lang="ru-RU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0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617" y="1287411"/>
            <a:ext cx="315121" cy="315121"/>
          </a:xfrm>
          <a:prstGeom prst="rect">
            <a:avLst/>
          </a:prstGeom>
        </p:spPr>
      </p:pic>
      <p:pic>
        <p:nvPicPr>
          <p:cNvPr id="59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1840" y="1305571"/>
            <a:ext cx="315121" cy="315121"/>
          </a:xfrm>
          <a:prstGeom prst="rect">
            <a:avLst/>
          </a:prstGeom>
        </p:spPr>
      </p:pic>
      <p:pic>
        <p:nvPicPr>
          <p:cNvPr id="60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8184" y="1289604"/>
            <a:ext cx="315121" cy="315121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5119956"/>
              </p:ext>
            </p:extLst>
          </p:nvPr>
        </p:nvGraphicFramePr>
        <p:xfrm>
          <a:off x="307975" y="1742887"/>
          <a:ext cx="8584372" cy="4131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9729"/>
                <a:gridCol w="2692457"/>
                <a:gridCol w="1556015"/>
                <a:gridCol w="2736171"/>
              </a:tblGrid>
              <a:tr h="428348"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latin typeface="Times New Roman" pitchFamily="18" charset="0"/>
                          <a:cs typeface="Times New Roman" pitchFamily="18" charset="0"/>
                        </a:rPr>
                        <a:t>МО</a:t>
                      </a:r>
                      <a:r>
                        <a:rPr lang="ru-RU" sz="13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3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latin typeface="Times New Roman" pitchFamily="18" charset="0"/>
                          <a:cs typeface="Times New Roman" pitchFamily="18" charset="0"/>
                        </a:rPr>
                        <a:t>Расселенная площадь, тыс. кв. м.</a:t>
                      </a:r>
                      <a:endParaRPr lang="ru-RU" sz="13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latin typeface="Times New Roman" pitchFamily="18" charset="0"/>
                          <a:cs typeface="Times New Roman" pitchFamily="18" charset="0"/>
                        </a:rPr>
                        <a:t>МО</a:t>
                      </a:r>
                      <a:endParaRPr lang="ru-RU" sz="13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1" dirty="0" smtClean="0">
                          <a:latin typeface="Times New Roman" pitchFamily="18" charset="0"/>
                          <a:cs typeface="Times New Roman" pitchFamily="18" charset="0"/>
                        </a:rPr>
                        <a:t>Расселенная площадь, тыс. </a:t>
                      </a:r>
                      <a:r>
                        <a:rPr lang="ru-RU" sz="13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кв.м</a:t>
                      </a:r>
                      <a:r>
                        <a:rPr lang="ru-RU" sz="1300" b="1" dirty="0" smtClean="0"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/>
                </a:tc>
              </a:tr>
              <a:tr h="1056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«Город Архангельск»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«Мезенское»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0,90</a:t>
                      </a:r>
                    </a:p>
                  </a:txBody>
                  <a:tcPr marL="9525" marR="9525" marT="9525" marB="0" anchor="b"/>
                </a:tc>
              </a:tr>
              <a:tr h="19558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«Город 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Новодвинск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Няндомское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0,73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«Котлас»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Оксовское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0,56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«Северодвинск»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6,72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«Октябрьское»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0,86</a:t>
                      </a:r>
                    </a:p>
                  </a:txBody>
                  <a:tcPr marL="9525" marR="9525" marT="9525" marB="0" anchor="b"/>
                </a:tc>
              </a:tr>
              <a:tr h="17404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«Бестужевское»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«Онежское»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2,95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Вельское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Плосское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0,65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Емецкое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«Приморское»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0,23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Ильинское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Ростовско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-Минское»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0,08</a:t>
                      </a:r>
                    </a:p>
                  </a:txBody>
                  <a:tcPr marL="9525" marR="9525" marT="9525" marB="0" anchor="b"/>
                </a:tc>
              </a:tr>
              <a:tr h="1985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«Каменское»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«Савинское»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1,50</a:t>
                      </a:r>
                    </a:p>
                  </a:txBody>
                  <a:tcPr marL="9525" marR="9525" marT="9525" marB="0" anchor="b"/>
                </a:tc>
              </a:tr>
              <a:tr h="2305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Каргопольское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«Сафроновское»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0,81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Киземское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«Североонежское»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1,20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Кодинское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«Сосновское»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0,15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Козьминское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Талажское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0,84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Коношское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5,67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«Уемское»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0,86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Кулойское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«Урдомское»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0,59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Лисестровское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«Холмогорское»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0,23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Лявленское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«Черевковское»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1,92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Малодорское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«Черемушское»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0,68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Малошуйское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«Шалакушское»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1,38</a:t>
                      </a:r>
                    </a:p>
                  </a:txBody>
                  <a:tcPr marL="9525" marR="9525" marT="9525" marB="0" anchor="b"/>
                </a:tc>
              </a:tr>
              <a:tr h="18232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Матигорское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«</a:t>
                      </a:r>
                      <a:r>
                        <a:rPr lang="ru-RU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Шангальское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»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1,93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62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5</a:t>
            </a:fld>
            <a:endParaRPr lang="ru-RU" altLang="en-US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307974" y="6202727"/>
            <a:ext cx="841749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600" dirty="0" smtClean="0"/>
              <a:t>По состоянию на 01.09.2015 МО в рамках 1 этапа программы  МО обеспечен снос </a:t>
            </a:r>
            <a:r>
              <a:rPr lang="ru-RU" sz="1600" b="1" dirty="0" smtClean="0"/>
              <a:t>37 % </a:t>
            </a:r>
            <a:r>
              <a:rPr lang="ru-RU" sz="1600" dirty="0" smtClean="0"/>
              <a:t>аварийных  домов </a:t>
            </a:r>
            <a:endParaRPr 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183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4979485" y="1124744"/>
            <a:ext cx="3931978" cy="381642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1691680" y="149151"/>
            <a:ext cx="75416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eaLnBrk="0" hangingPunct="0"/>
            <a:r>
              <a:rPr lang="ru-RU" sz="24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Исполнение целевого показателя в 2015 году</a:t>
            </a:r>
          </a:p>
        </p:txBody>
      </p:sp>
      <p:graphicFrame>
        <p:nvGraphicFramePr>
          <p:cNvPr id="72" name="Диаграмма 71"/>
          <p:cNvGraphicFramePr/>
          <p:nvPr>
            <p:extLst>
              <p:ext uri="{D42A27DB-BD31-4B8C-83A1-F6EECF244321}">
                <p14:modId xmlns:p14="http://schemas.microsoft.com/office/powerpoint/2010/main" val="2940646939"/>
              </p:ext>
            </p:extLst>
          </p:nvPr>
        </p:nvGraphicFramePr>
        <p:xfrm>
          <a:off x="4771763" y="1884195"/>
          <a:ext cx="4320480" cy="33065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Прямоугольник 72"/>
          <p:cNvSpPr/>
          <p:nvPr/>
        </p:nvSpPr>
        <p:spPr>
          <a:xfrm>
            <a:off x="359024" y="1963233"/>
            <a:ext cx="360040" cy="144016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TextBox 73"/>
          <p:cNvSpPr txBox="1"/>
          <p:nvPr/>
        </p:nvSpPr>
        <p:spPr>
          <a:xfrm>
            <a:off x="916459" y="1845670"/>
            <a:ext cx="446449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Площадь, не расселенная </a:t>
            </a:r>
            <a:br>
              <a:rPr lang="ru-RU" b="1" dirty="0" smtClean="0"/>
            </a:br>
            <a:r>
              <a:rPr lang="ru-RU" b="1" dirty="0" smtClean="0"/>
              <a:t>в 1 этапе программы (7,91 тыс. </a:t>
            </a:r>
            <a:r>
              <a:rPr lang="ru-RU" b="1" dirty="0" err="1" smtClean="0"/>
              <a:t>кв.м</a:t>
            </a:r>
            <a:r>
              <a:rPr lang="ru-RU" b="1" dirty="0" smtClean="0"/>
              <a:t>):</a:t>
            </a:r>
          </a:p>
          <a:p>
            <a:r>
              <a:rPr lang="ru-RU" sz="1400" b="1" dirty="0" smtClean="0"/>
              <a:t>г. Новодвинск – 1,85 тыс. кв. м;</a:t>
            </a:r>
          </a:p>
          <a:p>
            <a:r>
              <a:rPr lang="ru-RU" sz="1400" b="1" dirty="0"/>
              <a:t>г</a:t>
            </a:r>
            <a:r>
              <a:rPr lang="ru-RU" sz="1400" b="1" dirty="0" smtClean="0"/>
              <a:t>. Северодвинск – 4,01 тыс. кв. м;</a:t>
            </a:r>
          </a:p>
          <a:p>
            <a:r>
              <a:rPr lang="ru-RU" sz="1400" b="1" dirty="0" smtClean="0"/>
              <a:t>Вельск – 0,44 тыс. кв. м;</a:t>
            </a:r>
          </a:p>
          <a:p>
            <a:r>
              <a:rPr lang="ru-RU" sz="1400" b="1" dirty="0" smtClean="0"/>
              <a:t>Кизема – 0,61 тыс. кв. м;</a:t>
            </a:r>
          </a:p>
          <a:p>
            <a:r>
              <a:rPr lang="ru-RU" sz="1400" b="1" dirty="0" smtClean="0"/>
              <a:t>Онега – 1,00 тыс. кв. м</a:t>
            </a:r>
            <a:endParaRPr lang="ru-RU" sz="1400" b="1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384518" y="3859971"/>
            <a:ext cx="360040" cy="144016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6" name="TextBox 75"/>
          <p:cNvSpPr txBox="1"/>
          <p:nvPr/>
        </p:nvSpPr>
        <p:spPr>
          <a:xfrm>
            <a:off x="932697" y="3750917"/>
            <a:ext cx="40175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2 этап программы (54,05 тыс. </a:t>
            </a:r>
            <a:r>
              <a:rPr lang="ru-RU" b="1" dirty="0" err="1" smtClean="0"/>
              <a:t>кв.м</a:t>
            </a:r>
            <a:r>
              <a:rPr lang="ru-RU" b="1" dirty="0" smtClean="0"/>
              <a:t> ):</a:t>
            </a:r>
          </a:p>
          <a:p>
            <a:r>
              <a:rPr lang="ru-RU" dirty="0" smtClean="0"/>
              <a:t> </a:t>
            </a:r>
            <a:endParaRPr lang="ru-RU" sz="1400" dirty="0"/>
          </a:p>
        </p:txBody>
      </p:sp>
      <p:sp>
        <p:nvSpPr>
          <p:cNvPr id="77" name="Прямоугольник 76"/>
          <p:cNvSpPr/>
          <p:nvPr/>
        </p:nvSpPr>
        <p:spPr>
          <a:xfrm>
            <a:off x="391877" y="4171943"/>
            <a:ext cx="360040" cy="144016"/>
          </a:xfrm>
          <a:prstGeom prst="rect">
            <a:avLst/>
          </a:prstGeom>
          <a:solidFill>
            <a:srgbClr val="006EBD"/>
          </a:solidFill>
          <a:ln>
            <a:solidFill>
              <a:srgbClr val="006EB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8" name="Прямоугольник 77"/>
          <p:cNvSpPr/>
          <p:nvPr/>
        </p:nvSpPr>
        <p:spPr>
          <a:xfrm>
            <a:off x="391877" y="4477380"/>
            <a:ext cx="360040" cy="144016"/>
          </a:xfrm>
          <a:prstGeom prst="rect">
            <a:avLst/>
          </a:prstGeom>
          <a:solidFill>
            <a:srgbClr val="00AD4E"/>
          </a:solidFill>
          <a:ln>
            <a:solidFill>
              <a:srgbClr val="00AD4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9" name="TextBox 78"/>
          <p:cNvSpPr txBox="1"/>
          <p:nvPr/>
        </p:nvSpPr>
        <p:spPr>
          <a:xfrm>
            <a:off x="934217" y="4050277"/>
            <a:ext cx="41735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3 этап программы (14,25 тыс. </a:t>
            </a:r>
            <a:r>
              <a:rPr lang="ru-RU" b="1" dirty="0" err="1" smtClean="0"/>
              <a:t>кв.м</a:t>
            </a:r>
            <a:r>
              <a:rPr lang="ru-RU" b="1" dirty="0" smtClean="0"/>
              <a:t>):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916459" y="4360089"/>
            <a:ext cx="41913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Перевыполнение целевого показателя 2014 года (0,13 тыс. </a:t>
            </a:r>
            <a:r>
              <a:rPr lang="ru-RU" b="1" dirty="0" err="1" smtClean="0"/>
              <a:t>кв.м</a:t>
            </a:r>
            <a:r>
              <a:rPr lang="ru-RU" b="1" dirty="0" smtClean="0"/>
              <a:t>)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950215" y="2101284"/>
            <a:ext cx="8640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/>
              <a:t>14,25</a:t>
            </a:r>
            <a:endParaRPr lang="ru-RU" sz="2000" b="1" dirty="0"/>
          </a:p>
        </p:txBody>
      </p:sp>
      <p:sp>
        <p:nvSpPr>
          <p:cNvPr id="82" name="Прямоугольник 20"/>
          <p:cNvSpPr>
            <a:spLocks noChangeArrowheads="1"/>
          </p:cNvSpPr>
          <p:nvPr/>
        </p:nvSpPr>
        <p:spPr bwMode="auto">
          <a:xfrm>
            <a:off x="715288" y="748574"/>
            <a:ext cx="8784976" cy="92333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sz="2400" b="1" dirty="0" smtClean="0">
                <a:solidFill>
                  <a:srgbClr val="005796"/>
                </a:solidFill>
                <a:cs typeface="Times New Roman" pitchFamily="18" charset="0"/>
              </a:rPr>
              <a:t>        </a:t>
            </a:r>
          </a:p>
          <a:p>
            <a:pPr>
              <a:defRPr/>
            </a:pPr>
            <a:r>
              <a:rPr lang="ru-RU" sz="2800" b="1" dirty="0" smtClean="0">
                <a:solidFill>
                  <a:srgbClr val="005796"/>
                </a:solidFill>
                <a:cs typeface="Times New Roman" pitchFamily="18" charset="0"/>
              </a:rPr>
              <a:t>         </a:t>
            </a:r>
            <a:r>
              <a:rPr lang="ru-RU" sz="3000" b="1" dirty="0" smtClean="0">
                <a:latin typeface="Times New Roman" pitchFamily="18" charset="0"/>
                <a:cs typeface="Times New Roman" pitchFamily="18" charset="0"/>
              </a:rPr>
              <a:t>4,4 тыс. чел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                    76,34 тыс. кв. метров</a:t>
            </a:r>
            <a:endParaRPr lang="ru-RU" sz="28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3" name="Рисунок 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51" y="1234128"/>
            <a:ext cx="315121" cy="315121"/>
          </a:xfrm>
          <a:prstGeom prst="rect">
            <a:avLst/>
          </a:prstGeom>
        </p:spPr>
      </p:pic>
      <p:pic>
        <p:nvPicPr>
          <p:cNvPr id="84" name="Рисунок 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8266" y="1256608"/>
            <a:ext cx="315121" cy="315121"/>
          </a:xfrm>
          <a:prstGeom prst="rect">
            <a:avLst/>
          </a:prstGeom>
        </p:spPr>
      </p:pic>
      <p:graphicFrame>
        <p:nvGraphicFramePr>
          <p:cNvPr id="85" name="Диаграмма 8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456875"/>
              </p:ext>
            </p:extLst>
          </p:nvPr>
        </p:nvGraphicFramePr>
        <p:xfrm>
          <a:off x="155575" y="5085183"/>
          <a:ext cx="8755888" cy="16561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7" name="TextBox 12"/>
          <p:cNvSpPr txBox="1"/>
          <p:nvPr/>
        </p:nvSpPr>
        <p:spPr>
          <a:xfrm>
            <a:off x="2867995" y="5619853"/>
            <a:ext cx="2239780" cy="307777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400" b="1" i="1" dirty="0"/>
              <a:t>ЗАКЛЮЧЕНО</a:t>
            </a:r>
            <a:r>
              <a:rPr lang="ru-RU" sz="1400" b="1" i="1" baseline="0" dirty="0"/>
              <a:t> КОНТРАКТОВ</a:t>
            </a:r>
            <a:endParaRPr lang="ru-RU" sz="1400" b="1" i="1" dirty="0"/>
          </a:p>
        </p:txBody>
      </p:sp>
      <p:sp>
        <p:nvSpPr>
          <p:cNvPr id="88" name="TextBox 13"/>
          <p:cNvSpPr txBox="1"/>
          <p:nvPr/>
        </p:nvSpPr>
        <p:spPr>
          <a:xfrm>
            <a:off x="3327655" y="5927630"/>
            <a:ext cx="2374689" cy="307777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400" b="1" i="1" dirty="0"/>
              <a:t>ВВЕДЕНО</a:t>
            </a:r>
            <a:r>
              <a:rPr lang="ru-RU" sz="1400" b="1" i="1" baseline="0" dirty="0"/>
              <a:t> В </a:t>
            </a:r>
            <a:r>
              <a:rPr lang="ru-RU" sz="1400" b="1" i="1" baseline="0" dirty="0" smtClean="0"/>
              <a:t>ЭКСПЛУАТАЦИЮ</a:t>
            </a:r>
            <a:endParaRPr lang="ru-RU" sz="1400" b="1" i="1" dirty="0"/>
          </a:p>
        </p:txBody>
      </p:sp>
      <p:sp>
        <p:nvSpPr>
          <p:cNvPr id="89" name="TextBox 14"/>
          <p:cNvSpPr txBox="1"/>
          <p:nvPr/>
        </p:nvSpPr>
        <p:spPr>
          <a:xfrm>
            <a:off x="3427603" y="6187579"/>
            <a:ext cx="1120563" cy="307777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none" rtlCol="0" anchor="t">
            <a:sp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400" b="1" i="1" dirty="0"/>
              <a:t>РАССЕЛЕНО</a:t>
            </a:r>
            <a:r>
              <a:rPr lang="ru-RU" sz="1400" b="1" i="1" baseline="0" dirty="0"/>
              <a:t> </a:t>
            </a:r>
            <a:endParaRPr lang="ru-RU" sz="1400" b="1" i="1" dirty="0"/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5382263" y="2301339"/>
            <a:ext cx="413873" cy="3000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Прямая соединительная линия 4"/>
          <p:cNvCxnSpPr/>
          <p:nvPr/>
        </p:nvCxnSpPr>
        <p:spPr>
          <a:xfrm flipH="1">
            <a:off x="7452320" y="2201312"/>
            <a:ext cx="216024" cy="2000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/>
          <p:cNvCxnSpPr/>
          <p:nvPr/>
        </p:nvCxnSpPr>
        <p:spPr>
          <a:xfrm>
            <a:off x="6588224" y="2201312"/>
            <a:ext cx="72008" cy="300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8911463" y="6448949"/>
            <a:ext cx="78516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6</a:t>
            </a:fld>
            <a:endParaRPr lang="ru-RU" altLang="en-US" dirty="0"/>
          </a:p>
        </p:txBody>
      </p:sp>
    </p:spTree>
    <p:extLst>
      <p:ext uri="{BB962C8B-B14F-4D97-AF65-F5344CB8AC3E}">
        <p14:creationId xmlns:p14="http://schemas.microsoft.com/office/powerpoint/2010/main" val="3072662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257416" y="7937"/>
            <a:ext cx="764238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Реализация второго этапа программы </a:t>
            </a:r>
          </a:p>
          <a:p>
            <a:pPr algn="ctr"/>
            <a:r>
              <a:rPr lang="ru-RU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в целевом показателе 2015 года</a:t>
            </a:r>
            <a:endParaRPr lang="ru-RU" sz="24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39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75" y="1225779"/>
            <a:ext cx="315121" cy="315121"/>
          </a:xfrm>
          <a:prstGeom prst="rect">
            <a:avLst/>
          </a:prstGeom>
        </p:spPr>
      </p:pic>
      <p:graphicFrame>
        <p:nvGraphicFramePr>
          <p:cNvPr id="59" name="Таблица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4002455"/>
              </p:ext>
            </p:extLst>
          </p:nvPr>
        </p:nvGraphicFramePr>
        <p:xfrm>
          <a:off x="179513" y="1693525"/>
          <a:ext cx="8684674" cy="3175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0031"/>
                <a:gridCol w="2788971"/>
                <a:gridCol w="1459501"/>
                <a:gridCol w="2736171"/>
              </a:tblGrid>
              <a:tr h="207428"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МО</a:t>
                      </a:r>
                      <a:r>
                        <a:rPr lang="ru-RU" sz="13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3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Расселяемая площадь, тыс. кв. м.</a:t>
                      </a:r>
                      <a:endParaRPr lang="ru-RU" sz="13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МО</a:t>
                      </a:r>
                      <a:endParaRPr lang="ru-RU" sz="13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Расселяемая площадь, тыс. кв. м.</a:t>
                      </a:r>
                      <a:endParaRPr lang="ru-RU" sz="13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147722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Вельское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         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Пакшеньгское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0,56</a:t>
                      </a:r>
                    </a:p>
                  </a:txBody>
                  <a:tcPr marL="9525" marR="9525" marT="9525" marB="0" anchor="b"/>
                </a:tc>
              </a:tr>
              <a:tr h="171341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Верхнетоемское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Печниковское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0,51</a:t>
                      </a:r>
                    </a:p>
                  </a:txBody>
                  <a:tcPr marL="9525" marR="9525" marT="9525" marB="0" anchor="b"/>
                </a:tc>
              </a:tr>
              <a:tr h="50944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Емецкое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Приводинское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0,36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Ерцевское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Ракульское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0,26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Ильинское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Сафроновское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1,02</a:t>
                      </a:r>
                    </a:p>
                  </a:txBody>
                  <a:tcPr marL="9525" marR="9525" marT="9525" marB="0" anchor="b"/>
                </a:tc>
              </a:tr>
              <a:tr h="49793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Шипицынское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«Северодвинск»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3,66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Киземское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      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Федьковское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0,14</a:t>
                      </a: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Шенкурское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Тавреньгское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0,74</a:t>
                      </a:r>
                    </a:p>
                  </a:txBody>
                  <a:tcPr marL="9525" marR="9525" marT="9525" marB="0" anchor="b"/>
                </a:tc>
              </a:tr>
              <a:tr h="48642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Козьминское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Урдомское</a:t>
                      </a:r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0,17 ›› 0,00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Шангальское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Сольвычегодское</a:t>
                      </a:r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1,14 ›› 0,86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Коскогорское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1,12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«Онежское»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6,39 ›› 3,92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47491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«Котлас»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0,74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Коношское</a:t>
                      </a:r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20,30  </a:t>
                      </a:r>
                      <a:r>
                        <a:rPr lang="en-US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››</a:t>
                      </a:r>
                      <a:r>
                        <a:rPr lang="en-US" sz="1200" b="1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 9,83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Новодвинск</a:t>
                      </a: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Кодинское</a:t>
                      </a:r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0,53 ›› 0,07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«Октябрьское»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2,34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«</a:t>
                      </a:r>
                      <a:r>
                        <a:rPr lang="ru-RU" sz="12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Каргопольское</a:t>
                      </a:r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»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/>
                        </a:rPr>
                        <a:t>1,88 ›› 1,43</a:t>
                      </a:r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176526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«Холмогорское»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3,45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206736" y="5021497"/>
            <a:ext cx="5490477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Заключено контрактов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53,65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тыс. кв. м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(99,3 %) </a:t>
            </a:r>
            <a:endParaRPr lang="ru-RU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3374349" y="1117203"/>
            <a:ext cx="249780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54,05 тыс. кв. м. </a:t>
            </a:r>
          </a:p>
        </p:txBody>
      </p:sp>
      <p:sp>
        <p:nvSpPr>
          <p:cNvPr id="40" name="Прямоугольник 39"/>
          <p:cNvSpPr/>
          <p:nvPr/>
        </p:nvSpPr>
        <p:spPr>
          <a:xfrm>
            <a:off x="6507977" y="1117202"/>
            <a:ext cx="19255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2,9 </a:t>
            </a:r>
            <a:r>
              <a:rPr lang="ru-RU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тыс. </a:t>
            </a:r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чел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0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336" y="1257825"/>
            <a:ext cx="315121" cy="315121"/>
          </a:xfrm>
          <a:prstGeom prst="rect">
            <a:avLst/>
          </a:prstGeom>
        </p:spPr>
      </p:pic>
      <p:pic>
        <p:nvPicPr>
          <p:cNvPr id="61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038" y="1273019"/>
            <a:ext cx="315121" cy="315121"/>
          </a:xfrm>
          <a:prstGeom prst="rect">
            <a:avLst/>
          </a:prstGeom>
        </p:spPr>
      </p:pic>
      <p:sp>
        <p:nvSpPr>
          <p:cNvPr id="63" name="Прямоугольник 62"/>
          <p:cNvSpPr/>
          <p:nvPr/>
        </p:nvSpPr>
        <p:spPr>
          <a:xfrm>
            <a:off x="643260" y="1096089"/>
            <a:ext cx="20206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1 272 ж. пом. </a:t>
            </a:r>
            <a:endParaRPr lang="ru-RU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206736" y="5585335"/>
            <a:ext cx="54757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Введено в эксплуатацию  </a:t>
            </a:r>
            <a:r>
              <a:rPr lang="ru-RU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6,04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тыс. кв. м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(11,2 %) 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222904" y="6111523"/>
            <a:ext cx="3903248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Расселено  </a:t>
            </a:r>
            <a:r>
              <a:rPr lang="ru-RU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5,58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тыс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кв. м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(10,3%) 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7" name="Рисунок 66" descr="3d-man-red-exclamation-mark-26504980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931761" y="5139830"/>
            <a:ext cx="1212239" cy="1316944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6236159" y="5139830"/>
            <a:ext cx="1695602" cy="145752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Прогноз</a:t>
            </a:r>
          </a:p>
          <a:p>
            <a:pPr algn="ctr"/>
            <a:r>
              <a:rPr lang="ru-RU" b="1" dirty="0" smtClean="0"/>
              <a:t>40 тыс. кв. м.</a:t>
            </a:r>
          </a:p>
          <a:p>
            <a:pPr algn="ctr"/>
            <a:r>
              <a:rPr lang="ru-RU" b="1" dirty="0" smtClean="0"/>
              <a:t>74 %</a:t>
            </a:r>
            <a:endParaRPr lang="ru-RU" b="1" dirty="0"/>
          </a:p>
        </p:txBody>
      </p:sp>
      <p:sp>
        <p:nvSpPr>
          <p:cNvPr id="62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7</a:t>
            </a:fld>
            <a:endParaRPr lang="ru-RU" altLang="en-US" dirty="0"/>
          </a:p>
        </p:txBody>
      </p:sp>
    </p:spTree>
    <p:extLst>
      <p:ext uri="{BB962C8B-B14F-4D97-AF65-F5344CB8AC3E}">
        <p14:creationId xmlns:p14="http://schemas.microsoft.com/office/powerpoint/2010/main" val="721617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2340256" y="-82030"/>
            <a:ext cx="6363785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eaLnBrk="0" hangingPunct="0"/>
            <a:r>
              <a:rPr lang="ru-RU" sz="24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Реализация третьего этапа программы в целевом показателе 2015 года </a:t>
            </a:r>
          </a:p>
        </p:txBody>
      </p:sp>
      <p:sp>
        <p:nvSpPr>
          <p:cNvPr id="82" name="Прямоугольник 20"/>
          <p:cNvSpPr>
            <a:spLocks noChangeArrowheads="1"/>
          </p:cNvSpPr>
          <p:nvPr/>
        </p:nvSpPr>
        <p:spPr bwMode="auto">
          <a:xfrm>
            <a:off x="715287" y="785964"/>
            <a:ext cx="8784976" cy="92333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sz="2400" b="1" dirty="0" smtClean="0">
                <a:solidFill>
                  <a:srgbClr val="005796"/>
                </a:solidFill>
                <a:cs typeface="Times New Roman" pitchFamily="18" charset="0"/>
              </a:rPr>
              <a:t>        </a:t>
            </a:r>
          </a:p>
          <a:p>
            <a:pPr>
              <a:defRPr/>
            </a:pPr>
            <a:r>
              <a:rPr lang="ru-RU" sz="2800" b="1" dirty="0" smtClean="0">
                <a:solidFill>
                  <a:srgbClr val="005796"/>
                </a:solidFill>
                <a:cs typeface="Times New Roman" pitchFamily="18" charset="0"/>
              </a:rPr>
              <a:t>         </a:t>
            </a:r>
            <a:r>
              <a:rPr lang="ru-RU" sz="3000" b="1" dirty="0" smtClean="0">
                <a:latin typeface="Times New Roman" pitchFamily="18" charset="0"/>
                <a:cs typeface="Times New Roman" pitchFamily="18" charset="0"/>
              </a:rPr>
              <a:t>67,2 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тыс</a:t>
            </a:r>
            <a:r>
              <a:rPr lang="ru-RU" sz="2800" b="1" dirty="0">
                <a:latin typeface="Times New Roman" pitchFamily="18" charset="0"/>
                <a:cs typeface="Times New Roman" pitchFamily="18" charset="0"/>
              </a:rPr>
              <a:t>. кв. 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м                </a:t>
            </a:r>
            <a:r>
              <a:rPr lang="ru-RU" sz="3000" b="1" dirty="0" smtClean="0">
                <a:latin typeface="Times New Roman" pitchFamily="18" charset="0"/>
                <a:cs typeface="Times New Roman" pitchFamily="18" charset="0"/>
              </a:rPr>
              <a:t>3,85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тыс</a:t>
            </a:r>
            <a:r>
              <a:rPr lang="ru-RU" sz="2800" b="1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человек</a:t>
            </a:r>
            <a:endParaRPr lang="ru-RU" sz="28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3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51" y="1234128"/>
            <a:ext cx="315121" cy="315121"/>
          </a:xfrm>
          <a:prstGeom prst="rect">
            <a:avLst/>
          </a:prstGeom>
        </p:spPr>
      </p:pic>
      <p:pic>
        <p:nvPicPr>
          <p:cNvPr id="84" name="Рисунок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0215" y="1247629"/>
            <a:ext cx="315121" cy="315121"/>
          </a:xfrm>
          <a:prstGeom prst="rect">
            <a:avLst/>
          </a:prstGeom>
        </p:spPr>
      </p:pic>
      <p:graphicFrame>
        <p:nvGraphicFramePr>
          <p:cNvPr id="64" name="Диаграмма 63"/>
          <p:cNvGraphicFramePr/>
          <p:nvPr>
            <p:extLst>
              <p:ext uri="{D42A27DB-BD31-4B8C-83A1-F6EECF244321}">
                <p14:modId xmlns:p14="http://schemas.microsoft.com/office/powerpoint/2010/main" val="3840516081"/>
              </p:ext>
            </p:extLst>
          </p:nvPr>
        </p:nvGraphicFramePr>
        <p:xfrm>
          <a:off x="937051" y="2458019"/>
          <a:ext cx="4802377" cy="3146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fld id="{85316E73-326D-42D9-8770-C4E1C5AADC87}" type="slidenum">
              <a:rPr lang="ru-RU" altLang="en-US" smtClean="0"/>
              <a:pPr/>
              <a:t>8</a:t>
            </a:fld>
            <a:endParaRPr lang="ru-RU" altLang="en-US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241628" y="2458019"/>
            <a:ext cx="376054" cy="144016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TextBox 59"/>
          <p:cNvSpPr txBox="1"/>
          <p:nvPr/>
        </p:nvSpPr>
        <p:spPr>
          <a:xfrm>
            <a:off x="1025631" y="2364230"/>
            <a:ext cx="13878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ЦП 2015 г.</a:t>
            </a:r>
          </a:p>
          <a:p>
            <a:r>
              <a:rPr lang="ru-RU" b="1" dirty="0"/>
              <a:t>ЦП 2016 г.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248987" y="2769991"/>
            <a:ext cx="376054" cy="14401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" name="TextBox 61"/>
          <p:cNvSpPr txBox="1"/>
          <p:nvPr/>
        </p:nvSpPr>
        <p:spPr>
          <a:xfrm>
            <a:off x="1009120" y="1709294"/>
            <a:ext cx="58502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1">
                    <a:lumMod val="50000"/>
                  </a:schemeClr>
                </a:solidFill>
              </a:rPr>
              <a:t>Реализация 3 этапа программы , </a:t>
            </a:r>
            <a:r>
              <a:rPr lang="ru-RU" sz="2000" b="1" dirty="0" err="1" smtClean="0">
                <a:solidFill>
                  <a:schemeClr val="accent1">
                    <a:lumMod val="50000"/>
                  </a:schemeClr>
                </a:solidFill>
              </a:rPr>
              <a:t>тыс.кв.м</a:t>
            </a:r>
            <a:r>
              <a:rPr lang="ru-RU" sz="2000" b="1" dirty="0" smtClean="0">
                <a:solidFill>
                  <a:schemeClr val="accent1">
                    <a:lumMod val="50000"/>
                  </a:schemeClr>
                </a:solidFill>
              </a:rPr>
              <a:t>.</a:t>
            </a:r>
            <a:endParaRPr lang="ru-RU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5698496" y="3073461"/>
            <a:ext cx="2969602" cy="2585323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ru-RU" dirty="0">
                <a:solidFill>
                  <a:prstClr val="black"/>
                </a:solidFill>
              </a:rPr>
              <a:t>   МО </a:t>
            </a:r>
            <a:r>
              <a:rPr lang="ru-RU" dirty="0" smtClean="0">
                <a:solidFill>
                  <a:prstClr val="black"/>
                </a:solidFill>
              </a:rPr>
              <a:t>Северодвинск – 2,78</a:t>
            </a:r>
            <a:endParaRPr lang="ru-RU" dirty="0">
              <a:solidFill>
                <a:prstClr val="black"/>
              </a:solidFill>
            </a:endParaRPr>
          </a:p>
          <a:p>
            <a:r>
              <a:rPr lang="ru-RU" dirty="0">
                <a:solidFill>
                  <a:prstClr val="black"/>
                </a:solidFill>
              </a:rPr>
              <a:t>   МО </a:t>
            </a:r>
            <a:r>
              <a:rPr lang="ru-RU" dirty="0" smtClean="0">
                <a:solidFill>
                  <a:prstClr val="black"/>
                </a:solidFill>
              </a:rPr>
              <a:t>Архангельск – 3,15</a:t>
            </a:r>
            <a:endParaRPr lang="ru-RU" dirty="0">
              <a:solidFill>
                <a:prstClr val="black"/>
              </a:solidFill>
            </a:endParaRPr>
          </a:p>
          <a:p>
            <a:r>
              <a:rPr lang="ru-RU" dirty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Кулойское</a:t>
            </a:r>
            <a:r>
              <a:rPr lang="ru-RU" dirty="0" smtClean="0">
                <a:solidFill>
                  <a:prstClr val="black"/>
                </a:solidFill>
              </a:rPr>
              <a:t>  - 0,05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Оксовское</a:t>
            </a:r>
            <a:r>
              <a:rPr lang="ru-RU" dirty="0" smtClean="0">
                <a:solidFill>
                  <a:prstClr val="black"/>
                </a:solidFill>
              </a:rPr>
              <a:t> – 0,11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Плесецкое</a:t>
            </a:r>
            <a:r>
              <a:rPr lang="ru-RU" dirty="0" smtClean="0">
                <a:solidFill>
                  <a:prstClr val="black"/>
                </a:solidFill>
              </a:rPr>
              <a:t> – 0,57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Тавреньгское</a:t>
            </a:r>
            <a:r>
              <a:rPr lang="ru-RU" dirty="0" smtClean="0">
                <a:solidFill>
                  <a:prstClr val="black"/>
                </a:solidFill>
              </a:rPr>
              <a:t> – 0,13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Холмогорское – 0,60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Шалакушское</a:t>
            </a:r>
            <a:r>
              <a:rPr lang="ru-RU" dirty="0" smtClean="0">
                <a:solidFill>
                  <a:prstClr val="black"/>
                </a:solidFill>
              </a:rPr>
              <a:t> – 0,06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   МО </a:t>
            </a:r>
            <a:r>
              <a:rPr lang="ru-RU" dirty="0" err="1" smtClean="0">
                <a:solidFill>
                  <a:prstClr val="black"/>
                </a:solidFill>
              </a:rPr>
              <a:t>Шилегское</a:t>
            </a:r>
            <a:r>
              <a:rPr lang="ru-RU" dirty="0" smtClean="0">
                <a:solidFill>
                  <a:prstClr val="black"/>
                </a:solidFill>
              </a:rPr>
              <a:t> – 0,06 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5522148" y="2267676"/>
            <a:ext cx="321492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u="sng" dirty="0" smtClean="0">
                <a:solidFill>
                  <a:srgbClr val="FF0000"/>
                </a:solidFill>
              </a:rPr>
              <a:t>Прогнозное  исполнение в 2015 году – 7,51 </a:t>
            </a:r>
            <a:r>
              <a:rPr lang="ru-RU" b="1" u="sng" dirty="0" err="1" smtClean="0">
                <a:solidFill>
                  <a:srgbClr val="FF0000"/>
                </a:solidFill>
              </a:rPr>
              <a:t>тыс.к.в.м</a:t>
            </a:r>
            <a:endParaRPr lang="ru-RU" b="1" u="sng" dirty="0">
              <a:solidFill>
                <a:srgbClr val="FF000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39952" y="5903893"/>
            <a:ext cx="44644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dirty="0" smtClean="0"/>
              <a:t>По состоянию на 21.09.2015 года в рамках 3 этапа заключено муниципальных контрактов для расселения 23,21 , тыс. кв. м.</a:t>
            </a:r>
            <a:endParaRPr lang="ru-RU" sz="1600" dirty="0"/>
          </a:p>
        </p:txBody>
      </p:sp>
      <p:pic>
        <p:nvPicPr>
          <p:cNvPr id="67" name="Рисунок 66" descr="3d-man-red-exclamation-mark-26504980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39099" y="5313310"/>
            <a:ext cx="1212239" cy="1316944"/>
          </a:xfrm>
          <a:prstGeom prst="rect">
            <a:avLst/>
          </a:prstGeom>
        </p:spPr>
      </p:pic>
      <p:sp>
        <p:nvSpPr>
          <p:cNvPr id="68" name="Прямоугольник 67"/>
          <p:cNvSpPr/>
          <p:nvPr/>
        </p:nvSpPr>
        <p:spPr>
          <a:xfrm>
            <a:off x="1361161" y="5243021"/>
            <a:ext cx="1695602" cy="145752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/>
              <a:t>Прогноз ЦП 2015 года</a:t>
            </a:r>
          </a:p>
          <a:p>
            <a:pPr algn="ctr"/>
            <a:r>
              <a:rPr lang="ru-RU" b="1" dirty="0"/>
              <a:t>55 тыс. кв. м.</a:t>
            </a:r>
          </a:p>
          <a:p>
            <a:pPr algn="ctr"/>
            <a:r>
              <a:rPr lang="ru-RU" b="1" dirty="0"/>
              <a:t>72 %</a:t>
            </a:r>
          </a:p>
        </p:txBody>
      </p:sp>
    </p:spTree>
    <p:extLst>
      <p:ext uri="{BB962C8B-B14F-4D97-AF65-F5344CB8AC3E}">
        <p14:creationId xmlns:p14="http://schemas.microsoft.com/office/powerpoint/2010/main" val="2114291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AutoShape 16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" name="AutoShape 18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1" name="AutoShape 20" descr="data:image/jpeg;base64,/9j/4AAQSkZJRgABAQAAAQABAAD/2wCEAAkGBhQQEBUUEBQWFBQSFBUXFBUVFBUVFBcVFBQVFRUUFBQXHCYeFxkjGRcUHy8gIycpLCwsFR4xNTAqNSYrLCkBCQoKDgwOFw8PFCkcFBgpKSkpKSkpKSkpKSkpKSksKSkpKSkpKSwpKSkpKSkpKSksKSksLCwpKSkpLCkpKSwpLP/AABEIAMwA+AMBIgACEQEDEQH/xAAbAAABBQEBAAAAAAAAAAAAAAADAAECBAUGB//EAD4QAAEDAgQCCQIEBgAFBQAAAAEAAhEDIQQFEjFBUQYTImFxgZGhsTLRFFLB8CNCYpLS4VNygrLxB0NjosL/xAAXAQEBAQEAAAAAAAAAAAAAAAAAAQID/8QAGBEBAQEBAQAAAAAAAAAAAAAAABEBQSH/2gAMAwEAAhEDEQA/APZkkky6MkkSkVElA8pShkpi9ATUlqQDVUeuQWS5NrVY1lF1eEFvUn1rPdikwxKDQ1ptapjEJjXQXusT61n/AIhI4pBf1pa1njFKQxKC/rT6lRGIRG1kFrUlKB1qdtRAdJCD1LUgmkoynlA6dRlOgdJJJAkkkkCShJFoDdTQEtKFUdG9vGyi/G1rxTtwkFZuMxFWqRLYidu/mir/AFwJgEE8pE+ijVJG9vFQyrC6Zq1LBoMfqf0Rs5qdljhsT8if0SinUqKTaDzfSfRKjmVKjeqe1wGkm3kFTwWeYurVaRS/huI/kMaCbnX4IC1K0GNjxlRAJEgEjmAUfpPiGhzAI1Xnnp4T5/qrVJrm4M6AS5zSQBvLuXkVKMarVtKDTxeow2XH+kE/CpYrB141VKb2gd1h4wtnoZhYc955Bo8zJ+AqgLcYAYcdJG4cCD6FGdWnbbmuezDFl9eo47F7o8JgewR8BiSezw3Co1iXH6QSBuQCVDq3/ld/afstXC1/w+DfVi4DnCfRs+aj0YzypitZe1rQzTGmbkzzPcs1WYXkGDIPI2KNRl2wJ8Lqq+t1lao47F5jwBgewXR4GmKLW6rOqOA8zsFaMtx0/Vbxt8p6VTV9Nx3X+FW6VVNNWPzAO9BH6LSylhZgiWglzg9wA3JNhHkAlAm1kaSNxE87IGT4KpraajSIvcckXM8RqxAYOAaPNx/8JQaSBsfRSa5EzYP0taxpN7xwAHH1U8vploJcI8eXFSgLawmJE8pE+ik6u0WLgDyJAWV0ZqGrWqVD3n+90/AUcfhaz6z3dW7TMA9wEA+3uqNduIadnD1CNCw8spE1mgiINwe5bWPrQ5rR3k/CCcJg6eKJTOppHGFUqVhh6d7vd7n7BSiwkqmAe5wJduTKS0i2pPfppkjeCR48FAqvXzB7bNAPjP3U1SwGLqucA4W4mIhQxdacQKbRJLQSRw3ufL5CapmFUiAADzj7rJp4p+He8wHufBLnTMcrFSDfzCgHs0B4YOMxJHLdAzdobhd5FMNvziGrnsGDUe99Tdxn/wAeyJmWcObTNFoaWlpBMGRN7X3CQNisme6j1xcHamtdpAMgOj4lXMnzisarKOhpYGgEgEFoDd5mN1n5b0lqUGBpAe1otMgjukcFPE9OKkfw6TQeZJPtZPQukuGbTrjq93gTeYc5xAN+a1ek+Z1MLRpig0lxOmzC+GtbvA8lyeExrjUdWqnU6Q6XbSNhA4bWCO//ANRcRNqdL0f/AJJB03RXMa9em84lkAEBpLdGoX1Ag8Ba/elgcS2lhK1Vphs1XNPc0lrY7rW8VzwzvF41paS2kwjtFjSHEHhJJKF0hxtWjg24dob1Ra1mqHauyQb9qLxy5pBj0q+q62sky99Rw0g3tMWA3JJ8FymCxEGF6Lk+P6jLzUkF3aIBO5LtIkSrobphVcKTKFJjjMFxa1xAa3YSOJN/LvRuj9F1DBPeWkPOtwEHVYQ0R4j3WM/p7XBtTp+j/wDJbfRrpE/ENqOrBjAwiIkTYk/USpwZfRDDuqPOtsCn9UzOrgIPqt7GUW1azHdcwCmQQ2QbgyePFcTV6cVGMeym1g6wvJcNWuXkkumYm/ssLCvOoEbgghJR3vTaj/EpO5hzfQgj5WtmWKOFoMDIkaW3E2AuuVx/Sd1bQajWAU3hwgOkkbt32Kp5t0tfiC0FrWhsxEzfxJ5JB2mQZjVrF/WRDQIgRcz+gWfl1Xrca53DW4+TbD4Cx8nz+rSaW02NdqMknVO0QIP7lWMuxL8KSS3tEbOB4me5INzNs5qMraKcQAJkTc3+IR8TjHDBue+NRYdrDtGG/IXOjH63PqOiSdhe8QAJ4WCbMM6qVKQpFrQ3s7TPZ2FzzSDa6KUNGHc/mSfJo+8psLmdd1ZrdMtMauwRAO5nuQMJmj6NJrGtadI4zvueKr1eldeSA1gjjDj8lIOjLR+IEbimZ8yAJ91WrO1Vz3QP35yszJcXUAc93adUNye7aIRjjzSl0AucTEz5pBr1q7aI1PNzAHny+VUzbCAva/nY/IPysWriHV6gdVsBaBsBxhbFbHFzdLQCLC4M224pAfDCEk9AWSWkEeq1Uq05AqMCClVxpHALLrvJMla1TDg80F9Fo2CDPa802knc8PhZznEnmStPGMDt1TYGtPggHVwRj6vb/ay8TT0961auI5KliKU7oMbFVireT02uJm5G3JDx2H7NuCo5VmXV1RNxNxzGxQdhhsRoNrg7hEzDENq03MLdxaYseBVgYBrhLSYNxxsU4ywfmKDznEtLHEG0FaWArh7e8bq/0yyTS0VGTGzvHgfPbyXF08W5hMFB0tbGBqz8RjS8QLD98VWwdCpWcA0Ek8AJK7PJ+hIHarn/AKG//o/ZBxrGELpei+FY9x6y+kagDsY4d5W5nHRdjqc0mwWehH3VDKMhcIcZaOfK8W5/7QWMVgusbp25HgCsZ2V6D25Eb914nv4WXcswdMgET33ss7pFlRqw9t3WBA48jCA3RqvTLOy0a27nmNgQeSLnmF6ymSPqYLd45KlkmROpEOeYP5Rv5rVzB0Uz3wEHC0sWWuvtyWlTr31RPJCzbL7627H6vHmllBaTpfblf2QaNPMHch7oJcrjsKzhMeKq4lgaQG8kF7LsYbNtABkqNWvrdPp4KGX0dQdPGB+q0KWAZ3+qCWEwBc0GYnhCuswmnjPkiU0aECppKQCSBygVCjOQKiAFQwqVSorNcqnUQVq11QxDVpQqOLsgo9YnFRU61a6TaqAldq5PMWdXUPqPBdPVqyFi5xhi5mqPp+EHXdDs062joJ7VP/tO3obLoAvKejGb9RXaTtMOH9J3XqzDNxsdj3FBHE4YVGOY7Zwg/deUZvlLqNZzXcD68j5r10BZHSTo4azQ8DtCB4g7fvvQZvQOo3qywNAeLyB2nN7z3LsKdL325TyK5rJssFCCTcXaBwJ4OPMQulbUm42N0Bestt9uSz8TRM+KuBPCAGGpEbo8J0igQCHWoB4gqcqSCs3L2CbSCIM8iuPzXLzQqRw3aeYXdKlm+XCtTj+YXb48vNBhYDEdY2+43+6M6gCbrFw1Q0n+xH6LcbUBuEFjDMDbBXaJVOkrlO3igu0yjNKp03K0woCpJBMgTkMtkopQ+PkfgqClWYPzD3+yp1GD849HfZGx4MSCBEkyXCbbCFn4yrT0t1OIJMtDS/tbgB/ZJDdjI5oJkD87fR32WZjKbTvUb6P/AMVcblL3yQ/aLMqahtcSe/nzQMdkRc0lxeBw6shpA/qnigxK2Hb/AMZn9tT/AAUG0Wn/AN5n9tX/AAVqp0e6tsmsXlriRqbMtB+mo0xImb2VDLcypVKxa9tNhgw2XgOImdFvC2/iguU8G3/is9Kn+KLVywy5hEwS0xtaQUz6wbADWSJkt1HfaQ4W/wBLQxeKmrUBNtb/AGcUHm+Z4M0KpB4H24L0foRmRr0NBu6l/wBvD0uFgZ9lIcNZ/lIDhsYOx8JgT3qpkOdjC12xs0wRa7TBgkbuBlUeqsYAP3ccLd6Z9a0D/cd6AypqAIMgiR4G4hGFE8kGccGdUBXqNLSEUUjyT9UeXwoGSUxSPL4SNE8vhUQBUoWLnHSWnhzp+p9rDYSJEn7K/lGZNxFIPbvs4ciEGXn/AEj/AA5LWtl3M7CeQ4ofRjpH17iyoZcbtPy1H6W5L11LW0dumPVvEeW/quAwdY0qgIMEGR5bIPXIUKlWFXyrMBXpB432cOTuKsVmWnkg5nP8BfrBx+rx5oGVvP0+i08wzWm0Fv1EiI4eqrYd4jsCAePE+JQXqZjbdGYq9IK0wIDUlcpqmxW6aA4TJApIHKHx8j8FEch8fI/BUGVmcDSSSAJP0ki0OueFwFyeDruJFQ7tixuA0SGt8Iv4ldL0jxAZRMjVNtMuE8bFux5HxXMU30y3sPNPTbTWBA7h1jQQbcSAqNirVZ1ZrNse0N/7pA8OHcufqdLGAxrcZFoljoA37Lok8J4JjUrhpbTayrSdOvQ9lSecaDrHouWxNJoJADqTjIGtriC295ABbO0HZBqZv0qJboaXPYRJLyO1O92hpHHcmYXPOxdIkfwTPPrnNE8wNJI9UDrZsbwfO26DNzAPG258ufBB2mS4sVqY0zqEhw1OeQOEudcjddHjcUylXfqI1Go/vABcYJHcbHxXF5G99Ck4uDm6rskFpIuSQCLX0+KJnrnvxlburVAIH/yOUHQZhjA6WjYgt7y07Arh8bTNKoQeB9uBW/mRq4drdbC17mh1/mOa5iu9z3EmSTxKo9S6B5z1tHq3HtUxbvYfsflddUHaPivFujWanD1muHA3HMHcei9pLwbjY3CgQCYhSChimOLHBhh0dk9/BUBxGY06RAqOAJ2HHxjkrq8dzLE1BVOsmZvO8969E6HZz19HS49umAPFvA+W3og5jp5lbqdbUPoc1unu0ta0j290LoZnnU1dLz2HwHd3J3ku/wA9ysYikWHeAWnk4C3rsvKa2GNKoQRBBgqD2NefdLMj6qpqYOw+7e48W/vmuk6JZv11LQ49qmPVvD029Fp5nl4r0iw+LTycNvsqOK6KZv1NSHHsus7u5HyXfLzGrhHU6hBEEGD4ruejuOL6Wl27Nu8cPRBh9IMtNOpI+l12/qPJCyytFiutzHBiqwt47jxXI/hy10cig3KRVpipYQyAtBlvFAVghGYUBqNTQWGpJmp0EnKEfB+CplRH6H4KgzMaCYY0iXB1izUDaB4GT79y4jM6JpntO6zSKl+rcwxTgGfE7DvK9BrUQ7fcbb7EjULdyysZlXW0hrP8YbVJcHaSXdkuHcT6qjzLFYckXYSZMAAgkgCwP5RLSTbdY9WnVabF4PIOcTtPDuv5r0DNujFWoOyRqHW6Tq2Jjqz4SJjvWc/onW1g2gOsdezRQYGjnaq1p/6O9BzmBfiSBeo6YjusSLkcpWk01iAwl7CdPaBcDLtem7WyAS0haeCyesyziACaJdDpnsuFe45uIPnZSyzLKjTNZ8GAXEFxJe2o8kjTtLS1ALAdF6vV02kl5frdLmuDgHQZeXX2I32uu0w+RU6VZ9SJe57jJ4S4mG/dUcozAOqvBJJqOcZPENjqxf8ApkeS6CqO07xPyoMTpNkv4mlYdthlveDuP3yWbk/QGm0asR2if5AbCeZG59l1/UHkpCieSDx7OcgdQrOZymDzG4PovTcidU/iB4OkPJYTyO4HdPyrmIyZlRwc9motECdvMcVfg8h6BAMKQCmAeQ9ApAHkPQIOE6dZFfrmizrP/wCbgfP9Fz/R7MXYes1w4G45jiF6viKGtha4Agjk0+BgrzfNBUoVC0tp9k/8Gl5H6UHpTaocA5tw4AjwIC5Hppkk/wAVo3s/x4Hz/RWOiWdmpNOoRJu2wAsI0gDawHoukr0Q9pa64cIKDzroxXNPEM/5gD3g7hejYfEB7GubEOAI34+a5fBdHtFcF2zXCO+9lt5VDGhg24II5llrHO1ljTznV5GzlHDuDSNLWiOWr7rTIlVhhL9yA4qCJsBBM34AnmsXFMZUqS08L9/eFoY3C9mW7NbUkeLHX9VhUCQ5BpU2htmo9NqgxsiQj02KibWorAnY1TCCTQnSCSCRUVJMQoBOjkfX/SC9o5H1H2R3BMKE72HNBU6pp4H1H2VauxvJ39w/xWk7SNhPif0Cr1Ht/I33+6KxqtJn5Xf3D/FQ/DMP8rvN7f8AFar3sO7dPe0z7FVcRgiBqB1N5jh3EcERgVurpVLNfIIIIe3y/kXVYbFCq0PH8145HiFgY/CagDxCfDVKlKk4NO5nvHOPZB0FZxNXSOJ9FcdSaBJ2Alc/h8zNMvnSP4r7u33Chiuk7QDqf2eOzRHiUFiviqur+GW3MBpDRH/UeCsYeq9t6tQPP5KbBpnkah/SFnYzpFhWzTpHXVe0mm1rXVHHcBwgXEjfuVdlPFB9KpVaW0g8FzGg1KxABIJYyQxs6ZMnfZUdFgW1Xt1VQKRIcBTEPc2/Zc5/0k72Ai4us/pBnD8GwOcHPFgCynJJjZwAhk81oUcyY76XDva4Fh9HAQfJCzTMezpEjWDqnlsQgB0ex1Ws57qjmaSwFrGthzZInUTdD6UZR1rNYHabv3t/1+qs5LQIc4kESy3KA4LUhQcJlOWvDgRaDv3hdzRqagD6+KpVsNpNtuCNhDCoO+lJB5FVaFAq+zdIM8PUfdQQKQUi3w9QqVfEmYZp8dbJ8hKC6B8H4Kw8TgtLrbbjwWzhHEi8TBBgg8O4psVSkeCCjhWxY/s8lbBVMPurLLqggKI0KDQitCBwknSQOkkkgTW89goVHSiE2hQIUFd7UF7Fbc1CcxUUX01Ck8sMjzHAjkVcdTQnUlAHE5cZBa0w7hBlp4gobcC78rv7T9loaJL2niSR4gk/Eqs2iiuM6a5LihULqFKpUDzDRTF9RJ+qbNFx2jyWb0RyPEYHEVTjsO/EVS1hYWsdVp0w8GWtqFsahAmF1vSK9bSeAlt7SZBgcDt7Ktl9WlrHW02VLAAloLwJtB3Lf6eHBEbPRlpcx7nUnU3BwbLmFry2AYmJLZm2ytVs2pMfBjk59oF7NnjdZLs0aHhtINps6xurTpZJ1ADW7YH+kSeawMLi8RVLuqw760VHxUfT6mmBqMBoqlsiOIBmUHf18YxtnOHgTJ/t3WTis1DyG0ohpkkgWPAAcFh5xSxHVNGIqU8NSqVGMcKDdT7me1WMNaLb347rXp4dlJgaxsNAsNz4k7knmqJdHMe6rXrBxcdDALiGghwsOa6CFm5LUkvFvpnv3AWmoIuZKdrQNk6dUMknATwgiGqhjMNDpHH54hXqlUNuVSq4rVbggjh3ltwlVrF26IGykKSAVOmrdOnCTGooCBgFMJoUgEDpk6SCTP0UtP7gqLePh9lM/dZ1Taf3BTOZy+E2vu+U4f3fKAZCiWorwoKoEWKBpKwp9XHCUAqNN0gl3kSboJcRxPqVbbMkkTysoGnq3F+cfKisTOsvxFR+qi9wttrc0SDaw3BBhUK2UYuLPcTIMdfUaBYgyW3I/pEeIXRvpQbqJYqMvBZRUb2qtWrUqd1RzaYHBrWAxbmbrQLXcinNNL8Mfy+yIrYvBCq0sq09bDuCJH+vFYmCyCvh9TKY1UGkdUH1C57W8RMbC8C9gLrpPwp/KfRP+GJ/lPogzsspVKbnOeABpgR/zD9JWxrETwVL8DBuIRTSt3IDsqg7IoCqMt5K04mLNPogcuhVq2M/L6pqlJ7twVAYN3IoAGTup06Ksfh43CmGoBtYiigeRSDVaj9+SaoAonkVIUjyRgP3BSj9wVKBFsJIxb+4QnNhWhkkklUSbx8Pspnj5/ohtKI77rOqEkkktIk/fyHwoqT/ALfCioHbupF0mDzsot3UzaT6fdFQIKf6fH4SD0he3HgghVG3gh6UdwmPBR6s8kASEWo+8Ha3iLJOpGFNzbye74QVqlMg7ojWabnfgPupB5/fPmk29j5eKBn3AJ71Aojm2A8flN1R5FBUqMU8Q3teQ+AjuoGNkqrb+Q+EQJmFP7KMynpuRZTAH9PumeBHDylRTVbgRzKgAiEWHml1Z5KiICP+/wD6ofVFTa6f33Qpog/f0+E4YUqm/p8KQHh6qhgCN09Q7eaZwtw9Ux2HmoIpJJLSEpNeopKCVu9K3eop0UnFMkkiHCkXg8PdQSQSkcvdLUOXuopIJPdKjKSSBFykXzuPdRSQPI5e6aRy90kkCe+Y7lGVJJA2opy4Hce6SSBSOXunkcvcpkkDud5KKdJAg5JJJBMu7vdNI5e6ikglI5e6TnKKSBJJJKj/2Q==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43608" y="88255"/>
            <a:ext cx="1013106" cy="880764"/>
            <a:chOff x="1973" y="754"/>
            <a:chExt cx="1190" cy="1187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700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2353" y="1341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1409269" y="-135846"/>
            <a:ext cx="764238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4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Причины, повлиявшие на неисполнение</a:t>
            </a:r>
          </a:p>
          <a:p>
            <a:pPr algn="ctr"/>
            <a:r>
              <a:rPr lang="ru-RU" sz="2400" b="1" dirty="0" smtClean="0">
                <a:solidFill>
                  <a:srgbClr val="17375D"/>
                </a:solidFill>
                <a:latin typeface="Times New Roman" pitchFamily="18" charset="0"/>
                <a:cs typeface="Times New Roman" pitchFamily="18" charset="0"/>
              </a:rPr>
              <a:t> программы в установленные сроки</a:t>
            </a:r>
            <a:endParaRPr lang="ru-RU" sz="2400" b="1" dirty="0">
              <a:solidFill>
                <a:srgbClr val="17375D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" name="Rogner un rectangle avec un coin diagonal 14"/>
          <p:cNvSpPr/>
          <p:nvPr/>
        </p:nvSpPr>
        <p:spPr>
          <a:xfrm>
            <a:off x="154798" y="3728838"/>
            <a:ext cx="8834403" cy="7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Отказ кредитных учреждений в предоставлении кредитных средств и банковской гарантии для обеспечения исполнения </a:t>
            </a: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контракта;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79" name="Rogner un rectangle avec un coin diagonal 14"/>
          <p:cNvSpPr/>
          <p:nvPr/>
        </p:nvSpPr>
        <p:spPr>
          <a:xfrm>
            <a:off x="155575" y="1196752"/>
            <a:ext cx="8834404" cy="6480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Длительность сроков  формирования земельных участков  и обеспечения их инженерной и коммунальной инфраструктурой;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0" name="Rogner un rectangle avec un coin diagonal 22"/>
          <p:cNvSpPr/>
          <p:nvPr/>
        </p:nvSpPr>
        <p:spPr>
          <a:xfrm>
            <a:off x="183456" y="2037450"/>
            <a:ext cx="8834403" cy="720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1"/>
              <a:gd name="f7" fmla="val 745341"/>
              <a:gd name="f8" fmla="val 4916335"/>
              <a:gd name="f9" fmla="val 124226"/>
              <a:gd name="f10" fmla="val 621115"/>
              <a:gd name="f11" fmla="+- 0 0 0"/>
              <a:gd name="f12" fmla="*/ f3 1 5040561"/>
              <a:gd name="f13" fmla="*/ f4 1 745341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1"/>
              <a:gd name="f22" fmla="*/ f18 1 745341"/>
              <a:gd name="f23" fmla="+- f20 0 f1"/>
              <a:gd name="f24" fmla="*/ 62113 f21 1"/>
              <a:gd name="f25" fmla="*/ 4978448 f21 1"/>
              <a:gd name="f26" fmla="*/ 683228 f22 1"/>
              <a:gd name="f27" fmla="*/ 62113 f22 1"/>
              <a:gd name="f28" fmla="*/ 5040561 f21 1"/>
              <a:gd name="f29" fmla="*/ 372671 f22 1"/>
              <a:gd name="f30" fmla="*/ 2520281 f21 1"/>
              <a:gd name="f31" fmla="*/ 745341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1" h="745341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latin typeface="Calibri" pitchFamily="34" charset="0"/>
                <a:cs typeface="Calibri" pitchFamily="34" charset="0"/>
              </a:rPr>
              <a:t>Необходимость проведения повторных конкурсных процедур по выбору подрядной организации;</a:t>
            </a:r>
          </a:p>
        </p:txBody>
      </p:sp>
      <p:sp>
        <p:nvSpPr>
          <p:cNvPr id="81" name="Rogner un rectangle avec un coin diagonal 14"/>
          <p:cNvSpPr/>
          <p:nvPr/>
        </p:nvSpPr>
        <p:spPr>
          <a:xfrm>
            <a:off x="154799" y="2913453"/>
            <a:ext cx="8834402" cy="65946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Отсутствие заинтересованности в строительстве объектов у крупных организаций;</a:t>
            </a:r>
          </a:p>
        </p:txBody>
      </p:sp>
      <p:sp>
        <p:nvSpPr>
          <p:cNvPr id="39" name="Rogner un rectangle avec un coin diagonal 14"/>
          <p:cNvSpPr/>
          <p:nvPr/>
        </p:nvSpPr>
        <p:spPr>
          <a:xfrm>
            <a:off x="154798" y="4709787"/>
            <a:ext cx="8834403" cy="696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Отсутствие законодательно закрепленного требования о проведении экспертизы проектной документации всех строящихся за счет бюджетных средств </a:t>
            </a: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объектов;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9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856379" y="6448949"/>
            <a:ext cx="2133600" cy="365125"/>
          </a:xfrm>
        </p:spPr>
        <p:txBody>
          <a:bodyPr/>
          <a:lstStyle/>
          <a:p>
            <a:r>
              <a:rPr lang="ru-RU" altLang="en-US" dirty="0" smtClean="0"/>
              <a:t>9</a:t>
            </a:r>
            <a:endParaRPr lang="ru-RU" altLang="en-US" dirty="0"/>
          </a:p>
        </p:txBody>
      </p:sp>
      <p:sp>
        <p:nvSpPr>
          <p:cNvPr id="60" name="Rogner un rectangle avec un coin diagonal 14"/>
          <p:cNvSpPr/>
          <p:nvPr/>
        </p:nvSpPr>
        <p:spPr>
          <a:xfrm>
            <a:off x="154798" y="5628397"/>
            <a:ext cx="8834403" cy="6480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0560"/>
              <a:gd name="f7" fmla="val 756084"/>
              <a:gd name="f8" fmla="val 4914543"/>
              <a:gd name="f9" fmla="val 126017"/>
              <a:gd name="f10" fmla="val 630067"/>
              <a:gd name="f11" fmla="+- 0 0 0"/>
              <a:gd name="f12" fmla="*/ f3 1 5040560"/>
              <a:gd name="f13" fmla="*/ f4 1 756084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5040560"/>
              <a:gd name="f22" fmla="*/ f18 1 756084"/>
              <a:gd name="f23" fmla="+- f20 0 f1"/>
              <a:gd name="f24" fmla="*/ 63008 f21 1"/>
              <a:gd name="f25" fmla="*/ 4977552 f21 1"/>
              <a:gd name="f26" fmla="*/ 693076 f22 1"/>
              <a:gd name="f27" fmla="*/ 63008 f22 1"/>
              <a:gd name="f28" fmla="*/ 5040560 f21 1"/>
              <a:gd name="f29" fmla="*/ 378042 f22 1"/>
              <a:gd name="f30" fmla="*/ 2520280 f21 1"/>
              <a:gd name="f31" fmla="*/ 756084 f22 1"/>
              <a:gd name="f32" fmla="*/ 0 f21 1"/>
              <a:gd name="f33" fmla="*/ 0 f22 1"/>
              <a:gd name="f34" fmla="*/ f28 1 f21"/>
              <a:gd name="f35" fmla="*/ f29 1 f22"/>
              <a:gd name="f36" fmla="*/ f30 1 f21"/>
              <a:gd name="f37" fmla="*/ f31 1 f22"/>
              <a:gd name="f38" fmla="*/ f32 1 f21"/>
              <a:gd name="f39" fmla="*/ f33 1 f22"/>
              <a:gd name="f40" fmla="*/ f24 1 f21"/>
              <a:gd name="f41" fmla="*/ f25 1 f21"/>
              <a:gd name="f42" fmla="*/ f27 1 f22"/>
              <a:gd name="f43" fmla="*/ f26 1 f22"/>
              <a:gd name="f44" fmla="*/ f40 f12 1"/>
              <a:gd name="f45" fmla="*/ f41 f12 1"/>
              <a:gd name="f46" fmla="*/ f43 f13 1"/>
              <a:gd name="f47" fmla="*/ f42 f13 1"/>
              <a:gd name="f48" fmla="*/ f34 f12 1"/>
              <a:gd name="f49" fmla="*/ f35 f13 1"/>
              <a:gd name="f50" fmla="*/ f36 f12 1"/>
              <a:gd name="f51" fmla="*/ f37 f13 1"/>
              <a:gd name="f52" fmla="*/ f38 f12 1"/>
              <a:gd name="f53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48" y="f49"/>
              </a:cxn>
              <a:cxn ang="f23">
                <a:pos x="f50" y="f51"/>
              </a:cxn>
              <a:cxn ang="f23">
                <a:pos x="f52" y="f49"/>
              </a:cxn>
              <a:cxn ang="f23">
                <a:pos x="f50" y="f53"/>
              </a:cxn>
            </a:cxnLst>
            <a:rect l="f44" t="f47" r="f45" b="f46"/>
            <a:pathLst>
              <a:path w="5040560" h="75608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6" y="f7"/>
                </a:lnTo>
                <a:lnTo>
                  <a:pt x="f6" y="f7"/>
                </a:lnTo>
                <a:lnTo>
                  <a:pt x="f9" y="f7"/>
                </a:lnTo>
                <a:lnTo>
                  <a:pt x="f5" y="f10"/>
                </a:lnTo>
                <a:lnTo>
                  <a:pt x="f5" y="f5"/>
                </a:lnTo>
                <a:close/>
              </a:path>
            </a:pathLst>
          </a:custGeom>
          <a:ln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0004" tIns="46798" rIns="90004" bIns="46798" anchor="ctr" anchorCtr="0" compatLnSpc="0">
            <a:noAutofit/>
          </a:bodyPr>
          <a:lstStyle/>
          <a:p>
            <a:pPr>
              <a:defRPr/>
            </a:pPr>
            <a:r>
              <a:rPr lang="ru-RU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Заключение муниципальных контрактов на приобретения жилья « в чистом поле».</a:t>
            </a:r>
            <a:endParaRPr lang="ru-RU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7356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18825</TotalTime>
  <Words>1279</Words>
  <Application>Microsoft Office PowerPoint</Application>
  <PresentationFormat>Экран (4:3)</PresentationFormat>
  <Paragraphs>449</Paragraphs>
  <Slides>12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3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Пользователь</dc:creator>
  <cp:lastModifiedBy>Бусина Елена Николаевна</cp:lastModifiedBy>
  <cp:revision>515</cp:revision>
  <cp:lastPrinted>2015-09-22T10:28:29Z</cp:lastPrinted>
  <dcterms:created xsi:type="dcterms:W3CDTF">2014-03-11T07:15:45Z</dcterms:created>
  <dcterms:modified xsi:type="dcterms:W3CDTF">2015-09-22T10:33:05Z</dcterms:modified>
</cp:coreProperties>
</file>