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3" r:id="rId3"/>
    <p:sldId id="276" r:id="rId4"/>
    <p:sldId id="271" r:id="rId5"/>
    <p:sldId id="270" r:id="rId6"/>
    <p:sldId id="278" r:id="rId7"/>
    <p:sldId id="265" r:id="rId8"/>
    <p:sldId id="266" r:id="rId9"/>
    <p:sldId id="267" r:id="rId10"/>
    <p:sldId id="260" r:id="rId11"/>
    <p:sldId id="272" r:id="rId12"/>
    <p:sldId id="264" r:id="rId13"/>
    <p:sldId id="263" r:id="rId14"/>
    <p:sldId id="279" r:id="rId15"/>
    <p:sldId id="258" r:id="rId16"/>
    <p:sldId id="259" r:id="rId17"/>
    <p:sldId id="277" r:id="rId18"/>
    <p:sldId id="269" r:id="rId19"/>
    <p:sldId id="275" r:id="rId20"/>
    <p:sldId id="280" r:id="rId21"/>
    <p:sldId id="261" r:id="rId22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CC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56" autoAdjust="0"/>
    <p:restoredTop sz="94660"/>
  </p:normalViewPr>
  <p:slideViewPr>
    <p:cSldViewPr>
      <p:cViewPr>
        <p:scale>
          <a:sx n="64" d="100"/>
          <a:sy n="64" d="100"/>
        </p:scale>
        <p:origin x="-756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lenovo\Desktop\&#1072;&#1087;&#1082;\&#1044;&#1086;&#1082;&#1083;&#1072;&#1076;%20&#1058;&#1072;&#1088;&#1091;&#1090;&#1080;&#1085;&#1091;%20&#1053;.&#1042;.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9"/>
  <c:chart>
    <c:view3D>
      <c:perspective val="30"/>
    </c:view3D>
    <c:plotArea>
      <c:layout>
        <c:manualLayout>
          <c:layoutTarget val="inner"/>
          <c:xMode val="edge"/>
          <c:yMode val="edge"/>
          <c:x val="7.7780015183498238E-2"/>
          <c:y val="3.3289310519718979E-2"/>
          <c:w val="0.6383562705995639"/>
          <c:h val="0.87891586468358385"/>
        </c:manualLayout>
      </c:layout>
      <c:bar3DChart>
        <c:barDir val="col"/>
        <c:grouping val="standard"/>
        <c:ser>
          <c:idx val="0"/>
          <c:order val="0"/>
          <c:tx>
            <c:strRef>
              <c:f>'Животноводство 1'!$A$5:$B$5</c:f>
              <c:strCache>
                <c:ptCount val="1"/>
                <c:pt idx="0">
                  <c:v>Поголовье коров гол.</c:v>
                </c:pt>
              </c:strCache>
            </c:strRef>
          </c:tx>
          <c:val>
            <c:numRef>
              <c:f>'Животноводство 1'!$C$5:$G$5</c:f>
              <c:numCache>
                <c:formatCode>General</c:formatCode>
                <c:ptCount val="5"/>
                <c:pt idx="0">
                  <c:v>152</c:v>
                </c:pt>
                <c:pt idx="1">
                  <c:v>155</c:v>
                </c:pt>
                <c:pt idx="2">
                  <c:v>166</c:v>
                </c:pt>
                <c:pt idx="3">
                  <c:v>205</c:v>
                </c:pt>
                <c:pt idx="4">
                  <c:v>205</c:v>
                </c:pt>
              </c:numCache>
            </c:numRef>
          </c:val>
        </c:ser>
        <c:ser>
          <c:idx val="1"/>
          <c:order val="1"/>
          <c:tx>
            <c:strRef>
              <c:f>'Животноводство 1'!$A$6:$B$6</c:f>
              <c:strCache>
                <c:ptCount val="1"/>
                <c:pt idx="0">
                  <c:v>Валовый надой тонн</c:v>
                </c:pt>
              </c:strCache>
            </c:strRef>
          </c:tx>
          <c:dLbls>
            <c:dLbl>
              <c:idx val="0"/>
              <c:layout>
                <c:manualLayout>
                  <c:x val="8.8184646150427995E-3"/>
                  <c:y val="-5.4535486952277522E-2"/>
                </c:manualLayout>
              </c:layout>
              <c:showVal val="1"/>
            </c:dLbl>
            <c:dLbl>
              <c:idx val="1"/>
              <c:layout>
                <c:manualLayout>
                  <c:x val="1.0288208717549902E-2"/>
                  <c:y val="-2.1208244925885685E-2"/>
                </c:manualLayout>
              </c:layout>
              <c:showVal val="1"/>
            </c:dLbl>
            <c:dLbl>
              <c:idx val="2"/>
              <c:layout>
                <c:manualLayout>
                  <c:x val="8.8184646150427422E-3"/>
                  <c:y val="-1.5148746375632608E-2"/>
                </c:manualLayout>
              </c:layout>
              <c:showVal val="1"/>
            </c:dLbl>
            <c:dLbl>
              <c:idx val="3"/>
              <c:layout>
                <c:manualLayout>
                  <c:x val="1.0288208717549902E-2"/>
                  <c:y val="-1.211899710050607E-2"/>
                </c:manualLayout>
              </c:layout>
              <c:showVal val="1"/>
            </c:dLbl>
            <c:dLbl>
              <c:idx val="4"/>
              <c:layout>
                <c:manualLayout>
                  <c:x val="1.9106673332592698E-2"/>
                  <c:y val="-2.4237994201012202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val>
            <c:numRef>
              <c:f>'Животноводство 1'!$C$6:$G$6</c:f>
              <c:numCache>
                <c:formatCode>General</c:formatCode>
                <c:ptCount val="5"/>
                <c:pt idx="0">
                  <c:v>535.79999999999995</c:v>
                </c:pt>
                <c:pt idx="1">
                  <c:v>591.70000000000005</c:v>
                </c:pt>
                <c:pt idx="2">
                  <c:v>914.3</c:v>
                </c:pt>
                <c:pt idx="3">
                  <c:v>1096.4000000000001</c:v>
                </c:pt>
                <c:pt idx="4">
                  <c:v>1233.9000000000001</c:v>
                </c:pt>
              </c:numCache>
            </c:numRef>
          </c:val>
        </c:ser>
        <c:shape val="box"/>
        <c:axId val="123733120"/>
        <c:axId val="123734656"/>
        <c:axId val="123386496"/>
      </c:bar3DChart>
      <c:catAx>
        <c:axId val="123733120"/>
        <c:scaling>
          <c:orientation val="minMax"/>
        </c:scaling>
        <c:axPos val="b"/>
        <c:numFmt formatCode="General" sourceLinked="1"/>
        <c:tickLblPos val="nextTo"/>
        <c:crossAx val="123734656"/>
        <c:crosses val="autoZero"/>
        <c:auto val="1"/>
        <c:lblAlgn val="ctr"/>
        <c:lblOffset val="100"/>
      </c:catAx>
      <c:valAx>
        <c:axId val="12373465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3733120"/>
        <c:crosses val="autoZero"/>
        <c:crossBetween val="between"/>
      </c:valAx>
      <c:serAx>
        <c:axId val="123386496"/>
        <c:scaling>
          <c:orientation val="minMax"/>
        </c:scaling>
        <c:delete val="1"/>
        <c:axPos val="b"/>
        <c:tickLblPos val="none"/>
        <c:crossAx val="123734656"/>
        <c:crosses val="autoZero"/>
      </c:serAx>
    </c:plotArea>
    <c:legend>
      <c:legendPos val="r"/>
      <c:layout>
        <c:manualLayout>
          <c:xMode val="edge"/>
          <c:yMode val="edge"/>
          <c:x val="0.69701595656038406"/>
          <c:y val="0.41287896318639994"/>
          <c:w val="0.29122609061956117"/>
          <c:h val="0.16818257507694845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0.12911</cdr:x>
      <cdr:y>0.6356</cdr:y>
    </cdr:from>
    <cdr:to>
      <cdr:x>0.21244</cdr:x>
      <cdr:y>0.72149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15616" y="2664296"/>
          <a:ext cx="72008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Arial Black" pitchFamily="34" charset="0"/>
            </a:rPr>
            <a:t>2005</a:t>
          </a:r>
          <a:endParaRPr lang="ru-RU" sz="1200" b="1" dirty="0">
            <a:latin typeface="Arial Black" pitchFamily="34" charset="0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0.00282</cdr:x>
      <cdr:y>0.00727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30483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0.56244</cdr:x>
      <cdr:y>0.73867</cdr:y>
    </cdr:from>
    <cdr:to>
      <cdr:x>0.64577</cdr:x>
      <cdr:y>0.82457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860032" y="3096344"/>
          <a:ext cx="72008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Arial Black" pitchFamily="34" charset="0"/>
            </a:rPr>
            <a:t>2014</a:t>
          </a:r>
          <a:endParaRPr lang="ru-RU" sz="1200" b="1" dirty="0">
            <a:latin typeface="Arial Black" pitchFamily="34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лакат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570" y="332656"/>
            <a:ext cx="8949926" cy="6408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827584" y="5323855"/>
            <a:ext cx="784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Няндомский район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6165304"/>
            <a:ext cx="806489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Генеральный директор: Тарутин Николай Викторович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980728"/>
            <a:ext cx="6588731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7882"/>
          <a:stretch>
            <a:fillRect/>
          </a:stretch>
        </p:blipFill>
        <p:spPr bwMode="auto">
          <a:xfrm>
            <a:off x="72008" y="3482892"/>
            <a:ext cx="4211960" cy="304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IMG_9605.JPG"/>
          <p:cNvPicPr>
            <a:picLocks noChangeAspect="1"/>
          </p:cNvPicPr>
          <p:nvPr/>
        </p:nvPicPr>
        <p:blipFill>
          <a:blip r:embed="rId4" cstate="print"/>
          <a:srcRect b="9091"/>
          <a:stretch>
            <a:fillRect/>
          </a:stretch>
        </p:blipFill>
        <p:spPr>
          <a:xfrm>
            <a:off x="4272661" y="3501008"/>
            <a:ext cx="4871340" cy="29523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В 2016 году проведена реконструкция второго двора фермы Алексеевская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F5266.JPG"/>
          <p:cNvPicPr>
            <a:picLocks noChangeAspect="1"/>
          </p:cNvPicPr>
          <p:nvPr/>
        </p:nvPicPr>
        <p:blipFill>
          <a:blip r:embed="rId2" cstate="print"/>
          <a:srcRect t="22043" r="27283" b="19461"/>
          <a:stretch>
            <a:fillRect/>
          </a:stretch>
        </p:blipFill>
        <p:spPr>
          <a:xfrm>
            <a:off x="2134863" y="2780928"/>
            <a:ext cx="6757617" cy="4077072"/>
          </a:xfrm>
          <a:prstGeom prst="rect">
            <a:avLst/>
          </a:prstGeom>
        </p:spPr>
      </p:pic>
      <p:pic>
        <p:nvPicPr>
          <p:cNvPr id="3" name="Рисунок 2" descr="DSCF4749.JPG"/>
          <p:cNvPicPr>
            <a:picLocks noChangeAspect="1"/>
          </p:cNvPicPr>
          <p:nvPr/>
        </p:nvPicPr>
        <p:blipFill>
          <a:blip r:embed="rId3" cstate="print"/>
          <a:srcRect b="19004"/>
          <a:stretch>
            <a:fillRect/>
          </a:stretch>
        </p:blipFill>
        <p:spPr>
          <a:xfrm>
            <a:off x="72008" y="1124744"/>
            <a:ext cx="4860032" cy="2952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437763"/>
            <a:ext cx="8190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В 2014 году построен дом 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для специалистов и работников предприятия 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0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В 2017 году восстановлено картофелехранилище на 1000 тонн</a:t>
            </a:r>
          </a:p>
        </p:txBody>
      </p:sp>
      <p:pic>
        <p:nvPicPr>
          <p:cNvPr id="3" name="Рисунок 2" descr="IMG_20171208_103036.jpg"/>
          <p:cNvPicPr>
            <a:picLocks noChangeAspect="1"/>
          </p:cNvPicPr>
          <p:nvPr/>
        </p:nvPicPr>
        <p:blipFill>
          <a:blip r:embed="rId2" cstate="print"/>
          <a:srcRect t="16154" b="34039"/>
          <a:stretch>
            <a:fillRect/>
          </a:stretch>
        </p:blipFill>
        <p:spPr>
          <a:xfrm>
            <a:off x="179512" y="3656682"/>
            <a:ext cx="4536504" cy="3012678"/>
          </a:xfrm>
          <a:prstGeom prst="rect">
            <a:avLst/>
          </a:prstGeom>
        </p:spPr>
      </p:pic>
      <p:pic>
        <p:nvPicPr>
          <p:cNvPr id="4" name="Рисунок 3" descr="IMG_20171208_1034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2051" y="908720"/>
            <a:ext cx="4014445" cy="5352594"/>
          </a:xfrm>
          <a:prstGeom prst="rect">
            <a:avLst/>
          </a:prstGeom>
        </p:spPr>
      </p:pic>
      <p:pic>
        <p:nvPicPr>
          <p:cNvPr id="6" name="Рисунок 5" descr="DSCF5267.JPG"/>
          <p:cNvPicPr>
            <a:picLocks noChangeAspect="1"/>
          </p:cNvPicPr>
          <p:nvPr/>
        </p:nvPicPr>
        <p:blipFill>
          <a:blip r:embed="rId4" cstate="print"/>
          <a:srcRect l="9375" t="7752" b="16667"/>
          <a:stretch>
            <a:fillRect/>
          </a:stretch>
        </p:blipFill>
        <p:spPr>
          <a:xfrm>
            <a:off x="298325" y="836712"/>
            <a:ext cx="4489699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221088"/>
            <a:ext cx="388843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188640"/>
            <a:ext cx="8748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В 2016-2017 гг. на базе фермы Алексеевская проходил районный конкурс мастеров животноводства 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 l="7692" b="3077"/>
          <a:stretch>
            <a:fillRect/>
          </a:stretch>
        </p:blipFill>
        <p:spPr bwMode="auto">
          <a:xfrm>
            <a:off x="4788024" y="1268761"/>
            <a:ext cx="4320480" cy="302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1268760"/>
            <a:ext cx="4428491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0"/>
            <a:ext cx="8820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4617B">
                    <a:lumMod val="50000"/>
                  </a:srgbClr>
                </a:solidFill>
                <a:latin typeface="Arial Black" pitchFamily="34" charset="0"/>
              </a:rPr>
              <a:t>Районный конкурс мастеров животноводства </a:t>
            </a:r>
            <a:endParaRPr lang="ru-RU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3924436" cy="2616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789040"/>
            <a:ext cx="4217840" cy="281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G_71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476672"/>
            <a:ext cx="4752528" cy="3168352"/>
          </a:xfrm>
          <a:prstGeom prst="rect">
            <a:avLst/>
          </a:prstGeom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356992"/>
            <a:ext cx="4475748" cy="2983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20171208_103101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t="10406" b="36674"/>
          <a:stretch>
            <a:fillRect/>
          </a:stretch>
        </p:blipFill>
        <p:spPr>
          <a:xfrm>
            <a:off x="35496" y="980728"/>
            <a:ext cx="4490357" cy="31683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552" y="0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ООО «Агропромышленная компания» активно участвует в общественной жизни поселения.</a:t>
            </a:r>
          </a:p>
        </p:txBody>
      </p:sp>
      <p:pic>
        <p:nvPicPr>
          <p:cNvPr id="5" name="Рисунок 4" descr="DSCF5061.JPG"/>
          <p:cNvPicPr>
            <a:picLocks noChangeAspect="1"/>
          </p:cNvPicPr>
          <p:nvPr/>
        </p:nvPicPr>
        <p:blipFill>
          <a:blip r:embed="rId3" cstate="print"/>
          <a:srcRect b="5374"/>
          <a:stretch>
            <a:fillRect/>
          </a:stretch>
        </p:blipFill>
        <p:spPr>
          <a:xfrm>
            <a:off x="5016557" y="4005064"/>
            <a:ext cx="4019939" cy="2852936"/>
          </a:xfrm>
          <a:prstGeom prst="rect">
            <a:avLst/>
          </a:prstGeom>
        </p:spPr>
      </p:pic>
      <p:pic>
        <p:nvPicPr>
          <p:cNvPr id="10" name="Рисунок 9" descr="DSCF50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1628800"/>
            <a:ext cx="3779912" cy="2834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7456" y="692696"/>
            <a:ext cx="489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 2017 году  построена сцена для проведения культурно-массовых мероприятий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6926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В 2014 году построена  часовня в деревне Бор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9" name="Рисунок 8" descr="DSCF5268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rcRect l="5001" b="19981"/>
          <a:stretch>
            <a:fillRect/>
          </a:stretch>
        </p:blipFill>
        <p:spPr>
          <a:xfrm>
            <a:off x="107504" y="4005064"/>
            <a:ext cx="4516031" cy="2852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б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50007" y="4221088"/>
            <a:ext cx="3886489" cy="2592288"/>
          </a:xfrm>
          <a:prstGeom prst="rect">
            <a:avLst/>
          </a:prstGeom>
        </p:spPr>
      </p:pic>
      <p:pic>
        <p:nvPicPr>
          <p:cNvPr id="8" name="Рисунок 7" descr="благ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052736"/>
            <a:ext cx="3893995" cy="2592288"/>
          </a:xfrm>
          <a:prstGeom prst="rect">
            <a:avLst/>
          </a:prstGeom>
        </p:spPr>
      </p:pic>
      <p:pic>
        <p:nvPicPr>
          <p:cNvPr id="11" name="Рисунок 10" descr="im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007" y="3453071"/>
            <a:ext cx="5004049" cy="3331266"/>
          </a:xfrm>
          <a:prstGeom prst="rect">
            <a:avLst/>
          </a:prstGeom>
        </p:spPr>
      </p:pic>
      <p:pic>
        <p:nvPicPr>
          <p:cNvPr id="10" name="Рисунок 9" descr="IMG_9460_exposure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1052736"/>
            <a:ext cx="4890120" cy="3260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552" y="188640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ООО «Агропромышленная компания» является одним из учредителей ежегодного открытого православно-патриотического фестиваля «Благодатное небо».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620688"/>
            <a:ext cx="864096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800" dirty="0" smtClean="0">
                <a:latin typeface="Arial Black" pitchFamily="34" charset="0"/>
              </a:rPr>
              <a:t>ООО «Агропромышленная компания»  является основным поставщиком дров в поселении, обеспечивает дровами население и муниципальные котельные.</a:t>
            </a:r>
          </a:p>
          <a:p>
            <a:pPr algn="just">
              <a:buFont typeface="Arial" pitchFamily="34" charset="0"/>
              <a:buChar char="•"/>
            </a:pPr>
            <a:endParaRPr lang="ru-RU" sz="2800" dirty="0" smtClean="0">
              <a:latin typeface="Arial Black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800" dirty="0" smtClean="0">
                <a:latin typeface="Arial Black" pitchFamily="34" charset="0"/>
              </a:rPr>
              <a:t>ООО «Агропромышленная компания» проводит чистку дорог внутри поселения от снега; отсыпку, </a:t>
            </a:r>
            <a:r>
              <a:rPr lang="ru-RU" sz="2800" dirty="0" err="1" smtClean="0">
                <a:latin typeface="Arial Black" pitchFamily="34" charset="0"/>
              </a:rPr>
              <a:t>грейдирование</a:t>
            </a:r>
            <a:r>
              <a:rPr lang="ru-RU" sz="2800" dirty="0" smtClean="0">
                <a:latin typeface="Arial Black" pitchFamily="34" charset="0"/>
              </a:rPr>
              <a:t> дорог в летний период.</a:t>
            </a:r>
          </a:p>
          <a:p>
            <a:pPr algn="just">
              <a:buFont typeface="Arial" pitchFamily="34" charset="0"/>
              <a:buChar char="•"/>
            </a:pPr>
            <a:endParaRPr lang="ru-RU" sz="2800" dirty="0" smtClean="0">
              <a:latin typeface="Arial Black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800" dirty="0" smtClean="0">
                <a:latin typeface="Arial Black" pitchFamily="34" charset="0"/>
              </a:rPr>
              <a:t>2 раза в год ООО «Агропромышленная компания» проводит мероприятия по содержанию свалки поселения.</a:t>
            </a:r>
          </a:p>
          <a:p>
            <a:pPr algn="just"/>
            <a:endParaRPr lang="ru-RU" sz="2800" dirty="0" smtClean="0">
              <a:latin typeface="Arial Black" pitchFamily="34" charset="0"/>
            </a:endParaRPr>
          </a:p>
          <a:p>
            <a:pPr algn="just"/>
            <a:endParaRPr lang="ru-RU" sz="28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F52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340768"/>
            <a:ext cx="7272808" cy="54546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44624"/>
            <a:ext cx="8712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 Black" pitchFamily="34" charset="0"/>
              </a:rPr>
              <a:t>Благодаря наличию сельскохозяйственных объектов внутри поселения по федеральной программе «Устойчивое развитие сельских территорий на 2014–2017 годы и на период до 2020 года»,  построен новый участок современной асфальтированной дороги, </a:t>
            </a:r>
          </a:p>
          <a:p>
            <a:pPr algn="ctr"/>
            <a:r>
              <a:rPr lang="ru-RU" sz="2000" dirty="0" smtClean="0">
                <a:latin typeface="Arial Black" pitchFamily="34" charset="0"/>
              </a:rPr>
              <a:t>подъезд к </a:t>
            </a:r>
            <a:r>
              <a:rPr lang="ru-RU" sz="2000" dirty="0" err="1" smtClean="0">
                <a:latin typeface="Arial Black" pitchFamily="34" charset="0"/>
              </a:rPr>
              <a:t>д.Логиновская</a:t>
            </a:r>
            <a:endParaRPr lang="ru-RU" sz="20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23928" y="0"/>
            <a:ext cx="2284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Предложения: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620688"/>
            <a:ext cx="8064896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b="1" dirty="0" smtClean="0">
                <a:latin typeface="Arial Black" pitchFamily="34" charset="0"/>
                <a:cs typeface="Arial" pitchFamily="34" charset="0"/>
              </a:rPr>
              <a:t>1.Сохранить финансирование в разделе сельского хозяйства на возмещение затрат (недополученных доходов) в связи с производством (реализацией) товаров, выполненных работ, оказанием услуг (субсидии на животноводческую продукцию) на уровне 2015 года.</a:t>
            </a:r>
          </a:p>
          <a:p>
            <a:r>
              <a:rPr lang="ru-RU" sz="1900" b="1" dirty="0" smtClean="0">
                <a:latin typeface="Arial" pitchFamily="34" charset="0"/>
                <a:cs typeface="Arial" pitchFamily="34" charset="0"/>
              </a:rPr>
              <a:t>	Принять во внимание следующие факторы:</a:t>
            </a:r>
          </a:p>
          <a:p>
            <a:pPr marL="900113" algn="just"/>
            <a:r>
              <a:rPr lang="ru-RU" sz="1900" b="1" dirty="0" smtClean="0">
                <a:latin typeface="Arial" pitchFamily="34" charset="0"/>
                <a:cs typeface="Arial" pitchFamily="34" charset="0"/>
              </a:rPr>
              <a:t>	1.Доставка продукции до основного потребителя  1000 км, а 	следовательно, это дополнительные затраты, которые 	ложатся на 	производителя (влияет на цену молока на                 месте).</a:t>
            </a:r>
          </a:p>
          <a:p>
            <a:pPr marL="900113" algn="just"/>
            <a:r>
              <a:rPr lang="ru-RU" sz="1900" b="1" dirty="0" smtClean="0">
                <a:latin typeface="Arial" pitchFamily="34" charset="0"/>
                <a:cs typeface="Arial" pitchFamily="34" charset="0"/>
              </a:rPr>
              <a:t>	2. Предприятие расположено на территории, приравненной 	к  	условиям Крайнего Севера, где трудозатраты выше, 	чем в южных	 районах, что  подразумевает дополнительные затраты на заработную плату.</a:t>
            </a:r>
          </a:p>
          <a:p>
            <a:pPr marL="900113" algn="just"/>
            <a:r>
              <a:rPr lang="ru-RU" sz="1900" b="1" dirty="0" smtClean="0">
                <a:latin typeface="Arial" pitchFamily="34" charset="0"/>
                <a:cs typeface="Arial" pitchFamily="34" charset="0"/>
              </a:rPr>
              <a:t>	3. Капитальное строительство – процесс дорогой сам по 	себе, а в 	северных условиях, учитывая 	продолжительность периода с 	низкими минусовыми 	температурами и сильными ветрами,   	стоимость 	увеличивается в разы.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692696"/>
            <a:ext cx="820891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     ООО «Агропромышленная компания»</a:t>
            </a:r>
          </a:p>
          <a:p>
            <a:pPr algn="ctr"/>
            <a:endParaRPr lang="ru-RU" sz="2800" b="1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Начало производственной деятельности – 01.05.2004г. (в состав вошли 2 обанкротившихся хозяйства СПК колхоз «Мошинский» и СПК колхоз «</a:t>
            </a:r>
            <a:r>
              <a:rPr lang="ru-RU" sz="2800" b="1" dirty="0" err="1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Воезерский</a:t>
            </a:r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»)</a:t>
            </a:r>
          </a:p>
          <a:p>
            <a:endParaRPr lang="ru-RU" sz="2800" b="1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Основное направление – молочное животноводство</a:t>
            </a:r>
          </a:p>
          <a:p>
            <a:endParaRPr lang="ru-RU" sz="2800" b="1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Численность работников -  65 человек </a:t>
            </a:r>
            <a:endParaRPr lang="ru-RU" sz="2800" b="1" dirty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764704"/>
            <a:ext cx="828092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6325"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4.Оплата электроэнергии осуществляется  по промышленным тарифам, льготы для сельскохозяйственных предприятий отсутствуют                              (8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руб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/кВт).</a:t>
            </a:r>
          </a:p>
          <a:p>
            <a:pPr marL="1419225" indent="-342900" algn="just">
              <a:buAutoNum type="arabicPeriod" startAt="5"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Отсутствие льгот на постоянно растущие цены на  ГСМ.</a:t>
            </a:r>
          </a:p>
          <a:p>
            <a:pPr marL="1419225" indent="-342900" algn="just">
              <a:buAutoNum type="arabicPeriod" startAt="5"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latin typeface="Arial Black" pitchFamily="34" charset="0"/>
                <a:cs typeface="Arial" pitchFamily="34" charset="0"/>
              </a:rPr>
              <a:t>2. </a:t>
            </a:r>
            <a:r>
              <a:rPr lang="ru-RU" sz="1900" b="1" dirty="0" smtClean="0">
                <a:latin typeface="Arial Black" pitchFamily="34" charset="0"/>
                <a:cs typeface="Arial" pitchFamily="34" charset="0"/>
              </a:rPr>
              <a:t>Вопрос – оформления земель сельскохозяйственного назначения.  Будет ли </a:t>
            </a:r>
            <a:r>
              <a:rPr lang="ru-RU" sz="1900" b="1" dirty="0" err="1" smtClean="0">
                <a:latin typeface="Arial Black" pitchFamily="34" charset="0"/>
                <a:cs typeface="Arial" pitchFamily="34" charset="0"/>
              </a:rPr>
              <a:t>софинансирование</a:t>
            </a:r>
            <a:r>
              <a:rPr lang="ru-RU" sz="1900" b="1" dirty="0" smtClean="0">
                <a:latin typeface="Arial Black" pitchFamily="34" charset="0"/>
                <a:cs typeface="Arial" pitchFamily="34" charset="0"/>
              </a:rPr>
              <a:t> из областного бюджета. В 2017 году из районного Няндомского бюджета на оформление земель выделено 178,1 тыс.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 (1).jpg"/>
          <p:cNvPicPr>
            <a:picLocks noChangeAspect="1"/>
          </p:cNvPicPr>
          <p:nvPr/>
        </p:nvPicPr>
        <p:blipFill>
          <a:blip r:embed="rId2" cstate="print"/>
          <a:srcRect b="4081"/>
          <a:stretch>
            <a:fillRect/>
          </a:stretch>
        </p:blipFill>
        <p:spPr>
          <a:xfrm>
            <a:off x="0" y="0"/>
            <a:ext cx="10225643" cy="6858000"/>
          </a:xfrm>
          <a:prstGeom prst="rect">
            <a:avLst/>
          </a:prstGeom>
        </p:spPr>
      </p:pic>
      <p:pic>
        <p:nvPicPr>
          <p:cNvPr id="3" name="Рисунок 2" descr="image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286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052737"/>
            <a:ext cx="9684568" cy="10081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 !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07504" y="-1"/>
          <a:ext cx="8856985" cy="2818643"/>
        </p:xfrm>
        <a:graphic>
          <a:graphicData uri="http://schemas.openxmlformats.org/drawingml/2006/table">
            <a:tbl>
              <a:tblPr/>
              <a:tblGrid>
                <a:gridCol w="2896619"/>
                <a:gridCol w="888636"/>
                <a:gridCol w="953659"/>
                <a:gridCol w="931984"/>
                <a:gridCol w="1062029"/>
                <a:gridCol w="1062029"/>
                <a:gridCol w="1062029"/>
              </a:tblGrid>
              <a:tr h="7647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Ед. </a:t>
                      </a:r>
                      <a:r>
                        <a:rPr lang="ru-RU" sz="18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изм</a:t>
                      </a:r>
                      <a:r>
                        <a:rPr lang="ru-RU" sz="1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59285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Общее поголовье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гол.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02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Поголовье коров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гол.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819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Валовый надой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тонн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535,8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591,7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914,3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1096,4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1233,9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85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Продуктивность коров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кг/гол.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5575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6412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6019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Диаграмма 2"/>
          <p:cNvGraphicFramePr/>
          <p:nvPr/>
        </p:nvGraphicFramePr>
        <p:xfrm>
          <a:off x="0" y="2924944"/>
          <a:ext cx="8640960" cy="4191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1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79512" y="980728"/>
          <a:ext cx="8712967" cy="5643422"/>
        </p:xfrm>
        <a:graphic>
          <a:graphicData uri="http://schemas.openxmlformats.org/drawingml/2006/table">
            <a:tbl>
              <a:tblPr/>
              <a:tblGrid>
                <a:gridCol w="4049673"/>
                <a:gridCol w="1183637"/>
                <a:gridCol w="1212350"/>
                <a:gridCol w="1212350"/>
                <a:gridCol w="1054957"/>
              </a:tblGrid>
              <a:tr h="432048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2000" b="1" baseline="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Показатели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baseline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baseline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измер.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                 Годы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24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653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/>
                          <a:ea typeface="Times New Roman"/>
                          <a:cs typeface="Times New Roman"/>
                        </a:rPr>
                        <a:t>Удой на 1 фуражную корову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кг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6 019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7 575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8 053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Объем </a:t>
                      </a:r>
                      <a:r>
                        <a:rPr lang="ru-RU" sz="2200" b="1" dirty="0">
                          <a:latin typeface="Times New Roman"/>
                          <a:ea typeface="Times New Roman"/>
                          <a:cs typeface="Times New Roman"/>
                        </a:rPr>
                        <a:t>производства молока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тонн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1 233,9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/>
                          <a:ea typeface="Times New Roman"/>
                          <a:cs typeface="Times New Roman"/>
                        </a:rPr>
                        <a:t>1 575,7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1 836,9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/>
                          <a:ea typeface="Times New Roman"/>
                          <a:cs typeface="Times New Roman"/>
                        </a:rPr>
                        <a:t>Объем  продажи молока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тонн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1 167,9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1 509,9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1 774,0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/>
                          <a:ea typeface="Times New Roman"/>
                          <a:cs typeface="Times New Roman"/>
                        </a:rPr>
                        <a:t>Товарность молока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94,7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95,8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96,6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7849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/>
                          <a:ea typeface="Times New Roman"/>
                          <a:cs typeface="Times New Roman"/>
                        </a:rPr>
                        <a:t>Валовое производство мяса (привес)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центнер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654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774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651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7849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/>
                          <a:ea typeface="Times New Roman"/>
                          <a:cs typeface="Times New Roman"/>
                        </a:rPr>
                        <a:t>Объем продажи  скота в живом весе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тонн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/>
                          <a:ea typeface="Times New Roman"/>
                          <a:cs typeface="Times New Roman"/>
                        </a:rPr>
                        <a:t>83,8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63,3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71,3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6891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/>
                          <a:ea typeface="Times New Roman"/>
                          <a:cs typeface="Times New Roman"/>
                        </a:rPr>
                        <a:t>Выход приплода на 100 голов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голов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/>
                          <a:ea typeface="Times New Roman"/>
                          <a:cs typeface="Times New Roman"/>
                        </a:rPr>
                        <a:t>86,3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86,5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87,4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-756592" y="332656"/>
            <a:ext cx="941956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             Основные показатели производственной деятельности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            ООО «Агропромышленная компания» за 2014-2016 гг.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424936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200" dirty="0" smtClean="0"/>
              <a:t> </a:t>
            </a:r>
            <a:r>
              <a:rPr lang="ru-RU" sz="2200" dirty="0" smtClean="0">
                <a:latin typeface="Arial Black" pitchFamily="34" charset="0"/>
              </a:rPr>
              <a:t>В 2015 году ООО «Агропромышленная компания» присвоен статус племенного хозяйства по разведению племенной холмогорской породы крупного рогатого скота.</a:t>
            </a:r>
          </a:p>
          <a:p>
            <a:pPr algn="just">
              <a:buFont typeface="Arial" pitchFamily="34" charset="0"/>
              <a:buChar char="•"/>
            </a:pPr>
            <a:r>
              <a:rPr lang="ru-RU" sz="2200" dirty="0" smtClean="0">
                <a:latin typeface="Arial Black" pitchFamily="34" charset="0"/>
              </a:rPr>
              <a:t>ООО «Агропромышленная компания»  - единственное предприятие в Няндомском районе, занимающееся выращиванием картофеля.</a:t>
            </a:r>
          </a:p>
          <a:p>
            <a:pPr algn="just">
              <a:buFont typeface="Arial" pitchFamily="34" charset="0"/>
              <a:buChar char="•"/>
            </a:pPr>
            <a:r>
              <a:rPr lang="ru-RU" sz="2200" dirty="0" smtClean="0">
                <a:latin typeface="Arial Black" pitchFamily="34" charset="0"/>
              </a:rPr>
              <a:t>  В течение 2015-2017гг. оформлено в аренду у МО «Мошинское» 994 га сельскохозяйственных  угодий (сенокосы, пашни).</a:t>
            </a:r>
          </a:p>
          <a:p>
            <a:pPr algn="just">
              <a:buFont typeface="Arial" pitchFamily="34" charset="0"/>
              <a:buChar char="•"/>
            </a:pPr>
            <a:r>
              <a:rPr lang="ru-RU" sz="2200" dirty="0" smtClean="0">
                <a:latin typeface="Arial Black" pitchFamily="34" charset="0"/>
              </a:rPr>
              <a:t>  Направлены заявки на участие в 2018 году в ФЦП «Развитие мелиорации земель с/</a:t>
            </a:r>
            <a:r>
              <a:rPr lang="ru-RU" sz="2200" dirty="0" err="1" smtClean="0">
                <a:latin typeface="Arial Black" pitchFamily="34" charset="0"/>
              </a:rPr>
              <a:t>х</a:t>
            </a:r>
            <a:r>
              <a:rPr lang="ru-RU" sz="2200" dirty="0" smtClean="0">
                <a:latin typeface="Arial Black" pitchFamily="34" charset="0"/>
              </a:rPr>
              <a:t> назначения на 2014-2020 годы»: ООО «АПК» (57,3га- объем работ на 5,4 млн.руб.). Заявка одобрена Министерством АПК и торговли Архангельской области и направлены в Министерство сельского хозяйства РФ.</a:t>
            </a:r>
          </a:p>
          <a:p>
            <a:pPr algn="just"/>
            <a:r>
              <a:rPr lang="ru-RU" sz="2000" dirty="0" smtClean="0">
                <a:latin typeface="Arial Black" pitchFamily="34" charset="0"/>
              </a:rPr>
              <a:t>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 l="8081" t="12121" b="22727"/>
          <a:stretch>
            <a:fillRect/>
          </a:stretch>
        </p:blipFill>
        <p:spPr bwMode="auto">
          <a:xfrm>
            <a:off x="538893" y="3046804"/>
            <a:ext cx="8065555" cy="3811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SCF51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8525" y="576064"/>
            <a:ext cx="4379979" cy="3284984"/>
          </a:xfrm>
          <a:prstGeom prst="rect">
            <a:avLst/>
          </a:prstGeom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4664"/>
            <a:ext cx="4645290" cy="348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0"/>
            <a:ext cx="8892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Arial Black" pitchFamily="34" charset="0"/>
              </a:rPr>
              <a:t> За последние  годы приобретено новой техники </a:t>
            </a:r>
          </a:p>
          <a:p>
            <a:pPr algn="just"/>
            <a:r>
              <a:rPr lang="ru-RU" sz="2400" dirty="0" smtClean="0">
                <a:latin typeface="Arial Black" pitchFamily="34" charset="0"/>
              </a:rPr>
              <a:t>и оборудования на 30 млн. рублей.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8964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В 2011-2012 гг. проведено восстановление первого двора фермы Алексеевская</a:t>
            </a:r>
          </a:p>
          <a:p>
            <a:pPr algn="ctr"/>
            <a:endParaRPr lang="ru-RU" sz="2400" dirty="0" smtClean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endParaRPr lang="ru-RU" sz="2400" dirty="0" smtClean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" name="Рисунок 4" descr="160520126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412776"/>
            <a:ext cx="4224469" cy="3168352"/>
          </a:xfrm>
          <a:prstGeom prst="rect">
            <a:avLst/>
          </a:prstGeom>
        </p:spPr>
      </p:pic>
      <p:pic>
        <p:nvPicPr>
          <p:cNvPr id="6" name="Рисунок 5" descr="140520126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412776"/>
            <a:ext cx="4283968" cy="32129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3808" y="908720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До реконструкции</a:t>
            </a:r>
            <a:endParaRPr lang="ru-RU" sz="2400" b="1" dirty="0"/>
          </a:p>
        </p:txBody>
      </p:sp>
      <p:pic>
        <p:nvPicPr>
          <p:cNvPr id="7" name="Рисунок 6" descr="150520126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3356992"/>
            <a:ext cx="4668010" cy="3501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IMG42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1268760"/>
            <a:ext cx="4536504" cy="3024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1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Восстановление первого двора</a:t>
            </a:r>
            <a:endParaRPr lang="ru-RU" sz="2400" b="1" dirty="0"/>
          </a:p>
        </p:txBody>
      </p:sp>
      <p:pic>
        <p:nvPicPr>
          <p:cNvPr id="9" name="Рисунок 8" descr="CIMG4253.JPG"/>
          <p:cNvPicPr>
            <a:picLocks noChangeAspect="1"/>
          </p:cNvPicPr>
          <p:nvPr/>
        </p:nvPicPr>
        <p:blipFill>
          <a:blip r:embed="rId3" cstate="print"/>
          <a:srcRect b="22500"/>
          <a:stretch>
            <a:fillRect/>
          </a:stretch>
        </p:blipFill>
        <p:spPr>
          <a:xfrm>
            <a:off x="179511" y="908720"/>
            <a:ext cx="4738591" cy="2448272"/>
          </a:xfrm>
          <a:prstGeom prst="rect">
            <a:avLst/>
          </a:prstGeom>
        </p:spPr>
      </p:pic>
      <p:pic>
        <p:nvPicPr>
          <p:cNvPr id="11" name="Рисунок 10" descr="Фото0333.jpg"/>
          <p:cNvPicPr>
            <a:picLocks noChangeAspect="1"/>
          </p:cNvPicPr>
          <p:nvPr/>
        </p:nvPicPr>
        <p:blipFill>
          <a:blip r:embed="rId4" cstate="print"/>
          <a:srcRect t="21229"/>
          <a:stretch>
            <a:fillRect/>
          </a:stretch>
        </p:blipFill>
        <p:spPr>
          <a:xfrm>
            <a:off x="4716016" y="4352030"/>
            <a:ext cx="4166232" cy="2461346"/>
          </a:xfrm>
          <a:prstGeom prst="rect">
            <a:avLst/>
          </a:prstGeom>
        </p:spPr>
      </p:pic>
      <p:pic>
        <p:nvPicPr>
          <p:cNvPr id="12" name="Рисунок 11" descr="Фото0325.jpg"/>
          <p:cNvPicPr>
            <a:picLocks noChangeAspect="1"/>
          </p:cNvPicPr>
          <p:nvPr/>
        </p:nvPicPr>
        <p:blipFill>
          <a:blip r:embed="rId5" cstate="print"/>
          <a:srcRect t="41600"/>
          <a:stretch>
            <a:fillRect/>
          </a:stretch>
        </p:blipFill>
        <p:spPr>
          <a:xfrm>
            <a:off x="107504" y="3429000"/>
            <a:ext cx="4248472" cy="33081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99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836712"/>
            <a:ext cx="4427984" cy="2951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 descr="4162_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665" y="3816424"/>
            <a:ext cx="5202631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39552" y="260648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Торжественное  открытие нового двора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8" name="Рисунок 7" descr="aprovlvdi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5" y="836712"/>
            <a:ext cx="4434828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3082</TotalTime>
  <Words>610</Words>
  <Application>Microsoft Office PowerPoint</Application>
  <PresentationFormat>Экран (4:3)</PresentationFormat>
  <Paragraphs>135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Ноутбук 503</cp:lastModifiedBy>
  <cp:revision>239</cp:revision>
  <dcterms:created xsi:type="dcterms:W3CDTF">2017-11-28T13:04:23Z</dcterms:created>
  <dcterms:modified xsi:type="dcterms:W3CDTF">2017-12-20T13:12:24Z</dcterms:modified>
</cp:coreProperties>
</file>