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26" r:id="rId6"/>
    <p:sldMasterId id="2147483765" r:id="rId7"/>
  </p:sldMasterIdLst>
  <p:notesMasterIdLst>
    <p:notesMasterId r:id="rId26"/>
  </p:notesMasterIdLst>
  <p:handoutMasterIdLst>
    <p:handoutMasterId r:id="rId27"/>
  </p:handoutMasterIdLst>
  <p:sldIdLst>
    <p:sldId id="256" r:id="rId8"/>
    <p:sldId id="257" r:id="rId9"/>
    <p:sldId id="258" r:id="rId10"/>
    <p:sldId id="259" r:id="rId11"/>
    <p:sldId id="271" r:id="rId12"/>
    <p:sldId id="260" r:id="rId13"/>
    <p:sldId id="262" r:id="rId14"/>
    <p:sldId id="272" r:id="rId15"/>
    <p:sldId id="263" r:id="rId16"/>
    <p:sldId id="264" r:id="rId17"/>
    <p:sldId id="273" r:id="rId18"/>
    <p:sldId id="267" r:id="rId19"/>
    <p:sldId id="274" r:id="rId20"/>
    <p:sldId id="268" r:id="rId21"/>
    <p:sldId id="275" r:id="rId22"/>
    <p:sldId id="276" r:id="rId23"/>
    <p:sldId id="269" r:id="rId24"/>
    <p:sldId id="270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8" autoAdjust="0"/>
    <p:restoredTop sz="94660"/>
  </p:normalViewPr>
  <p:slideViewPr>
    <p:cSldViewPr snapToGrid="0">
      <p:cViewPr>
        <p:scale>
          <a:sx n="125" d="100"/>
          <a:sy n="125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4.2668881828622968E-2"/>
          <c:y val="0.10595279457124629"/>
          <c:w val="0.75386192283447129"/>
          <c:h val="0.82921984537243854"/>
        </c:manualLayout>
      </c:layout>
      <c:lineChart>
        <c:grouping val="standard"/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 w="44450">
              <a:solidFill>
                <a:srgbClr val="004586"/>
              </a:solidFill>
              <a:round/>
            </a:ln>
            <a:effectLst>
              <a:softEdge rad="0"/>
            </a:effectLst>
          </c:spPr>
          <c:marker>
            <c:spPr>
              <a:effectLst>
                <a:softEdge rad="0"/>
              </a:effectLst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13.7</c:v>
                </c:pt>
                <c:pt idx="1">
                  <c:v>13.7</c:v>
                </c:pt>
                <c:pt idx="2">
                  <c:v>13.4</c:v>
                </c:pt>
                <c:pt idx="3">
                  <c:v>14</c:v>
                </c:pt>
                <c:pt idx="4">
                  <c:v>14.1</c:v>
                </c:pt>
                <c:pt idx="5">
                  <c:v>14.3</c:v>
                </c:pt>
                <c:pt idx="6">
                  <c:v>13.7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44450">
              <a:solidFill>
                <a:srgbClr val="FF420E"/>
              </a:solidFill>
              <a:round/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16.3</c:v>
                </c:pt>
                <c:pt idx="1">
                  <c:v>16.399999999999999</c:v>
                </c:pt>
                <c:pt idx="2">
                  <c:v>16</c:v>
                </c:pt>
                <c:pt idx="3">
                  <c:v>17.100000000000001</c:v>
                </c:pt>
                <c:pt idx="4">
                  <c:v>16.600000000000001</c:v>
                </c:pt>
                <c:pt idx="5">
                  <c:v>14.8</c:v>
                </c:pt>
                <c:pt idx="6">
                  <c:v>14.7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Убыль населения</c:v>
                </c:pt>
              </c:strCache>
            </c:strRef>
          </c:tx>
          <c:spPr>
            <a:ln w="44450">
              <a:solidFill>
                <a:srgbClr val="579D1C"/>
              </a:solidFill>
              <a:round/>
            </a:ln>
          </c:spPr>
          <c:dLbls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>-2.6</c:v>
                </c:pt>
                <c:pt idx="1">
                  <c:v>-2.7</c:v>
                </c:pt>
                <c:pt idx="2">
                  <c:v>-2.6</c:v>
                </c:pt>
                <c:pt idx="3">
                  <c:v>-3.1</c:v>
                </c:pt>
                <c:pt idx="4">
                  <c:v>-2.5</c:v>
                </c:pt>
                <c:pt idx="5">
                  <c:v>-0.5</c:v>
                </c:pt>
                <c:pt idx="6">
                  <c:v>-1</c:v>
                </c:pt>
              </c:numCache>
            </c:numRef>
          </c:val>
          <c:smooth val="1"/>
        </c:ser>
        <c:dLbls>
          <c:showVal val="1"/>
        </c:dLbls>
        <c:marker val="1"/>
        <c:axId val="81613184"/>
        <c:axId val="81614720"/>
      </c:lineChart>
      <c:catAx>
        <c:axId val="81613184"/>
        <c:scaling>
          <c:orientation val="minMax"/>
        </c:scaling>
        <c:axPos val="b"/>
        <c:numFmt formatCode="General" sourceLinked="0"/>
        <c:majorTickMark val="cross"/>
        <c:tickLblPos val="low"/>
        <c:spPr>
          <a:ln w="9360">
            <a:solidFill>
              <a:srgbClr val="B3B3B3"/>
            </a:solidFill>
            <a:round/>
          </a:ln>
        </c:spPr>
        <c:crossAx val="81614720"/>
        <c:crossesAt val="0"/>
        <c:auto val="1"/>
        <c:lblAlgn val="ctr"/>
        <c:lblOffset val="100"/>
        <c:noMultiLvlLbl val="1"/>
      </c:catAx>
      <c:valAx>
        <c:axId val="81614720"/>
        <c:scaling>
          <c:orientation val="minMax"/>
        </c:scaling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B3B3B3"/>
            </a:solidFill>
            <a:round/>
          </a:ln>
        </c:spPr>
        <c:crossAx val="81613184"/>
        <c:crossesAt val="0"/>
        <c:crossBetween val="between"/>
      </c:valAx>
      <c:spPr>
        <a:noFill/>
        <a:ln>
          <a:solidFill>
            <a:srgbClr val="B3B3B3"/>
          </a:solidFill>
        </a:ln>
        <a:effectLst>
          <a:outerShdw sx="36000" sy="36000" algn="ctr" rotWithShape="0">
            <a:srgbClr val="000000"/>
          </a:outerShdw>
        </a:effectLst>
      </c:spPr>
    </c:plotArea>
    <c:legend>
      <c:legendPos val="r"/>
      <c:layout>
        <c:manualLayout>
          <c:xMode val="edge"/>
          <c:yMode val="edge"/>
          <c:x val="0.78927233111986017"/>
          <c:y val="0.41629910970059419"/>
          <c:w val="0.19804024212005908"/>
          <c:h val="0.29821077500466731"/>
        </c:manualLayout>
      </c:layout>
      <c:overlay val="1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1"/>
  </c:char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"/>
          <c:y val="3.6153983672010018E-2"/>
          <c:w val="0.95099337748344392"/>
          <c:h val="0.71684190494443478"/>
        </c:manualLayout>
      </c:layout>
      <c:lineChart>
        <c:grouping val="standard"/>
        <c:ser>
          <c:idx val="3"/>
          <c:order val="0"/>
          <c:tx>
            <c:strRef>
              <c:f>Sheet1!$A$30</c:f>
              <c:strCache>
                <c:ptCount val="1"/>
                <c:pt idx="0">
                  <c:v>ОЦРБ</c:v>
                </c:pt>
              </c:strCache>
            </c:strRef>
          </c:tx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2.2624426328276513E-3"/>
                  <c:y val="-1.31618833929677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6323766785935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624426328276551E-2"/>
                  <c:y val="-5.26475335718708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873278984829522E-3"/>
                  <c:y val="-3.94856501789031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36198369544881E-2"/>
                  <c:y val="-5.9228475268354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5248852656553009E-3"/>
                  <c:y val="9.8714125447257953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624426328276513E-3"/>
                  <c:y val="-7.897130035780632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2.961423763417737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0497705313105203E-3"/>
                  <c:y val="-2.6323766785935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7873278984829522E-3"/>
                  <c:y val="6.25189461165966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3574655796965908E-2"/>
                  <c:y val="-6.0324602009485337E-17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8099541062621207E-2"/>
                  <c:y val="-3.94856501789032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Sheet1!$B$30:$M$30</c:f>
              <c:numCache>
                <c:formatCode>General</c:formatCode>
                <c:ptCount val="12"/>
                <c:pt idx="0">
                  <c:v>15.1</c:v>
                </c:pt>
                <c:pt idx="1">
                  <c:v>13.5</c:v>
                </c:pt>
                <c:pt idx="2">
                  <c:v>11.8</c:v>
                </c:pt>
                <c:pt idx="3">
                  <c:v>11.6</c:v>
                </c:pt>
                <c:pt idx="4">
                  <c:v>10.6</c:v>
                </c:pt>
                <c:pt idx="5">
                  <c:v>3.8</c:v>
                </c:pt>
                <c:pt idx="6">
                  <c:v>9.6</c:v>
                </c:pt>
                <c:pt idx="7">
                  <c:v>4</c:v>
                </c:pt>
                <c:pt idx="8">
                  <c:v>12.8</c:v>
                </c:pt>
                <c:pt idx="9">
                  <c:v>6.1</c:v>
                </c:pt>
                <c:pt idx="10">
                  <c:v>6</c:v>
                </c:pt>
                <c:pt idx="11">
                  <c:v>4.2</c:v>
                </c:pt>
              </c:numCache>
            </c:numRef>
          </c:val>
        </c:ser>
        <c:ser>
          <c:idx val="4"/>
          <c:order val="1"/>
          <c:tx>
            <c:strRef>
              <c:f>Sheet1!$A$31</c:f>
              <c:strCache>
                <c:ptCount val="1"/>
                <c:pt idx="0">
                  <c:v>АО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2121159325485685E-2"/>
                  <c:y val="4.60665918753870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121159325485685E-2"/>
                  <c:y val="3.948565017890317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858716692658037E-2"/>
                  <c:y val="-5.922847526835476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483143020934502E-2"/>
                  <c:y val="4.60665918753870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021618262864485E-2"/>
                  <c:y val="-3.2904708482419311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746600724480368E-2"/>
                  <c:y val="-1.9742825089451587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193563190379028E-2"/>
                  <c:y val="-3.948565017890317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456005823206676E-2"/>
                  <c:y val="-3.9485650178903237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2392645315621532E-2"/>
                  <c:y val="1.9742825089451587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718448456034334E-2"/>
                  <c:y val="-2.9614237634177379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243333721689633E-2"/>
                  <c:y val="-4.606659187538709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Sheet1!$B$31:$M$31</c:f>
              <c:numCache>
                <c:formatCode>General</c:formatCode>
                <c:ptCount val="12"/>
                <c:pt idx="0">
                  <c:v>12.4</c:v>
                </c:pt>
                <c:pt idx="1">
                  <c:v>12.4</c:v>
                </c:pt>
                <c:pt idx="2">
                  <c:v>10.1</c:v>
                </c:pt>
                <c:pt idx="3">
                  <c:v>12.6</c:v>
                </c:pt>
                <c:pt idx="4">
                  <c:v>10.200000000000001</c:v>
                </c:pt>
                <c:pt idx="5">
                  <c:v>10.7</c:v>
                </c:pt>
                <c:pt idx="6">
                  <c:v>9</c:v>
                </c:pt>
                <c:pt idx="7">
                  <c:v>8.1</c:v>
                </c:pt>
                <c:pt idx="8">
                  <c:v>7.5</c:v>
                </c:pt>
                <c:pt idx="9">
                  <c:v>6.7</c:v>
                </c:pt>
                <c:pt idx="10">
                  <c:v>7.3</c:v>
                </c:pt>
                <c:pt idx="11">
                  <c:v>7.7</c:v>
                </c:pt>
              </c:numCache>
            </c:numRef>
          </c:val>
        </c:ser>
        <c:dLbls/>
        <c:marker val="1"/>
        <c:axId val="95593984"/>
        <c:axId val="95595520"/>
      </c:lineChart>
      <c:lineChart>
        <c:grouping val="standard"/>
        <c:ser>
          <c:idx val="5"/>
          <c:order val="2"/>
          <c:tx>
            <c:strRef>
              <c:f>Sheet1!$A$32</c:f>
              <c:strCache>
                <c:ptCount val="1"/>
                <c:pt idx="0">
                  <c:v>РФ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3.1674196859587112E-2"/>
                  <c:y val="-1.64523542412096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098891189335831E-2"/>
                  <c:y val="8.028852506587420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824083149576686E-2"/>
                  <c:y val="1.551314504240044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236634041175035E-2"/>
                  <c:y val="4.8418371709205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436762590671407E-2"/>
                  <c:y val="4.343240155144400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849491627358957E-2"/>
                  <c:y val="5.0013343247927916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33674979985399E-2"/>
                  <c:y val="3.938978606757643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411928808946797E-2"/>
                  <c:y val="4.5032036749636586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2736832316659241E-2"/>
                  <c:y val="-5.988475579265376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4711748775519899E-2"/>
                  <c:y val="-6.345763713102034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Sheet1!$B$32:$M$32</c:f>
              <c:numCache>
                <c:formatCode>General</c:formatCode>
                <c:ptCount val="12"/>
                <c:pt idx="0">
                  <c:v>13.3</c:v>
                </c:pt>
                <c:pt idx="1">
                  <c:v>12.4</c:v>
                </c:pt>
                <c:pt idx="2">
                  <c:v>11.6</c:v>
                </c:pt>
                <c:pt idx="3">
                  <c:v>11</c:v>
                </c:pt>
                <c:pt idx="4">
                  <c:v>10.200000000000001</c:v>
                </c:pt>
                <c:pt idx="5">
                  <c:v>9.4</c:v>
                </c:pt>
                <c:pt idx="6">
                  <c:v>8.5</c:v>
                </c:pt>
                <c:pt idx="7">
                  <c:v>7.9</c:v>
                </c:pt>
                <c:pt idx="8">
                  <c:v>6.8</c:v>
                </c:pt>
                <c:pt idx="9">
                  <c:v>7.3</c:v>
                </c:pt>
                <c:pt idx="10">
                  <c:v>8.7000000000000011</c:v>
                </c:pt>
              </c:numCache>
            </c:numRef>
          </c:val>
        </c:ser>
        <c:dLbls/>
        <c:marker val="1"/>
        <c:axId val="95615232"/>
        <c:axId val="95613696"/>
      </c:lineChart>
      <c:catAx>
        <c:axId val="95593984"/>
        <c:scaling>
          <c:orientation val="minMax"/>
        </c:scaling>
        <c:axPos val="b"/>
        <c:numFmt formatCode="General" sourceLinked="1"/>
        <c:minorTickMark val="cross"/>
        <c:tickLblPos val="nextTo"/>
        <c:txPr>
          <a:bodyPr rot="0" vert="horz"/>
          <a:lstStyle/>
          <a:p>
            <a:pPr>
              <a:defRPr sz="1000"/>
            </a:pPr>
            <a:endParaRPr lang="ru-RU"/>
          </a:p>
        </c:txPr>
        <c:crossAx val="95595520"/>
        <c:crosses val="autoZero"/>
        <c:auto val="1"/>
        <c:lblAlgn val="ctr"/>
        <c:lblOffset val="100"/>
        <c:noMultiLvlLbl val="1"/>
      </c:catAx>
      <c:valAx>
        <c:axId val="95595520"/>
        <c:scaling>
          <c:orientation val="minMax"/>
          <c:min val="5"/>
        </c:scaling>
        <c:delete val="1"/>
        <c:axPos val="l"/>
        <c:majorGridlines/>
        <c:numFmt formatCode="General" sourceLinked="1"/>
        <c:tickLblPos val="none"/>
        <c:crossAx val="95593984"/>
        <c:crosses val="autoZero"/>
        <c:crossBetween val="between"/>
      </c:valAx>
      <c:valAx>
        <c:axId val="95613696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0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95615232"/>
        <c:crosses val="max"/>
        <c:crossBetween val="between"/>
      </c:valAx>
      <c:catAx>
        <c:axId val="95615232"/>
        <c:scaling>
          <c:orientation val="minMax"/>
        </c:scaling>
        <c:delete val="1"/>
        <c:axPos val="t"/>
        <c:numFmt formatCode="General" sourceLinked="1"/>
        <c:tickLblPos val="none"/>
        <c:crossAx val="95613696"/>
        <c:crosses val="max"/>
        <c:auto val="1"/>
        <c:lblAlgn val="ctr"/>
        <c:lblOffset val="100"/>
      </c:catAx>
      <c:spPr>
        <a:ln>
          <a:solidFill>
            <a:srgbClr val="B3B3B3"/>
          </a:solidFill>
        </a:ln>
      </c:spPr>
    </c:plotArea>
    <c:legend>
      <c:legendPos val="t"/>
      <c:layout/>
      <c:overlay val="1"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97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Материнская смертность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649457566798871"/>
          <c:y val="1.9851291798074315E-2"/>
        </c:manualLayout>
      </c:layout>
      <c:overlay val="1"/>
    </c:title>
    <c:plotArea>
      <c:layout>
        <c:manualLayout>
          <c:layoutTarget val="inner"/>
          <c:xMode val="edge"/>
          <c:yMode val="edge"/>
          <c:x val="5.8072009291521502E-2"/>
          <c:y val="0.13338685320753069"/>
          <c:w val="0.92566782810685244"/>
          <c:h val="0.6581535457998177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 АО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3.8213346665185388E-2"/>
                  <c:y val="5.5695565989743831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031811280228132E-2"/>
                  <c:y val="6.4978160321367801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789764100285163E-2"/>
                  <c:y val="-6.0336863155555837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910787690256665E-2"/>
                  <c:y val="-4.1771674492307891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729252305299388E-2"/>
                  <c:y val="-0.10210853764786364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850275895271015E-2"/>
                  <c:y val="-3.7130377326495899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145576417435119E-7"/>
                  <c:y val="-6.0336863155555837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98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14.3</c:v>
                </c:pt>
                <c:pt idx="1">
                  <c:v>13.2</c:v>
                </c:pt>
                <c:pt idx="2">
                  <c:v>26.4</c:v>
                </c:pt>
                <c:pt idx="3">
                  <c:v>33.800000000000011</c:v>
                </c:pt>
                <c:pt idx="4">
                  <c:v>20.3</c:v>
                </c:pt>
                <c:pt idx="5">
                  <c:v>42.1</c:v>
                </c:pt>
                <c:pt idx="6">
                  <c:v>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РФ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29107876902567E-2"/>
                  <c:y val="-6.0336863155555837E-2"/>
                </c:manualLayout>
              </c:layout>
              <c:spPr/>
              <c:txPr>
                <a:bodyPr/>
                <a:lstStyle/>
                <a:p>
                  <a:pPr>
                    <a:defRPr sz="898" b="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031811280228132E-2"/>
                  <c:y val="-9.282594331623982E-2"/>
                </c:manualLayout>
              </c:layout>
              <c:spPr/>
              <c:txPr>
                <a:bodyPr/>
                <a:lstStyle/>
                <a:p>
                  <a:pPr>
                    <a:defRPr sz="898" b="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789764100285163E-2"/>
                  <c:y val="6.4978160321367801E-2"/>
                </c:manualLayout>
              </c:layout>
              <c:spPr/>
              <c:txPr>
                <a:bodyPr/>
                <a:lstStyle/>
                <a:p>
                  <a:pPr>
                    <a:defRPr sz="898" b="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0547716920342216E-2"/>
                  <c:y val="6.4978160321367801E-2"/>
                </c:manualLayout>
              </c:layout>
              <c:spPr/>
              <c:txPr>
                <a:bodyPr/>
                <a:lstStyle/>
                <a:p>
                  <a:pPr>
                    <a:defRPr sz="898" b="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757952820057031E-2"/>
                  <c:y val="-3.2489080160683914E-2"/>
                </c:manualLayout>
              </c:layout>
              <c:spPr/>
              <c:txPr>
                <a:bodyPr/>
                <a:lstStyle/>
                <a:p>
                  <a:pPr>
                    <a:defRPr sz="898" b="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850507351035091E-2"/>
                  <c:y val="5.5695565989743831E-2"/>
                </c:manualLayout>
              </c:layout>
              <c:spPr/>
              <c:txPr>
                <a:bodyPr/>
                <a:lstStyle/>
                <a:p>
                  <a:pPr>
                    <a:defRPr sz="898" b="0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98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26.2</c:v>
                </c:pt>
                <c:pt idx="1">
                  <c:v>24.2</c:v>
                </c:pt>
                <c:pt idx="2">
                  <c:v>22.6</c:v>
                </c:pt>
                <c:pt idx="3">
                  <c:v>26.1</c:v>
                </c:pt>
                <c:pt idx="4">
                  <c:v>18.600000000000001</c:v>
                </c:pt>
                <c:pt idx="5">
                  <c:v>17.3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СЗФО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3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3"/>
          </c:dPt>
          <c:dPt>
            <c:idx val="4"/>
          </c:dPt>
          <c:dPt>
            <c:idx val="5"/>
          </c:dPt>
          <c:dLbls>
            <c:dLbl>
              <c:idx val="1"/>
              <c:layout>
                <c:manualLayout>
                  <c:x val="-0.11464003999555608"/>
                  <c:y val="-1.8565188663247949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8184646150427787E-3"/>
                  <c:y val="-4.177167449230787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729252305299388E-2"/>
                  <c:y val="6.0336863155555837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152834870199724E-2"/>
                  <c:y val="-4.177167449230787E-2"/>
                </c:manualLayout>
              </c:layout>
              <c:spPr/>
              <c:txPr>
                <a:bodyPr/>
                <a:lstStyle/>
                <a:p>
                  <a:pPr>
                    <a:defRPr sz="898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98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1">
                  <c:v>17.399999999999999</c:v>
                </c:pt>
                <c:pt idx="2">
                  <c:v>22.8</c:v>
                </c:pt>
                <c:pt idx="3">
                  <c:v>27</c:v>
                </c:pt>
                <c:pt idx="4">
                  <c:v>16.100000000000001</c:v>
                </c:pt>
                <c:pt idx="5">
                  <c:v>19.2</c:v>
                </c:pt>
              </c:numCache>
            </c:numRef>
          </c:val>
        </c:ser>
        <c:dLbls/>
        <c:marker val="1"/>
        <c:axId val="130608128"/>
        <c:axId val="130622208"/>
      </c:lineChart>
      <c:catAx>
        <c:axId val="130608128"/>
        <c:scaling>
          <c:orientation val="minMax"/>
        </c:scaling>
        <c:axPos val="b"/>
        <c:numFmt formatCode="General" sourceLinked="1"/>
        <c:minorTickMark val="cross"/>
        <c:tickLblPos val="nextTo"/>
        <c:txPr>
          <a:bodyPr rot="0" vert="horz"/>
          <a:lstStyle/>
          <a:p>
            <a:pPr>
              <a:defRPr sz="823"/>
            </a:pPr>
            <a:endParaRPr lang="ru-RU"/>
          </a:p>
        </c:txPr>
        <c:crossAx val="130622208"/>
        <c:crosses val="autoZero"/>
        <c:auto val="1"/>
        <c:lblAlgn val="ctr"/>
        <c:lblOffset val="100"/>
        <c:noMultiLvlLbl val="1"/>
      </c:catAx>
      <c:valAx>
        <c:axId val="130622208"/>
        <c:scaling>
          <c:orientation val="minMax"/>
          <c:max val="45"/>
          <c:min val="0"/>
        </c:scaling>
        <c:delete val="1"/>
        <c:axPos val="l"/>
        <c:majorGridlines/>
        <c:numFmt formatCode="General" sourceLinked="1"/>
        <c:tickLblPos val="none"/>
        <c:crossAx val="13060812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21767594108019644"/>
          <c:y val="0.88089330024813894"/>
          <c:w val="0.51554828150572829"/>
          <c:h val="0.1215880893300248"/>
        </c:manualLayout>
      </c:layout>
      <c:overlay val="1"/>
      <c:txPr>
        <a:bodyPr/>
        <a:lstStyle/>
        <a:p>
          <a:pPr>
            <a:defRPr sz="1048"/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sz="1347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6ED9F9D-2AC9-443A-9E55-69B10BD8557F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4859E73C-645B-4C3E-9E70-72462DF05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2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body"/>
          </p:nvPr>
        </p:nvSpPr>
        <p:spPr>
          <a:xfrm>
            <a:off x="762950" y="5109572"/>
            <a:ext cx="6103227" cy="4840456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413" name="PlaceHolder 2"/>
          <p:cNvSpPr>
            <a:spLocks noGrp="1"/>
          </p:cNvSpPr>
          <p:nvPr>
            <p:ph type="hdr"/>
          </p:nvPr>
        </p:nvSpPr>
        <p:spPr>
          <a:xfrm>
            <a:off x="0" y="1"/>
            <a:ext cx="3310834" cy="53750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414" name="PlaceHolder 3"/>
          <p:cNvSpPr>
            <a:spLocks noGrp="1"/>
          </p:cNvSpPr>
          <p:nvPr>
            <p:ph type="dt"/>
          </p:nvPr>
        </p:nvSpPr>
        <p:spPr>
          <a:xfrm>
            <a:off x="4318290" y="1"/>
            <a:ext cx="3310834" cy="537505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15" name="PlaceHolder 4"/>
          <p:cNvSpPr>
            <a:spLocks noGrp="1"/>
          </p:cNvSpPr>
          <p:nvPr>
            <p:ph type="ftr"/>
          </p:nvPr>
        </p:nvSpPr>
        <p:spPr>
          <a:xfrm>
            <a:off x="0" y="10219506"/>
            <a:ext cx="3310834" cy="537505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16" name="PlaceHolder 5"/>
          <p:cNvSpPr>
            <a:spLocks noGrp="1"/>
          </p:cNvSpPr>
          <p:nvPr>
            <p:ph type="sldNum"/>
          </p:nvPr>
        </p:nvSpPr>
        <p:spPr>
          <a:xfrm>
            <a:off x="4318290" y="10219506"/>
            <a:ext cx="3310834" cy="537505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1D13131-11A1-4151-8111-71F19141C111}" type="slidenum">
              <a:rPr lang="ru-R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1961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ustomShape 1"/>
          <p:cNvSpPr/>
          <p:nvPr/>
        </p:nvSpPr>
        <p:spPr>
          <a:xfrm>
            <a:off x="3847442" y="9430269"/>
            <a:ext cx="2948252" cy="494043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13151B1-1101-4131-8181-11B1C111B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95000"/>
                </a:lnSpc>
              </a:pPr>
              <a:t>1</a:t>
            </a:fld>
            <a:endParaRPr/>
          </a:p>
        </p:txBody>
      </p:sp>
      <p:sp>
        <p:nvSpPr>
          <p:cNvPr id="860" name="PlaceHolder 2"/>
          <p:cNvSpPr>
            <a:spLocks noGrp="1"/>
          </p:cNvSpPr>
          <p:nvPr>
            <p:ph type="body"/>
          </p:nvPr>
        </p:nvSpPr>
        <p:spPr>
          <a:xfrm>
            <a:off x="679751" y="4715135"/>
            <a:ext cx="5437282" cy="4467025"/>
          </a:xfrm>
          <a:prstGeom prst="rect">
            <a:avLst/>
          </a:prstGeom>
        </p:spPr>
        <p:txBody>
          <a:bodyPr lIns="90657" tIns="45329" rIns="90657" bIns="4532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740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CustomShape 1"/>
          <p:cNvSpPr/>
          <p:nvPr/>
        </p:nvSpPr>
        <p:spPr>
          <a:xfrm>
            <a:off x="3847442" y="9430269"/>
            <a:ext cx="2948252" cy="494043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1416131-D171-41B1-A151-81A1C161B1E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95000"/>
                </a:lnSpc>
              </a:pPr>
              <a:t>3</a:t>
            </a:fld>
            <a:endParaRPr/>
          </a:p>
        </p:txBody>
      </p:sp>
      <p:sp>
        <p:nvSpPr>
          <p:cNvPr id="862" name="PlaceHolder 2"/>
          <p:cNvSpPr>
            <a:spLocks noGrp="1"/>
          </p:cNvSpPr>
          <p:nvPr>
            <p:ph type="body"/>
          </p:nvPr>
        </p:nvSpPr>
        <p:spPr>
          <a:xfrm>
            <a:off x="679751" y="4715135"/>
            <a:ext cx="5437282" cy="4467025"/>
          </a:xfrm>
          <a:prstGeom prst="rect">
            <a:avLst/>
          </a:prstGeom>
        </p:spPr>
        <p:txBody>
          <a:bodyPr lIns="90657" tIns="45329" rIns="90657" bIns="4532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51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CustomShape 1"/>
          <p:cNvSpPr/>
          <p:nvPr/>
        </p:nvSpPr>
        <p:spPr>
          <a:xfrm>
            <a:off x="3847442" y="9430269"/>
            <a:ext cx="2948252" cy="494043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4151F111-8121-4191-8121-61F1D1F1C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95000"/>
                </a:lnSpc>
              </a:pPr>
              <a:t>4</a:t>
            </a:fld>
            <a:endParaRPr/>
          </a:p>
        </p:txBody>
      </p:sp>
      <p:sp>
        <p:nvSpPr>
          <p:cNvPr id="864" name="PlaceHolder 2"/>
          <p:cNvSpPr>
            <a:spLocks noGrp="1"/>
          </p:cNvSpPr>
          <p:nvPr>
            <p:ph type="body"/>
          </p:nvPr>
        </p:nvSpPr>
        <p:spPr>
          <a:xfrm>
            <a:off x="679751" y="4715135"/>
            <a:ext cx="5437282" cy="4467025"/>
          </a:xfrm>
          <a:prstGeom prst="rect">
            <a:avLst/>
          </a:prstGeom>
        </p:spPr>
        <p:txBody>
          <a:bodyPr lIns="90657" tIns="45329" rIns="90657" bIns="4532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17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prstGeom prst="rect">
            <a:avLst/>
          </a:prstGeo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146" algn="l"/>
                <a:tab pos="895490" algn="l"/>
                <a:tab pos="1344834" algn="l"/>
                <a:tab pos="1794178" algn="l"/>
                <a:tab pos="2243522" algn="l"/>
                <a:tab pos="2692865" algn="l"/>
                <a:tab pos="3142210" algn="l"/>
                <a:tab pos="3591553" algn="l"/>
                <a:tab pos="4040898" algn="l"/>
                <a:tab pos="4490241" algn="l"/>
                <a:tab pos="4939586" algn="l"/>
                <a:tab pos="5388929" algn="l"/>
                <a:tab pos="5838274" algn="l"/>
                <a:tab pos="6287617" algn="l"/>
                <a:tab pos="6736961" algn="l"/>
                <a:tab pos="7184706" algn="l"/>
                <a:tab pos="7634050" algn="l"/>
                <a:tab pos="8083394" algn="l"/>
                <a:tab pos="8532738" algn="l"/>
                <a:tab pos="8982082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8374" indent="-287836" eaLnBrk="0" hangingPunct="0">
              <a:tabLst>
                <a:tab pos="0" algn="l"/>
                <a:tab pos="446146" algn="l"/>
                <a:tab pos="895490" algn="l"/>
                <a:tab pos="1344834" algn="l"/>
                <a:tab pos="1794178" algn="l"/>
                <a:tab pos="2243522" algn="l"/>
                <a:tab pos="2692865" algn="l"/>
                <a:tab pos="3142210" algn="l"/>
                <a:tab pos="3591553" algn="l"/>
                <a:tab pos="4040898" algn="l"/>
                <a:tab pos="4490241" algn="l"/>
                <a:tab pos="4939586" algn="l"/>
                <a:tab pos="5388929" algn="l"/>
                <a:tab pos="5838274" algn="l"/>
                <a:tab pos="6287617" algn="l"/>
                <a:tab pos="6736961" algn="l"/>
                <a:tab pos="7184706" algn="l"/>
                <a:tab pos="7634050" algn="l"/>
                <a:tab pos="8083394" algn="l"/>
                <a:tab pos="8532738" algn="l"/>
                <a:tab pos="8982082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51344" indent="-230269" eaLnBrk="0" hangingPunct="0">
              <a:tabLst>
                <a:tab pos="0" algn="l"/>
                <a:tab pos="446146" algn="l"/>
                <a:tab pos="895490" algn="l"/>
                <a:tab pos="1344834" algn="l"/>
                <a:tab pos="1794178" algn="l"/>
                <a:tab pos="2243522" algn="l"/>
                <a:tab pos="2692865" algn="l"/>
                <a:tab pos="3142210" algn="l"/>
                <a:tab pos="3591553" algn="l"/>
                <a:tab pos="4040898" algn="l"/>
                <a:tab pos="4490241" algn="l"/>
                <a:tab pos="4939586" algn="l"/>
                <a:tab pos="5388929" algn="l"/>
                <a:tab pos="5838274" algn="l"/>
                <a:tab pos="6287617" algn="l"/>
                <a:tab pos="6736961" algn="l"/>
                <a:tab pos="7184706" algn="l"/>
                <a:tab pos="7634050" algn="l"/>
                <a:tab pos="8083394" algn="l"/>
                <a:tab pos="8532738" algn="l"/>
                <a:tab pos="8982082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11881" indent="-230269" eaLnBrk="0" hangingPunct="0">
              <a:tabLst>
                <a:tab pos="0" algn="l"/>
                <a:tab pos="446146" algn="l"/>
                <a:tab pos="895490" algn="l"/>
                <a:tab pos="1344834" algn="l"/>
                <a:tab pos="1794178" algn="l"/>
                <a:tab pos="2243522" algn="l"/>
                <a:tab pos="2692865" algn="l"/>
                <a:tab pos="3142210" algn="l"/>
                <a:tab pos="3591553" algn="l"/>
                <a:tab pos="4040898" algn="l"/>
                <a:tab pos="4490241" algn="l"/>
                <a:tab pos="4939586" algn="l"/>
                <a:tab pos="5388929" algn="l"/>
                <a:tab pos="5838274" algn="l"/>
                <a:tab pos="6287617" algn="l"/>
                <a:tab pos="6736961" algn="l"/>
                <a:tab pos="7184706" algn="l"/>
                <a:tab pos="7634050" algn="l"/>
                <a:tab pos="8083394" algn="l"/>
                <a:tab pos="8532738" algn="l"/>
                <a:tab pos="8982082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72419" indent="-230269" eaLnBrk="0" hangingPunct="0">
              <a:tabLst>
                <a:tab pos="0" algn="l"/>
                <a:tab pos="446146" algn="l"/>
                <a:tab pos="895490" algn="l"/>
                <a:tab pos="1344834" algn="l"/>
                <a:tab pos="1794178" algn="l"/>
                <a:tab pos="2243522" algn="l"/>
                <a:tab pos="2692865" algn="l"/>
                <a:tab pos="3142210" algn="l"/>
                <a:tab pos="3591553" algn="l"/>
                <a:tab pos="4040898" algn="l"/>
                <a:tab pos="4490241" algn="l"/>
                <a:tab pos="4939586" algn="l"/>
                <a:tab pos="5388929" algn="l"/>
                <a:tab pos="5838274" algn="l"/>
                <a:tab pos="6287617" algn="l"/>
                <a:tab pos="6736961" algn="l"/>
                <a:tab pos="7184706" algn="l"/>
                <a:tab pos="7634050" algn="l"/>
                <a:tab pos="8083394" algn="l"/>
                <a:tab pos="8532738" algn="l"/>
                <a:tab pos="8982082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146" algn="l"/>
                <a:tab pos="895490" algn="l"/>
                <a:tab pos="1344834" algn="l"/>
                <a:tab pos="1794178" algn="l"/>
                <a:tab pos="2243522" algn="l"/>
                <a:tab pos="2692865" algn="l"/>
                <a:tab pos="3142210" algn="l"/>
                <a:tab pos="3591553" algn="l"/>
                <a:tab pos="4040898" algn="l"/>
                <a:tab pos="4490241" algn="l"/>
                <a:tab pos="4939586" algn="l"/>
                <a:tab pos="5388929" algn="l"/>
                <a:tab pos="5838274" algn="l"/>
                <a:tab pos="6287617" algn="l"/>
                <a:tab pos="6736961" algn="l"/>
                <a:tab pos="7184706" algn="l"/>
                <a:tab pos="7634050" algn="l"/>
                <a:tab pos="8083394" algn="l"/>
                <a:tab pos="8532738" algn="l"/>
                <a:tab pos="8982082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146" algn="l"/>
                <a:tab pos="895490" algn="l"/>
                <a:tab pos="1344834" algn="l"/>
                <a:tab pos="1794178" algn="l"/>
                <a:tab pos="2243522" algn="l"/>
                <a:tab pos="2692865" algn="l"/>
                <a:tab pos="3142210" algn="l"/>
                <a:tab pos="3591553" algn="l"/>
                <a:tab pos="4040898" algn="l"/>
                <a:tab pos="4490241" algn="l"/>
                <a:tab pos="4939586" algn="l"/>
                <a:tab pos="5388929" algn="l"/>
                <a:tab pos="5838274" algn="l"/>
                <a:tab pos="6287617" algn="l"/>
                <a:tab pos="6736961" algn="l"/>
                <a:tab pos="7184706" algn="l"/>
                <a:tab pos="7634050" algn="l"/>
                <a:tab pos="8083394" algn="l"/>
                <a:tab pos="8532738" algn="l"/>
                <a:tab pos="8982082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146" algn="l"/>
                <a:tab pos="895490" algn="l"/>
                <a:tab pos="1344834" algn="l"/>
                <a:tab pos="1794178" algn="l"/>
                <a:tab pos="2243522" algn="l"/>
                <a:tab pos="2692865" algn="l"/>
                <a:tab pos="3142210" algn="l"/>
                <a:tab pos="3591553" algn="l"/>
                <a:tab pos="4040898" algn="l"/>
                <a:tab pos="4490241" algn="l"/>
                <a:tab pos="4939586" algn="l"/>
                <a:tab pos="5388929" algn="l"/>
                <a:tab pos="5838274" algn="l"/>
                <a:tab pos="6287617" algn="l"/>
                <a:tab pos="6736961" algn="l"/>
                <a:tab pos="7184706" algn="l"/>
                <a:tab pos="7634050" algn="l"/>
                <a:tab pos="8083394" algn="l"/>
                <a:tab pos="8532738" algn="l"/>
                <a:tab pos="8982082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146" algn="l"/>
                <a:tab pos="895490" algn="l"/>
                <a:tab pos="1344834" algn="l"/>
                <a:tab pos="1794178" algn="l"/>
                <a:tab pos="2243522" algn="l"/>
                <a:tab pos="2692865" algn="l"/>
                <a:tab pos="3142210" algn="l"/>
                <a:tab pos="3591553" algn="l"/>
                <a:tab pos="4040898" algn="l"/>
                <a:tab pos="4490241" algn="l"/>
                <a:tab pos="4939586" algn="l"/>
                <a:tab pos="5388929" algn="l"/>
                <a:tab pos="5838274" algn="l"/>
                <a:tab pos="6287617" algn="l"/>
                <a:tab pos="6736961" algn="l"/>
                <a:tab pos="7184706" algn="l"/>
                <a:tab pos="7634050" algn="l"/>
                <a:tab pos="8083394" algn="l"/>
                <a:tab pos="8532738" algn="l"/>
                <a:tab pos="8982082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F2CA64-1788-446A-84C0-D08B0E04F632}" type="slidenum">
              <a:rPr lang="ru-RU" sz="12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5</a:t>
            </a:fld>
            <a:endParaRPr lang="ru-RU" sz="1200" b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50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CustomShape 1"/>
          <p:cNvSpPr/>
          <p:nvPr/>
        </p:nvSpPr>
        <p:spPr>
          <a:xfrm>
            <a:off x="3847442" y="9430269"/>
            <a:ext cx="2948252" cy="494043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1C131E1-4101-4151-B191-91D18141D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95000"/>
                </a:lnSpc>
              </a:pPr>
              <a:t>6</a:t>
            </a:fld>
            <a:endParaRPr/>
          </a:p>
        </p:txBody>
      </p:sp>
      <p:sp>
        <p:nvSpPr>
          <p:cNvPr id="866" name="PlaceHolder 2"/>
          <p:cNvSpPr>
            <a:spLocks noGrp="1"/>
          </p:cNvSpPr>
          <p:nvPr>
            <p:ph type="body"/>
          </p:nvPr>
        </p:nvSpPr>
        <p:spPr>
          <a:xfrm>
            <a:off x="679751" y="4715135"/>
            <a:ext cx="5437282" cy="4467025"/>
          </a:xfrm>
          <a:prstGeom prst="rect">
            <a:avLst/>
          </a:prstGeom>
        </p:spPr>
        <p:txBody>
          <a:bodyPr lIns="90657" tIns="45329" rIns="90657" bIns="4532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233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CustomShape 1"/>
          <p:cNvSpPr/>
          <p:nvPr/>
        </p:nvSpPr>
        <p:spPr>
          <a:xfrm>
            <a:off x="3847442" y="9430269"/>
            <a:ext cx="2948252" cy="494043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1C171E1-8101-41C1-8111-A131B1210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95000"/>
                </a:lnSpc>
              </a:pPr>
              <a:t>9</a:t>
            </a:fld>
            <a:endParaRPr/>
          </a:p>
        </p:txBody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679751" y="4715135"/>
            <a:ext cx="5437282" cy="4467025"/>
          </a:xfrm>
          <a:prstGeom prst="rect">
            <a:avLst/>
          </a:prstGeom>
        </p:spPr>
        <p:txBody>
          <a:bodyPr lIns="90657" tIns="45329" rIns="90657" bIns="4532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973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CustomShape 1"/>
          <p:cNvSpPr/>
          <p:nvPr/>
        </p:nvSpPr>
        <p:spPr>
          <a:xfrm>
            <a:off x="3847442" y="9430269"/>
            <a:ext cx="2948252" cy="494043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1516161-6111-4151-B101-519171E13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95000"/>
                </a:lnSpc>
              </a:pPr>
              <a:t>10</a:t>
            </a:fld>
            <a:endParaRPr/>
          </a:p>
        </p:txBody>
      </p:sp>
      <p:sp>
        <p:nvSpPr>
          <p:cNvPr id="872" name="PlaceHolder 2"/>
          <p:cNvSpPr>
            <a:spLocks noGrp="1"/>
          </p:cNvSpPr>
          <p:nvPr>
            <p:ph type="body"/>
          </p:nvPr>
        </p:nvSpPr>
        <p:spPr>
          <a:xfrm>
            <a:off x="679751" y="4715135"/>
            <a:ext cx="5437282" cy="4467025"/>
          </a:xfrm>
          <a:prstGeom prst="rect">
            <a:avLst/>
          </a:prstGeom>
        </p:spPr>
        <p:txBody>
          <a:bodyPr lIns="90657" tIns="45329" rIns="90657" bIns="4532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997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CustomShape 1"/>
          <p:cNvSpPr/>
          <p:nvPr/>
        </p:nvSpPr>
        <p:spPr>
          <a:xfrm>
            <a:off x="3917197" y="8739914"/>
            <a:ext cx="3002385" cy="458547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Times New Roman"/>
              <a:buChar char="•"/>
            </a:pPr>
            <a:fld id="{11F1D121-1181-41C1-B161-01819151E181}" type="slidenum">
              <a:rPr lang="ru-RU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Times New Roman"/>
                <a:buChar char="•"/>
              </a:pPr>
              <a:t>14</a:t>
            </a:fld>
            <a:endParaRPr/>
          </a:p>
        </p:txBody>
      </p:sp>
      <p:sp>
        <p:nvSpPr>
          <p:cNvPr id="876" name="PlaceHolder 2"/>
          <p:cNvSpPr>
            <a:spLocks noGrp="1"/>
          </p:cNvSpPr>
          <p:nvPr>
            <p:ph type="body"/>
          </p:nvPr>
        </p:nvSpPr>
        <p:spPr>
          <a:xfrm>
            <a:off x="692104" y="4369958"/>
            <a:ext cx="5536828" cy="4140684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628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3847442" y="9430269"/>
            <a:ext cx="2948252" cy="494043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1711151-61E1-41C1-A121-31F181513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95000"/>
                </a:lnSpc>
              </a:pPr>
              <a:t>18</a:t>
            </a:fld>
            <a:endParaRPr/>
          </a:p>
        </p:txBody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679751" y="4715135"/>
            <a:ext cx="5437282" cy="4467025"/>
          </a:xfrm>
          <a:prstGeom prst="rect">
            <a:avLst/>
          </a:prstGeom>
        </p:spPr>
        <p:txBody>
          <a:bodyPr lIns="90657" tIns="45329" rIns="90657" bIns="4532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5660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tangl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5110920"/>
            <a:ext cx="9143280" cy="1746000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0" y="5108400"/>
            <a:ext cx="9143280" cy="1748880"/>
          </a:xfrm>
          <a:prstGeom prst="rect">
            <a:avLst/>
          </a:prstGeom>
        </p:spPr>
      </p:sp>
      <p:pic>
        <p:nvPicPr>
          <p:cNvPr id="2" name="Rectangle 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280" cy="510768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</p:spPr>
      </p:sp>
      <p:sp>
        <p:nvSpPr>
          <p:cNvPr id="4" name="CustomShape 3"/>
          <p:cNvSpPr/>
          <p:nvPr/>
        </p:nvSpPr>
        <p:spPr>
          <a:xfrm>
            <a:off x="0" y="3768840"/>
            <a:ext cx="9143280" cy="2285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pic>
        <p:nvPicPr>
          <p:cNvPr id="5" name="Oval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1603440"/>
            <a:ext cx="9143280" cy="5101560"/>
          </a:xfrm>
          <a:prstGeom prst="rect">
            <a:avLst/>
          </a:prstGeom>
        </p:spPr>
      </p:pic>
      <p:sp>
        <p:nvSpPr>
          <p:cNvPr id="6" name="CustomShape 4"/>
          <p:cNvSpPr/>
          <p:nvPr/>
        </p:nvSpPr>
        <p:spPr>
          <a:xfrm>
            <a:off x="1339920" y="2347920"/>
            <a:ext cx="6463440" cy="3609360"/>
          </a:xfrm>
          <a:prstGeom prst="rect">
            <a:avLst/>
          </a:prstGeom>
        </p:spPr>
      </p:sp>
      <p:sp>
        <p:nvSpPr>
          <p:cNvPr id="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Rectangl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5110920"/>
            <a:ext cx="9143280" cy="1746000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0" y="5108400"/>
            <a:ext cx="9143280" cy="1748880"/>
          </a:xfrm>
          <a:prstGeom prst="rect">
            <a:avLst/>
          </a:prstGeom>
        </p:spPr>
      </p:sp>
      <p:pic>
        <p:nvPicPr>
          <p:cNvPr id="43" name="Rectangle 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280" cy="5107680"/>
          </a:xfrm>
          <a:prstGeom prst="rect">
            <a:avLst/>
          </a:prstGeom>
        </p:spPr>
      </p:pic>
      <p:sp>
        <p:nvSpPr>
          <p:cNvPr id="44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</p:spPr>
      </p:sp>
      <p:sp>
        <p:nvSpPr>
          <p:cNvPr id="45" name="CustomShape 3"/>
          <p:cNvSpPr/>
          <p:nvPr/>
        </p:nvSpPr>
        <p:spPr>
          <a:xfrm>
            <a:off x="0" y="3768840"/>
            <a:ext cx="9143280" cy="2285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pic>
        <p:nvPicPr>
          <p:cNvPr id="46" name="Oval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1603440"/>
            <a:ext cx="9143280" cy="5101560"/>
          </a:xfrm>
          <a:prstGeom prst="rect">
            <a:avLst/>
          </a:prstGeom>
        </p:spPr>
      </p:pic>
      <p:sp>
        <p:nvSpPr>
          <p:cNvPr id="47" name="CustomShape 4"/>
          <p:cNvSpPr/>
          <p:nvPr/>
        </p:nvSpPr>
        <p:spPr>
          <a:xfrm>
            <a:off x="1339920" y="2347920"/>
            <a:ext cx="6463440" cy="3609360"/>
          </a:xfrm>
          <a:prstGeom prst="rect">
            <a:avLst/>
          </a:prstGeom>
        </p:spPr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Rectangl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5110920"/>
            <a:ext cx="9143280" cy="1746000"/>
          </a:xfrm>
          <a:prstGeom prst="rect">
            <a:avLst/>
          </a:prstGeom>
        </p:spPr>
      </p:pic>
      <p:sp>
        <p:nvSpPr>
          <p:cNvPr id="83" name="CustomShape 1"/>
          <p:cNvSpPr/>
          <p:nvPr/>
        </p:nvSpPr>
        <p:spPr>
          <a:xfrm>
            <a:off x="0" y="5108400"/>
            <a:ext cx="9143280" cy="1748880"/>
          </a:xfrm>
          <a:prstGeom prst="rect">
            <a:avLst/>
          </a:prstGeom>
        </p:spPr>
      </p:sp>
      <p:pic>
        <p:nvPicPr>
          <p:cNvPr id="84" name="Rectangle 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280" cy="5107680"/>
          </a:xfrm>
          <a:prstGeom prst="rect">
            <a:avLst/>
          </a:prstGeom>
        </p:spPr>
      </p:pic>
      <p:sp>
        <p:nvSpPr>
          <p:cNvPr id="85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</p:spPr>
      </p:sp>
      <p:sp>
        <p:nvSpPr>
          <p:cNvPr id="86" name="CustomShape 3"/>
          <p:cNvSpPr/>
          <p:nvPr/>
        </p:nvSpPr>
        <p:spPr>
          <a:xfrm>
            <a:off x="0" y="3768840"/>
            <a:ext cx="9143280" cy="2285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pic>
        <p:nvPicPr>
          <p:cNvPr id="87" name="Oval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1603440"/>
            <a:ext cx="9143280" cy="5101560"/>
          </a:xfrm>
          <a:prstGeom prst="rect">
            <a:avLst/>
          </a:prstGeom>
        </p:spPr>
      </p:pic>
      <p:sp>
        <p:nvSpPr>
          <p:cNvPr id="88" name="CustomShape 4"/>
          <p:cNvSpPr/>
          <p:nvPr/>
        </p:nvSpPr>
        <p:spPr>
          <a:xfrm>
            <a:off x="1339920" y="2347920"/>
            <a:ext cx="6463440" cy="3609360"/>
          </a:xfrm>
          <a:prstGeom prst="rect">
            <a:avLst/>
          </a:prstGeom>
        </p:spPr>
      </p:sp>
      <p:sp>
        <p:nvSpPr>
          <p:cNvPr id="8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Rectangl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5110920"/>
            <a:ext cx="9143280" cy="1746000"/>
          </a:xfrm>
          <a:prstGeom prst="rect">
            <a:avLst/>
          </a:prstGeom>
        </p:spPr>
      </p:pic>
      <p:sp>
        <p:nvSpPr>
          <p:cNvPr id="124" name="CustomShape 1"/>
          <p:cNvSpPr/>
          <p:nvPr/>
        </p:nvSpPr>
        <p:spPr>
          <a:xfrm>
            <a:off x="0" y="5108400"/>
            <a:ext cx="9143280" cy="1748880"/>
          </a:xfrm>
          <a:prstGeom prst="rect">
            <a:avLst/>
          </a:prstGeom>
        </p:spPr>
      </p:sp>
      <p:pic>
        <p:nvPicPr>
          <p:cNvPr id="125" name="Rectangle 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280" cy="5107680"/>
          </a:xfrm>
          <a:prstGeom prst="rect">
            <a:avLst/>
          </a:prstGeom>
        </p:spPr>
      </p:pic>
      <p:sp>
        <p:nvSpPr>
          <p:cNvPr id="126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</p:spPr>
      </p:sp>
      <p:sp>
        <p:nvSpPr>
          <p:cNvPr id="127" name="CustomShape 3"/>
          <p:cNvSpPr/>
          <p:nvPr/>
        </p:nvSpPr>
        <p:spPr>
          <a:xfrm>
            <a:off x="0" y="3768840"/>
            <a:ext cx="9143280" cy="2285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pic>
        <p:nvPicPr>
          <p:cNvPr id="128" name="Oval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1603440"/>
            <a:ext cx="9143280" cy="5101560"/>
          </a:xfrm>
          <a:prstGeom prst="rect">
            <a:avLst/>
          </a:prstGeom>
        </p:spPr>
      </p:pic>
      <p:sp>
        <p:nvSpPr>
          <p:cNvPr id="129" name="CustomShape 4"/>
          <p:cNvSpPr/>
          <p:nvPr/>
        </p:nvSpPr>
        <p:spPr>
          <a:xfrm>
            <a:off x="1339920" y="2347920"/>
            <a:ext cx="6463440" cy="3609360"/>
          </a:xfrm>
          <a:prstGeom prst="rect">
            <a:avLst/>
          </a:prstGeom>
        </p:spPr>
      </p:sp>
      <p:sp>
        <p:nvSpPr>
          <p:cNvPr id="13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Rectangl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5110920"/>
            <a:ext cx="9143280" cy="1746000"/>
          </a:xfrm>
          <a:prstGeom prst="rect">
            <a:avLst/>
          </a:prstGeom>
        </p:spPr>
      </p:pic>
      <p:sp>
        <p:nvSpPr>
          <p:cNvPr id="206" name="CustomShape 1"/>
          <p:cNvSpPr/>
          <p:nvPr/>
        </p:nvSpPr>
        <p:spPr>
          <a:xfrm>
            <a:off x="0" y="5108400"/>
            <a:ext cx="9143280" cy="1748880"/>
          </a:xfrm>
          <a:prstGeom prst="rect">
            <a:avLst/>
          </a:prstGeom>
        </p:spPr>
      </p:sp>
      <p:pic>
        <p:nvPicPr>
          <p:cNvPr id="207" name="Rectangle 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280" cy="5107680"/>
          </a:xfrm>
          <a:prstGeom prst="rect">
            <a:avLst/>
          </a:prstGeom>
        </p:spPr>
      </p:pic>
      <p:sp>
        <p:nvSpPr>
          <p:cNvPr id="208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</p:spPr>
      </p:sp>
      <p:sp>
        <p:nvSpPr>
          <p:cNvPr id="209" name="CustomShape 3"/>
          <p:cNvSpPr/>
          <p:nvPr/>
        </p:nvSpPr>
        <p:spPr>
          <a:xfrm>
            <a:off x="0" y="3768840"/>
            <a:ext cx="9143280" cy="2285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pic>
        <p:nvPicPr>
          <p:cNvPr id="210" name="Oval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1603440"/>
            <a:ext cx="9143280" cy="5101560"/>
          </a:xfrm>
          <a:prstGeom prst="rect">
            <a:avLst/>
          </a:prstGeom>
        </p:spPr>
      </p:pic>
      <p:sp>
        <p:nvSpPr>
          <p:cNvPr id="211" name="CustomShape 4"/>
          <p:cNvSpPr/>
          <p:nvPr/>
        </p:nvSpPr>
        <p:spPr>
          <a:xfrm>
            <a:off x="1339920" y="2347920"/>
            <a:ext cx="6463440" cy="3609360"/>
          </a:xfrm>
          <a:prstGeom prst="rect">
            <a:avLst/>
          </a:prstGeom>
        </p:spPr>
      </p:sp>
      <p:sp>
        <p:nvSpPr>
          <p:cNvPr id="21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Rectangl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5110920"/>
            <a:ext cx="9143280" cy="1746000"/>
          </a:xfrm>
          <a:prstGeom prst="rect">
            <a:avLst/>
          </a:prstGeom>
        </p:spPr>
      </p:pic>
      <p:sp>
        <p:nvSpPr>
          <p:cNvPr id="247" name="CustomShape 1"/>
          <p:cNvSpPr/>
          <p:nvPr/>
        </p:nvSpPr>
        <p:spPr>
          <a:xfrm>
            <a:off x="0" y="5108400"/>
            <a:ext cx="9143280" cy="1748880"/>
          </a:xfrm>
          <a:prstGeom prst="rect">
            <a:avLst/>
          </a:prstGeom>
        </p:spPr>
      </p:sp>
      <p:pic>
        <p:nvPicPr>
          <p:cNvPr id="248" name="Rectangle 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280" cy="5107680"/>
          </a:xfrm>
          <a:prstGeom prst="rect">
            <a:avLst/>
          </a:prstGeom>
        </p:spPr>
      </p:pic>
      <p:sp>
        <p:nvSpPr>
          <p:cNvPr id="249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</p:spPr>
      </p:sp>
      <p:sp>
        <p:nvSpPr>
          <p:cNvPr id="250" name="CustomShape 3"/>
          <p:cNvSpPr/>
          <p:nvPr/>
        </p:nvSpPr>
        <p:spPr>
          <a:xfrm>
            <a:off x="0" y="3768840"/>
            <a:ext cx="9143280" cy="2285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pic>
        <p:nvPicPr>
          <p:cNvPr id="251" name="Oval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1603440"/>
            <a:ext cx="9143280" cy="5101560"/>
          </a:xfrm>
          <a:prstGeom prst="rect">
            <a:avLst/>
          </a:prstGeom>
        </p:spPr>
      </p:pic>
      <p:sp>
        <p:nvSpPr>
          <p:cNvPr id="252" name="CustomShape 4"/>
          <p:cNvSpPr/>
          <p:nvPr/>
        </p:nvSpPr>
        <p:spPr>
          <a:xfrm>
            <a:off x="1339920" y="2347920"/>
            <a:ext cx="6463440" cy="3609360"/>
          </a:xfrm>
          <a:prstGeom prst="rect">
            <a:avLst/>
          </a:prstGeom>
        </p:spPr>
      </p:sp>
      <p:sp>
        <p:nvSpPr>
          <p:cNvPr id="253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5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Rectangl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5110920"/>
            <a:ext cx="9144000" cy="1746720"/>
          </a:xfrm>
          <a:prstGeom prst="rect">
            <a:avLst/>
          </a:prstGeom>
        </p:spPr>
      </p:pic>
      <p:sp>
        <p:nvSpPr>
          <p:cNvPr id="369" name="CustomShape 1"/>
          <p:cNvSpPr/>
          <p:nvPr/>
        </p:nvSpPr>
        <p:spPr>
          <a:xfrm>
            <a:off x="0" y="5108400"/>
            <a:ext cx="9144000" cy="1749600"/>
          </a:xfrm>
          <a:prstGeom prst="rect">
            <a:avLst/>
          </a:prstGeom>
        </p:spPr>
      </p:sp>
      <p:pic>
        <p:nvPicPr>
          <p:cNvPr id="370" name="Rectangle 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5108400"/>
          </a:xfrm>
          <a:prstGeom prst="rect">
            <a:avLst/>
          </a:prstGeom>
        </p:spPr>
      </p:pic>
      <p:sp>
        <p:nvSpPr>
          <p:cNvPr id="371" name="CustomShape 2"/>
          <p:cNvSpPr/>
          <p:nvPr/>
        </p:nvSpPr>
        <p:spPr>
          <a:xfrm>
            <a:off x="0" y="0"/>
            <a:ext cx="9144000" cy="5105520"/>
          </a:xfrm>
          <a:prstGeom prst="rect">
            <a:avLst/>
          </a:prstGeom>
        </p:spPr>
      </p:sp>
      <p:sp>
        <p:nvSpPr>
          <p:cNvPr id="372" name="CustomShape 3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pic>
        <p:nvPicPr>
          <p:cNvPr id="373" name="Oval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1603440"/>
            <a:ext cx="9144000" cy="5102280"/>
          </a:xfrm>
          <a:prstGeom prst="rect">
            <a:avLst/>
          </a:prstGeom>
        </p:spPr>
      </p:pic>
      <p:sp>
        <p:nvSpPr>
          <p:cNvPr id="374" name="CustomShape 4"/>
          <p:cNvSpPr/>
          <p:nvPr/>
        </p:nvSpPr>
        <p:spPr>
          <a:xfrm>
            <a:off x="1339920" y="2347920"/>
            <a:ext cx="6464160" cy="3610080"/>
          </a:xfrm>
          <a:prstGeom prst="rect">
            <a:avLst/>
          </a:prstGeom>
        </p:spPr>
      </p:sp>
      <p:sp>
        <p:nvSpPr>
          <p:cNvPr id="375" name="PlaceHolder 5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6" name="PlaceHolder 6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130000"/>
              <a:buFont typeface="Georgia"/>
              <a:buChar char="*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130000"/>
              <a:buFont typeface="Georgia"/>
              <a:buChar char="*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130000"/>
              <a:buFont typeface="Georgia"/>
              <a:buChar char="*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130000"/>
              <a:buFont typeface="Georgia"/>
              <a:buChar char="*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130000"/>
              <a:buFont typeface="Georgia"/>
              <a:buChar char="*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130000"/>
              <a:buFont typeface="Georgia"/>
              <a:buChar char="*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130000"/>
              <a:buFont typeface="Georgia"/>
              <a:buChar char="*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377" name="PlaceHolder 7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/>
          </a:p>
        </p:txBody>
      </p:sp>
      <p:sp>
        <p:nvSpPr>
          <p:cNvPr id="378" name="PlaceHolder 8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/>
          </a:p>
        </p:txBody>
      </p:sp>
      <p:sp>
        <p:nvSpPr>
          <p:cNvPr id="379" name="PlaceHolder 9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buFont typeface="Times New Roman"/>
              <a:buChar char="•"/>
            </a:pPr>
            <a:fld id="{A111D101-F1B1-41A1-9151-E1216131D1F1}" type="slidenum">
              <a:rPr lang="ru-RU" sz="1200" b="1">
                <a:solidFill>
                  <a:srgbClr val="7F7F7F"/>
                </a:solidFill>
              </a:rPr>
              <a:pPr algn="ctr">
                <a:buFont typeface="Times New Roman"/>
                <a:buChar char="•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57200" y="544680"/>
            <a:ext cx="8227440" cy="5995080"/>
          </a:xfrm>
          <a:prstGeom prst="rect">
            <a:avLst/>
          </a:prstGeom>
        </p:spPr>
        <p:txBody>
          <a:bodyPr lIns="0" tIns="22680" rIns="0" bIns="0" anchor="ctr"/>
          <a:lstStyle/>
          <a:p>
            <a:pPr algn="ctr">
              <a:lnSpc>
                <a:spcPct val="95000"/>
              </a:lnSpc>
            </a:pPr>
            <a:r>
              <a:rPr lang="ru-RU" sz="3600" b="1">
                <a:solidFill>
                  <a:srgbClr val="000080"/>
                </a:solidFill>
                <a:latin typeface="Times New Roman"/>
                <a:ea typeface="Arial Unicode MS"/>
              </a:rPr>
              <a:t>О состоянии и перспективах развития здравоохранения в муниципальном образовании</a:t>
            </a:r>
            <a:endParaRPr/>
          </a:p>
          <a:p>
            <a:pPr algn="ctr">
              <a:lnSpc>
                <a:spcPct val="95000"/>
              </a:lnSpc>
            </a:pPr>
            <a:r>
              <a:rPr lang="ru-RU" sz="3600" b="1">
                <a:solidFill>
                  <a:srgbClr val="000080"/>
                </a:solidFill>
                <a:latin typeface="Times New Roman"/>
                <a:ea typeface="Arial Unicode MS"/>
              </a:rPr>
              <a:t>«Онежский муниципальный район»</a:t>
            </a:r>
            <a:endParaRPr/>
          </a:p>
          <a:p>
            <a:pPr algn="ctr">
              <a:lnSpc>
                <a:spcPct val="95000"/>
              </a:lnSpc>
            </a:pPr>
            <a:endParaRPr/>
          </a:p>
          <a:p>
            <a:pPr algn="ctr">
              <a:lnSpc>
                <a:spcPct val="95000"/>
              </a:lnSpc>
            </a:pPr>
            <a:endParaRPr/>
          </a:p>
          <a:p>
            <a:pPr algn="ctr">
              <a:lnSpc>
                <a:spcPct val="95000"/>
              </a:lnSpc>
            </a:pPr>
            <a:endParaRPr/>
          </a:p>
          <a:p>
            <a:pPr algn="ctr">
              <a:lnSpc>
                <a:spcPct val="95000"/>
              </a:lnSpc>
            </a:pPr>
            <a:endParaRPr/>
          </a:p>
          <a:p>
            <a:pPr algn="ctr">
              <a:lnSpc>
                <a:spcPct val="95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Arial Unicode MS"/>
              </a:rPr>
              <a:t>Главный врач ГБУЗ Архангельской области </a:t>
            </a:r>
            <a:endParaRPr/>
          </a:p>
          <a:p>
            <a:pPr algn="ctr">
              <a:lnSpc>
                <a:spcPct val="95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Arial Unicode MS"/>
              </a:rPr>
              <a:t>«Онежская центральная районная больница»</a:t>
            </a:r>
            <a:endParaRPr/>
          </a:p>
          <a:p>
            <a:pPr algn="ctr">
              <a:lnSpc>
                <a:spcPct val="95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Arial Unicode MS"/>
              </a:rPr>
              <a:t>И.А. Рогачева</a:t>
            </a:r>
            <a:endParaRPr/>
          </a:p>
          <a:p>
            <a:pPr algn="ctr">
              <a:lnSpc>
                <a:spcPct val="95000"/>
              </a:lnSpc>
            </a:pPr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1089000" y="5621400"/>
            <a:ext cx="1362960" cy="364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Microsoft YaHei"/>
              </a:rPr>
              <a:t>27.05.2014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Microsoft YaHei"/>
              </a:rPr>
              <a:t>г.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457200" y="73080"/>
            <a:ext cx="8228880" cy="1444320"/>
          </a:xfrm>
          <a:prstGeom prst="rect">
            <a:avLst/>
          </a:prstGeom>
        </p:spPr>
      </p:sp>
      <p:sp>
        <p:nvSpPr>
          <p:cNvPr id="646" name="CustomShape 2"/>
          <p:cNvSpPr/>
          <p:nvPr/>
        </p:nvSpPr>
        <p:spPr>
          <a:xfrm>
            <a:off x="395280" y="1628640"/>
            <a:ext cx="2166480" cy="791640"/>
          </a:xfrm>
          <a:prstGeom prst="rect">
            <a:avLst/>
          </a:prstGeom>
          <a:solidFill>
            <a:srgbClr val="B3B3B3"/>
          </a:solidFill>
        </p:spPr>
      </p:sp>
      <p:sp>
        <p:nvSpPr>
          <p:cNvPr id="647" name="CustomShape 3"/>
          <p:cNvSpPr/>
          <p:nvPr/>
        </p:nvSpPr>
        <p:spPr>
          <a:xfrm>
            <a:off x="2562480" y="1628640"/>
            <a:ext cx="122184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  <a:ea typeface="Microsoft YaHei"/>
              </a:rPr>
              <a:t>Область/ район</a:t>
            </a:r>
            <a:endParaRPr/>
          </a:p>
          <a:p>
            <a:pPr algn="ctr">
              <a:lnSpc>
                <a:spcPct val="95000"/>
              </a:lnSpc>
            </a:pPr>
            <a:endParaRPr/>
          </a:p>
        </p:txBody>
      </p:sp>
      <p:sp>
        <p:nvSpPr>
          <p:cNvPr id="648" name="CustomShape 4"/>
          <p:cNvSpPr/>
          <p:nvPr/>
        </p:nvSpPr>
        <p:spPr>
          <a:xfrm>
            <a:off x="3785040" y="1628640"/>
            <a:ext cx="88200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Arial"/>
                <a:ea typeface="Microsoft YaHei"/>
              </a:rPr>
              <a:t>2009</a:t>
            </a:r>
            <a:endParaRPr/>
          </a:p>
        </p:txBody>
      </p:sp>
      <p:sp>
        <p:nvSpPr>
          <p:cNvPr id="649" name="CustomShape 5"/>
          <p:cNvSpPr/>
          <p:nvPr/>
        </p:nvSpPr>
        <p:spPr>
          <a:xfrm>
            <a:off x="4668120" y="1628640"/>
            <a:ext cx="98640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Arial"/>
                <a:ea typeface="Microsoft YaHei"/>
              </a:rPr>
              <a:t>2010</a:t>
            </a:r>
            <a:endParaRPr/>
          </a:p>
        </p:txBody>
      </p:sp>
      <p:sp>
        <p:nvSpPr>
          <p:cNvPr id="650" name="CustomShape 6"/>
          <p:cNvSpPr/>
          <p:nvPr/>
        </p:nvSpPr>
        <p:spPr>
          <a:xfrm>
            <a:off x="5655240" y="1628640"/>
            <a:ext cx="99792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Arial"/>
                <a:ea typeface="Microsoft YaHei"/>
              </a:rPr>
              <a:t>2011</a:t>
            </a:r>
            <a:endParaRPr/>
          </a:p>
        </p:txBody>
      </p:sp>
      <p:sp>
        <p:nvSpPr>
          <p:cNvPr id="651" name="CustomShape 7"/>
          <p:cNvSpPr/>
          <p:nvPr/>
        </p:nvSpPr>
        <p:spPr>
          <a:xfrm>
            <a:off x="6653880" y="1628640"/>
            <a:ext cx="104076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Arial"/>
                <a:ea typeface="Microsoft YaHei"/>
              </a:rPr>
              <a:t>2012</a:t>
            </a:r>
            <a:endParaRPr/>
          </a:p>
        </p:txBody>
      </p:sp>
      <p:sp>
        <p:nvSpPr>
          <p:cNvPr id="652" name="CustomShape 8"/>
          <p:cNvSpPr/>
          <p:nvPr/>
        </p:nvSpPr>
        <p:spPr>
          <a:xfrm>
            <a:off x="7695720" y="1628640"/>
            <a:ext cx="111528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Arial"/>
                <a:ea typeface="Microsoft YaHei"/>
              </a:rPr>
              <a:t>2013</a:t>
            </a:r>
            <a:endParaRPr/>
          </a:p>
        </p:txBody>
      </p:sp>
      <p:sp>
        <p:nvSpPr>
          <p:cNvPr id="653" name="CustomShape 9"/>
          <p:cNvSpPr/>
          <p:nvPr/>
        </p:nvSpPr>
        <p:spPr>
          <a:xfrm>
            <a:off x="395280" y="2421000"/>
            <a:ext cx="2166480" cy="1029960"/>
          </a:xfrm>
          <a:prstGeom prst="rect">
            <a:avLst/>
          </a:prstGeom>
          <a:solidFill>
            <a:srgbClr val="CCCCCC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Всего (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абс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.)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4" name="CustomShape 10"/>
          <p:cNvSpPr/>
          <p:nvPr/>
        </p:nvSpPr>
        <p:spPr>
          <a:xfrm>
            <a:off x="2562480" y="2421000"/>
            <a:ext cx="122184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8320" rIns="90000" bIns="46800" anchor="ctr"/>
          <a:lstStyle/>
          <a:p>
            <a:pPr>
              <a:lnSpc>
                <a:spcPct val="95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  <a:ea typeface="Microsoft YaHei"/>
              </a:rPr>
              <a:t>Область</a:t>
            </a:r>
            <a:endParaRPr/>
          </a:p>
        </p:txBody>
      </p:sp>
      <p:sp>
        <p:nvSpPr>
          <p:cNvPr id="655" name="CustomShape 11"/>
          <p:cNvSpPr/>
          <p:nvPr/>
        </p:nvSpPr>
        <p:spPr>
          <a:xfrm>
            <a:off x="3785040" y="2421000"/>
            <a:ext cx="8820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13 832</a:t>
            </a:r>
            <a:endParaRPr/>
          </a:p>
        </p:txBody>
      </p:sp>
      <p:sp>
        <p:nvSpPr>
          <p:cNvPr id="656" name="CustomShape 12"/>
          <p:cNvSpPr/>
          <p:nvPr/>
        </p:nvSpPr>
        <p:spPr>
          <a:xfrm>
            <a:off x="4668120" y="2421000"/>
            <a:ext cx="9864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13 817</a:t>
            </a:r>
            <a:endParaRPr/>
          </a:p>
        </p:txBody>
      </p:sp>
      <p:sp>
        <p:nvSpPr>
          <p:cNvPr id="657" name="CustomShape 13"/>
          <p:cNvSpPr/>
          <p:nvPr/>
        </p:nvSpPr>
        <p:spPr>
          <a:xfrm>
            <a:off x="5655240" y="2421000"/>
            <a:ext cx="99792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13 095</a:t>
            </a:r>
            <a:endParaRPr/>
          </a:p>
        </p:txBody>
      </p:sp>
      <p:sp>
        <p:nvSpPr>
          <p:cNvPr id="658" name="CustomShape 14"/>
          <p:cNvSpPr/>
          <p:nvPr/>
        </p:nvSpPr>
        <p:spPr>
          <a:xfrm>
            <a:off x="6654240" y="2411640"/>
            <a:ext cx="104076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12 731</a:t>
            </a:r>
            <a:endParaRPr/>
          </a:p>
        </p:txBody>
      </p:sp>
      <p:sp>
        <p:nvSpPr>
          <p:cNvPr id="659" name="CustomShape 15"/>
          <p:cNvSpPr/>
          <p:nvPr/>
        </p:nvSpPr>
        <p:spPr>
          <a:xfrm>
            <a:off x="7695720" y="2421000"/>
            <a:ext cx="111528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12574</a:t>
            </a:r>
            <a:endParaRPr/>
          </a:p>
        </p:txBody>
      </p:sp>
      <p:sp>
        <p:nvSpPr>
          <p:cNvPr id="660" name="CustomShape 16"/>
          <p:cNvSpPr/>
          <p:nvPr/>
        </p:nvSpPr>
        <p:spPr>
          <a:xfrm>
            <a:off x="2562480" y="2832480"/>
            <a:ext cx="122184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8320" rIns="90000" bIns="46800" anchor="ctr"/>
          <a:lstStyle/>
          <a:p>
            <a:pPr>
              <a:lnSpc>
                <a:spcPct val="95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  <a:ea typeface="Microsoft YaHei"/>
              </a:rPr>
              <a:t>Онежский район</a:t>
            </a:r>
            <a:endParaRPr/>
          </a:p>
        </p:txBody>
      </p:sp>
      <p:sp>
        <p:nvSpPr>
          <p:cNvPr id="661" name="CustomShape 17"/>
          <p:cNvSpPr/>
          <p:nvPr/>
        </p:nvSpPr>
        <p:spPr>
          <a:xfrm>
            <a:off x="3785040" y="2832480"/>
            <a:ext cx="8820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286</a:t>
            </a:r>
            <a:endParaRPr/>
          </a:p>
        </p:txBody>
      </p:sp>
      <p:sp>
        <p:nvSpPr>
          <p:cNvPr id="662" name="CustomShape 18"/>
          <p:cNvSpPr/>
          <p:nvPr/>
        </p:nvSpPr>
        <p:spPr>
          <a:xfrm>
            <a:off x="4668120" y="2832480"/>
            <a:ext cx="9864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277</a:t>
            </a:r>
            <a:endParaRPr/>
          </a:p>
        </p:txBody>
      </p:sp>
      <p:sp>
        <p:nvSpPr>
          <p:cNvPr id="663" name="CustomShape 19"/>
          <p:cNvSpPr/>
          <p:nvPr/>
        </p:nvSpPr>
        <p:spPr>
          <a:xfrm>
            <a:off x="5655240" y="2832480"/>
            <a:ext cx="99792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270</a:t>
            </a:r>
            <a:endParaRPr/>
          </a:p>
        </p:txBody>
      </p:sp>
      <p:sp>
        <p:nvSpPr>
          <p:cNvPr id="664" name="CustomShape 20"/>
          <p:cNvSpPr/>
          <p:nvPr/>
        </p:nvSpPr>
        <p:spPr>
          <a:xfrm>
            <a:off x="6653880" y="2832480"/>
            <a:ext cx="104076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258</a:t>
            </a:r>
            <a:endParaRPr/>
          </a:p>
        </p:txBody>
      </p:sp>
      <p:sp>
        <p:nvSpPr>
          <p:cNvPr id="665" name="CustomShape 21"/>
          <p:cNvSpPr/>
          <p:nvPr/>
        </p:nvSpPr>
        <p:spPr>
          <a:xfrm>
            <a:off x="7695720" y="2832480"/>
            <a:ext cx="111528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Microsoft YaHei"/>
              </a:rPr>
              <a:t>253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66" name="CustomShape 22"/>
          <p:cNvSpPr/>
          <p:nvPr/>
        </p:nvSpPr>
        <p:spPr>
          <a:xfrm>
            <a:off x="395280" y="3451680"/>
            <a:ext cx="2166480" cy="1029960"/>
          </a:xfrm>
          <a:prstGeom prst="rect">
            <a:avLst/>
          </a:prstGeom>
          <a:solidFill>
            <a:srgbClr val="CCCCCC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Обеспеченность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на 10 000 населения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7" name="CustomShape 23"/>
          <p:cNvSpPr/>
          <p:nvPr/>
        </p:nvSpPr>
        <p:spPr>
          <a:xfrm>
            <a:off x="2562480" y="3451680"/>
            <a:ext cx="122184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8320" rIns="90000" bIns="46800" anchor="ctr"/>
          <a:lstStyle/>
          <a:p>
            <a:pPr>
              <a:lnSpc>
                <a:spcPct val="95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  <a:ea typeface="Microsoft YaHei"/>
              </a:rPr>
              <a:t>Область</a:t>
            </a:r>
            <a:endParaRPr/>
          </a:p>
        </p:txBody>
      </p:sp>
      <p:sp>
        <p:nvSpPr>
          <p:cNvPr id="668" name="CustomShape 24"/>
          <p:cNvSpPr/>
          <p:nvPr/>
        </p:nvSpPr>
        <p:spPr>
          <a:xfrm>
            <a:off x="3785040" y="3451680"/>
            <a:ext cx="8820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113,5</a:t>
            </a:r>
            <a:endParaRPr/>
          </a:p>
        </p:txBody>
      </p:sp>
      <p:sp>
        <p:nvSpPr>
          <p:cNvPr id="669" name="CustomShape 25"/>
          <p:cNvSpPr/>
          <p:nvPr/>
        </p:nvSpPr>
        <p:spPr>
          <a:xfrm>
            <a:off x="4668120" y="3451680"/>
            <a:ext cx="9864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110,1</a:t>
            </a:r>
            <a:endParaRPr/>
          </a:p>
        </p:txBody>
      </p:sp>
      <p:sp>
        <p:nvSpPr>
          <p:cNvPr id="670" name="CustomShape 26"/>
          <p:cNvSpPr/>
          <p:nvPr/>
        </p:nvSpPr>
        <p:spPr>
          <a:xfrm>
            <a:off x="5655240" y="3451680"/>
            <a:ext cx="99792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110,7</a:t>
            </a:r>
            <a:endParaRPr/>
          </a:p>
        </p:txBody>
      </p:sp>
      <p:sp>
        <p:nvSpPr>
          <p:cNvPr id="671" name="CustomShape 27"/>
          <p:cNvSpPr/>
          <p:nvPr/>
        </p:nvSpPr>
        <p:spPr>
          <a:xfrm>
            <a:off x="6653880" y="3451680"/>
            <a:ext cx="104076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108,7</a:t>
            </a:r>
            <a:endParaRPr/>
          </a:p>
        </p:txBody>
      </p:sp>
      <p:sp>
        <p:nvSpPr>
          <p:cNvPr id="672" name="CustomShape 28"/>
          <p:cNvSpPr/>
          <p:nvPr/>
        </p:nvSpPr>
        <p:spPr>
          <a:xfrm>
            <a:off x="7695720" y="3451680"/>
            <a:ext cx="111528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108,4</a:t>
            </a:r>
            <a:endParaRPr/>
          </a:p>
        </p:txBody>
      </p:sp>
      <p:sp>
        <p:nvSpPr>
          <p:cNvPr id="673" name="CustomShape 29"/>
          <p:cNvSpPr/>
          <p:nvPr/>
        </p:nvSpPr>
        <p:spPr>
          <a:xfrm>
            <a:off x="2562480" y="3863160"/>
            <a:ext cx="122184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8320" rIns="90000" bIns="46800" anchor="ctr"/>
          <a:lstStyle/>
          <a:p>
            <a:pPr>
              <a:lnSpc>
                <a:spcPct val="95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  <a:ea typeface="Microsoft YaHei"/>
              </a:rPr>
              <a:t>Онежский район</a:t>
            </a:r>
            <a:endParaRPr/>
          </a:p>
        </p:txBody>
      </p:sp>
      <p:sp>
        <p:nvSpPr>
          <p:cNvPr id="674" name="CustomShape 30"/>
          <p:cNvSpPr/>
          <p:nvPr/>
        </p:nvSpPr>
        <p:spPr>
          <a:xfrm>
            <a:off x="3785040" y="3863160"/>
            <a:ext cx="8820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76,2</a:t>
            </a:r>
            <a:endParaRPr/>
          </a:p>
        </p:txBody>
      </p:sp>
      <p:sp>
        <p:nvSpPr>
          <p:cNvPr id="675" name="CustomShape 31"/>
          <p:cNvSpPr/>
          <p:nvPr/>
        </p:nvSpPr>
        <p:spPr>
          <a:xfrm>
            <a:off x="4668120" y="3863160"/>
            <a:ext cx="9864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74,5</a:t>
            </a:r>
            <a:endParaRPr/>
          </a:p>
        </p:txBody>
      </p:sp>
      <p:sp>
        <p:nvSpPr>
          <p:cNvPr id="676" name="CustomShape 32"/>
          <p:cNvSpPr/>
          <p:nvPr/>
        </p:nvSpPr>
        <p:spPr>
          <a:xfrm>
            <a:off x="5655240" y="3863160"/>
            <a:ext cx="99792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76,6</a:t>
            </a:r>
            <a:endParaRPr/>
          </a:p>
        </p:txBody>
      </p:sp>
      <p:sp>
        <p:nvSpPr>
          <p:cNvPr id="677" name="CustomShape 33"/>
          <p:cNvSpPr/>
          <p:nvPr/>
        </p:nvSpPr>
        <p:spPr>
          <a:xfrm>
            <a:off x="6653880" y="3863160"/>
            <a:ext cx="104076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75,0</a:t>
            </a:r>
            <a:endParaRPr/>
          </a:p>
        </p:txBody>
      </p:sp>
      <p:sp>
        <p:nvSpPr>
          <p:cNvPr id="678" name="CustomShape 34"/>
          <p:cNvSpPr/>
          <p:nvPr/>
        </p:nvSpPr>
        <p:spPr>
          <a:xfrm>
            <a:off x="7695720" y="3863160"/>
            <a:ext cx="111528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Microsoft YaHei"/>
              </a:rPr>
              <a:t>75,2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79" name="CustomShape 35"/>
          <p:cNvSpPr/>
          <p:nvPr/>
        </p:nvSpPr>
        <p:spPr>
          <a:xfrm>
            <a:off x="395280" y="4482360"/>
            <a:ext cx="2166480" cy="1029960"/>
          </a:xfrm>
          <a:prstGeom prst="rect">
            <a:avLst/>
          </a:prstGeom>
          <a:solidFill>
            <a:srgbClr val="CCCCCC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Укомплектованность (%)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0" name="CustomShape 36"/>
          <p:cNvSpPr/>
          <p:nvPr/>
        </p:nvSpPr>
        <p:spPr>
          <a:xfrm>
            <a:off x="2562480" y="4482360"/>
            <a:ext cx="122184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8320" rIns="90000" bIns="46800" anchor="ctr"/>
          <a:lstStyle/>
          <a:p>
            <a:pPr>
              <a:lnSpc>
                <a:spcPct val="95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  <a:ea typeface="Microsoft YaHei"/>
              </a:rPr>
              <a:t>Область</a:t>
            </a:r>
            <a:endParaRPr/>
          </a:p>
        </p:txBody>
      </p:sp>
      <p:sp>
        <p:nvSpPr>
          <p:cNvPr id="681" name="CustomShape 37"/>
          <p:cNvSpPr/>
          <p:nvPr/>
        </p:nvSpPr>
        <p:spPr>
          <a:xfrm>
            <a:off x="3785040" y="4482360"/>
            <a:ext cx="8820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95,3</a:t>
            </a:r>
            <a:endParaRPr/>
          </a:p>
        </p:txBody>
      </p:sp>
      <p:sp>
        <p:nvSpPr>
          <p:cNvPr id="682" name="CustomShape 38"/>
          <p:cNvSpPr/>
          <p:nvPr/>
        </p:nvSpPr>
        <p:spPr>
          <a:xfrm>
            <a:off x="4668120" y="4482360"/>
            <a:ext cx="9864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94,5</a:t>
            </a:r>
            <a:endParaRPr/>
          </a:p>
        </p:txBody>
      </p:sp>
      <p:sp>
        <p:nvSpPr>
          <p:cNvPr id="683" name="CustomShape 39"/>
          <p:cNvSpPr/>
          <p:nvPr/>
        </p:nvSpPr>
        <p:spPr>
          <a:xfrm>
            <a:off x="5498640" y="4482360"/>
            <a:ext cx="126072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93,0</a:t>
            </a:r>
            <a:endParaRPr/>
          </a:p>
        </p:txBody>
      </p:sp>
      <p:sp>
        <p:nvSpPr>
          <p:cNvPr id="684" name="CustomShape 40"/>
          <p:cNvSpPr/>
          <p:nvPr/>
        </p:nvSpPr>
        <p:spPr>
          <a:xfrm>
            <a:off x="6654960" y="4482360"/>
            <a:ext cx="104076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93,0</a:t>
            </a:r>
            <a:endParaRPr/>
          </a:p>
        </p:txBody>
      </p:sp>
      <p:sp>
        <p:nvSpPr>
          <p:cNvPr id="685" name="CustomShape 41"/>
          <p:cNvSpPr/>
          <p:nvPr/>
        </p:nvSpPr>
        <p:spPr>
          <a:xfrm>
            <a:off x="7695720" y="4482360"/>
            <a:ext cx="111528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93,3</a:t>
            </a:r>
            <a:endParaRPr/>
          </a:p>
          <a:p>
            <a:pPr algn="ctr">
              <a:lnSpc>
                <a:spcPct val="93000"/>
              </a:lnSpc>
            </a:pPr>
            <a:endParaRPr/>
          </a:p>
        </p:txBody>
      </p:sp>
      <p:sp>
        <p:nvSpPr>
          <p:cNvPr id="686" name="CustomShape 42"/>
          <p:cNvSpPr/>
          <p:nvPr/>
        </p:nvSpPr>
        <p:spPr>
          <a:xfrm>
            <a:off x="2562480" y="4893840"/>
            <a:ext cx="122184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8320" rIns="90000" bIns="46800" anchor="ctr"/>
          <a:lstStyle/>
          <a:p>
            <a:pPr>
              <a:lnSpc>
                <a:spcPct val="95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  <a:ea typeface="Microsoft YaHei"/>
              </a:rPr>
              <a:t>Онежский район</a:t>
            </a:r>
            <a:endParaRPr/>
          </a:p>
        </p:txBody>
      </p:sp>
      <p:sp>
        <p:nvSpPr>
          <p:cNvPr id="687" name="CustomShape 43"/>
          <p:cNvSpPr/>
          <p:nvPr/>
        </p:nvSpPr>
        <p:spPr>
          <a:xfrm>
            <a:off x="3785040" y="4893840"/>
            <a:ext cx="8820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91,7</a:t>
            </a:r>
            <a:endParaRPr/>
          </a:p>
        </p:txBody>
      </p:sp>
      <p:sp>
        <p:nvSpPr>
          <p:cNvPr id="688" name="CustomShape 44"/>
          <p:cNvSpPr/>
          <p:nvPr/>
        </p:nvSpPr>
        <p:spPr>
          <a:xfrm>
            <a:off x="4668120" y="4893840"/>
            <a:ext cx="9864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92,2</a:t>
            </a:r>
            <a:endParaRPr/>
          </a:p>
        </p:txBody>
      </p:sp>
      <p:sp>
        <p:nvSpPr>
          <p:cNvPr id="689" name="CustomShape 45"/>
          <p:cNvSpPr/>
          <p:nvPr/>
        </p:nvSpPr>
        <p:spPr>
          <a:xfrm>
            <a:off x="5655240" y="4893840"/>
            <a:ext cx="99792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88,7</a:t>
            </a:r>
            <a:endParaRPr/>
          </a:p>
        </p:txBody>
      </p:sp>
      <p:sp>
        <p:nvSpPr>
          <p:cNvPr id="690" name="CustomShape 46"/>
          <p:cNvSpPr/>
          <p:nvPr/>
        </p:nvSpPr>
        <p:spPr>
          <a:xfrm>
            <a:off x="6653880" y="4893840"/>
            <a:ext cx="104076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85,8</a:t>
            </a:r>
            <a:endParaRPr/>
          </a:p>
        </p:txBody>
      </p:sp>
      <p:sp>
        <p:nvSpPr>
          <p:cNvPr id="691" name="CustomShape 47"/>
          <p:cNvSpPr/>
          <p:nvPr/>
        </p:nvSpPr>
        <p:spPr>
          <a:xfrm>
            <a:off x="7695720" y="4893840"/>
            <a:ext cx="111528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Microsoft YaHei"/>
              </a:rPr>
              <a:t>86,9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92" name="CustomShape 48"/>
          <p:cNvSpPr/>
          <p:nvPr/>
        </p:nvSpPr>
        <p:spPr>
          <a:xfrm>
            <a:off x="395280" y="5513040"/>
            <a:ext cx="2166480" cy="1032840"/>
          </a:xfrm>
          <a:prstGeom prst="rect">
            <a:avLst/>
          </a:prstGeom>
          <a:solidFill>
            <a:srgbClr val="CCCCCC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Коэффициент совместительства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3" name="CustomShape 49"/>
          <p:cNvSpPr/>
          <p:nvPr/>
        </p:nvSpPr>
        <p:spPr>
          <a:xfrm>
            <a:off x="2562480" y="5513040"/>
            <a:ext cx="122184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8320" rIns="90000" bIns="46800" anchor="ctr"/>
          <a:lstStyle/>
          <a:p>
            <a:pPr>
              <a:lnSpc>
                <a:spcPct val="95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  <a:ea typeface="Microsoft YaHei"/>
              </a:rPr>
              <a:t>Область</a:t>
            </a:r>
            <a:endParaRPr/>
          </a:p>
        </p:txBody>
      </p:sp>
      <p:sp>
        <p:nvSpPr>
          <p:cNvPr id="694" name="CustomShape 50"/>
          <p:cNvSpPr/>
          <p:nvPr/>
        </p:nvSpPr>
        <p:spPr>
          <a:xfrm>
            <a:off x="3785040" y="5513040"/>
            <a:ext cx="8820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1,19</a:t>
            </a:r>
            <a:endParaRPr/>
          </a:p>
        </p:txBody>
      </p:sp>
      <p:sp>
        <p:nvSpPr>
          <p:cNvPr id="695" name="CustomShape 51"/>
          <p:cNvSpPr/>
          <p:nvPr/>
        </p:nvSpPr>
        <p:spPr>
          <a:xfrm>
            <a:off x="4668120" y="5513040"/>
            <a:ext cx="9864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1,21</a:t>
            </a:r>
            <a:endParaRPr/>
          </a:p>
        </p:txBody>
      </p:sp>
      <p:sp>
        <p:nvSpPr>
          <p:cNvPr id="696" name="CustomShape 52"/>
          <p:cNvSpPr/>
          <p:nvPr/>
        </p:nvSpPr>
        <p:spPr>
          <a:xfrm>
            <a:off x="5655240" y="5513040"/>
            <a:ext cx="99792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1,23</a:t>
            </a:r>
            <a:endParaRPr/>
          </a:p>
        </p:txBody>
      </p:sp>
      <p:sp>
        <p:nvSpPr>
          <p:cNvPr id="697" name="CustomShape 53"/>
          <p:cNvSpPr/>
          <p:nvPr/>
        </p:nvSpPr>
        <p:spPr>
          <a:xfrm>
            <a:off x="6653880" y="5513040"/>
            <a:ext cx="104076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1,23</a:t>
            </a:r>
            <a:endParaRPr/>
          </a:p>
        </p:txBody>
      </p:sp>
      <p:sp>
        <p:nvSpPr>
          <p:cNvPr id="698" name="CustomShape 54"/>
          <p:cNvSpPr/>
          <p:nvPr/>
        </p:nvSpPr>
        <p:spPr>
          <a:xfrm>
            <a:off x="7695720" y="5513040"/>
            <a:ext cx="111528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62640" rIns="90000" bIns="46800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1,25</a:t>
            </a:r>
            <a:endParaRPr/>
          </a:p>
          <a:p>
            <a:pPr algn="ctr">
              <a:lnSpc>
                <a:spcPct val="93000"/>
              </a:lnSpc>
            </a:pPr>
            <a:endParaRPr/>
          </a:p>
        </p:txBody>
      </p:sp>
      <p:sp>
        <p:nvSpPr>
          <p:cNvPr id="699" name="CustomShape 55"/>
          <p:cNvSpPr/>
          <p:nvPr/>
        </p:nvSpPr>
        <p:spPr>
          <a:xfrm>
            <a:off x="2562480" y="5924520"/>
            <a:ext cx="122184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58320" rIns="90000" bIns="46800" anchor="ctr"/>
          <a:lstStyle/>
          <a:p>
            <a:pPr>
              <a:lnSpc>
                <a:spcPct val="95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  <a:ea typeface="Microsoft YaHei"/>
              </a:rPr>
              <a:t>Онежский район</a:t>
            </a:r>
            <a:endParaRPr/>
          </a:p>
        </p:txBody>
      </p:sp>
      <p:sp>
        <p:nvSpPr>
          <p:cNvPr id="700" name="CustomShape 56"/>
          <p:cNvSpPr/>
          <p:nvPr/>
        </p:nvSpPr>
        <p:spPr>
          <a:xfrm>
            <a:off x="3785040" y="5924520"/>
            <a:ext cx="88200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1,23</a:t>
            </a:r>
            <a:endParaRPr/>
          </a:p>
        </p:txBody>
      </p:sp>
      <p:sp>
        <p:nvSpPr>
          <p:cNvPr id="701" name="CustomShape 57"/>
          <p:cNvSpPr/>
          <p:nvPr/>
        </p:nvSpPr>
        <p:spPr>
          <a:xfrm>
            <a:off x="4668120" y="5924520"/>
            <a:ext cx="98640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1,23</a:t>
            </a:r>
            <a:endParaRPr/>
          </a:p>
        </p:txBody>
      </p:sp>
      <p:sp>
        <p:nvSpPr>
          <p:cNvPr id="702" name="CustomShape 58"/>
          <p:cNvSpPr/>
          <p:nvPr/>
        </p:nvSpPr>
        <p:spPr>
          <a:xfrm>
            <a:off x="5655240" y="5924520"/>
            <a:ext cx="99792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1,20</a:t>
            </a:r>
            <a:endParaRPr/>
          </a:p>
        </p:txBody>
      </p:sp>
      <p:sp>
        <p:nvSpPr>
          <p:cNvPr id="703" name="CustomShape 59"/>
          <p:cNvSpPr/>
          <p:nvPr/>
        </p:nvSpPr>
        <p:spPr>
          <a:xfrm>
            <a:off x="6653880" y="5924520"/>
            <a:ext cx="104076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1,28</a:t>
            </a:r>
            <a:endParaRPr/>
          </a:p>
        </p:txBody>
      </p:sp>
      <p:sp>
        <p:nvSpPr>
          <p:cNvPr id="704" name="CustomShape 60"/>
          <p:cNvSpPr/>
          <p:nvPr/>
        </p:nvSpPr>
        <p:spPr>
          <a:xfrm>
            <a:off x="7695720" y="5924520"/>
            <a:ext cx="111528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62640" rIns="90000" bIns="46800" anchor="ctr"/>
          <a:lstStyle/>
          <a:p>
            <a:pPr algn="ctr">
              <a:lnSpc>
                <a:spcPct val="93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Microsoft YaHei"/>
              </a:rPr>
              <a:t>1,26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05" name="Line 61"/>
          <p:cNvSpPr/>
          <p:nvPr/>
        </p:nvSpPr>
        <p:spPr>
          <a:xfrm>
            <a:off x="394920" y="162828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06" name="Line 62"/>
          <p:cNvSpPr/>
          <p:nvPr/>
        </p:nvSpPr>
        <p:spPr>
          <a:xfrm>
            <a:off x="2562120" y="162828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07" name="Line 63"/>
          <p:cNvSpPr/>
          <p:nvPr/>
        </p:nvSpPr>
        <p:spPr>
          <a:xfrm>
            <a:off x="3784680" y="162828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08" name="Line 64"/>
          <p:cNvSpPr/>
          <p:nvPr/>
        </p:nvSpPr>
        <p:spPr>
          <a:xfrm>
            <a:off x="4668120" y="162828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09" name="Line 65"/>
          <p:cNvSpPr/>
          <p:nvPr/>
        </p:nvSpPr>
        <p:spPr>
          <a:xfrm>
            <a:off x="5654880" y="162828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0" name="Line 66"/>
          <p:cNvSpPr/>
          <p:nvPr/>
        </p:nvSpPr>
        <p:spPr>
          <a:xfrm>
            <a:off x="6653520" y="162828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1" name="Line 67"/>
          <p:cNvSpPr/>
          <p:nvPr/>
        </p:nvSpPr>
        <p:spPr>
          <a:xfrm>
            <a:off x="7695720" y="162828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2" name="Line 68"/>
          <p:cNvSpPr/>
          <p:nvPr/>
        </p:nvSpPr>
        <p:spPr>
          <a:xfrm>
            <a:off x="394920" y="242064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3" name="Line 69"/>
          <p:cNvSpPr/>
          <p:nvPr/>
        </p:nvSpPr>
        <p:spPr>
          <a:xfrm>
            <a:off x="2562120" y="242064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4" name="Line 70"/>
          <p:cNvSpPr/>
          <p:nvPr/>
        </p:nvSpPr>
        <p:spPr>
          <a:xfrm>
            <a:off x="3784680" y="242064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5" name="Line 71"/>
          <p:cNvSpPr/>
          <p:nvPr/>
        </p:nvSpPr>
        <p:spPr>
          <a:xfrm>
            <a:off x="4668120" y="242064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6" name="Line 72"/>
          <p:cNvSpPr/>
          <p:nvPr/>
        </p:nvSpPr>
        <p:spPr>
          <a:xfrm>
            <a:off x="5654880" y="242064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7" name="Line 73"/>
          <p:cNvSpPr/>
          <p:nvPr/>
        </p:nvSpPr>
        <p:spPr>
          <a:xfrm>
            <a:off x="6653520" y="242064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8" name="Line 74"/>
          <p:cNvSpPr/>
          <p:nvPr/>
        </p:nvSpPr>
        <p:spPr>
          <a:xfrm>
            <a:off x="7695720" y="242064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19" name="Line 75"/>
          <p:cNvSpPr/>
          <p:nvPr/>
        </p:nvSpPr>
        <p:spPr>
          <a:xfrm>
            <a:off x="2562120" y="283212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0" name="Line 76"/>
          <p:cNvSpPr/>
          <p:nvPr/>
        </p:nvSpPr>
        <p:spPr>
          <a:xfrm>
            <a:off x="3784680" y="283212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1" name="Line 77"/>
          <p:cNvSpPr/>
          <p:nvPr/>
        </p:nvSpPr>
        <p:spPr>
          <a:xfrm>
            <a:off x="4668120" y="283212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2" name="Line 78"/>
          <p:cNvSpPr/>
          <p:nvPr/>
        </p:nvSpPr>
        <p:spPr>
          <a:xfrm>
            <a:off x="5654880" y="283212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3" name="Line 79"/>
          <p:cNvSpPr/>
          <p:nvPr/>
        </p:nvSpPr>
        <p:spPr>
          <a:xfrm>
            <a:off x="6653520" y="283212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4" name="Line 80"/>
          <p:cNvSpPr/>
          <p:nvPr/>
        </p:nvSpPr>
        <p:spPr>
          <a:xfrm>
            <a:off x="7695720" y="283212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5" name="Line 81"/>
          <p:cNvSpPr/>
          <p:nvPr/>
        </p:nvSpPr>
        <p:spPr>
          <a:xfrm>
            <a:off x="394920" y="345132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6" name="Line 82"/>
          <p:cNvSpPr/>
          <p:nvPr/>
        </p:nvSpPr>
        <p:spPr>
          <a:xfrm>
            <a:off x="2562120" y="345132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7" name="Line 83"/>
          <p:cNvSpPr/>
          <p:nvPr/>
        </p:nvSpPr>
        <p:spPr>
          <a:xfrm>
            <a:off x="3784680" y="345132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8" name="Line 84"/>
          <p:cNvSpPr/>
          <p:nvPr/>
        </p:nvSpPr>
        <p:spPr>
          <a:xfrm>
            <a:off x="4668120" y="345132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29" name="Line 85"/>
          <p:cNvSpPr/>
          <p:nvPr/>
        </p:nvSpPr>
        <p:spPr>
          <a:xfrm>
            <a:off x="5654880" y="345132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0" name="Line 86"/>
          <p:cNvSpPr/>
          <p:nvPr/>
        </p:nvSpPr>
        <p:spPr>
          <a:xfrm>
            <a:off x="6653520" y="345132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1" name="Line 87"/>
          <p:cNvSpPr/>
          <p:nvPr/>
        </p:nvSpPr>
        <p:spPr>
          <a:xfrm>
            <a:off x="7695720" y="345132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2" name="Line 88"/>
          <p:cNvSpPr/>
          <p:nvPr/>
        </p:nvSpPr>
        <p:spPr>
          <a:xfrm>
            <a:off x="2562120" y="386280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3" name="Line 89"/>
          <p:cNvSpPr/>
          <p:nvPr/>
        </p:nvSpPr>
        <p:spPr>
          <a:xfrm>
            <a:off x="3784680" y="386280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4" name="Line 90"/>
          <p:cNvSpPr/>
          <p:nvPr/>
        </p:nvSpPr>
        <p:spPr>
          <a:xfrm>
            <a:off x="4668120" y="386280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5" name="Line 91"/>
          <p:cNvSpPr/>
          <p:nvPr/>
        </p:nvSpPr>
        <p:spPr>
          <a:xfrm>
            <a:off x="5654880" y="386280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6" name="Line 92"/>
          <p:cNvSpPr/>
          <p:nvPr/>
        </p:nvSpPr>
        <p:spPr>
          <a:xfrm>
            <a:off x="6653520" y="386280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7" name="Line 93"/>
          <p:cNvSpPr/>
          <p:nvPr/>
        </p:nvSpPr>
        <p:spPr>
          <a:xfrm>
            <a:off x="7695720" y="386280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8" name="Line 94"/>
          <p:cNvSpPr/>
          <p:nvPr/>
        </p:nvSpPr>
        <p:spPr>
          <a:xfrm>
            <a:off x="394920" y="448236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39" name="Line 95"/>
          <p:cNvSpPr/>
          <p:nvPr/>
        </p:nvSpPr>
        <p:spPr>
          <a:xfrm>
            <a:off x="2562120" y="448236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0" name="Line 96"/>
          <p:cNvSpPr/>
          <p:nvPr/>
        </p:nvSpPr>
        <p:spPr>
          <a:xfrm>
            <a:off x="3784680" y="448236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1" name="Line 97"/>
          <p:cNvSpPr/>
          <p:nvPr/>
        </p:nvSpPr>
        <p:spPr>
          <a:xfrm>
            <a:off x="4668120" y="448236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2" name="Line 98"/>
          <p:cNvSpPr/>
          <p:nvPr/>
        </p:nvSpPr>
        <p:spPr>
          <a:xfrm>
            <a:off x="5654880" y="448236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3" name="Line 99"/>
          <p:cNvSpPr/>
          <p:nvPr/>
        </p:nvSpPr>
        <p:spPr>
          <a:xfrm>
            <a:off x="6653520" y="448236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4" name="Line 100"/>
          <p:cNvSpPr/>
          <p:nvPr/>
        </p:nvSpPr>
        <p:spPr>
          <a:xfrm>
            <a:off x="7695720" y="448236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5" name="Line 101"/>
          <p:cNvSpPr/>
          <p:nvPr/>
        </p:nvSpPr>
        <p:spPr>
          <a:xfrm>
            <a:off x="2562120" y="489348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6" name="Line 102"/>
          <p:cNvSpPr/>
          <p:nvPr/>
        </p:nvSpPr>
        <p:spPr>
          <a:xfrm>
            <a:off x="3784680" y="489348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7" name="Line 103"/>
          <p:cNvSpPr/>
          <p:nvPr/>
        </p:nvSpPr>
        <p:spPr>
          <a:xfrm>
            <a:off x="4668120" y="489348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8" name="Line 104"/>
          <p:cNvSpPr/>
          <p:nvPr/>
        </p:nvSpPr>
        <p:spPr>
          <a:xfrm>
            <a:off x="5654880" y="489348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49" name="Line 105"/>
          <p:cNvSpPr/>
          <p:nvPr/>
        </p:nvSpPr>
        <p:spPr>
          <a:xfrm>
            <a:off x="6653520" y="489348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0" name="Line 106"/>
          <p:cNvSpPr/>
          <p:nvPr/>
        </p:nvSpPr>
        <p:spPr>
          <a:xfrm>
            <a:off x="7695720" y="489348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1" name="Line 107"/>
          <p:cNvSpPr/>
          <p:nvPr/>
        </p:nvSpPr>
        <p:spPr>
          <a:xfrm>
            <a:off x="394920" y="551304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2" name="Line 108"/>
          <p:cNvSpPr/>
          <p:nvPr/>
        </p:nvSpPr>
        <p:spPr>
          <a:xfrm>
            <a:off x="2562120" y="551304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3" name="Line 109"/>
          <p:cNvSpPr/>
          <p:nvPr/>
        </p:nvSpPr>
        <p:spPr>
          <a:xfrm>
            <a:off x="3784680" y="551304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4" name="Line 110"/>
          <p:cNvSpPr/>
          <p:nvPr/>
        </p:nvSpPr>
        <p:spPr>
          <a:xfrm>
            <a:off x="4668120" y="551304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5" name="Line 111"/>
          <p:cNvSpPr/>
          <p:nvPr/>
        </p:nvSpPr>
        <p:spPr>
          <a:xfrm>
            <a:off x="5654880" y="551304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6" name="Line 112"/>
          <p:cNvSpPr/>
          <p:nvPr/>
        </p:nvSpPr>
        <p:spPr>
          <a:xfrm>
            <a:off x="6653520" y="551304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7" name="Line 113"/>
          <p:cNvSpPr/>
          <p:nvPr/>
        </p:nvSpPr>
        <p:spPr>
          <a:xfrm>
            <a:off x="7695720" y="551304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8" name="Line 114"/>
          <p:cNvSpPr/>
          <p:nvPr/>
        </p:nvSpPr>
        <p:spPr>
          <a:xfrm>
            <a:off x="2562120" y="592452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59" name="Line 115"/>
          <p:cNvSpPr/>
          <p:nvPr/>
        </p:nvSpPr>
        <p:spPr>
          <a:xfrm>
            <a:off x="3784680" y="592452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0" name="Line 116"/>
          <p:cNvSpPr/>
          <p:nvPr/>
        </p:nvSpPr>
        <p:spPr>
          <a:xfrm>
            <a:off x="4668120" y="592452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1" name="Line 117"/>
          <p:cNvSpPr/>
          <p:nvPr/>
        </p:nvSpPr>
        <p:spPr>
          <a:xfrm>
            <a:off x="5654880" y="592452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2" name="Line 118"/>
          <p:cNvSpPr/>
          <p:nvPr/>
        </p:nvSpPr>
        <p:spPr>
          <a:xfrm>
            <a:off x="6653520" y="592452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3" name="Line 119"/>
          <p:cNvSpPr/>
          <p:nvPr/>
        </p:nvSpPr>
        <p:spPr>
          <a:xfrm>
            <a:off x="7695720" y="592452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4" name="Line 120"/>
          <p:cNvSpPr/>
          <p:nvPr/>
        </p:nvSpPr>
        <p:spPr>
          <a:xfrm>
            <a:off x="394920" y="654516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5" name="Line 121"/>
          <p:cNvSpPr/>
          <p:nvPr/>
        </p:nvSpPr>
        <p:spPr>
          <a:xfrm>
            <a:off x="2562120" y="654516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6" name="Line 122"/>
          <p:cNvSpPr/>
          <p:nvPr/>
        </p:nvSpPr>
        <p:spPr>
          <a:xfrm>
            <a:off x="3784680" y="654516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7" name="Line 123"/>
          <p:cNvSpPr/>
          <p:nvPr/>
        </p:nvSpPr>
        <p:spPr>
          <a:xfrm>
            <a:off x="4668120" y="654516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8" name="Line 124"/>
          <p:cNvSpPr/>
          <p:nvPr/>
        </p:nvSpPr>
        <p:spPr>
          <a:xfrm>
            <a:off x="5654880" y="654516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69" name="Line 125"/>
          <p:cNvSpPr/>
          <p:nvPr/>
        </p:nvSpPr>
        <p:spPr>
          <a:xfrm>
            <a:off x="6653520" y="654516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0" name="Line 126"/>
          <p:cNvSpPr/>
          <p:nvPr/>
        </p:nvSpPr>
        <p:spPr>
          <a:xfrm>
            <a:off x="7695720" y="654516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1" name="Line 127"/>
          <p:cNvSpPr/>
          <p:nvPr/>
        </p:nvSpPr>
        <p:spPr>
          <a:xfrm>
            <a:off x="3949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2" name="Line 128"/>
          <p:cNvSpPr/>
          <p:nvPr/>
        </p:nvSpPr>
        <p:spPr>
          <a:xfrm>
            <a:off x="3949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3" name="Line 129"/>
          <p:cNvSpPr/>
          <p:nvPr/>
        </p:nvSpPr>
        <p:spPr>
          <a:xfrm>
            <a:off x="3949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4" name="Line 130"/>
          <p:cNvSpPr/>
          <p:nvPr/>
        </p:nvSpPr>
        <p:spPr>
          <a:xfrm>
            <a:off x="3949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5" name="Line 131"/>
          <p:cNvSpPr/>
          <p:nvPr/>
        </p:nvSpPr>
        <p:spPr>
          <a:xfrm>
            <a:off x="3949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6" name="Line 132"/>
          <p:cNvSpPr/>
          <p:nvPr/>
        </p:nvSpPr>
        <p:spPr>
          <a:xfrm>
            <a:off x="3949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7" name="Line 133"/>
          <p:cNvSpPr/>
          <p:nvPr/>
        </p:nvSpPr>
        <p:spPr>
          <a:xfrm>
            <a:off x="3949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8" name="Line 134"/>
          <p:cNvSpPr/>
          <p:nvPr/>
        </p:nvSpPr>
        <p:spPr>
          <a:xfrm>
            <a:off x="3949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79" name="Line 135"/>
          <p:cNvSpPr/>
          <p:nvPr/>
        </p:nvSpPr>
        <p:spPr>
          <a:xfrm>
            <a:off x="3949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0" name="Line 136"/>
          <p:cNvSpPr/>
          <p:nvPr/>
        </p:nvSpPr>
        <p:spPr>
          <a:xfrm>
            <a:off x="25621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1" name="Line 137"/>
          <p:cNvSpPr/>
          <p:nvPr/>
        </p:nvSpPr>
        <p:spPr>
          <a:xfrm>
            <a:off x="25621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2" name="Line 138"/>
          <p:cNvSpPr/>
          <p:nvPr/>
        </p:nvSpPr>
        <p:spPr>
          <a:xfrm>
            <a:off x="25621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3" name="Line 139"/>
          <p:cNvSpPr/>
          <p:nvPr/>
        </p:nvSpPr>
        <p:spPr>
          <a:xfrm>
            <a:off x="25621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4" name="Line 140"/>
          <p:cNvSpPr/>
          <p:nvPr/>
        </p:nvSpPr>
        <p:spPr>
          <a:xfrm>
            <a:off x="25621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5" name="Line 141"/>
          <p:cNvSpPr/>
          <p:nvPr/>
        </p:nvSpPr>
        <p:spPr>
          <a:xfrm>
            <a:off x="25621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6" name="Line 142"/>
          <p:cNvSpPr/>
          <p:nvPr/>
        </p:nvSpPr>
        <p:spPr>
          <a:xfrm>
            <a:off x="25621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7" name="Line 143"/>
          <p:cNvSpPr/>
          <p:nvPr/>
        </p:nvSpPr>
        <p:spPr>
          <a:xfrm>
            <a:off x="25621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8" name="Line 144"/>
          <p:cNvSpPr/>
          <p:nvPr/>
        </p:nvSpPr>
        <p:spPr>
          <a:xfrm>
            <a:off x="25621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89" name="Line 145"/>
          <p:cNvSpPr/>
          <p:nvPr/>
        </p:nvSpPr>
        <p:spPr>
          <a:xfrm>
            <a:off x="378468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0" name="Line 146"/>
          <p:cNvSpPr/>
          <p:nvPr/>
        </p:nvSpPr>
        <p:spPr>
          <a:xfrm>
            <a:off x="378468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1" name="Line 147"/>
          <p:cNvSpPr/>
          <p:nvPr/>
        </p:nvSpPr>
        <p:spPr>
          <a:xfrm>
            <a:off x="378468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2" name="Line 148"/>
          <p:cNvSpPr/>
          <p:nvPr/>
        </p:nvSpPr>
        <p:spPr>
          <a:xfrm>
            <a:off x="378468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3" name="Line 149"/>
          <p:cNvSpPr/>
          <p:nvPr/>
        </p:nvSpPr>
        <p:spPr>
          <a:xfrm>
            <a:off x="378468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4" name="Line 150"/>
          <p:cNvSpPr/>
          <p:nvPr/>
        </p:nvSpPr>
        <p:spPr>
          <a:xfrm>
            <a:off x="378468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5" name="Line 151"/>
          <p:cNvSpPr/>
          <p:nvPr/>
        </p:nvSpPr>
        <p:spPr>
          <a:xfrm>
            <a:off x="378468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6" name="Line 152"/>
          <p:cNvSpPr/>
          <p:nvPr/>
        </p:nvSpPr>
        <p:spPr>
          <a:xfrm>
            <a:off x="378468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7" name="Line 153"/>
          <p:cNvSpPr/>
          <p:nvPr/>
        </p:nvSpPr>
        <p:spPr>
          <a:xfrm>
            <a:off x="378468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8" name="Line 154"/>
          <p:cNvSpPr/>
          <p:nvPr/>
        </p:nvSpPr>
        <p:spPr>
          <a:xfrm>
            <a:off x="46681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799" name="Line 155"/>
          <p:cNvSpPr/>
          <p:nvPr/>
        </p:nvSpPr>
        <p:spPr>
          <a:xfrm>
            <a:off x="46681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0" name="Line 156"/>
          <p:cNvSpPr/>
          <p:nvPr/>
        </p:nvSpPr>
        <p:spPr>
          <a:xfrm>
            <a:off x="46681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1" name="Line 157"/>
          <p:cNvSpPr/>
          <p:nvPr/>
        </p:nvSpPr>
        <p:spPr>
          <a:xfrm>
            <a:off x="46681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2" name="Line 158"/>
          <p:cNvSpPr/>
          <p:nvPr/>
        </p:nvSpPr>
        <p:spPr>
          <a:xfrm>
            <a:off x="46681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3" name="Line 159"/>
          <p:cNvSpPr/>
          <p:nvPr/>
        </p:nvSpPr>
        <p:spPr>
          <a:xfrm>
            <a:off x="46681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4" name="Line 160"/>
          <p:cNvSpPr/>
          <p:nvPr/>
        </p:nvSpPr>
        <p:spPr>
          <a:xfrm>
            <a:off x="46681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5" name="Line 161"/>
          <p:cNvSpPr/>
          <p:nvPr/>
        </p:nvSpPr>
        <p:spPr>
          <a:xfrm>
            <a:off x="46681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6" name="Line 162"/>
          <p:cNvSpPr/>
          <p:nvPr/>
        </p:nvSpPr>
        <p:spPr>
          <a:xfrm>
            <a:off x="46681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7" name="Line 163"/>
          <p:cNvSpPr/>
          <p:nvPr/>
        </p:nvSpPr>
        <p:spPr>
          <a:xfrm>
            <a:off x="565488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8" name="Line 164"/>
          <p:cNvSpPr/>
          <p:nvPr/>
        </p:nvSpPr>
        <p:spPr>
          <a:xfrm>
            <a:off x="565488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09" name="Line 165"/>
          <p:cNvSpPr/>
          <p:nvPr/>
        </p:nvSpPr>
        <p:spPr>
          <a:xfrm>
            <a:off x="565488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0" name="Line 166"/>
          <p:cNvSpPr/>
          <p:nvPr/>
        </p:nvSpPr>
        <p:spPr>
          <a:xfrm>
            <a:off x="565488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1" name="Line 167"/>
          <p:cNvSpPr/>
          <p:nvPr/>
        </p:nvSpPr>
        <p:spPr>
          <a:xfrm>
            <a:off x="565488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2" name="Line 168"/>
          <p:cNvSpPr/>
          <p:nvPr/>
        </p:nvSpPr>
        <p:spPr>
          <a:xfrm>
            <a:off x="565488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3" name="Line 169"/>
          <p:cNvSpPr/>
          <p:nvPr/>
        </p:nvSpPr>
        <p:spPr>
          <a:xfrm>
            <a:off x="565488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4" name="Line 170"/>
          <p:cNvSpPr/>
          <p:nvPr/>
        </p:nvSpPr>
        <p:spPr>
          <a:xfrm>
            <a:off x="565488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5" name="Line 171"/>
          <p:cNvSpPr/>
          <p:nvPr/>
        </p:nvSpPr>
        <p:spPr>
          <a:xfrm>
            <a:off x="565488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6" name="Line 172"/>
          <p:cNvSpPr/>
          <p:nvPr/>
        </p:nvSpPr>
        <p:spPr>
          <a:xfrm>
            <a:off x="66535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7" name="Line 173"/>
          <p:cNvSpPr/>
          <p:nvPr/>
        </p:nvSpPr>
        <p:spPr>
          <a:xfrm>
            <a:off x="66535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8" name="Line 174"/>
          <p:cNvSpPr/>
          <p:nvPr/>
        </p:nvSpPr>
        <p:spPr>
          <a:xfrm>
            <a:off x="66535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19" name="Line 175"/>
          <p:cNvSpPr/>
          <p:nvPr/>
        </p:nvSpPr>
        <p:spPr>
          <a:xfrm>
            <a:off x="66535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0" name="Line 176"/>
          <p:cNvSpPr/>
          <p:nvPr/>
        </p:nvSpPr>
        <p:spPr>
          <a:xfrm>
            <a:off x="66535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1" name="Line 177"/>
          <p:cNvSpPr/>
          <p:nvPr/>
        </p:nvSpPr>
        <p:spPr>
          <a:xfrm>
            <a:off x="66535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2" name="Line 178"/>
          <p:cNvSpPr/>
          <p:nvPr/>
        </p:nvSpPr>
        <p:spPr>
          <a:xfrm>
            <a:off x="66535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3" name="Line 179"/>
          <p:cNvSpPr/>
          <p:nvPr/>
        </p:nvSpPr>
        <p:spPr>
          <a:xfrm>
            <a:off x="66535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4" name="Line 180"/>
          <p:cNvSpPr/>
          <p:nvPr/>
        </p:nvSpPr>
        <p:spPr>
          <a:xfrm>
            <a:off x="66535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5" name="Line 181"/>
          <p:cNvSpPr/>
          <p:nvPr/>
        </p:nvSpPr>
        <p:spPr>
          <a:xfrm>
            <a:off x="76957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6" name="Line 182"/>
          <p:cNvSpPr/>
          <p:nvPr/>
        </p:nvSpPr>
        <p:spPr>
          <a:xfrm>
            <a:off x="76957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7" name="Line 183"/>
          <p:cNvSpPr/>
          <p:nvPr/>
        </p:nvSpPr>
        <p:spPr>
          <a:xfrm>
            <a:off x="76957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8" name="Line 184"/>
          <p:cNvSpPr/>
          <p:nvPr/>
        </p:nvSpPr>
        <p:spPr>
          <a:xfrm>
            <a:off x="76957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29" name="Line 185"/>
          <p:cNvSpPr/>
          <p:nvPr/>
        </p:nvSpPr>
        <p:spPr>
          <a:xfrm>
            <a:off x="76957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0" name="Line 186"/>
          <p:cNvSpPr/>
          <p:nvPr/>
        </p:nvSpPr>
        <p:spPr>
          <a:xfrm>
            <a:off x="76957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1" name="Line 187"/>
          <p:cNvSpPr/>
          <p:nvPr/>
        </p:nvSpPr>
        <p:spPr>
          <a:xfrm>
            <a:off x="76957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2" name="Line 188"/>
          <p:cNvSpPr/>
          <p:nvPr/>
        </p:nvSpPr>
        <p:spPr>
          <a:xfrm>
            <a:off x="76957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3" name="Line 189"/>
          <p:cNvSpPr/>
          <p:nvPr/>
        </p:nvSpPr>
        <p:spPr>
          <a:xfrm>
            <a:off x="76957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4" name="Line 190"/>
          <p:cNvSpPr/>
          <p:nvPr/>
        </p:nvSpPr>
        <p:spPr>
          <a:xfrm>
            <a:off x="88117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5" name="Line 191"/>
          <p:cNvSpPr/>
          <p:nvPr/>
        </p:nvSpPr>
        <p:spPr>
          <a:xfrm>
            <a:off x="88117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6" name="Line 192"/>
          <p:cNvSpPr/>
          <p:nvPr/>
        </p:nvSpPr>
        <p:spPr>
          <a:xfrm>
            <a:off x="88117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7" name="Line 193"/>
          <p:cNvSpPr/>
          <p:nvPr/>
        </p:nvSpPr>
        <p:spPr>
          <a:xfrm>
            <a:off x="88117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8" name="Line 194"/>
          <p:cNvSpPr/>
          <p:nvPr/>
        </p:nvSpPr>
        <p:spPr>
          <a:xfrm>
            <a:off x="88117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39" name="Line 195"/>
          <p:cNvSpPr/>
          <p:nvPr/>
        </p:nvSpPr>
        <p:spPr>
          <a:xfrm>
            <a:off x="88117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40" name="Line 196"/>
          <p:cNvSpPr/>
          <p:nvPr/>
        </p:nvSpPr>
        <p:spPr>
          <a:xfrm>
            <a:off x="88117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41" name="Line 197"/>
          <p:cNvSpPr/>
          <p:nvPr/>
        </p:nvSpPr>
        <p:spPr>
          <a:xfrm>
            <a:off x="88117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842" name="Line 198"/>
          <p:cNvSpPr/>
          <p:nvPr/>
        </p:nvSpPr>
        <p:spPr>
          <a:xfrm>
            <a:off x="88117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Укомплектованность медицинским персоналом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 средним медицинским образованием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570780" y="352905"/>
            <a:ext cx="8228520" cy="1144800"/>
          </a:xfrm>
          <a:prstGeom prst="rect">
            <a:avLst/>
          </a:prstGeom>
        </p:spPr>
        <p:txBody>
          <a:bodyPr lIns="0" tIns="27720" rIns="0" bIns="0" anchor="ctr"/>
          <a:lstStyle/>
          <a:p>
            <a:pPr algn="ctr">
              <a:lnSpc>
                <a:spcPct val="95000"/>
              </a:lnSpc>
            </a:pPr>
            <a:r>
              <a:rPr lang="ru-RU" sz="2700" b="1" dirty="0">
                <a:latin typeface="Times New Roman"/>
              </a:rPr>
              <a:t>В ГБУЗ АО «Онежская ЦРБ» </a:t>
            </a:r>
            <a:r>
              <a:rPr lang="ru-RU" sz="2800" b="1" dirty="0">
                <a:latin typeface="Times New Roman"/>
              </a:rPr>
              <a:t>
</a:t>
            </a:r>
            <a:r>
              <a:rPr lang="ru-RU" sz="2300" b="1" dirty="0">
                <a:solidFill>
                  <a:srgbClr val="0070C0"/>
                </a:solidFill>
                <a:latin typeface="Times New Roman"/>
              </a:rPr>
              <a:t>имеются 38 вакантных должностей врачей — специалистов, </a:t>
            </a:r>
            <a:endParaRPr lang="ru-RU" sz="2300" b="1" dirty="0" smtClean="0">
              <a:solidFill>
                <a:srgbClr val="0070C0"/>
              </a:solidFill>
              <a:latin typeface="Times New Roman"/>
            </a:endParaRPr>
          </a:p>
          <a:p>
            <a:pPr algn="ctr">
              <a:lnSpc>
                <a:spcPct val="95000"/>
              </a:lnSpc>
            </a:pPr>
            <a:r>
              <a:rPr lang="ru-RU" sz="2300" b="1" dirty="0" smtClean="0">
                <a:latin typeface="Times New Roman"/>
              </a:rPr>
              <a:t>в </a:t>
            </a:r>
            <a:r>
              <a:rPr lang="ru-RU" sz="2300" b="1" dirty="0">
                <a:latin typeface="Times New Roman"/>
              </a:rPr>
              <a:t>том числе:</a:t>
            </a:r>
            <a:endParaRPr sz="23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224" y="1660327"/>
            <a:ext cx="71151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Врач-стоматолог				-	7</a:t>
            </a:r>
          </a:p>
          <a:p>
            <a:pPr algn="ctr"/>
            <a:r>
              <a:rPr lang="ru-RU" dirty="0" smtClean="0"/>
              <a:t>Врач терапевт				-	5</a:t>
            </a:r>
          </a:p>
          <a:p>
            <a:pPr algn="ctr"/>
            <a:r>
              <a:rPr lang="ru-RU" dirty="0" smtClean="0"/>
              <a:t>Врач общей практики			-	5</a:t>
            </a:r>
          </a:p>
          <a:p>
            <a:pPr algn="ctr"/>
            <a:r>
              <a:rPr lang="ru-RU" dirty="0" smtClean="0"/>
              <a:t>Врач   анестезиолог-реаниматолог	-	3</a:t>
            </a:r>
          </a:p>
          <a:p>
            <a:pPr algn="ctr"/>
            <a:r>
              <a:rPr lang="ru-RU" dirty="0" smtClean="0"/>
              <a:t>Врач-акушер-гинеколог			-	3</a:t>
            </a:r>
          </a:p>
          <a:p>
            <a:pPr algn="ctr"/>
            <a:r>
              <a:rPr lang="ru-RU" dirty="0" smtClean="0"/>
              <a:t>Врач-рентгенолог			-	2</a:t>
            </a:r>
          </a:p>
          <a:p>
            <a:pPr algn="ctr"/>
            <a:r>
              <a:rPr lang="ru-RU" dirty="0" smtClean="0"/>
              <a:t>Врач-лаборант				-	2</a:t>
            </a:r>
          </a:p>
          <a:p>
            <a:pPr algn="ctr"/>
            <a:r>
              <a:rPr lang="ru-RU" dirty="0" smtClean="0"/>
              <a:t>Врач-инфекционист			-	2</a:t>
            </a:r>
          </a:p>
          <a:p>
            <a:pPr algn="ctr"/>
            <a:r>
              <a:rPr lang="ru-RU" dirty="0" smtClean="0"/>
              <a:t>Врач-</a:t>
            </a:r>
            <a:r>
              <a:rPr lang="ru-RU" dirty="0" err="1" smtClean="0"/>
              <a:t>дерматовенеролог</a:t>
            </a:r>
            <a:r>
              <a:rPr lang="ru-RU" dirty="0" smtClean="0"/>
              <a:t>			-	1</a:t>
            </a:r>
          </a:p>
          <a:p>
            <a:pPr algn="ctr"/>
            <a:r>
              <a:rPr lang="ru-RU" dirty="0" smtClean="0"/>
              <a:t>Врач-отоларинголог			-	1</a:t>
            </a:r>
          </a:p>
          <a:p>
            <a:pPr algn="ctr"/>
            <a:r>
              <a:rPr lang="ru-RU" dirty="0" smtClean="0"/>
              <a:t>Врач функциональной диагностики 	-	1</a:t>
            </a:r>
          </a:p>
          <a:p>
            <a:pPr algn="ctr"/>
            <a:r>
              <a:rPr lang="ru-RU" dirty="0" smtClean="0"/>
              <a:t>Врач-патологоанатом			-	1</a:t>
            </a:r>
          </a:p>
          <a:p>
            <a:pPr algn="ctr"/>
            <a:r>
              <a:rPr lang="ru-RU" dirty="0" smtClean="0"/>
              <a:t>Врач-кардиолог				-	1</a:t>
            </a:r>
          </a:p>
          <a:p>
            <a:pPr algn="ctr"/>
            <a:r>
              <a:rPr lang="ru-RU" dirty="0" smtClean="0"/>
              <a:t>Врач-педиатр				-	2</a:t>
            </a:r>
          </a:p>
          <a:p>
            <a:pPr algn="ctr"/>
            <a:r>
              <a:rPr lang="ru-RU" dirty="0" smtClean="0"/>
              <a:t>Врач УЗД				-	1</a:t>
            </a:r>
          </a:p>
          <a:p>
            <a:pPr algn="ctr"/>
            <a:r>
              <a:rPr lang="ru-RU" dirty="0" smtClean="0"/>
              <a:t>Врач по спортивной медицине		-	1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382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457200" y="1604519"/>
            <a:ext cx="8046360" cy="4348605"/>
          </a:xfrm>
        </p:spPr>
        <p:txBody>
          <a:bodyPr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бучение медицинских кадров на условиях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целевой контрактной подготовки;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оплата к стипендии студентам, обучающимся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целевой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контрактной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диновременные денежные выплаты молодым специалистам;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жемесячные денежные доплаты молодым специалистам в размере 20 %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должностного оклада  сроком на 3 года;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беспечение жильем;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частие в мероприятиях «Ярмарка вакансий» (СГМУ, АМК)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6081"/>
            <a:ext cx="822924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Мероприятия по улучшению ситуации  обеспеченности  медицинскими кадрами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18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" y="487680"/>
            <a:ext cx="8133664" cy="5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1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" name="Table 1"/>
          <p:cNvGraphicFramePr/>
          <p:nvPr>
            <p:extLst>
              <p:ext uri="{D42A27DB-BD31-4B8C-83A1-F6EECF244321}">
                <p14:modId xmlns:p14="http://schemas.microsoft.com/office/powerpoint/2010/main" xmlns="" val="3687386051"/>
              </p:ext>
            </p:extLst>
          </p:nvPr>
        </p:nvGraphicFramePr>
        <p:xfrm>
          <a:off x="445680" y="1285875"/>
          <a:ext cx="8240760" cy="5169672"/>
        </p:xfrm>
        <a:graphic>
          <a:graphicData uri="http://schemas.openxmlformats.org/drawingml/2006/table">
            <a:tbl>
              <a:tblPr/>
              <a:tblGrid>
                <a:gridCol w="1738440"/>
                <a:gridCol w="1054380"/>
                <a:gridCol w="1057275"/>
                <a:gridCol w="990600"/>
                <a:gridCol w="1177425"/>
                <a:gridCol w="1121040"/>
                <a:gridCol w="1101600"/>
              </a:tblGrid>
              <a:tr h="695325">
                <a:tc row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Виды медицинской помощи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2012 год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2013 год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2014 года   (4 мес.)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2600"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Исполнено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% выполнения</a:t>
                      </a:r>
                    </a:p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endParaRPr sz="12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endParaRPr sz="12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выполнения</a:t>
                      </a:r>
                    </a:p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endParaRPr sz="12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Исполнено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% выполнения</a:t>
                      </a:r>
                    </a:p>
                    <a:p>
                      <a:pPr algn="ctr"/>
                      <a:endParaRPr lang="ru-RU" sz="12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</a:tr>
              <a:tr h="847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Скорая медицинская помощь – число вызовов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269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100,0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107,1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069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99,8</a:t>
                      </a:r>
                      <a:endParaRPr dirty="0"/>
                    </a:p>
                  </a:txBody>
                  <a:tcPr anchor="ctr"/>
                </a:tc>
              </a:tr>
              <a:tr h="1053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Амбулаторно-поликлиническая помощь – количество посещений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260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083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87,3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200 519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111,6</a:t>
                      </a:r>
                      <a:endParaRPr dirty="0"/>
                    </a:p>
                  </a:txBody>
                  <a:tcPr anchor="ctr"/>
                </a:tc>
              </a:tr>
              <a:tr h="10234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Стационарная медицинская помощь – число койко-дней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517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91,2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96,3</a:t>
                      </a:r>
                      <a:endParaRPr dirty="0"/>
                    </a:p>
                  </a:txBody>
                  <a:tcPr anchor="ctr"/>
                </a:tc>
              </a:tr>
              <a:tr h="8492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Дневные стационары – количество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пациенто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-дней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580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97,2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661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104,4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Times New Roman"/>
                        <a:buNone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80,3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21040"/>
            <a:ext cx="8229240" cy="8125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Выполнение программы государственных гарантий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/>
          </p:nvPr>
        </p:nvSpPr>
        <p:spPr>
          <a:xfrm>
            <a:off x="400050" y="1216575"/>
            <a:ext cx="8229240" cy="5308200"/>
          </a:xfrm>
        </p:spPr>
        <p:txBody>
          <a:bodyPr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ефицит медицинских кадров;</a:t>
            </a:r>
          </a:p>
          <a:p>
            <a:pPr algn="ctr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остояние материальной базы медицинской организации;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еобходимость замены парка автомобилей </a:t>
            </a:r>
          </a:p>
          <a:p>
            <a:pPr marL="0" indent="0"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скорой медицинской помощи;</a:t>
            </a:r>
          </a:p>
          <a:p>
            <a:pPr algn="ctr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реализация Федерального закона РФ № 44-ФЗ </a:t>
            </a:r>
          </a:p>
          <a:p>
            <a:pPr marL="0" indent="0"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 05.04.2013 г.</a:t>
            </a:r>
          </a:p>
          <a:p>
            <a:pPr marL="0" indent="0"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«О контрактной системе в сфере закупок товаров, работ, услуг </a:t>
            </a:r>
          </a:p>
          <a:p>
            <a:pPr marL="0" indent="0"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для обеспечения государственных и муниципальных нужд»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21040"/>
            <a:ext cx="8229240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Проблемы здравоохранения Онежского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14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/>
          </p:nvPr>
        </p:nvSpPr>
        <p:spPr>
          <a:xfrm>
            <a:off x="392430" y="1144370"/>
            <a:ext cx="8042910" cy="5313195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Оптимизация кадровой ситуации: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продолжение целевой контрактной подготовки специалистов;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редоставление служебного жилья вновь прибывшим специалистам;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с администрацией МО: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специализированных классов с углубленным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изучением биологии,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химии;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среди учащихся школ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к 2016 году на эффективный контракт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 материально-технической базы учреждения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соответствии с государственной программой АО «Развитие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здравоохранения Архангельской области  (2013-2020 годы)»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транспортной доступности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связи с вводом в 2015 г.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участка 19 ветки дороги Онега-Северодвинск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21040"/>
            <a:ext cx="8229240" cy="46628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Перспективы здравоохранения Онежского района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82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CustomShape 1"/>
          <p:cNvSpPr/>
          <p:nvPr/>
        </p:nvSpPr>
        <p:spPr>
          <a:xfrm>
            <a:off x="5076720" y="1268280"/>
            <a:ext cx="3923640" cy="273600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образован в целях формирования независимой системы оценки качества работы Онежской ЦРБ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и защиты прав пациентов</a:t>
            </a:r>
            <a:endParaRPr dirty="0"/>
          </a:p>
        </p:txBody>
      </p:sp>
      <p:pic>
        <p:nvPicPr>
          <p:cNvPr id="85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960" y="1268280"/>
            <a:ext cx="3393360" cy="2507400"/>
          </a:xfrm>
          <a:prstGeom prst="rect">
            <a:avLst/>
          </a:prstGeom>
        </p:spPr>
      </p:pic>
      <p:sp>
        <p:nvSpPr>
          <p:cNvPr id="852" name="CustomShape 2"/>
          <p:cNvSpPr/>
          <p:nvPr/>
        </p:nvSpPr>
        <p:spPr>
          <a:xfrm>
            <a:off x="1125360" y="1732020"/>
            <a:ext cx="2878920" cy="646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8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В общественный Совет входят представители   общественных организаций</a:t>
            </a:r>
            <a:endParaRPr sz="1400"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endParaRPr dirty="0"/>
          </a:p>
        </p:txBody>
      </p:sp>
      <p:sp>
        <p:nvSpPr>
          <p:cNvPr id="853" name="CustomShape 3"/>
          <p:cNvSpPr/>
          <p:nvPr/>
        </p:nvSpPr>
        <p:spPr>
          <a:xfrm>
            <a:off x="1125360" y="4321080"/>
            <a:ext cx="7875000" cy="1429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</a:rPr>
              <a:t>Глава</a:t>
            </a:r>
            <a:r>
              <a:rPr lang="ru-RU" sz="1600" b="1">
                <a:solidFill>
                  <a:srgbClr val="000000"/>
                </a:solidFill>
                <a:latin typeface="Tahoma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/>
              </a:rPr>
              <a:t>МО «Онежский муниципальный район» является председателем общественного Совета при ГБУЗ Архангельской области «Онежская ЦРБ»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</a:rPr>
              <a:t>Проведено 2 заседания Общественного Совета, проведено анкетирование по изучению удовлетворенности взрослого населения доступностью и качеством медицинской помощи</a:t>
            </a:r>
            <a:endParaRPr/>
          </a:p>
        </p:txBody>
      </p:sp>
      <p:sp>
        <p:nvSpPr>
          <p:cNvPr id="854" name="CustomShape 4"/>
          <p:cNvSpPr/>
          <p:nvPr/>
        </p:nvSpPr>
        <p:spPr>
          <a:xfrm>
            <a:off x="11160" y="115920"/>
            <a:ext cx="9132120" cy="516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</a:rPr>
              <a:t>Общественный Совет </a:t>
            </a:r>
            <a:endParaRPr/>
          </a:p>
        </p:txBody>
      </p:sp>
      <p:pic>
        <p:nvPicPr>
          <p:cNvPr id="855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360" y="4365720"/>
            <a:ext cx="405720" cy="488160"/>
          </a:xfrm>
          <a:prstGeom prst="rect">
            <a:avLst/>
          </a:prstGeom>
        </p:spPr>
      </p:pic>
      <p:pic>
        <p:nvPicPr>
          <p:cNvPr id="85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200" y="5506920"/>
            <a:ext cx="405720" cy="48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CustomShape 1"/>
          <p:cNvSpPr/>
          <p:nvPr/>
        </p:nvSpPr>
        <p:spPr>
          <a:xfrm>
            <a:off x="496020" y="1403940"/>
            <a:ext cx="8228880" cy="5205240"/>
          </a:xfrm>
          <a:prstGeom prst="rect">
            <a:avLst/>
          </a:prstGeom>
        </p:spPr>
      </p:sp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ВНИМАНИЕ!!!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5641200" y="-5400"/>
            <a:ext cx="3499560" cy="6857280"/>
          </a:xfrm>
          <a:prstGeom prst="rect">
            <a:avLst/>
          </a:prstGeom>
          <a:solidFill>
            <a:srgbClr val="DCE6F2"/>
          </a:solidFill>
          <a:ln w="25560">
            <a:solidFill>
              <a:srgbClr val="3A5F8B"/>
            </a:solidFill>
            <a:round/>
          </a:ln>
        </p:spPr>
      </p:sp>
      <p:pic>
        <p:nvPicPr>
          <p:cNvPr id="420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"/>
            <a:ext cx="5749200" cy="6857280"/>
          </a:xfrm>
          <a:prstGeom prst="rect">
            <a:avLst/>
          </a:prstGeom>
        </p:spPr>
      </p:pic>
      <p:sp>
        <p:nvSpPr>
          <p:cNvPr id="421" name="CustomShape 2"/>
          <p:cNvSpPr/>
          <p:nvPr/>
        </p:nvSpPr>
        <p:spPr>
          <a:xfrm>
            <a:off x="5749920" y="44280"/>
            <a:ext cx="3393360" cy="62553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Площадь территории –  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2 375 тыс. га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Количество поселений – 8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Количество населенных пунктов-100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Численность населения – 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33 623 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ahoma"/>
              </a:rPr>
              <a:t>человек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(более 2/3 жители города)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Плотность населения –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ahoma"/>
              </a:rPr>
              <a:t>1,4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на кв. км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Структура населения по полу: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М – 46,9  ; Ж – 53,1%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Доля детского населения – 21,5 %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Доля населения трудоспособного возраста – 56,7 %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Удаленность от областного центра – 205 км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ahoma"/>
              </a:rPr>
              <a:t>Протяженность автомобильных дорог с твердым покрытием – 335,3 км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22" name="CustomShape 3"/>
          <p:cNvSpPr/>
          <p:nvPr/>
        </p:nvSpPr>
        <p:spPr>
          <a:xfrm>
            <a:off x="250920" y="115920"/>
            <a:ext cx="5473080" cy="45576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ahoma"/>
              </a:rPr>
              <a:t>Онежский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Диаграмма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279" y="1394459"/>
            <a:ext cx="7854120" cy="50139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5092" y="204397"/>
            <a:ext cx="826649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численности населения Онежского района</a:t>
            </a: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" name="Объект 1"/>
          <p:cNvGraphicFramePr/>
          <p:nvPr>
            <p:extLst>
              <p:ext uri="{D42A27DB-BD31-4B8C-83A1-F6EECF244321}">
                <p14:modId xmlns:p14="http://schemas.microsoft.com/office/powerpoint/2010/main" xmlns="" val="1022237335"/>
              </p:ext>
            </p:extLst>
          </p:nvPr>
        </p:nvGraphicFramePr>
        <p:xfrm>
          <a:off x="768927" y="2219325"/>
          <a:ext cx="6498647" cy="4095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03250" y="204397"/>
            <a:ext cx="7270195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демографических показателей в 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Онежском районе 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(рождаемость, смертность, убыль населения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 1000 жителей)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38121" y="2428875"/>
            <a:ext cx="245745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АО 2013 год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Рождаемость-12,7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Смертность-13,4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Убыль- (-0,7)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2436961"/>
              </p:ext>
            </p:extLst>
          </p:nvPr>
        </p:nvGraphicFramePr>
        <p:xfrm>
          <a:off x="158748" y="476251"/>
          <a:ext cx="6851652" cy="385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6474690"/>
              </p:ext>
            </p:extLst>
          </p:nvPr>
        </p:nvGraphicFramePr>
        <p:xfrm>
          <a:off x="4168140" y="4013200"/>
          <a:ext cx="4605974" cy="239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-1588" y="115888"/>
            <a:ext cx="3781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Младенческая смертность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52108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457200" y="19080"/>
            <a:ext cx="8228880" cy="1547280"/>
          </a:xfrm>
          <a:prstGeom prst="rect">
            <a:avLst/>
          </a:prstGeom>
        </p:spPr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7725996"/>
              </p:ext>
            </p:extLst>
          </p:nvPr>
        </p:nvGraphicFramePr>
        <p:xfrm>
          <a:off x="457200" y="1264603"/>
          <a:ext cx="8523288" cy="5276850"/>
        </p:xfrm>
        <a:graphic>
          <a:graphicData uri="http://schemas.openxmlformats.org/presentationml/2006/ole">
            <p:oleObj spid="_x0000_s2064" r:id="rId4" imgW="10038276" imgH="6218181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1060" y="204396"/>
            <a:ext cx="65032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смертности населения (%)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3420000" y="1412640"/>
            <a:ext cx="5184000" cy="251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404040"/>
                </a:solidFill>
                <a:latin typeface="Times New Roman"/>
                <a:ea typeface="Lucida Sans Unicode"/>
              </a:rPr>
              <a:t>На 01 января 2014 года</a:t>
            </a:r>
            <a:endParaRPr dirty="0"/>
          </a:p>
        </p:txBody>
      </p:sp>
      <p:sp>
        <p:nvSpPr>
          <p:cNvPr id="440" name="CustomShape 2"/>
          <p:cNvSpPr/>
          <p:nvPr/>
        </p:nvSpPr>
        <p:spPr>
          <a:xfrm>
            <a:off x="1729740" y="1721520"/>
            <a:ext cx="7089900" cy="4659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marL="360000" algn="ctr">
              <a:buSzPct val="75000"/>
            </a:pPr>
            <a:r>
              <a:rPr lang="ru-RU" sz="2200" b="1" dirty="0" smtClean="0">
                <a:latin typeface="Times New Roman"/>
                <a:ea typeface="Microsoft YaHei"/>
              </a:rPr>
              <a:t>ГБУЗ </a:t>
            </a:r>
            <a:r>
              <a:rPr lang="ru-RU" sz="2200" b="1" dirty="0">
                <a:latin typeface="Times New Roman"/>
                <a:ea typeface="Microsoft YaHei"/>
              </a:rPr>
              <a:t>Архангельской области </a:t>
            </a:r>
            <a:r>
              <a:rPr lang="ru-RU" sz="2200" b="1" dirty="0" smtClean="0">
                <a:latin typeface="Times New Roman"/>
                <a:ea typeface="Microsoft YaHei"/>
              </a:rPr>
              <a:t>«Онежская ЦРБ» </a:t>
            </a:r>
            <a:r>
              <a:rPr lang="ru-RU" sz="1600" b="1" dirty="0" smtClean="0">
                <a:latin typeface="Times New Roman"/>
                <a:ea typeface="Microsoft YaHei"/>
              </a:rPr>
              <a:t>(преимущественно </a:t>
            </a:r>
            <a:r>
              <a:rPr lang="en-US" sz="1600" b="1" dirty="0" smtClean="0">
                <a:latin typeface="Times New Roman"/>
                <a:ea typeface="Microsoft YaHei"/>
              </a:rPr>
              <a:t>I</a:t>
            </a:r>
            <a:r>
              <a:rPr lang="ru-RU" sz="1600" b="1" dirty="0" smtClean="0">
                <a:latin typeface="Times New Roman"/>
                <a:ea typeface="Microsoft YaHei"/>
              </a:rPr>
              <a:t> уровень, по профилю- хирургия, психиатрия, наркология - </a:t>
            </a:r>
            <a:r>
              <a:rPr lang="en-US" sz="1600" b="1" dirty="0" smtClean="0">
                <a:latin typeface="Times New Roman"/>
                <a:ea typeface="Microsoft YaHei"/>
              </a:rPr>
              <a:t>II</a:t>
            </a:r>
            <a:r>
              <a:rPr lang="ru-RU" sz="1600" b="1" dirty="0" smtClean="0">
                <a:latin typeface="Times New Roman"/>
                <a:ea typeface="Microsoft YaHei"/>
              </a:rPr>
              <a:t> </a:t>
            </a:r>
            <a:r>
              <a:rPr lang="ru-RU" sz="1600" b="1" dirty="0">
                <a:latin typeface="Times New Roman"/>
                <a:ea typeface="Microsoft YaHei"/>
              </a:rPr>
              <a:t>уровень</a:t>
            </a:r>
            <a:r>
              <a:rPr lang="ru-RU" sz="1600" b="1" dirty="0" smtClean="0">
                <a:latin typeface="Times New Roman"/>
                <a:ea typeface="Microsoft YaHei"/>
              </a:rPr>
              <a:t> ), </a:t>
            </a:r>
          </a:p>
          <a:p>
            <a:pPr marL="360000" algn="ctr">
              <a:buSzPct val="75000"/>
            </a:pPr>
            <a:r>
              <a:rPr lang="ru-RU" sz="2000" b="1" dirty="0" smtClean="0">
                <a:latin typeface="Times New Roman"/>
                <a:ea typeface="Microsoft YaHei"/>
              </a:rPr>
              <a:t>в </a:t>
            </a:r>
            <a:r>
              <a:rPr lang="ru-RU" sz="2000" b="1" dirty="0">
                <a:latin typeface="Times New Roman"/>
                <a:ea typeface="Microsoft YaHei"/>
              </a:rPr>
              <a:t>том числе</a:t>
            </a:r>
            <a:r>
              <a:rPr lang="ru-RU" sz="2000" b="1" dirty="0" smtClean="0">
                <a:latin typeface="Times New Roman"/>
                <a:ea typeface="Microsoft YaHei"/>
              </a:rPr>
              <a:t>:</a:t>
            </a:r>
          </a:p>
          <a:p>
            <a:pPr marL="360000" algn="ctr">
              <a:buSzPct val="75000"/>
            </a:pPr>
            <a:endParaRPr lang="ru-RU" sz="2400" b="1" dirty="0" smtClean="0">
              <a:latin typeface="Times New Roman"/>
              <a:ea typeface="Microsoft YaHei"/>
            </a:endParaRPr>
          </a:p>
          <a:p>
            <a:pPr marL="360000" algn="ctr">
              <a:buSzPct val="75000"/>
            </a:pPr>
            <a:r>
              <a:rPr lang="ru-RU" b="1" dirty="0" err="1" smtClean="0">
                <a:latin typeface="Times New Roman"/>
                <a:ea typeface="Microsoft YaHei"/>
              </a:rPr>
              <a:t>Кодинская</a:t>
            </a:r>
            <a:r>
              <a:rPr lang="ru-RU" b="1" dirty="0" smtClean="0">
                <a:latin typeface="Times New Roman"/>
                <a:ea typeface="Microsoft YaHei"/>
              </a:rPr>
              <a:t> участковая больница;</a:t>
            </a:r>
          </a:p>
          <a:p>
            <a:pPr marL="360000" algn="ctr">
              <a:buSzPct val="75000"/>
            </a:pPr>
            <a:r>
              <a:rPr lang="ru-RU" b="1" dirty="0" err="1" smtClean="0">
                <a:latin typeface="Times New Roman"/>
                <a:ea typeface="Microsoft YaHei"/>
              </a:rPr>
              <a:t>Чекуевская</a:t>
            </a:r>
            <a:r>
              <a:rPr lang="ru-RU" b="1" dirty="0" smtClean="0">
                <a:latin typeface="Times New Roman"/>
                <a:ea typeface="Microsoft YaHei"/>
              </a:rPr>
              <a:t> участковая больница;</a:t>
            </a:r>
          </a:p>
          <a:p>
            <a:pPr marL="360000" algn="ctr">
              <a:buSzPct val="75000"/>
            </a:pPr>
            <a:endParaRPr lang="ru-RU" b="1" dirty="0" smtClean="0">
              <a:latin typeface="Times New Roman"/>
              <a:ea typeface="Microsoft YaHei"/>
            </a:endParaRPr>
          </a:p>
          <a:p>
            <a:pPr marL="360000" algn="ctr">
              <a:buSzPct val="75000"/>
            </a:pPr>
            <a:r>
              <a:rPr lang="ru-RU" b="1" dirty="0" err="1" smtClean="0">
                <a:latin typeface="Times New Roman"/>
                <a:ea typeface="Microsoft YaHei"/>
              </a:rPr>
              <a:t>Малошуйская</a:t>
            </a:r>
            <a:r>
              <a:rPr lang="ru-RU" b="1" dirty="0" smtClean="0">
                <a:latin typeface="Times New Roman"/>
                <a:ea typeface="Microsoft YaHei"/>
              </a:rPr>
              <a:t> городская больница;</a:t>
            </a:r>
          </a:p>
          <a:p>
            <a:pPr marL="360000" algn="ctr">
              <a:buSzPct val="75000"/>
            </a:pPr>
            <a:endParaRPr lang="ru-RU" b="1" dirty="0">
              <a:latin typeface="Times New Roman"/>
              <a:ea typeface="Microsoft YaHei"/>
            </a:endParaRPr>
          </a:p>
          <a:p>
            <a:pPr marL="360000" algn="ctr">
              <a:buSzPct val="75000"/>
            </a:pPr>
            <a:r>
              <a:rPr lang="ru-RU" b="1" dirty="0" smtClean="0">
                <a:latin typeface="Times New Roman"/>
                <a:ea typeface="Microsoft YaHei"/>
              </a:rPr>
              <a:t>врачебная амбулатория лесозавода № 34; </a:t>
            </a:r>
          </a:p>
          <a:p>
            <a:pPr marL="360000" algn="ctr">
              <a:buSzPct val="75000"/>
            </a:pPr>
            <a:r>
              <a:rPr lang="ru-RU" b="1" dirty="0">
                <a:latin typeface="Times New Roman"/>
                <a:ea typeface="Microsoft YaHei"/>
              </a:rPr>
              <a:t>г</a:t>
            </a:r>
            <a:r>
              <a:rPr lang="ru-RU" b="1" dirty="0" smtClean="0">
                <a:latin typeface="Times New Roman"/>
                <a:ea typeface="Microsoft YaHei"/>
              </a:rPr>
              <a:t>ородская амбулатория; </a:t>
            </a:r>
          </a:p>
          <a:p>
            <a:pPr marL="360000" algn="ctr">
              <a:buSzPct val="75000"/>
            </a:pPr>
            <a:r>
              <a:rPr lang="ru-RU" b="1" dirty="0" err="1" smtClean="0">
                <a:latin typeface="Times New Roman"/>
                <a:ea typeface="Microsoft YaHei"/>
              </a:rPr>
              <a:t>Нименьгская</a:t>
            </a:r>
            <a:r>
              <a:rPr lang="ru-RU" b="1" dirty="0" smtClean="0">
                <a:latin typeface="Times New Roman"/>
                <a:ea typeface="Microsoft YaHei"/>
              </a:rPr>
              <a:t> амбулатория;</a:t>
            </a:r>
          </a:p>
          <a:p>
            <a:pPr marL="360000" algn="ctr">
              <a:buSzPct val="75000"/>
            </a:pPr>
            <a:endParaRPr lang="ru-RU" b="1" dirty="0" smtClean="0">
              <a:latin typeface="Times New Roman"/>
              <a:ea typeface="Microsoft YaHei"/>
            </a:endParaRPr>
          </a:p>
          <a:p>
            <a:pPr marL="360000" algn="ctr">
              <a:buSzPct val="75000"/>
            </a:pPr>
            <a:r>
              <a:rPr lang="ru-RU" b="1" dirty="0" smtClean="0">
                <a:latin typeface="Times New Roman"/>
                <a:ea typeface="Microsoft YaHei"/>
              </a:rPr>
              <a:t>29 фельдшерско-акушерских пунктов</a:t>
            </a:r>
          </a:p>
          <a:p>
            <a:pPr marL="360000" algn="ctr">
              <a:buSzPct val="75000"/>
            </a:pPr>
            <a:r>
              <a:rPr lang="ru-RU" sz="1400" b="1" dirty="0" smtClean="0">
                <a:latin typeface="Times New Roman"/>
                <a:ea typeface="Microsoft YaHei"/>
              </a:rPr>
              <a:t>(превышает минимальный социальный стандарт)</a:t>
            </a:r>
            <a:endParaRPr sz="1400" dirty="0"/>
          </a:p>
        </p:txBody>
      </p:sp>
      <p:sp>
        <p:nvSpPr>
          <p:cNvPr id="443" name="CustomShape 5"/>
          <p:cNvSpPr/>
          <p:nvPr/>
        </p:nvSpPr>
        <p:spPr>
          <a:xfrm>
            <a:off x="293925" y="5013960"/>
            <a:ext cx="1633935" cy="1005840"/>
          </a:xfrm>
          <a:prstGeom prst="rect">
            <a:avLst/>
          </a:prstGeom>
          <a:blipFill>
            <a:blip r:embed="rId4" cstate="print"/>
          </a:blipFill>
        </p:spPr>
      </p:sp>
      <p:sp>
        <p:nvSpPr>
          <p:cNvPr id="444" name="CustomShape 6"/>
          <p:cNvSpPr/>
          <p:nvPr/>
        </p:nvSpPr>
        <p:spPr>
          <a:xfrm>
            <a:off x="611280" y="260280"/>
            <a:ext cx="8208360" cy="943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dirty="0">
                <a:solidFill>
                  <a:srgbClr val="000000"/>
                </a:solidFill>
                <a:latin typeface="Times New Roman"/>
              </a:rPr>
              <a:t>Система здравоохранения </a:t>
            </a:r>
            <a:endParaRPr lang="ru-RU" sz="26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600" b="1" dirty="0" smtClean="0">
                <a:solidFill>
                  <a:srgbClr val="000000"/>
                </a:solidFill>
                <a:latin typeface="Times New Roman"/>
              </a:rPr>
              <a:t>МО «</a:t>
            </a:r>
            <a:r>
              <a:rPr lang="ru-RU" sz="2600" b="1" dirty="0">
                <a:solidFill>
                  <a:srgbClr val="000000"/>
                </a:solidFill>
                <a:latin typeface="Times New Roman"/>
              </a:rPr>
              <a:t>Онежский муниципальный район»</a:t>
            </a:r>
            <a:endParaRPr sz="2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50" y="2545080"/>
            <a:ext cx="246777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коечного фонда ГБУЗ АО «Онежская ЦРБ»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52625"/>
            <a:ext cx="8753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Круглосуточный стационар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 коек (в том числе 40 коек сестринского ухода):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«Онежская ЦРБ»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149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участковая больница – 12 коек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Чекуевская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участковая больница – 12 коек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Малошуйская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городская больница – 15 коек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810952"/>
            <a:ext cx="481279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Дневной стационар: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45 коек на 55 койко-мест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«Онежская ЦРБ»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коек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участковая больница – 3 койки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Малошуйская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городская больница – 5 коек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Стационар на дому – 5 коек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ЦАХ – 5 коек</a:t>
            </a:r>
          </a:p>
        </p:txBody>
      </p:sp>
      <p:sp>
        <p:nvSpPr>
          <p:cNvPr id="7" name="Овал 6"/>
          <p:cNvSpPr/>
          <p:nvPr/>
        </p:nvSpPr>
        <p:spPr>
          <a:xfrm>
            <a:off x="5276850" y="3648076"/>
            <a:ext cx="3867150" cy="2000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Круглосуточная стационарная помощь - по 11 профилям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Амбулаторно-поликлиническая помощь – по 21 профилю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61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457200" y="66600"/>
            <a:ext cx="8228880" cy="1560240"/>
          </a:xfrm>
          <a:prstGeom prst="rect">
            <a:avLst/>
          </a:prstGeom>
        </p:spPr>
      </p:sp>
      <p:sp>
        <p:nvSpPr>
          <p:cNvPr id="447" name="CustomShape 2"/>
          <p:cNvSpPr/>
          <p:nvPr/>
        </p:nvSpPr>
        <p:spPr>
          <a:xfrm>
            <a:off x="395280" y="1628640"/>
            <a:ext cx="2166480" cy="791640"/>
          </a:xfrm>
          <a:prstGeom prst="rect">
            <a:avLst/>
          </a:prstGeom>
          <a:solidFill>
            <a:srgbClr val="B3B3B3"/>
          </a:solidFill>
        </p:spPr>
      </p:sp>
      <p:sp>
        <p:nvSpPr>
          <p:cNvPr id="448" name="CustomShape 3"/>
          <p:cNvSpPr/>
          <p:nvPr/>
        </p:nvSpPr>
        <p:spPr>
          <a:xfrm>
            <a:off x="2562480" y="1628640"/>
            <a:ext cx="122184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Область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/ район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</a:pPr>
            <a:endParaRPr dirty="0"/>
          </a:p>
        </p:txBody>
      </p:sp>
      <p:sp>
        <p:nvSpPr>
          <p:cNvPr id="449" name="CustomShape 4"/>
          <p:cNvSpPr/>
          <p:nvPr/>
        </p:nvSpPr>
        <p:spPr>
          <a:xfrm>
            <a:off x="3785040" y="1628640"/>
            <a:ext cx="88200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>
                <a:solidFill>
                  <a:srgbClr val="000000"/>
                </a:solidFill>
                <a:latin typeface="Arial"/>
                <a:ea typeface="Microsoft YaHei"/>
              </a:rPr>
              <a:t>2009</a:t>
            </a:r>
            <a:endParaRPr/>
          </a:p>
        </p:txBody>
      </p:sp>
      <p:sp>
        <p:nvSpPr>
          <p:cNvPr id="450" name="CustomShape 5"/>
          <p:cNvSpPr/>
          <p:nvPr/>
        </p:nvSpPr>
        <p:spPr>
          <a:xfrm>
            <a:off x="4668120" y="1628640"/>
            <a:ext cx="98640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>
                <a:solidFill>
                  <a:srgbClr val="000000"/>
                </a:solidFill>
                <a:latin typeface="Arial"/>
                <a:ea typeface="Microsoft YaHei"/>
              </a:rPr>
              <a:t>2010</a:t>
            </a:r>
            <a:endParaRPr/>
          </a:p>
        </p:txBody>
      </p:sp>
      <p:sp>
        <p:nvSpPr>
          <p:cNvPr id="451" name="CustomShape 6"/>
          <p:cNvSpPr/>
          <p:nvPr/>
        </p:nvSpPr>
        <p:spPr>
          <a:xfrm>
            <a:off x="5655240" y="1628640"/>
            <a:ext cx="99792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>
                <a:solidFill>
                  <a:srgbClr val="000000"/>
                </a:solidFill>
                <a:latin typeface="Arial"/>
                <a:ea typeface="Microsoft YaHei"/>
              </a:rPr>
              <a:t>2011</a:t>
            </a:r>
            <a:endParaRPr/>
          </a:p>
        </p:txBody>
      </p:sp>
      <p:sp>
        <p:nvSpPr>
          <p:cNvPr id="452" name="CustomShape 7"/>
          <p:cNvSpPr/>
          <p:nvPr/>
        </p:nvSpPr>
        <p:spPr>
          <a:xfrm>
            <a:off x="6653880" y="1628640"/>
            <a:ext cx="104076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>
                <a:solidFill>
                  <a:srgbClr val="000000"/>
                </a:solidFill>
                <a:latin typeface="Arial"/>
                <a:ea typeface="Microsoft YaHei"/>
              </a:rPr>
              <a:t>2012</a:t>
            </a:r>
            <a:endParaRPr/>
          </a:p>
        </p:txBody>
      </p:sp>
      <p:sp>
        <p:nvSpPr>
          <p:cNvPr id="453" name="CustomShape 8"/>
          <p:cNvSpPr/>
          <p:nvPr/>
        </p:nvSpPr>
        <p:spPr>
          <a:xfrm>
            <a:off x="7695720" y="1628640"/>
            <a:ext cx="1115280" cy="791640"/>
          </a:xfrm>
          <a:prstGeom prst="rect">
            <a:avLst/>
          </a:prstGeom>
          <a:solidFill>
            <a:srgbClr val="B3B3B3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Arial"/>
                <a:ea typeface="Microsoft YaHei"/>
              </a:rPr>
              <a:t>2013</a:t>
            </a:r>
            <a:endParaRPr dirty="0"/>
          </a:p>
        </p:txBody>
      </p:sp>
      <p:sp>
        <p:nvSpPr>
          <p:cNvPr id="454" name="CustomShape 9"/>
          <p:cNvSpPr/>
          <p:nvPr/>
        </p:nvSpPr>
        <p:spPr>
          <a:xfrm>
            <a:off x="395280" y="2421000"/>
            <a:ext cx="2166480" cy="1029960"/>
          </a:xfrm>
          <a:prstGeom prst="rect">
            <a:avLst/>
          </a:prstGeom>
          <a:solidFill>
            <a:srgbClr val="CCCCCC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Всего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врачей (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абс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.)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CustomShape 10"/>
          <p:cNvSpPr/>
          <p:nvPr/>
        </p:nvSpPr>
        <p:spPr>
          <a:xfrm>
            <a:off x="2562480" y="2421000"/>
            <a:ext cx="122184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6160" rIns="90000" bIns="46800" anchor="ctr"/>
          <a:lstStyle/>
          <a:p>
            <a:pPr>
              <a:lnSpc>
                <a:spcPct val="95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  <a:ea typeface="Microsoft YaHei"/>
              </a:rPr>
              <a:t>Область</a:t>
            </a:r>
            <a:endParaRPr/>
          </a:p>
        </p:txBody>
      </p:sp>
      <p:sp>
        <p:nvSpPr>
          <p:cNvPr id="456" name="CustomShape 11"/>
          <p:cNvSpPr/>
          <p:nvPr/>
        </p:nvSpPr>
        <p:spPr>
          <a:xfrm>
            <a:off x="3785040" y="2421000"/>
            <a:ext cx="8820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5396</a:t>
            </a:r>
            <a:endParaRPr/>
          </a:p>
        </p:txBody>
      </p:sp>
      <p:sp>
        <p:nvSpPr>
          <p:cNvPr id="457" name="CustomShape 12"/>
          <p:cNvSpPr/>
          <p:nvPr/>
        </p:nvSpPr>
        <p:spPr>
          <a:xfrm>
            <a:off x="4668120" y="2421000"/>
            <a:ext cx="9864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5508</a:t>
            </a:r>
            <a:endParaRPr/>
          </a:p>
        </p:txBody>
      </p:sp>
      <p:sp>
        <p:nvSpPr>
          <p:cNvPr id="458" name="CustomShape 13"/>
          <p:cNvSpPr/>
          <p:nvPr/>
        </p:nvSpPr>
        <p:spPr>
          <a:xfrm>
            <a:off x="5655240" y="2421000"/>
            <a:ext cx="99792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5257</a:t>
            </a:r>
            <a:endParaRPr/>
          </a:p>
        </p:txBody>
      </p:sp>
      <p:sp>
        <p:nvSpPr>
          <p:cNvPr id="459" name="CustomShape 14"/>
          <p:cNvSpPr/>
          <p:nvPr/>
        </p:nvSpPr>
        <p:spPr>
          <a:xfrm>
            <a:off x="6653880" y="2421000"/>
            <a:ext cx="104076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4789</a:t>
            </a:r>
            <a:endParaRPr/>
          </a:p>
        </p:txBody>
      </p:sp>
      <p:sp>
        <p:nvSpPr>
          <p:cNvPr id="460" name="CustomShape 15"/>
          <p:cNvSpPr/>
          <p:nvPr/>
        </p:nvSpPr>
        <p:spPr>
          <a:xfrm>
            <a:off x="7695720" y="2421000"/>
            <a:ext cx="111528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/>
          <a:lstStyle/>
          <a:p>
            <a:pPr algn="ctr">
              <a:lnSpc>
                <a:spcPct val="95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  <a:ea typeface="Microsoft YaHei"/>
              </a:rPr>
              <a:t>4726</a:t>
            </a:r>
            <a:endParaRPr/>
          </a:p>
        </p:txBody>
      </p:sp>
      <p:sp>
        <p:nvSpPr>
          <p:cNvPr id="461" name="CustomShape 16"/>
          <p:cNvSpPr/>
          <p:nvPr/>
        </p:nvSpPr>
        <p:spPr>
          <a:xfrm>
            <a:off x="2562480" y="2832480"/>
            <a:ext cx="122184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6160" rIns="90000" bIns="46800" anchor="ctr"/>
          <a:lstStyle/>
          <a:p>
            <a:pPr>
              <a:lnSpc>
                <a:spcPct val="95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  <a:ea typeface="Microsoft YaHei"/>
              </a:rPr>
              <a:t>Онежский район</a:t>
            </a:r>
            <a:endParaRPr/>
          </a:p>
        </p:txBody>
      </p:sp>
      <p:sp>
        <p:nvSpPr>
          <p:cNvPr id="462" name="CustomShape 17"/>
          <p:cNvSpPr/>
          <p:nvPr/>
        </p:nvSpPr>
        <p:spPr>
          <a:xfrm>
            <a:off x="3785040" y="2832480"/>
            <a:ext cx="8820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Microsoft YaHei"/>
              </a:rPr>
              <a:t>73</a:t>
            </a:r>
            <a:endParaRPr dirty="0"/>
          </a:p>
        </p:txBody>
      </p:sp>
      <p:sp>
        <p:nvSpPr>
          <p:cNvPr id="463" name="CustomShape 18"/>
          <p:cNvSpPr/>
          <p:nvPr/>
        </p:nvSpPr>
        <p:spPr>
          <a:xfrm>
            <a:off x="4668120" y="2832480"/>
            <a:ext cx="9864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69</a:t>
            </a:r>
            <a:endParaRPr/>
          </a:p>
        </p:txBody>
      </p:sp>
      <p:sp>
        <p:nvSpPr>
          <p:cNvPr id="464" name="CustomShape 19"/>
          <p:cNvSpPr/>
          <p:nvPr/>
        </p:nvSpPr>
        <p:spPr>
          <a:xfrm>
            <a:off x="5655240" y="2832480"/>
            <a:ext cx="99792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64</a:t>
            </a:r>
            <a:endParaRPr/>
          </a:p>
        </p:txBody>
      </p:sp>
      <p:sp>
        <p:nvSpPr>
          <p:cNvPr id="465" name="CustomShape 20"/>
          <p:cNvSpPr/>
          <p:nvPr/>
        </p:nvSpPr>
        <p:spPr>
          <a:xfrm>
            <a:off x="6653880" y="2832480"/>
            <a:ext cx="104076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63</a:t>
            </a:r>
            <a:endParaRPr/>
          </a:p>
        </p:txBody>
      </p:sp>
      <p:sp>
        <p:nvSpPr>
          <p:cNvPr id="466" name="CustomShape 21"/>
          <p:cNvSpPr/>
          <p:nvPr/>
        </p:nvSpPr>
        <p:spPr>
          <a:xfrm>
            <a:off x="7695720" y="2832480"/>
            <a:ext cx="111528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Microsoft YaHei"/>
              </a:rPr>
              <a:t>59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67" name="CustomShape 22"/>
          <p:cNvSpPr/>
          <p:nvPr/>
        </p:nvSpPr>
        <p:spPr>
          <a:xfrm>
            <a:off x="395280" y="3451680"/>
            <a:ext cx="2166480" cy="1029960"/>
          </a:xfrm>
          <a:prstGeom prst="rect">
            <a:avLst/>
          </a:prstGeom>
          <a:solidFill>
            <a:srgbClr val="CCCCCC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Обеспеченность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на 10 000 населения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CustomShape 23"/>
          <p:cNvSpPr/>
          <p:nvPr/>
        </p:nvSpPr>
        <p:spPr>
          <a:xfrm>
            <a:off x="2562480" y="3451680"/>
            <a:ext cx="122184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6160" rIns="90000" bIns="46800" anchor="ctr"/>
          <a:lstStyle/>
          <a:p>
            <a:pPr>
              <a:lnSpc>
                <a:spcPct val="95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  <a:ea typeface="Microsoft YaHei"/>
              </a:rPr>
              <a:t>Область</a:t>
            </a:r>
            <a:endParaRPr/>
          </a:p>
        </p:txBody>
      </p:sp>
      <p:sp>
        <p:nvSpPr>
          <p:cNvPr id="469" name="CustomShape 24"/>
          <p:cNvSpPr/>
          <p:nvPr/>
        </p:nvSpPr>
        <p:spPr>
          <a:xfrm>
            <a:off x="3785040" y="3451680"/>
            <a:ext cx="8820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44,3</a:t>
            </a:r>
            <a:endParaRPr/>
          </a:p>
        </p:txBody>
      </p:sp>
      <p:sp>
        <p:nvSpPr>
          <p:cNvPr id="470" name="CustomShape 25"/>
          <p:cNvSpPr/>
          <p:nvPr/>
        </p:nvSpPr>
        <p:spPr>
          <a:xfrm>
            <a:off x="4668120" y="3451680"/>
            <a:ext cx="9864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43,9</a:t>
            </a:r>
            <a:endParaRPr/>
          </a:p>
        </p:txBody>
      </p:sp>
      <p:sp>
        <p:nvSpPr>
          <p:cNvPr id="471" name="CustomShape 26"/>
          <p:cNvSpPr/>
          <p:nvPr/>
        </p:nvSpPr>
        <p:spPr>
          <a:xfrm>
            <a:off x="5655240" y="3451680"/>
            <a:ext cx="99792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44,4</a:t>
            </a:r>
            <a:endParaRPr/>
          </a:p>
        </p:txBody>
      </p:sp>
      <p:sp>
        <p:nvSpPr>
          <p:cNvPr id="472" name="CustomShape 27"/>
          <p:cNvSpPr/>
          <p:nvPr/>
        </p:nvSpPr>
        <p:spPr>
          <a:xfrm>
            <a:off x="6653880" y="3451680"/>
            <a:ext cx="104076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40,9</a:t>
            </a:r>
            <a:endParaRPr/>
          </a:p>
        </p:txBody>
      </p:sp>
      <p:sp>
        <p:nvSpPr>
          <p:cNvPr id="473" name="CustomShape 28"/>
          <p:cNvSpPr/>
          <p:nvPr/>
        </p:nvSpPr>
        <p:spPr>
          <a:xfrm>
            <a:off x="7695720" y="3451680"/>
            <a:ext cx="111528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/>
          <a:lstStyle/>
          <a:p>
            <a:pPr algn="ctr">
              <a:lnSpc>
                <a:spcPct val="95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  <a:ea typeface="Microsoft YaHei"/>
              </a:rPr>
              <a:t>40,8</a:t>
            </a:r>
            <a:endParaRPr/>
          </a:p>
        </p:txBody>
      </p:sp>
      <p:sp>
        <p:nvSpPr>
          <p:cNvPr id="474" name="CustomShape 29"/>
          <p:cNvSpPr/>
          <p:nvPr/>
        </p:nvSpPr>
        <p:spPr>
          <a:xfrm>
            <a:off x="2562480" y="3863160"/>
            <a:ext cx="122184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6160" rIns="90000" bIns="46800" anchor="ctr"/>
          <a:lstStyle/>
          <a:p>
            <a:pPr>
              <a:lnSpc>
                <a:spcPct val="95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  <a:ea typeface="Microsoft YaHei"/>
              </a:rPr>
              <a:t>Онежский район</a:t>
            </a:r>
            <a:endParaRPr/>
          </a:p>
        </p:txBody>
      </p:sp>
      <p:sp>
        <p:nvSpPr>
          <p:cNvPr id="475" name="CustomShape 30"/>
          <p:cNvSpPr/>
          <p:nvPr/>
        </p:nvSpPr>
        <p:spPr>
          <a:xfrm>
            <a:off x="3785040" y="3863160"/>
            <a:ext cx="8820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19,5</a:t>
            </a:r>
            <a:endParaRPr/>
          </a:p>
        </p:txBody>
      </p:sp>
      <p:sp>
        <p:nvSpPr>
          <p:cNvPr id="476" name="CustomShape 31"/>
          <p:cNvSpPr/>
          <p:nvPr/>
        </p:nvSpPr>
        <p:spPr>
          <a:xfrm>
            <a:off x="4668120" y="3863160"/>
            <a:ext cx="9864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18,6</a:t>
            </a:r>
            <a:endParaRPr/>
          </a:p>
        </p:txBody>
      </p:sp>
      <p:sp>
        <p:nvSpPr>
          <p:cNvPr id="477" name="CustomShape 32"/>
          <p:cNvSpPr/>
          <p:nvPr/>
        </p:nvSpPr>
        <p:spPr>
          <a:xfrm>
            <a:off x="5655240" y="3863160"/>
            <a:ext cx="99792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18,2</a:t>
            </a:r>
            <a:endParaRPr/>
          </a:p>
        </p:txBody>
      </p:sp>
      <p:sp>
        <p:nvSpPr>
          <p:cNvPr id="478" name="CustomShape 33"/>
          <p:cNvSpPr/>
          <p:nvPr/>
        </p:nvSpPr>
        <p:spPr>
          <a:xfrm>
            <a:off x="6653880" y="3863160"/>
            <a:ext cx="104076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18,3</a:t>
            </a:r>
            <a:endParaRPr/>
          </a:p>
        </p:txBody>
      </p:sp>
      <p:sp>
        <p:nvSpPr>
          <p:cNvPr id="479" name="CustomShape 34"/>
          <p:cNvSpPr/>
          <p:nvPr/>
        </p:nvSpPr>
        <p:spPr>
          <a:xfrm>
            <a:off x="7695720" y="3863160"/>
            <a:ext cx="111528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Microsoft YaHei"/>
              </a:rPr>
              <a:t>17,6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80" name="CustomShape 35"/>
          <p:cNvSpPr/>
          <p:nvPr/>
        </p:nvSpPr>
        <p:spPr>
          <a:xfrm>
            <a:off x="395280" y="4482360"/>
            <a:ext cx="2166480" cy="1029960"/>
          </a:xfrm>
          <a:prstGeom prst="rect">
            <a:avLst/>
          </a:prstGeom>
          <a:solidFill>
            <a:srgbClr val="CCCCCC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Укомплектованность (%)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CustomShape 36"/>
          <p:cNvSpPr/>
          <p:nvPr/>
        </p:nvSpPr>
        <p:spPr>
          <a:xfrm>
            <a:off x="2562480" y="4482360"/>
            <a:ext cx="122184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6160" rIns="90000" bIns="46800" anchor="ctr"/>
          <a:lstStyle/>
          <a:p>
            <a:pPr>
              <a:lnSpc>
                <a:spcPct val="95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  <a:ea typeface="Microsoft YaHei"/>
              </a:rPr>
              <a:t>Область</a:t>
            </a:r>
            <a:endParaRPr/>
          </a:p>
        </p:txBody>
      </p:sp>
      <p:sp>
        <p:nvSpPr>
          <p:cNvPr id="482" name="CustomShape 37"/>
          <p:cNvSpPr/>
          <p:nvPr/>
        </p:nvSpPr>
        <p:spPr>
          <a:xfrm>
            <a:off x="3785040" y="4482360"/>
            <a:ext cx="8820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90</a:t>
            </a:r>
            <a:endParaRPr/>
          </a:p>
        </p:txBody>
      </p:sp>
      <p:sp>
        <p:nvSpPr>
          <p:cNvPr id="483" name="CustomShape 38"/>
          <p:cNvSpPr/>
          <p:nvPr/>
        </p:nvSpPr>
        <p:spPr>
          <a:xfrm>
            <a:off x="4668120" y="4482360"/>
            <a:ext cx="9864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89,8</a:t>
            </a:r>
            <a:endParaRPr/>
          </a:p>
        </p:txBody>
      </p:sp>
      <p:sp>
        <p:nvSpPr>
          <p:cNvPr id="484" name="CustomShape 39"/>
          <p:cNvSpPr/>
          <p:nvPr/>
        </p:nvSpPr>
        <p:spPr>
          <a:xfrm>
            <a:off x="5655240" y="4482360"/>
            <a:ext cx="99792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88,2</a:t>
            </a:r>
            <a:endParaRPr/>
          </a:p>
        </p:txBody>
      </p:sp>
      <p:sp>
        <p:nvSpPr>
          <p:cNvPr id="485" name="CustomShape 40"/>
          <p:cNvSpPr/>
          <p:nvPr/>
        </p:nvSpPr>
        <p:spPr>
          <a:xfrm>
            <a:off x="6653880" y="4482360"/>
            <a:ext cx="104076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  <a:ea typeface="Microsoft YaHei"/>
              </a:rPr>
              <a:t>88,2</a:t>
            </a:r>
            <a:endParaRPr/>
          </a:p>
        </p:txBody>
      </p:sp>
      <p:sp>
        <p:nvSpPr>
          <p:cNvPr id="486" name="CustomShape 41"/>
          <p:cNvSpPr/>
          <p:nvPr/>
        </p:nvSpPr>
        <p:spPr>
          <a:xfrm>
            <a:off x="7695720" y="4482360"/>
            <a:ext cx="111528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/>
          <a:lstStyle/>
          <a:p>
            <a:pPr algn="ctr">
              <a:lnSpc>
                <a:spcPct val="95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  <a:ea typeface="Microsoft YaHei"/>
              </a:rPr>
              <a:t>88,3</a:t>
            </a:r>
            <a:endParaRPr/>
          </a:p>
        </p:txBody>
      </p:sp>
      <p:sp>
        <p:nvSpPr>
          <p:cNvPr id="487" name="CustomShape 42"/>
          <p:cNvSpPr/>
          <p:nvPr/>
        </p:nvSpPr>
        <p:spPr>
          <a:xfrm>
            <a:off x="2562480" y="4893840"/>
            <a:ext cx="122184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6160" rIns="90000" bIns="46800" anchor="ctr"/>
          <a:lstStyle/>
          <a:p>
            <a:pPr>
              <a:lnSpc>
                <a:spcPct val="95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  <a:ea typeface="Microsoft YaHei"/>
              </a:rPr>
              <a:t>Онежский район</a:t>
            </a:r>
            <a:endParaRPr/>
          </a:p>
        </p:txBody>
      </p:sp>
      <p:sp>
        <p:nvSpPr>
          <p:cNvPr id="488" name="CustomShape 43"/>
          <p:cNvSpPr/>
          <p:nvPr/>
        </p:nvSpPr>
        <p:spPr>
          <a:xfrm>
            <a:off x="3785040" y="4893840"/>
            <a:ext cx="8820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82,0</a:t>
            </a:r>
            <a:endParaRPr/>
          </a:p>
        </p:txBody>
      </p:sp>
      <p:sp>
        <p:nvSpPr>
          <p:cNvPr id="489" name="CustomShape 44"/>
          <p:cNvSpPr/>
          <p:nvPr/>
        </p:nvSpPr>
        <p:spPr>
          <a:xfrm>
            <a:off x="4668120" y="4893840"/>
            <a:ext cx="98640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81,4</a:t>
            </a:r>
            <a:endParaRPr/>
          </a:p>
        </p:txBody>
      </p:sp>
      <p:sp>
        <p:nvSpPr>
          <p:cNvPr id="490" name="CustomShape 45"/>
          <p:cNvSpPr/>
          <p:nvPr/>
        </p:nvSpPr>
        <p:spPr>
          <a:xfrm>
            <a:off x="5655240" y="4893840"/>
            <a:ext cx="99792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79,5</a:t>
            </a:r>
            <a:endParaRPr/>
          </a:p>
        </p:txBody>
      </p:sp>
      <p:sp>
        <p:nvSpPr>
          <p:cNvPr id="491" name="CustomShape 46"/>
          <p:cNvSpPr/>
          <p:nvPr/>
        </p:nvSpPr>
        <p:spPr>
          <a:xfrm>
            <a:off x="6653880" y="4893840"/>
            <a:ext cx="104076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75,2</a:t>
            </a:r>
            <a:endParaRPr/>
          </a:p>
        </p:txBody>
      </p:sp>
      <p:sp>
        <p:nvSpPr>
          <p:cNvPr id="492" name="CustomShape 47"/>
          <p:cNvSpPr/>
          <p:nvPr/>
        </p:nvSpPr>
        <p:spPr>
          <a:xfrm>
            <a:off x="7695720" y="4893840"/>
            <a:ext cx="1115280" cy="61848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Microsoft YaHei"/>
              </a:rPr>
              <a:t>74,6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93" name="CustomShape 48"/>
          <p:cNvSpPr/>
          <p:nvPr/>
        </p:nvSpPr>
        <p:spPr>
          <a:xfrm>
            <a:off x="395280" y="5513040"/>
            <a:ext cx="2166480" cy="1032840"/>
          </a:xfrm>
          <a:prstGeom prst="rect">
            <a:avLst/>
          </a:prstGeom>
          <a:solidFill>
            <a:srgbClr val="CCCCCC"/>
          </a:solidFill>
        </p:spPr>
        <p:txBody>
          <a:bodyPr lIns="90000" tIns="59040" rIns="90000" bIns="46800" anchor="ctr"/>
          <a:lstStyle/>
          <a:p>
            <a:pPr algn="ctr">
              <a:lnSpc>
                <a:spcPct val="93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Коэффициент совместительства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CustomShape 49"/>
          <p:cNvSpPr/>
          <p:nvPr/>
        </p:nvSpPr>
        <p:spPr>
          <a:xfrm>
            <a:off x="2562480" y="5513040"/>
            <a:ext cx="122184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6160" rIns="90000" bIns="46800" anchor="ctr"/>
          <a:lstStyle/>
          <a:p>
            <a:pPr>
              <a:lnSpc>
                <a:spcPct val="95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  <a:ea typeface="Microsoft YaHei"/>
              </a:rPr>
              <a:t>Область</a:t>
            </a:r>
            <a:endParaRPr/>
          </a:p>
        </p:txBody>
      </p:sp>
      <p:sp>
        <p:nvSpPr>
          <p:cNvPr id="495" name="CustomShape 50"/>
          <p:cNvSpPr/>
          <p:nvPr/>
        </p:nvSpPr>
        <p:spPr>
          <a:xfrm>
            <a:off x="3785040" y="5513040"/>
            <a:ext cx="8820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1,44</a:t>
            </a:r>
            <a:endParaRPr/>
          </a:p>
        </p:txBody>
      </p:sp>
      <p:sp>
        <p:nvSpPr>
          <p:cNvPr id="496" name="CustomShape 51"/>
          <p:cNvSpPr/>
          <p:nvPr/>
        </p:nvSpPr>
        <p:spPr>
          <a:xfrm>
            <a:off x="4668120" y="5513040"/>
            <a:ext cx="98640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1,48</a:t>
            </a:r>
            <a:endParaRPr/>
          </a:p>
        </p:txBody>
      </p:sp>
      <p:sp>
        <p:nvSpPr>
          <p:cNvPr id="497" name="CustomShape 52"/>
          <p:cNvSpPr/>
          <p:nvPr/>
        </p:nvSpPr>
        <p:spPr>
          <a:xfrm>
            <a:off x="5655240" y="5513040"/>
            <a:ext cx="99792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1,48</a:t>
            </a:r>
            <a:endParaRPr/>
          </a:p>
        </p:txBody>
      </p:sp>
      <p:sp>
        <p:nvSpPr>
          <p:cNvPr id="498" name="CustomShape 53"/>
          <p:cNvSpPr/>
          <p:nvPr/>
        </p:nvSpPr>
        <p:spPr>
          <a:xfrm>
            <a:off x="6653880" y="5513040"/>
            <a:ext cx="104076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  <a:ea typeface="Microsoft YaHei"/>
              </a:rPr>
              <a:t>1,48</a:t>
            </a:r>
            <a:endParaRPr/>
          </a:p>
        </p:txBody>
      </p:sp>
      <p:sp>
        <p:nvSpPr>
          <p:cNvPr id="499" name="CustomShape 54"/>
          <p:cNvSpPr/>
          <p:nvPr/>
        </p:nvSpPr>
        <p:spPr>
          <a:xfrm>
            <a:off x="7695720" y="5513040"/>
            <a:ext cx="1115280" cy="410400"/>
          </a:xfrm>
          <a:prstGeom prst="rect">
            <a:avLst/>
          </a:prstGeom>
          <a:solidFill>
            <a:srgbClr val="CCCCCC"/>
          </a:solidFill>
        </p:spPr>
        <p:txBody>
          <a:bodyPr lIns="90000" tIns="55800" rIns="90000" bIns="46800"/>
          <a:lstStyle/>
          <a:p>
            <a:pPr algn="ctr">
              <a:lnSpc>
                <a:spcPct val="95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  <a:ea typeface="Microsoft YaHei"/>
              </a:rPr>
              <a:t>1,51</a:t>
            </a:r>
            <a:endParaRPr/>
          </a:p>
        </p:txBody>
      </p:sp>
      <p:sp>
        <p:nvSpPr>
          <p:cNvPr id="500" name="CustomShape 55"/>
          <p:cNvSpPr/>
          <p:nvPr/>
        </p:nvSpPr>
        <p:spPr>
          <a:xfrm>
            <a:off x="2562480" y="5924520"/>
            <a:ext cx="122184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56160" rIns="90000" bIns="46800" anchor="ctr"/>
          <a:lstStyle/>
          <a:p>
            <a:pPr>
              <a:lnSpc>
                <a:spcPct val="95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  <a:ea typeface="Microsoft YaHei"/>
              </a:rPr>
              <a:t>Онежский район</a:t>
            </a:r>
            <a:endParaRPr/>
          </a:p>
        </p:txBody>
      </p:sp>
      <p:sp>
        <p:nvSpPr>
          <p:cNvPr id="501" name="CustomShape 56"/>
          <p:cNvSpPr/>
          <p:nvPr/>
        </p:nvSpPr>
        <p:spPr>
          <a:xfrm>
            <a:off x="3785040" y="5924520"/>
            <a:ext cx="88200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1,47</a:t>
            </a:r>
            <a:endParaRPr/>
          </a:p>
        </p:txBody>
      </p:sp>
      <p:sp>
        <p:nvSpPr>
          <p:cNvPr id="502" name="CustomShape 57"/>
          <p:cNvSpPr/>
          <p:nvPr/>
        </p:nvSpPr>
        <p:spPr>
          <a:xfrm>
            <a:off x="4668120" y="5924520"/>
            <a:ext cx="98640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1,56</a:t>
            </a:r>
            <a:endParaRPr/>
          </a:p>
        </p:txBody>
      </p:sp>
      <p:sp>
        <p:nvSpPr>
          <p:cNvPr id="503" name="CustomShape 58"/>
          <p:cNvSpPr/>
          <p:nvPr/>
        </p:nvSpPr>
        <p:spPr>
          <a:xfrm>
            <a:off x="5655240" y="5924520"/>
            <a:ext cx="99792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1,54</a:t>
            </a:r>
            <a:endParaRPr/>
          </a:p>
        </p:txBody>
      </p:sp>
      <p:sp>
        <p:nvSpPr>
          <p:cNvPr id="504" name="CustomShape 59"/>
          <p:cNvSpPr/>
          <p:nvPr/>
        </p:nvSpPr>
        <p:spPr>
          <a:xfrm>
            <a:off x="6653880" y="5924520"/>
            <a:ext cx="104076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  <a:ea typeface="Microsoft YaHei"/>
              </a:rPr>
              <a:t>1,46</a:t>
            </a:r>
            <a:endParaRPr/>
          </a:p>
        </p:txBody>
      </p:sp>
      <p:sp>
        <p:nvSpPr>
          <p:cNvPr id="505" name="CustomShape 60"/>
          <p:cNvSpPr/>
          <p:nvPr/>
        </p:nvSpPr>
        <p:spPr>
          <a:xfrm>
            <a:off x="7695720" y="5924520"/>
            <a:ext cx="1115280" cy="619920"/>
          </a:xfrm>
          <a:prstGeom prst="rect">
            <a:avLst/>
          </a:prstGeom>
          <a:solidFill>
            <a:srgbClr val="E6E6E6"/>
          </a:solidFill>
        </p:spPr>
        <p:txBody>
          <a:bodyPr lIns="90000" tIns="55800" rIns="90000" bIns="46800" anchor="ctr"/>
          <a:lstStyle/>
          <a:p>
            <a:pPr algn="ctr">
              <a:lnSpc>
                <a:spcPct val="95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Microsoft YaHei"/>
              </a:rPr>
              <a:t>1,82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06" name="Line 61"/>
          <p:cNvSpPr/>
          <p:nvPr/>
        </p:nvSpPr>
        <p:spPr>
          <a:xfrm>
            <a:off x="394920" y="162828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07" name="Line 62"/>
          <p:cNvSpPr/>
          <p:nvPr/>
        </p:nvSpPr>
        <p:spPr>
          <a:xfrm>
            <a:off x="2562120" y="162828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08" name="Line 63"/>
          <p:cNvSpPr/>
          <p:nvPr/>
        </p:nvSpPr>
        <p:spPr>
          <a:xfrm>
            <a:off x="3784680" y="162828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09" name="Line 64"/>
          <p:cNvSpPr/>
          <p:nvPr/>
        </p:nvSpPr>
        <p:spPr>
          <a:xfrm>
            <a:off x="4668120" y="162828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0" name="Line 65"/>
          <p:cNvSpPr/>
          <p:nvPr/>
        </p:nvSpPr>
        <p:spPr>
          <a:xfrm>
            <a:off x="5654880" y="162828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1" name="Line 66"/>
          <p:cNvSpPr/>
          <p:nvPr/>
        </p:nvSpPr>
        <p:spPr>
          <a:xfrm>
            <a:off x="6653520" y="162828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2" name="Line 67"/>
          <p:cNvSpPr/>
          <p:nvPr/>
        </p:nvSpPr>
        <p:spPr>
          <a:xfrm>
            <a:off x="7695720" y="162828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3" name="Line 68"/>
          <p:cNvSpPr/>
          <p:nvPr/>
        </p:nvSpPr>
        <p:spPr>
          <a:xfrm>
            <a:off x="394920" y="242064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4" name="Line 69"/>
          <p:cNvSpPr/>
          <p:nvPr/>
        </p:nvSpPr>
        <p:spPr>
          <a:xfrm>
            <a:off x="2562120" y="242064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5" name="Line 70"/>
          <p:cNvSpPr/>
          <p:nvPr/>
        </p:nvSpPr>
        <p:spPr>
          <a:xfrm>
            <a:off x="3784680" y="242064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6" name="Line 71"/>
          <p:cNvSpPr/>
          <p:nvPr/>
        </p:nvSpPr>
        <p:spPr>
          <a:xfrm>
            <a:off x="4668120" y="242064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7" name="Line 72"/>
          <p:cNvSpPr/>
          <p:nvPr/>
        </p:nvSpPr>
        <p:spPr>
          <a:xfrm>
            <a:off x="5654880" y="242064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8" name="Line 73"/>
          <p:cNvSpPr/>
          <p:nvPr/>
        </p:nvSpPr>
        <p:spPr>
          <a:xfrm>
            <a:off x="6653520" y="242064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19" name="Line 74"/>
          <p:cNvSpPr/>
          <p:nvPr/>
        </p:nvSpPr>
        <p:spPr>
          <a:xfrm>
            <a:off x="7695720" y="242064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0" name="Line 75"/>
          <p:cNvSpPr/>
          <p:nvPr/>
        </p:nvSpPr>
        <p:spPr>
          <a:xfrm>
            <a:off x="2562120" y="283212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1" name="Line 76"/>
          <p:cNvSpPr/>
          <p:nvPr/>
        </p:nvSpPr>
        <p:spPr>
          <a:xfrm>
            <a:off x="3784680" y="283212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2" name="Line 77"/>
          <p:cNvSpPr/>
          <p:nvPr/>
        </p:nvSpPr>
        <p:spPr>
          <a:xfrm>
            <a:off x="4668120" y="283212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3" name="Line 78"/>
          <p:cNvSpPr/>
          <p:nvPr/>
        </p:nvSpPr>
        <p:spPr>
          <a:xfrm>
            <a:off x="5654880" y="283212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4" name="Line 79"/>
          <p:cNvSpPr/>
          <p:nvPr/>
        </p:nvSpPr>
        <p:spPr>
          <a:xfrm>
            <a:off x="6653520" y="283212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5" name="Line 80"/>
          <p:cNvSpPr/>
          <p:nvPr/>
        </p:nvSpPr>
        <p:spPr>
          <a:xfrm>
            <a:off x="7695720" y="283212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6" name="Line 81"/>
          <p:cNvSpPr/>
          <p:nvPr/>
        </p:nvSpPr>
        <p:spPr>
          <a:xfrm>
            <a:off x="394920" y="345132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7" name="Line 82"/>
          <p:cNvSpPr/>
          <p:nvPr/>
        </p:nvSpPr>
        <p:spPr>
          <a:xfrm>
            <a:off x="2562120" y="345132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8" name="Line 83"/>
          <p:cNvSpPr/>
          <p:nvPr/>
        </p:nvSpPr>
        <p:spPr>
          <a:xfrm>
            <a:off x="3784680" y="345132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29" name="Line 84"/>
          <p:cNvSpPr/>
          <p:nvPr/>
        </p:nvSpPr>
        <p:spPr>
          <a:xfrm>
            <a:off x="4668120" y="345132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0" name="Line 85"/>
          <p:cNvSpPr/>
          <p:nvPr/>
        </p:nvSpPr>
        <p:spPr>
          <a:xfrm>
            <a:off x="5654880" y="345132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1" name="Line 86"/>
          <p:cNvSpPr/>
          <p:nvPr/>
        </p:nvSpPr>
        <p:spPr>
          <a:xfrm>
            <a:off x="6653520" y="345132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2" name="Line 87"/>
          <p:cNvSpPr/>
          <p:nvPr/>
        </p:nvSpPr>
        <p:spPr>
          <a:xfrm>
            <a:off x="7695720" y="345132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3" name="Line 88"/>
          <p:cNvSpPr/>
          <p:nvPr/>
        </p:nvSpPr>
        <p:spPr>
          <a:xfrm>
            <a:off x="2562120" y="386280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4" name="Line 89"/>
          <p:cNvSpPr/>
          <p:nvPr/>
        </p:nvSpPr>
        <p:spPr>
          <a:xfrm>
            <a:off x="3784680" y="386280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5" name="Line 90"/>
          <p:cNvSpPr/>
          <p:nvPr/>
        </p:nvSpPr>
        <p:spPr>
          <a:xfrm>
            <a:off x="4668120" y="386280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6" name="Line 91"/>
          <p:cNvSpPr/>
          <p:nvPr/>
        </p:nvSpPr>
        <p:spPr>
          <a:xfrm>
            <a:off x="5654880" y="386280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7" name="Line 92"/>
          <p:cNvSpPr/>
          <p:nvPr/>
        </p:nvSpPr>
        <p:spPr>
          <a:xfrm>
            <a:off x="6653520" y="386280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8" name="Line 93"/>
          <p:cNvSpPr/>
          <p:nvPr/>
        </p:nvSpPr>
        <p:spPr>
          <a:xfrm>
            <a:off x="7695720" y="386280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39" name="Line 94"/>
          <p:cNvSpPr/>
          <p:nvPr/>
        </p:nvSpPr>
        <p:spPr>
          <a:xfrm>
            <a:off x="394920" y="448236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0" name="Line 95"/>
          <p:cNvSpPr/>
          <p:nvPr/>
        </p:nvSpPr>
        <p:spPr>
          <a:xfrm>
            <a:off x="2562120" y="448236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1" name="Line 96"/>
          <p:cNvSpPr/>
          <p:nvPr/>
        </p:nvSpPr>
        <p:spPr>
          <a:xfrm>
            <a:off x="3784680" y="448236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2" name="Line 97"/>
          <p:cNvSpPr/>
          <p:nvPr/>
        </p:nvSpPr>
        <p:spPr>
          <a:xfrm>
            <a:off x="4668120" y="448236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3" name="Line 98"/>
          <p:cNvSpPr/>
          <p:nvPr/>
        </p:nvSpPr>
        <p:spPr>
          <a:xfrm>
            <a:off x="5654880" y="448236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4" name="Line 99"/>
          <p:cNvSpPr/>
          <p:nvPr/>
        </p:nvSpPr>
        <p:spPr>
          <a:xfrm>
            <a:off x="6653520" y="448236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5" name="Line 100"/>
          <p:cNvSpPr/>
          <p:nvPr/>
        </p:nvSpPr>
        <p:spPr>
          <a:xfrm>
            <a:off x="7695720" y="448236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6" name="Line 101"/>
          <p:cNvSpPr/>
          <p:nvPr/>
        </p:nvSpPr>
        <p:spPr>
          <a:xfrm>
            <a:off x="2562120" y="489348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7" name="Line 102"/>
          <p:cNvSpPr/>
          <p:nvPr/>
        </p:nvSpPr>
        <p:spPr>
          <a:xfrm>
            <a:off x="3784680" y="489348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8" name="Line 103"/>
          <p:cNvSpPr/>
          <p:nvPr/>
        </p:nvSpPr>
        <p:spPr>
          <a:xfrm>
            <a:off x="4668120" y="489348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49" name="Line 104"/>
          <p:cNvSpPr/>
          <p:nvPr/>
        </p:nvSpPr>
        <p:spPr>
          <a:xfrm>
            <a:off x="5654880" y="489348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0" name="Line 105"/>
          <p:cNvSpPr/>
          <p:nvPr/>
        </p:nvSpPr>
        <p:spPr>
          <a:xfrm>
            <a:off x="6653520" y="489348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1" name="Line 106"/>
          <p:cNvSpPr/>
          <p:nvPr/>
        </p:nvSpPr>
        <p:spPr>
          <a:xfrm>
            <a:off x="7695720" y="489348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2" name="Line 107"/>
          <p:cNvSpPr/>
          <p:nvPr/>
        </p:nvSpPr>
        <p:spPr>
          <a:xfrm>
            <a:off x="394920" y="551304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3" name="Line 108"/>
          <p:cNvSpPr/>
          <p:nvPr/>
        </p:nvSpPr>
        <p:spPr>
          <a:xfrm>
            <a:off x="2562120" y="551304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4" name="Line 109"/>
          <p:cNvSpPr/>
          <p:nvPr/>
        </p:nvSpPr>
        <p:spPr>
          <a:xfrm>
            <a:off x="3784680" y="551304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5" name="Line 110"/>
          <p:cNvSpPr/>
          <p:nvPr/>
        </p:nvSpPr>
        <p:spPr>
          <a:xfrm>
            <a:off x="4668120" y="551304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6" name="Line 111"/>
          <p:cNvSpPr/>
          <p:nvPr/>
        </p:nvSpPr>
        <p:spPr>
          <a:xfrm>
            <a:off x="5654880" y="551304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7" name="Line 112"/>
          <p:cNvSpPr/>
          <p:nvPr/>
        </p:nvSpPr>
        <p:spPr>
          <a:xfrm>
            <a:off x="6653520" y="551304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8" name="Line 113"/>
          <p:cNvSpPr/>
          <p:nvPr/>
        </p:nvSpPr>
        <p:spPr>
          <a:xfrm>
            <a:off x="7695720" y="551304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59" name="Line 114"/>
          <p:cNvSpPr/>
          <p:nvPr/>
        </p:nvSpPr>
        <p:spPr>
          <a:xfrm>
            <a:off x="2562120" y="592452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0" name="Line 115"/>
          <p:cNvSpPr/>
          <p:nvPr/>
        </p:nvSpPr>
        <p:spPr>
          <a:xfrm>
            <a:off x="3784680" y="592452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1" name="Line 116"/>
          <p:cNvSpPr/>
          <p:nvPr/>
        </p:nvSpPr>
        <p:spPr>
          <a:xfrm>
            <a:off x="4668120" y="592452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2" name="Line 117"/>
          <p:cNvSpPr/>
          <p:nvPr/>
        </p:nvSpPr>
        <p:spPr>
          <a:xfrm>
            <a:off x="5654880" y="592452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3" name="Line 118"/>
          <p:cNvSpPr/>
          <p:nvPr/>
        </p:nvSpPr>
        <p:spPr>
          <a:xfrm>
            <a:off x="6653520" y="592452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4" name="Line 119"/>
          <p:cNvSpPr/>
          <p:nvPr/>
        </p:nvSpPr>
        <p:spPr>
          <a:xfrm>
            <a:off x="7695720" y="592452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5" name="Line 120"/>
          <p:cNvSpPr/>
          <p:nvPr/>
        </p:nvSpPr>
        <p:spPr>
          <a:xfrm>
            <a:off x="394920" y="6545160"/>
            <a:ext cx="21672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6" name="Line 121"/>
          <p:cNvSpPr/>
          <p:nvPr/>
        </p:nvSpPr>
        <p:spPr>
          <a:xfrm>
            <a:off x="2562120" y="6545160"/>
            <a:ext cx="12225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7" name="Line 122"/>
          <p:cNvSpPr/>
          <p:nvPr/>
        </p:nvSpPr>
        <p:spPr>
          <a:xfrm>
            <a:off x="3784680" y="6545160"/>
            <a:ext cx="88308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8" name="Line 123"/>
          <p:cNvSpPr/>
          <p:nvPr/>
        </p:nvSpPr>
        <p:spPr>
          <a:xfrm>
            <a:off x="4668120" y="6545160"/>
            <a:ext cx="98676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69" name="Line 124"/>
          <p:cNvSpPr/>
          <p:nvPr/>
        </p:nvSpPr>
        <p:spPr>
          <a:xfrm>
            <a:off x="5654880" y="6545160"/>
            <a:ext cx="9986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0" name="Line 125"/>
          <p:cNvSpPr/>
          <p:nvPr/>
        </p:nvSpPr>
        <p:spPr>
          <a:xfrm>
            <a:off x="6653520" y="6545160"/>
            <a:ext cx="104184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1" name="Line 126"/>
          <p:cNvSpPr/>
          <p:nvPr/>
        </p:nvSpPr>
        <p:spPr>
          <a:xfrm>
            <a:off x="7695720" y="6545160"/>
            <a:ext cx="1116000" cy="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2" name="Line 127"/>
          <p:cNvSpPr/>
          <p:nvPr/>
        </p:nvSpPr>
        <p:spPr>
          <a:xfrm>
            <a:off x="3949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3" name="Line 128"/>
          <p:cNvSpPr/>
          <p:nvPr/>
        </p:nvSpPr>
        <p:spPr>
          <a:xfrm>
            <a:off x="3949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4" name="Line 129"/>
          <p:cNvSpPr/>
          <p:nvPr/>
        </p:nvSpPr>
        <p:spPr>
          <a:xfrm>
            <a:off x="3949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5" name="Line 130"/>
          <p:cNvSpPr/>
          <p:nvPr/>
        </p:nvSpPr>
        <p:spPr>
          <a:xfrm>
            <a:off x="3949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6" name="Line 131"/>
          <p:cNvSpPr/>
          <p:nvPr/>
        </p:nvSpPr>
        <p:spPr>
          <a:xfrm>
            <a:off x="3949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7" name="Line 132"/>
          <p:cNvSpPr/>
          <p:nvPr/>
        </p:nvSpPr>
        <p:spPr>
          <a:xfrm>
            <a:off x="3949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8" name="Line 133"/>
          <p:cNvSpPr/>
          <p:nvPr/>
        </p:nvSpPr>
        <p:spPr>
          <a:xfrm>
            <a:off x="3949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79" name="Line 134"/>
          <p:cNvSpPr/>
          <p:nvPr/>
        </p:nvSpPr>
        <p:spPr>
          <a:xfrm>
            <a:off x="3949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0" name="Line 135"/>
          <p:cNvSpPr/>
          <p:nvPr/>
        </p:nvSpPr>
        <p:spPr>
          <a:xfrm>
            <a:off x="3949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1" name="Line 136"/>
          <p:cNvSpPr/>
          <p:nvPr/>
        </p:nvSpPr>
        <p:spPr>
          <a:xfrm>
            <a:off x="25621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2" name="Line 137"/>
          <p:cNvSpPr/>
          <p:nvPr/>
        </p:nvSpPr>
        <p:spPr>
          <a:xfrm>
            <a:off x="25621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3" name="Line 138"/>
          <p:cNvSpPr/>
          <p:nvPr/>
        </p:nvSpPr>
        <p:spPr>
          <a:xfrm>
            <a:off x="25621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4" name="Line 139"/>
          <p:cNvSpPr/>
          <p:nvPr/>
        </p:nvSpPr>
        <p:spPr>
          <a:xfrm>
            <a:off x="25621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5" name="Line 140"/>
          <p:cNvSpPr/>
          <p:nvPr/>
        </p:nvSpPr>
        <p:spPr>
          <a:xfrm>
            <a:off x="25621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6" name="Line 141"/>
          <p:cNvSpPr/>
          <p:nvPr/>
        </p:nvSpPr>
        <p:spPr>
          <a:xfrm>
            <a:off x="25621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7" name="Line 142"/>
          <p:cNvSpPr/>
          <p:nvPr/>
        </p:nvSpPr>
        <p:spPr>
          <a:xfrm>
            <a:off x="25621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8" name="Line 143"/>
          <p:cNvSpPr/>
          <p:nvPr/>
        </p:nvSpPr>
        <p:spPr>
          <a:xfrm>
            <a:off x="25621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89" name="Line 144"/>
          <p:cNvSpPr/>
          <p:nvPr/>
        </p:nvSpPr>
        <p:spPr>
          <a:xfrm>
            <a:off x="25621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0" name="Line 145"/>
          <p:cNvSpPr/>
          <p:nvPr/>
        </p:nvSpPr>
        <p:spPr>
          <a:xfrm>
            <a:off x="378468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1" name="Line 146"/>
          <p:cNvSpPr/>
          <p:nvPr/>
        </p:nvSpPr>
        <p:spPr>
          <a:xfrm>
            <a:off x="378468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2" name="Line 147"/>
          <p:cNvSpPr/>
          <p:nvPr/>
        </p:nvSpPr>
        <p:spPr>
          <a:xfrm>
            <a:off x="378468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3" name="Line 148"/>
          <p:cNvSpPr/>
          <p:nvPr/>
        </p:nvSpPr>
        <p:spPr>
          <a:xfrm>
            <a:off x="378468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4" name="Line 149"/>
          <p:cNvSpPr/>
          <p:nvPr/>
        </p:nvSpPr>
        <p:spPr>
          <a:xfrm>
            <a:off x="378468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5" name="Line 150"/>
          <p:cNvSpPr/>
          <p:nvPr/>
        </p:nvSpPr>
        <p:spPr>
          <a:xfrm>
            <a:off x="378468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6" name="Line 151"/>
          <p:cNvSpPr/>
          <p:nvPr/>
        </p:nvSpPr>
        <p:spPr>
          <a:xfrm>
            <a:off x="378468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7" name="Line 152"/>
          <p:cNvSpPr/>
          <p:nvPr/>
        </p:nvSpPr>
        <p:spPr>
          <a:xfrm>
            <a:off x="378468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8" name="Line 153"/>
          <p:cNvSpPr/>
          <p:nvPr/>
        </p:nvSpPr>
        <p:spPr>
          <a:xfrm>
            <a:off x="378468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599" name="Line 154"/>
          <p:cNvSpPr/>
          <p:nvPr/>
        </p:nvSpPr>
        <p:spPr>
          <a:xfrm>
            <a:off x="46681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0" name="Line 155"/>
          <p:cNvSpPr/>
          <p:nvPr/>
        </p:nvSpPr>
        <p:spPr>
          <a:xfrm>
            <a:off x="46681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1" name="Line 156"/>
          <p:cNvSpPr/>
          <p:nvPr/>
        </p:nvSpPr>
        <p:spPr>
          <a:xfrm>
            <a:off x="46681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2" name="Line 157"/>
          <p:cNvSpPr/>
          <p:nvPr/>
        </p:nvSpPr>
        <p:spPr>
          <a:xfrm>
            <a:off x="46681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3" name="Line 158"/>
          <p:cNvSpPr/>
          <p:nvPr/>
        </p:nvSpPr>
        <p:spPr>
          <a:xfrm>
            <a:off x="46681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4" name="Line 159"/>
          <p:cNvSpPr/>
          <p:nvPr/>
        </p:nvSpPr>
        <p:spPr>
          <a:xfrm>
            <a:off x="46681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5" name="Line 160"/>
          <p:cNvSpPr/>
          <p:nvPr/>
        </p:nvSpPr>
        <p:spPr>
          <a:xfrm>
            <a:off x="46681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6" name="Line 161"/>
          <p:cNvSpPr/>
          <p:nvPr/>
        </p:nvSpPr>
        <p:spPr>
          <a:xfrm>
            <a:off x="46681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7" name="Line 162"/>
          <p:cNvSpPr/>
          <p:nvPr/>
        </p:nvSpPr>
        <p:spPr>
          <a:xfrm>
            <a:off x="46681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8" name="Line 163"/>
          <p:cNvSpPr/>
          <p:nvPr/>
        </p:nvSpPr>
        <p:spPr>
          <a:xfrm>
            <a:off x="565488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09" name="Line 164"/>
          <p:cNvSpPr/>
          <p:nvPr/>
        </p:nvSpPr>
        <p:spPr>
          <a:xfrm>
            <a:off x="565488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0" name="Line 165"/>
          <p:cNvSpPr/>
          <p:nvPr/>
        </p:nvSpPr>
        <p:spPr>
          <a:xfrm>
            <a:off x="565488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1" name="Line 166"/>
          <p:cNvSpPr/>
          <p:nvPr/>
        </p:nvSpPr>
        <p:spPr>
          <a:xfrm>
            <a:off x="565488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2" name="Line 167"/>
          <p:cNvSpPr/>
          <p:nvPr/>
        </p:nvSpPr>
        <p:spPr>
          <a:xfrm>
            <a:off x="565488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3" name="Line 168"/>
          <p:cNvSpPr/>
          <p:nvPr/>
        </p:nvSpPr>
        <p:spPr>
          <a:xfrm>
            <a:off x="565488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4" name="Line 169"/>
          <p:cNvSpPr/>
          <p:nvPr/>
        </p:nvSpPr>
        <p:spPr>
          <a:xfrm>
            <a:off x="565488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5" name="Line 170"/>
          <p:cNvSpPr/>
          <p:nvPr/>
        </p:nvSpPr>
        <p:spPr>
          <a:xfrm>
            <a:off x="565488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6" name="Line 171"/>
          <p:cNvSpPr/>
          <p:nvPr/>
        </p:nvSpPr>
        <p:spPr>
          <a:xfrm>
            <a:off x="565488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7" name="Line 172"/>
          <p:cNvSpPr/>
          <p:nvPr/>
        </p:nvSpPr>
        <p:spPr>
          <a:xfrm>
            <a:off x="66535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8" name="Line 173"/>
          <p:cNvSpPr/>
          <p:nvPr/>
        </p:nvSpPr>
        <p:spPr>
          <a:xfrm>
            <a:off x="66535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19" name="Line 174"/>
          <p:cNvSpPr/>
          <p:nvPr/>
        </p:nvSpPr>
        <p:spPr>
          <a:xfrm>
            <a:off x="66535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0" name="Line 175"/>
          <p:cNvSpPr/>
          <p:nvPr/>
        </p:nvSpPr>
        <p:spPr>
          <a:xfrm>
            <a:off x="66535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1" name="Line 176"/>
          <p:cNvSpPr/>
          <p:nvPr/>
        </p:nvSpPr>
        <p:spPr>
          <a:xfrm>
            <a:off x="66535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2" name="Line 177"/>
          <p:cNvSpPr/>
          <p:nvPr/>
        </p:nvSpPr>
        <p:spPr>
          <a:xfrm>
            <a:off x="66535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3" name="Line 178"/>
          <p:cNvSpPr/>
          <p:nvPr/>
        </p:nvSpPr>
        <p:spPr>
          <a:xfrm>
            <a:off x="66535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4" name="Line 179"/>
          <p:cNvSpPr/>
          <p:nvPr/>
        </p:nvSpPr>
        <p:spPr>
          <a:xfrm>
            <a:off x="66535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5" name="Line 180"/>
          <p:cNvSpPr/>
          <p:nvPr/>
        </p:nvSpPr>
        <p:spPr>
          <a:xfrm>
            <a:off x="66535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6" name="Line 181"/>
          <p:cNvSpPr/>
          <p:nvPr/>
        </p:nvSpPr>
        <p:spPr>
          <a:xfrm>
            <a:off x="76957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7" name="Line 182"/>
          <p:cNvSpPr/>
          <p:nvPr/>
        </p:nvSpPr>
        <p:spPr>
          <a:xfrm>
            <a:off x="76957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8" name="Line 183"/>
          <p:cNvSpPr/>
          <p:nvPr/>
        </p:nvSpPr>
        <p:spPr>
          <a:xfrm>
            <a:off x="76957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29" name="Line 184"/>
          <p:cNvSpPr/>
          <p:nvPr/>
        </p:nvSpPr>
        <p:spPr>
          <a:xfrm>
            <a:off x="76957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0" name="Line 185"/>
          <p:cNvSpPr/>
          <p:nvPr/>
        </p:nvSpPr>
        <p:spPr>
          <a:xfrm>
            <a:off x="76957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1" name="Line 186"/>
          <p:cNvSpPr/>
          <p:nvPr/>
        </p:nvSpPr>
        <p:spPr>
          <a:xfrm>
            <a:off x="76957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2" name="Line 187"/>
          <p:cNvSpPr/>
          <p:nvPr/>
        </p:nvSpPr>
        <p:spPr>
          <a:xfrm>
            <a:off x="76957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3" name="Line 188"/>
          <p:cNvSpPr/>
          <p:nvPr/>
        </p:nvSpPr>
        <p:spPr>
          <a:xfrm>
            <a:off x="76957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4" name="Line 189"/>
          <p:cNvSpPr/>
          <p:nvPr/>
        </p:nvSpPr>
        <p:spPr>
          <a:xfrm>
            <a:off x="76957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5" name="Line 190"/>
          <p:cNvSpPr/>
          <p:nvPr/>
        </p:nvSpPr>
        <p:spPr>
          <a:xfrm>
            <a:off x="8811720" y="1628280"/>
            <a:ext cx="0" cy="7923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6" name="Line 191"/>
          <p:cNvSpPr/>
          <p:nvPr/>
        </p:nvSpPr>
        <p:spPr>
          <a:xfrm>
            <a:off x="8811720" y="242064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7" name="Line 192"/>
          <p:cNvSpPr/>
          <p:nvPr/>
        </p:nvSpPr>
        <p:spPr>
          <a:xfrm>
            <a:off x="8811720" y="2832120"/>
            <a:ext cx="0" cy="61920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8" name="Line 193"/>
          <p:cNvSpPr/>
          <p:nvPr/>
        </p:nvSpPr>
        <p:spPr>
          <a:xfrm>
            <a:off x="8811720" y="3451320"/>
            <a:ext cx="0" cy="41112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39" name="Line 194"/>
          <p:cNvSpPr/>
          <p:nvPr/>
        </p:nvSpPr>
        <p:spPr>
          <a:xfrm>
            <a:off x="8811720" y="386280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40" name="Line 195"/>
          <p:cNvSpPr/>
          <p:nvPr/>
        </p:nvSpPr>
        <p:spPr>
          <a:xfrm>
            <a:off x="8811720" y="448236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41" name="Line 196"/>
          <p:cNvSpPr/>
          <p:nvPr/>
        </p:nvSpPr>
        <p:spPr>
          <a:xfrm>
            <a:off x="8811720" y="4893480"/>
            <a:ext cx="0" cy="6195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42" name="Line 197"/>
          <p:cNvSpPr/>
          <p:nvPr/>
        </p:nvSpPr>
        <p:spPr>
          <a:xfrm>
            <a:off x="8811720" y="5513040"/>
            <a:ext cx="0" cy="41076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643" name="Line 198"/>
          <p:cNvSpPr/>
          <p:nvPr/>
        </p:nvSpPr>
        <p:spPr>
          <a:xfrm>
            <a:off x="8811720" y="5924520"/>
            <a:ext cx="0" cy="620640"/>
          </a:xfrm>
          <a:prstGeom prst="line">
            <a:avLst/>
          </a:prstGeom>
          <a:ln>
            <a:solidFill>
              <a:srgbClr val="FFFFFF"/>
            </a:solidFill>
          </a:ln>
        </p:spPr>
      </p:sp>
      <p:sp>
        <p:nvSpPr>
          <p:cNvPr id="2" name="Прямоугольник 1"/>
          <p:cNvSpPr/>
          <p:nvPr/>
        </p:nvSpPr>
        <p:spPr>
          <a:xfrm>
            <a:off x="624841" y="306676"/>
            <a:ext cx="72047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Укомплектованность врачебными кадрами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896</Words>
  <Application>Microsoft Office PowerPoint</Application>
  <PresentationFormat>Экран (4:3)</PresentationFormat>
  <Paragraphs>379</Paragraphs>
  <Slides>18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Структура коечного фонда ГБУЗ АО «Онежская ЦРБ»</vt:lpstr>
      <vt:lpstr>Слайд 9</vt:lpstr>
      <vt:lpstr>Укомплектованность медицинским персоналом  со средним медицинским образованием</vt:lpstr>
      <vt:lpstr>Слайд 11</vt:lpstr>
      <vt:lpstr>Мероприятия по улучшению ситуации  обеспеченности  медицинскими кадрами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Главный врач</dc:creator>
  <cp:lastModifiedBy>Рыжкова Елена Викторовна</cp:lastModifiedBy>
  <cp:revision>28</cp:revision>
  <cp:lastPrinted>2014-05-26T16:35:02Z</cp:lastPrinted>
  <dcterms:modified xsi:type="dcterms:W3CDTF">2014-05-29T12:14:20Z</dcterms:modified>
</cp:coreProperties>
</file>