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32" r:id="rId3"/>
    <p:sldMasterId id="2147483744" r:id="rId4"/>
    <p:sldMasterId id="2147483756" r:id="rId5"/>
    <p:sldMasterId id="2147483768" r:id="rId6"/>
    <p:sldMasterId id="2147483780" r:id="rId7"/>
  </p:sldMasterIdLst>
  <p:notesMasterIdLst>
    <p:notesMasterId r:id="rId22"/>
  </p:notesMasterIdLst>
  <p:sldIdLst>
    <p:sldId id="257" r:id="rId8"/>
    <p:sldId id="276" r:id="rId9"/>
    <p:sldId id="277" r:id="rId10"/>
    <p:sldId id="258" r:id="rId11"/>
    <p:sldId id="271" r:id="rId12"/>
    <p:sldId id="259" r:id="rId13"/>
    <p:sldId id="272" r:id="rId14"/>
    <p:sldId id="273" r:id="rId15"/>
    <p:sldId id="267" r:id="rId16"/>
    <p:sldId id="270" r:id="rId17"/>
    <p:sldId id="274" r:id="rId18"/>
    <p:sldId id="275" r:id="rId19"/>
    <p:sldId id="269" r:id="rId20"/>
    <p:sldId id="266" r:id="rId21"/>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2514" y="-75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260B8764-E77D-4B26-A7FA-D0DA398938FB}" type="datetimeFigureOut">
              <a:rPr lang="ru-RU" smtClean="0"/>
              <a:t>07.12.2017</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923C11D8-E755-42D8-891A-8E73E9C12284}" type="slidenum">
              <a:rPr lang="ru-RU" smtClean="0"/>
              <a:t>‹#›</a:t>
            </a:fld>
            <a:endParaRPr lang="ru-RU"/>
          </a:p>
        </p:txBody>
      </p:sp>
    </p:spTree>
    <p:extLst>
      <p:ext uri="{BB962C8B-B14F-4D97-AF65-F5344CB8AC3E}">
        <p14:creationId xmlns:p14="http://schemas.microsoft.com/office/powerpoint/2010/main" val="4205773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424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83290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69934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09744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49392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49369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93658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4951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83729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187541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81701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785288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32649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79726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16902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771327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102443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5626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07.12.2017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122606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111089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217079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843363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006983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259307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514856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142889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243621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31861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07.12.2017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630027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942645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509658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453270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666171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327939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972499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941573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229016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99628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07.12.2017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796076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53192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657820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596601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765769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27534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869228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842980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097531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93732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07.12.2017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413336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720572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963461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515138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902896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83810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116222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869228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842980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09753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07.12.2017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937324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413336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720572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963461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515138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902896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83810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11622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alpha val="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07.12.2017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99">
            <a:alpha val="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37386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99">
            <a:alpha val="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05759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99">
            <a:alpha val="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7359692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99">
            <a:alpha val="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4805467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99">
            <a:alpha val="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4427430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99">
            <a:alpha val="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solidFill>
                  <a:prstClr val="black">
                    <a:tint val="75000"/>
                  </a:prstClr>
                </a:solidFill>
              </a:rPr>
              <a:pPr/>
              <a:t>07.12.2017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4427430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99">
            <a:alpha val="57000"/>
          </a:srgbClr>
        </a:solidFill>
        <a:effectLst/>
      </p:bgPr>
    </p:bg>
    <p:spTree>
      <p:nvGrpSpPr>
        <p:cNvPr id="1" name=""/>
        <p:cNvGrpSpPr/>
        <p:nvPr/>
      </p:nvGrpSpPr>
      <p:grpSpPr>
        <a:xfrm>
          <a:off x="0" y="0"/>
          <a:ext cx="0" cy="0"/>
          <a:chOff x="0" y="0"/>
          <a:chExt cx="0" cy="0"/>
        </a:xfrm>
      </p:grpSpPr>
      <p:sp>
        <p:nvSpPr>
          <p:cNvPr id="5" name="TextBox 4"/>
          <p:cNvSpPr txBox="1"/>
          <p:nvPr/>
        </p:nvSpPr>
        <p:spPr>
          <a:xfrm>
            <a:off x="611560" y="1102287"/>
            <a:ext cx="8280920" cy="4031873"/>
          </a:xfrm>
          <a:prstGeom prst="rect">
            <a:avLst/>
          </a:prstGeom>
          <a:noFill/>
        </p:spPr>
        <p:txBody>
          <a:bodyPr wrap="square" rtlCol="0">
            <a:spAutoFit/>
          </a:bodyPr>
          <a:lstStyle/>
          <a:p>
            <a:pPr algn="ctr"/>
            <a:r>
              <a:rPr lang="ru-RU" sz="3200" b="1" dirty="0" smtClean="0">
                <a:solidFill>
                  <a:srgbClr val="C00000"/>
                </a:solidFill>
              </a:rPr>
              <a:t>«О реализации Концепции совершенствования поддержки совершеннолетних граждан с ментальными особенностями здоровья </a:t>
            </a:r>
          </a:p>
          <a:p>
            <a:pPr algn="ctr"/>
            <a:r>
              <a:rPr lang="ru-RU" sz="3200" b="1" dirty="0" smtClean="0">
                <a:solidFill>
                  <a:srgbClr val="C00000"/>
                </a:solidFill>
              </a:rPr>
              <a:t>в Архангельской области на 2016-2020 годы        и межведомственном взаимодействии </a:t>
            </a:r>
          </a:p>
          <a:p>
            <a:pPr algn="ctr"/>
            <a:r>
              <a:rPr lang="ru-RU" sz="3200" b="1" dirty="0" smtClean="0">
                <a:solidFill>
                  <a:srgbClr val="C00000"/>
                </a:solidFill>
              </a:rPr>
              <a:t>при реализации прав граждан </a:t>
            </a:r>
          </a:p>
          <a:p>
            <a:pPr algn="ctr"/>
            <a:r>
              <a:rPr lang="ru-RU" sz="3200" b="1" dirty="0" smtClean="0">
                <a:solidFill>
                  <a:srgbClr val="C00000"/>
                </a:solidFill>
              </a:rPr>
              <a:t>с ментальными особенностями»</a:t>
            </a:r>
            <a:endParaRPr lang="ru-RU" sz="3200" b="1" dirty="0">
              <a:solidFill>
                <a:srgbClr val="C00000"/>
              </a:solidFill>
            </a:endParaRPr>
          </a:p>
        </p:txBody>
      </p:sp>
      <p:sp>
        <p:nvSpPr>
          <p:cNvPr id="7" name="TextBox 6"/>
          <p:cNvSpPr txBox="1"/>
          <p:nvPr/>
        </p:nvSpPr>
        <p:spPr>
          <a:xfrm>
            <a:off x="1691680" y="188640"/>
            <a:ext cx="7272808" cy="338554"/>
          </a:xfrm>
          <a:prstGeom prst="rect">
            <a:avLst/>
          </a:prstGeom>
          <a:noFill/>
        </p:spPr>
        <p:txBody>
          <a:bodyPr wrap="square" rtlCol="0">
            <a:spAutoFit/>
          </a:bodyPr>
          <a:lstStyle/>
          <a:p>
            <a:pPr algn="ctr"/>
            <a:r>
              <a:rPr lang="ru-RU" sz="1600" dirty="0" smtClean="0"/>
              <a:t>Министерство труда, занятости и социального развития Архангельской области</a:t>
            </a:r>
            <a:endParaRPr lang="ru-RU" sz="1600" dirty="0"/>
          </a:p>
        </p:txBody>
      </p:sp>
      <p:pic>
        <p:nvPicPr>
          <p:cNvPr id="1026" name="Picture 2" descr="https://2.downloader.disk.yandex.ru/preview/c7230edebda6620bee8416fefe201d59fd52076bf37a04c733faac3f24a66d30/inf/BDHQpD-AhEMUta-Zh8gkb7qEWPPrifs_0uwhzxnUz8xbxxXpWucAacjUX9Vdm4u58y0vIw5k05PZx1on5XVJ7Q%3D%3D?uid=0&amp;filename=80_let%2013.png&amp;disposition=inline&amp;hash=&amp;limit=0&amp;content_type=image%2Fpng&amp;tknv=v2&amp;size=1280x806"/>
          <p:cNvPicPr>
            <a:picLocks noChangeAspect="1" noChangeArrowheads="1"/>
          </p:cNvPicPr>
          <p:nvPr/>
        </p:nvPicPr>
        <p:blipFill>
          <a:blip r:embed="rId2" cstate="print"/>
          <a:srcRect/>
          <a:stretch>
            <a:fillRect/>
          </a:stretch>
        </p:blipFill>
        <p:spPr bwMode="auto">
          <a:xfrm>
            <a:off x="107504" y="188640"/>
            <a:ext cx="1242008" cy="1117253"/>
          </a:xfrm>
          <a:prstGeom prst="rect">
            <a:avLst/>
          </a:prstGeom>
          <a:noFill/>
        </p:spPr>
      </p:pic>
      <p:sp>
        <p:nvSpPr>
          <p:cNvPr id="8" name="TextBox 7"/>
          <p:cNvSpPr txBox="1"/>
          <p:nvPr/>
        </p:nvSpPr>
        <p:spPr>
          <a:xfrm>
            <a:off x="1797044" y="5229200"/>
            <a:ext cx="7167444" cy="1200329"/>
          </a:xfrm>
          <a:prstGeom prst="rect">
            <a:avLst/>
          </a:prstGeom>
          <a:noFill/>
        </p:spPr>
        <p:txBody>
          <a:bodyPr wrap="square" rtlCol="0">
            <a:spAutoFit/>
          </a:bodyPr>
          <a:lstStyle/>
          <a:p>
            <a:pPr algn="r"/>
            <a:r>
              <a:rPr lang="ru-RU" dirty="0" smtClean="0">
                <a:solidFill>
                  <a:srgbClr val="002060"/>
                </a:solidFill>
              </a:rPr>
              <a:t>М.Н. Кузьменко</a:t>
            </a:r>
            <a:r>
              <a:rPr lang="ru-RU" i="1" dirty="0" smtClean="0">
                <a:solidFill>
                  <a:srgbClr val="002060"/>
                </a:solidFill>
              </a:rPr>
              <a:t>– </a:t>
            </a:r>
            <a:endParaRPr lang="ru-RU" dirty="0" smtClean="0">
              <a:solidFill>
                <a:srgbClr val="002060"/>
              </a:solidFill>
            </a:endParaRPr>
          </a:p>
          <a:p>
            <a:pPr algn="r"/>
            <a:r>
              <a:rPr lang="ru-RU" dirty="0">
                <a:solidFill>
                  <a:srgbClr val="002060"/>
                </a:solidFill>
              </a:rPr>
              <a:t>з</a:t>
            </a:r>
            <a:r>
              <a:rPr lang="ru-RU" dirty="0" smtClean="0">
                <a:solidFill>
                  <a:srgbClr val="002060"/>
                </a:solidFill>
              </a:rPr>
              <a:t>аместитель министра – начальник управления социального развития министерства труда, занятости и социального развития </a:t>
            </a:r>
          </a:p>
          <a:p>
            <a:pPr algn="r"/>
            <a:r>
              <a:rPr lang="ru-RU" dirty="0" smtClean="0">
                <a:solidFill>
                  <a:srgbClr val="002060"/>
                </a:solidFill>
              </a:rPr>
              <a:t>Архангельской области  </a:t>
            </a:r>
            <a:endParaRPr lang="ru-RU"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99">
            <a:alpha val="57000"/>
          </a:srgbClr>
        </a:solidFill>
        <a:effectLst/>
      </p:bgPr>
    </p:bg>
    <p:spTree>
      <p:nvGrpSpPr>
        <p:cNvPr id="1" name=""/>
        <p:cNvGrpSpPr/>
        <p:nvPr/>
      </p:nvGrpSpPr>
      <p:grpSpPr>
        <a:xfrm>
          <a:off x="0" y="0"/>
          <a:ext cx="0" cy="0"/>
          <a:chOff x="0" y="0"/>
          <a:chExt cx="0" cy="0"/>
        </a:xfrm>
      </p:grpSpPr>
      <p:sp>
        <p:nvSpPr>
          <p:cNvPr id="7" name="TextBox 6"/>
          <p:cNvSpPr txBox="1"/>
          <p:nvPr/>
        </p:nvSpPr>
        <p:spPr>
          <a:xfrm>
            <a:off x="1691680" y="188640"/>
            <a:ext cx="7272808" cy="338554"/>
          </a:xfrm>
          <a:prstGeom prst="rect">
            <a:avLst/>
          </a:prstGeom>
          <a:noFill/>
        </p:spPr>
        <p:txBody>
          <a:bodyPr wrap="square" rtlCol="0">
            <a:spAutoFit/>
          </a:bodyPr>
          <a:lstStyle/>
          <a:p>
            <a:pPr algn="ctr"/>
            <a:r>
              <a:rPr lang="ru-RU" sz="1600" dirty="0" smtClean="0">
                <a:solidFill>
                  <a:prstClr val="black"/>
                </a:solidFill>
              </a:rPr>
              <a:t>Министерство труда, занятости и социального развития Архангельской области</a:t>
            </a:r>
            <a:endParaRPr lang="ru-RU" sz="1600" dirty="0">
              <a:solidFill>
                <a:prstClr val="black"/>
              </a:solidFill>
            </a:endParaRPr>
          </a:p>
        </p:txBody>
      </p:sp>
      <p:pic>
        <p:nvPicPr>
          <p:cNvPr id="1026" name="Picture 2" descr="https://2.downloader.disk.yandex.ru/preview/c7230edebda6620bee8416fefe201d59fd52076bf37a04c733faac3f24a66d30/inf/BDHQpD-AhEMUta-Zh8gkb7qEWPPrifs_0uwhzxnUz8xbxxXpWucAacjUX9Vdm4u58y0vIw5k05PZx1on5XVJ7Q%3D%3D?uid=0&amp;filename=80_let%2013.png&amp;disposition=inline&amp;hash=&amp;limit=0&amp;content_type=image%2Fpng&amp;tknv=v2&amp;size=1280x806"/>
          <p:cNvPicPr>
            <a:picLocks noChangeAspect="1" noChangeArrowheads="1"/>
          </p:cNvPicPr>
          <p:nvPr/>
        </p:nvPicPr>
        <p:blipFill>
          <a:blip r:embed="rId2" cstate="print"/>
          <a:srcRect/>
          <a:stretch>
            <a:fillRect/>
          </a:stretch>
        </p:blipFill>
        <p:spPr bwMode="auto">
          <a:xfrm>
            <a:off x="107504" y="188640"/>
            <a:ext cx="1242008" cy="1117253"/>
          </a:xfrm>
          <a:prstGeom prst="rect">
            <a:avLst/>
          </a:prstGeom>
          <a:noFill/>
        </p:spPr>
      </p:pic>
      <p:sp>
        <p:nvSpPr>
          <p:cNvPr id="3" name="Прямоугольник 2"/>
          <p:cNvSpPr/>
          <p:nvPr/>
        </p:nvSpPr>
        <p:spPr>
          <a:xfrm>
            <a:off x="260394" y="527194"/>
            <a:ext cx="8730716" cy="369332"/>
          </a:xfrm>
          <a:prstGeom prst="rect">
            <a:avLst/>
          </a:prstGeom>
        </p:spPr>
        <p:txBody>
          <a:bodyPr wrap="square">
            <a:spAutoFit/>
          </a:bodyPr>
          <a:lstStyle/>
          <a:p>
            <a:pPr algn="ctr"/>
            <a:r>
              <a:rPr lang="ru-RU" dirty="0">
                <a:solidFill>
                  <a:prstClr val="black"/>
                </a:solidFill>
                <a:latin typeface="Arial" panose="020B0604020202020204" pitchFamily="34" charset="0"/>
                <a:cs typeface="Arial" panose="020B0604020202020204" pitchFamily="34" charset="0"/>
              </a:rPr>
              <a:t>	</a:t>
            </a:r>
            <a:endParaRPr lang="ru-RU" dirty="0">
              <a:solidFill>
                <a:prstClr val="black"/>
              </a:solidFill>
            </a:endParaRPr>
          </a:p>
        </p:txBody>
      </p:sp>
      <p:sp>
        <p:nvSpPr>
          <p:cNvPr id="2" name="Прямоугольник 1"/>
          <p:cNvSpPr/>
          <p:nvPr/>
        </p:nvSpPr>
        <p:spPr>
          <a:xfrm>
            <a:off x="413284" y="2339531"/>
            <a:ext cx="8424936" cy="383823"/>
          </a:xfrm>
          <a:prstGeom prst="rect">
            <a:avLst/>
          </a:prstGeom>
        </p:spPr>
        <p:txBody>
          <a:bodyPr wrap="square">
            <a:spAutoFit/>
          </a:bodyPr>
          <a:lstStyle/>
          <a:p>
            <a:pPr indent="449580" algn="just">
              <a:lnSpc>
                <a:spcPct val="115000"/>
              </a:lnSpc>
            </a:pPr>
            <a:r>
              <a:rPr lang="ru-RU" dirty="0" smtClean="0">
                <a:solidFill>
                  <a:prstClr val="black"/>
                </a:solidFill>
                <a:latin typeface="Arial" panose="020B0604020202020204" pitchFamily="34" charset="0"/>
                <a:ea typeface="Calibri"/>
                <a:cs typeface="Arial" panose="020B0604020202020204" pitchFamily="34" charset="0"/>
              </a:rPr>
              <a:t> </a:t>
            </a:r>
            <a:endParaRPr lang="ru-RU" sz="1400" dirty="0">
              <a:solidFill>
                <a:prstClr val="black"/>
              </a:solidFill>
              <a:latin typeface="Arial" panose="020B0604020202020204" pitchFamily="34" charset="0"/>
              <a:ea typeface="Calibri"/>
              <a:cs typeface="Arial" panose="020B0604020202020204" pitchFamily="34" charset="0"/>
            </a:endParaRPr>
          </a:p>
        </p:txBody>
      </p:sp>
      <p:sp>
        <p:nvSpPr>
          <p:cNvPr id="5" name="Rectangle 1"/>
          <p:cNvSpPr>
            <a:spLocks noChangeArrowheads="1"/>
          </p:cNvSpPr>
          <p:nvPr/>
        </p:nvSpPr>
        <p:spPr bwMode="auto">
          <a:xfrm>
            <a:off x="1691680" y="659562"/>
            <a:ext cx="691727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ru-RU" altLang="ru-RU" b="1" dirty="0" smtClean="0">
                <a:solidFill>
                  <a:srgbClr val="C00000"/>
                </a:solidFill>
                <a:latin typeface="Arial" panose="020B0604020202020204" pitchFamily="34" charset="0"/>
                <a:ea typeface="Calibri" pitchFamily="34" charset="0"/>
                <a:cs typeface="Arial" panose="020B0604020202020204" pitchFamily="34" charset="0"/>
              </a:rPr>
              <a:t>Расширение спектра предоставляемых социальных услуг</a:t>
            </a:r>
            <a:endParaRPr lang="ru-RU" altLang="ru-RU" dirty="0" smtClean="0">
              <a:solidFill>
                <a:srgbClr val="C00000"/>
              </a:solidFill>
              <a:latin typeface="Arial" pitchFamily="34" charset="0"/>
              <a:cs typeface="Arial" pitchFamily="34" charset="0"/>
            </a:endParaRPr>
          </a:p>
          <a:p>
            <a:pPr eaLnBrk="0" fontAlgn="base" hangingPunct="0">
              <a:spcBef>
                <a:spcPct val="0"/>
              </a:spcBef>
              <a:spcAft>
                <a:spcPct val="0"/>
              </a:spcAft>
            </a:pPr>
            <a:endParaRPr lang="ru-RU" altLang="ru-RU" dirty="0" smtClean="0">
              <a:solidFill>
                <a:srgbClr val="C00000"/>
              </a:solidFill>
              <a:latin typeface="Arial" pitchFamily="34" charset="0"/>
              <a:cs typeface="Arial" pitchFamily="34"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val="3689556357"/>
              </p:ext>
            </p:extLst>
          </p:nvPr>
        </p:nvGraphicFramePr>
        <p:xfrm>
          <a:off x="1109211" y="3146623"/>
          <a:ext cx="7148230" cy="1649973"/>
        </p:xfrm>
        <a:graphic>
          <a:graphicData uri="http://schemas.openxmlformats.org/drawingml/2006/table">
            <a:tbl>
              <a:tblPr firstRow="1" firstCol="1" bandRow="1"/>
              <a:tblGrid>
                <a:gridCol w="2814523"/>
                <a:gridCol w="1064910"/>
                <a:gridCol w="1185062"/>
                <a:gridCol w="1066556"/>
                <a:gridCol w="1017179"/>
              </a:tblGrid>
              <a:tr h="36981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ru-RU" sz="1400" b="1" dirty="0">
                          <a:solidFill>
                            <a:srgbClr val="003366"/>
                          </a:solidFill>
                          <a:effectLst/>
                          <a:latin typeface="Arial" panose="020B0604020202020204" pitchFamily="34" charset="0"/>
                          <a:cs typeface="Arial" panose="020B0604020202020204" pitchFamily="34" charset="0"/>
                        </a:rPr>
                        <a:t>Наименование показателя</a:t>
                      </a:r>
                      <a:endParaRPr lang="ru-RU" sz="1400" dirty="0">
                        <a:solidFill>
                          <a:srgbClr val="003366"/>
                        </a:solidFill>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ru-RU" sz="1400" b="1" dirty="0">
                          <a:solidFill>
                            <a:srgbClr val="003366"/>
                          </a:solidFill>
                          <a:effectLst/>
                          <a:latin typeface="Arial" panose="020B0604020202020204" pitchFamily="34" charset="0"/>
                          <a:cs typeface="Arial" panose="020B0604020202020204" pitchFamily="34" charset="0"/>
                        </a:rPr>
                        <a:t>2014 </a:t>
                      </a:r>
                      <a:endParaRPr lang="ru-RU" sz="1400" dirty="0">
                        <a:solidFill>
                          <a:srgbClr val="003366"/>
                        </a:solidFill>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ru-RU" sz="1400" b="1" dirty="0">
                          <a:solidFill>
                            <a:srgbClr val="003366"/>
                          </a:solidFill>
                          <a:effectLst/>
                          <a:latin typeface="Arial" panose="020B0604020202020204" pitchFamily="34" charset="0"/>
                          <a:cs typeface="Arial" panose="020B0604020202020204" pitchFamily="34" charset="0"/>
                        </a:rPr>
                        <a:t>2015 </a:t>
                      </a:r>
                      <a:endParaRPr lang="ru-RU" sz="1400" dirty="0">
                        <a:solidFill>
                          <a:srgbClr val="003366"/>
                        </a:solidFill>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ru-RU" sz="1400" b="1" dirty="0" smtClean="0">
                          <a:solidFill>
                            <a:srgbClr val="003366"/>
                          </a:solidFill>
                          <a:effectLst/>
                          <a:latin typeface="Arial" panose="020B0604020202020204" pitchFamily="34" charset="0"/>
                          <a:cs typeface="Arial" panose="020B0604020202020204" pitchFamily="34" charset="0"/>
                        </a:rPr>
                        <a:t>2016</a:t>
                      </a:r>
                      <a:endParaRPr lang="ru-RU" sz="1400" dirty="0">
                        <a:solidFill>
                          <a:srgbClr val="003366"/>
                        </a:solidFill>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ru-RU" sz="1400" b="1" dirty="0" smtClean="0">
                          <a:solidFill>
                            <a:srgbClr val="003366"/>
                          </a:solidFill>
                          <a:effectLst/>
                          <a:latin typeface="Arial" panose="020B0604020202020204" pitchFamily="34" charset="0"/>
                          <a:cs typeface="Arial" panose="020B0604020202020204" pitchFamily="34" charset="0"/>
                        </a:rPr>
                        <a:t>2017</a:t>
                      </a:r>
                      <a:endParaRPr lang="ru-RU" sz="1400" b="1" dirty="0">
                        <a:solidFill>
                          <a:srgbClr val="003366"/>
                        </a:solidFill>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ru-RU" sz="1400" dirty="0">
                          <a:solidFill>
                            <a:srgbClr val="003366"/>
                          </a:solidFill>
                          <a:effectLst/>
                          <a:latin typeface="Arial" panose="020B0604020202020204" pitchFamily="34" charset="0"/>
                          <a:cs typeface="Arial" panose="020B0604020202020204" pitchFamily="34" charset="0"/>
                        </a:rPr>
                        <a:t>Количество недееспособных граждан, находящихся под профессиональной опекой, человек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ru-RU" sz="1400" dirty="0">
                          <a:solidFill>
                            <a:srgbClr val="003366"/>
                          </a:solidFill>
                          <a:effectLst/>
                          <a:latin typeface="Arial" panose="020B0604020202020204" pitchFamily="34" charset="0"/>
                          <a:cs typeface="Arial" panose="020B0604020202020204" pitchFamily="34" charset="0"/>
                        </a:rPr>
                        <a:t>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ru-RU" sz="1400" dirty="0">
                          <a:solidFill>
                            <a:srgbClr val="003366"/>
                          </a:solidFill>
                          <a:effectLst/>
                          <a:latin typeface="Arial" panose="020B0604020202020204" pitchFamily="34" charset="0"/>
                          <a:cs typeface="Arial" panose="020B0604020202020204" pitchFamily="34" charset="0"/>
                        </a:rPr>
                        <a:t>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ru-RU" sz="1400" dirty="0" smtClean="0">
                          <a:solidFill>
                            <a:srgbClr val="003366"/>
                          </a:solidFill>
                          <a:effectLst/>
                          <a:latin typeface="Arial" panose="020B0604020202020204" pitchFamily="34" charset="0"/>
                          <a:cs typeface="Arial" panose="020B0604020202020204" pitchFamily="34" charset="0"/>
                        </a:rPr>
                        <a:t>84</a:t>
                      </a:r>
                      <a:endParaRPr lang="ru-RU" sz="1400" dirty="0">
                        <a:solidFill>
                          <a:srgbClr val="003366"/>
                        </a:solidFill>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ru-RU" sz="1400" dirty="0" smtClean="0">
                          <a:solidFill>
                            <a:srgbClr val="003366"/>
                          </a:solidFill>
                          <a:effectLst/>
                          <a:latin typeface="Arial" panose="020B0604020202020204" pitchFamily="34" charset="0"/>
                          <a:cs typeface="Arial" panose="020B0604020202020204" pitchFamily="34" charset="0"/>
                        </a:rPr>
                        <a:t>101</a:t>
                      </a:r>
                      <a:endParaRPr lang="ru-RU" sz="1400" dirty="0">
                        <a:solidFill>
                          <a:srgbClr val="003366"/>
                        </a:solidFill>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ru-RU" sz="1400" dirty="0">
                          <a:solidFill>
                            <a:srgbClr val="003366"/>
                          </a:solidFill>
                          <a:effectLst/>
                          <a:latin typeface="Arial" panose="020B0604020202020204" pitchFamily="34" charset="0"/>
                          <a:cs typeface="Arial" panose="020B0604020202020204" pitchFamily="34" charset="0"/>
                        </a:rPr>
                        <a:t>Количество профессиональных опекунов, человек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ru-RU" sz="1400" dirty="0">
                          <a:solidFill>
                            <a:srgbClr val="003366"/>
                          </a:solidFill>
                          <a:effectLst/>
                          <a:latin typeface="Arial" panose="020B0604020202020204" pitchFamily="34" charset="0"/>
                          <a:cs typeface="Arial" panose="020B0604020202020204" pitchFamily="34" charset="0"/>
                        </a:rPr>
                        <a:t>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ru-RU" sz="1400" dirty="0">
                          <a:solidFill>
                            <a:srgbClr val="003366"/>
                          </a:solidFill>
                          <a:effectLst/>
                          <a:latin typeface="Arial" panose="020B0604020202020204" pitchFamily="34" charset="0"/>
                          <a:cs typeface="Arial" panose="020B0604020202020204" pitchFamily="34" charset="0"/>
                        </a:rPr>
                        <a:t>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ru-RU" sz="1400" dirty="0" smtClean="0">
                          <a:solidFill>
                            <a:srgbClr val="003366"/>
                          </a:solidFill>
                          <a:effectLst/>
                          <a:latin typeface="Arial" panose="020B0604020202020204" pitchFamily="34" charset="0"/>
                          <a:cs typeface="Arial" panose="020B0604020202020204" pitchFamily="34" charset="0"/>
                        </a:rPr>
                        <a:t>54</a:t>
                      </a:r>
                      <a:endParaRPr lang="ru-RU" sz="1400" dirty="0">
                        <a:solidFill>
                          <a:srgbClr val="003366"/>
                        </a:solidFill>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ru-RU" sz="1400" dirty="0" smtClean="0">
                          <a:solidFill>
                            <a:srgbClr val="003366"/>
                          </a:solidFill>
                          <a:effectLst/>
                          <a:latin typeface="Arial" panose="020B0604020202020204" pitchFamily="34" charset="0"/>
                          <a:cs typeface="Arial" panose="020B0604020202020204" pitchFamily="34" charset="0"/>
                        </a:rPr>
                        <a:t>58</a:t>
                      </a:r>
                      <a:endParaRPr lang="ru-RU" sz="1400" dirty="0">
                        <a:solidFill>
                          <a:srgbClr val="003366"/>
                        </a:solidFill>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Прямоугольник 7"/>
          <p:cNvSpPr/>
          <p:nvPr/>
        </p:nvSpPr>
        <p:spPr>
          <a:xfrm>
            <a:off x="392557" y="1330741"/>
            <a:ext cx="8581538" cy="1815882"/>
          </a:xfrm>
          <a:prstGeom prst="rect">
            <a:avLst/>
          </a:prstGeom>
        </p:spPr>
        <p:txBody>
          <a:bodyPr wrap="square">
            <a:spAutoFit/>
          </a:bodyPr>
          <a:lstStyle/>
          <a:p>
            <a:pPr lvl="0" fontAlgn="base">
              <a:spcBef>
                <a:spcPct val="0"/>
              </a:spcBef>
              <a:spcAft>
                <a:spcPct val="0"/>
              </a:spcAft>
            </a:pPr>
            <a:r>
              <a:rPr lang="ru-RU" sz="1600" b="1" dirty="0">
                <a:solidFill>
                  <a:srgbClr val="003366"/>
                </a:solidFill>
                <a:latin typeface="Arial" charset="0"/>
              </a:rPr>
              <a:t>Профессиональная опека </a:t>
            </a:r>
            <a:r>
              <a:rPr lang="ru-RU" sz="1600" dirty="0">
                <a:solidFill>
                  <a:srgbClr val="003366"/>
                </a:solidFill>
                <a:latin typeface="Arial" charset="0"/>
              </a:rPr>
              <a:t>- форма устройства совершеннолетних граждан, признанных судом недееспособными вследствие психического расстройства, над которыми не установлена опека ввиду отсутствия близких родственников, имеющих возможность осуществлять опеку, при которой совершеннолетние дееспособные граждане, назначенные органом опеки и попечительства профессиональными опекунами, являются законными представителями и совершают от их имени все юридически значимые действия</a:t>
            </a:r>
          </a:p>
        </p:txBody>
      </p:sp>
      <p:sp>
        <p:nvSpPr>
          <p:cNvPr id="10" name="Прямоугольник 9"/>
          <p:cNvSpPr/>
          <p:nvPr/>
        </p:nvSpPr>
        <p:spPr>
          <a:xfrm>
            <a:off x="3923928" y="4941168"/>
            <a:ext cx="4914292" cy="646331"/>
          </a:xfrm>
          <a:prstGeom prst="rect">
            <a:avLst/>
          </a:prstGeom>
        </p:spPr>
        <p:txBody>
          <a:bodyPr wrap="square">
            <a:spAutoFit/>
          </a:bodyPr>
          <a:lstStyle/>
          <a:p>
            <a:r>
              <a:rPr lang="ru-RU" dirty="0"/>
              <a:t>Размер вознаграждения профессионального опекуна:</a:t>
            </a:r>
          </a:p>
        </p:txBody>
      </p:sp>
      <p:sp>
        <p:nvSpPr>
          <p:cNvPr id="11" name="Прямоугольник 10"/>
          <p:cNvSpPr/>
          <p:nvPr/>
        </p:nvSpPr>
        <p:spPr>
          <a:xfrm>
            <a:off x="3923928" y="5587499"/>
            <a:ext cx="4572000" cy="1077218"/>
          </a:xfrm>
          <a:prstGeom prst="rect">
            <a:avLst/>
          </a:prstGeom>
        </p:spPr>
        <p:txBody>
          <a:bodyPr>
            <a:spAutoFit/>
          </a:bodyPr>
          <a:lstStyle/>
          <a:p>
            <a:pPr lvl="0" fontAlgn="base">
              <a:spcBef>
                <a:spcPct val="0"/>
              </a:spcBef>
              <a:spcAft>
                <a:spcPct val="0"/>
              </a:spcAft>
            </a:pPr>
            <a:r>
              <a:rPr lang="ru-RU" sz="1600" dirty="0">
                <a:solidFill>
                  <a:srgbClr val="000000"/>
                </a:solidFill>
                <a:latin typeface="Arial" charset="0"/>
              </a:rPr>
              <a:t>местности, приравненные к районам </a:t>
            </a:r>
          </a:p>
          <a:p>
            <a:pPr lvl="0" fontAlgn="base">
              <a:spcBef>
                <a:spcPct val="0"/>
              </a:spcBef>
              <a:spcAft>
                <a:spcPct val="0"/>
              </a:spcAft>
            </a:pPr>
            <a:r>
              <a:rPr lang="ru-RU" sz="1600" dirty="0">
                <a:solidFill>
                  <a:srgbClr val="000000"/>
                </a:solidFill>
                <a:latin typeface="Arial" charset="0"/>
              </a:rPr>
              <a:t>Крайнего Севера – 2993 рубля;</a:t>
            </a:r>
          </a:p>
          <a:p>
            <a:pPr lvl="0" fontAlgn="base">
              <a:spcBef>
                <a:spcPct val="0"/>
              </a:spcBef>
              <a:spcAft>
                <a:spcPct val="0"/>
              </a:spcAft>
            </a:pPr>
            <a:endParaRPr lang="ru-RU" sz="1600" dirty="0">
              <a:solidFill>
                <a:srgbClr val="000000"/>
              </a:solidFill>
              <a:latin typeface="Arial" charset="0"/>
            </a:endParaRPr>
          </a:p>
          <a:p>
            <a:pPr lvl="0" fontAlgn="base">
              <a:spcBef>
                <a:spcPct val="0"/>
              </a:spcBef>
              <a:spcAft>
                <a:spcPct val="0"/>
              </a:spcAft>
            </a:pPr>
            <a:r>
              <a:rPr lang="ru-RU" sz="1600" dirty="0">
                <a:solidFill>
                  <a:srgbClr val="000000"/>
                </a:solidFill>
                <a:latin typeface="Arial" charset="0"/>
              </a:rPr>
              <a:t>в районах Крайнего Севера  – 3871 рубль</a:t>
            </a:r>
          </a:p>
        </p:txBody>
      </p:sp>
      <p:pic>
        <p:nvPicPr>
          <p:cNvPr id="13" name="Picture 6" descr="http://gorodishe.pnzreg.ru/files/gorodishe_pnzreg_ru/2016_god/iyullll/05072016/vv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791" y="5049016"/>
            <a:ext cx="2160240" cy="1631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4182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99">
            <a:alpha val="57000"/>
          </a:srgbClr>
        </a:solidFill>
        <a:effectLst/>
      </p:bgPr>
    </p:bg>
    <p:spTree>
      <p:nvGrpSpPr>
        <p:cNvPr id="1" name=""/>
        <p:cNvGrpSpPr/>
        <p:nvPr/>
      </p:nvGrpSpPr>
      <p:grpSpPr>
        <a:xfrm>
          <a:off x="0" y="0"/>
          <a:ext cx="0" cy="0"/>
          <a:chOff x="0" y="0"/>
          <a:chExt cx="0" cy="0"/>
        </a:xfrm>
      </p:grpSpPr>
      <p:sp>
        <p:nvSpPr>
          <p:cNvPr id="7" name="TextBox 6"/>
          <p:cNvSpPr txBox="1"/>
          <p:nvPr/>
        </p:nvSpPr>
        <p:spPr>
          <a:xfrm>
            <a:off x="1691680" y="188640"/>
            <a:ext cx="7272808" cy="338554"/>
          </a:xfrm>
          <a:prstGeom prst="rect">
            <a:avLst/>
          </a:prstGeom>
          <a:noFill/>
        </p:spPr>
        <p:txBody>
          <a:bodyPr wrap="square" rtlCol="0">
            <a:spAutoFit/>
          </a:bodyPr>
          <a:lstStyle/>
          <a:p>
            <a:pPr algn="ctr"/>
            <a:r>
              <a:rPr lang="ru-RU" sz="1600" dirty="0" smtClean="0">
                <a:solidFill>
                  <a:prstClr val="black"/>
                </a:solidFill>
              </a:rPr>
              <a:t>Министерство труда, занятости и социального развития Архангельской области</a:t>
            </a:r>
            <a:endParaRPr lang="ru-RU" sz="1600" dirty="0">
              <a:solidFill>
                <a:prstClr val="black"/>
              </a:solidFill>
            </a:endParaRPr>
          </a:p>
        </p:txBody>
      </p:sp>
      <p:pic>
        <p:nvPicPr>
          <p:cNvPr id="1026" name="Picture 2" descr="https://2.downloader.disk.yandex.ru/preview/c7230edebda6620bee8416fefe201d59fd52076bf37a04c733faac3f24a66d30/inf/BDHQpD-AhEMUta-Zh8gkb7qEWPPrifs_0uwhzxnUz8xbxxXpWucAacjUX9Vdm4u58y0vIw5k05PZx1on5XVJ7Q%3D%3D?uid=0&amp;filename=80_let%2013.png&amp;disposition=inline&amp;hash=&amp;limit=0&amp;content_type=image%2Fpng&amp;tknv=v2&amp;size=1280x806"/>
          <p:cNvPicPr>
            <a:picLocks noChangeAspect="1" noChangeArrowheads="1"/>
          </p:cNvPicPr>
          <p:nvPr/>
        </p:nvPicPr>
        <p:blipFill>
          <a:blip r:embed="rId2" cstate="print"/>
          <a:srcRect/>
          <a:stretch>
            <a:fillRect/>
          </a:stretch>
        </p:blipFill>
        <p:spPr bwMode="auto">
          <a:xfrm>
            <a:off x="107504" y="188640"/>
            <a:ext cx="1242008" cy="1117253"/>
          </a:xfrm>
          <a:prstGeom prst="rect">
            <a:avLst/>
          </a:prstGeom>
          <a:noFill/>
        </p:spPr>
      </p:pic>
      <p:sp>
        <p:nvSpPr>
          <p:cNvPr id="3" name="Прямоугольник 2"/>
          <p:cNvSpPr/>
          <p:nvPr/>
        </p:nvSpPr>
        <p:spPr>
          <a:xfrm>
            <a:off x="260394" y="527194"/>
            <a:ext cx="8730716" cy="369332"/>
          </a:xfrm>
          <a:prstGeom prst="rect">
            <a:avLst/>
          </a:prstGeom>
        </p:spPr>
        <p:txBody>
          <a:bodyPr wrap="square">
            <a:spAutoFit/>
          </a:bodyPr>
          <a:lstStyle/>
          <a:p>
            <a:pPr algn="ctr"/>
            <a:r>
              <a:rPr lang="ru-RU" dirty="0">
                <a:solidFill>
                  <a:prstClr val="black"/>
                </a:solidFill>
                <a:latin typeface="Arial" panose="020B0604020202020204" pitchFamily="34" charset="0"/>
                <a:cs typeface="Arial" panose="020B0604020202020204" pitchFamily="34" charset="0"/>
              </a:rPr>
              <a:t>	</a:t>
            </a:r>
            <a:endParaRPr lang="ru-RU" dirty="0">
              <a:solidFill>
                <a:prstClr val="black"/>
              </a:solidFill>
            </a:endParaRPr>
          </a:p>
        </p:txBody>
      </p:sp>
      <p:sp>
        <p:nvSpPr>
          <p:cNvPr id="2" name="Прямоугольник 1"/>
          <p:cNvSpPr/>
          <p:nvPr/>
        </p:nvSpPr>
        <p:spPr>
          <a:xfrm>
            <a:off x="413284" y="2339531"/>
            <a:ext cx="8424936" cy="383823"/>
          </a:xfrm>
          <a:prstGeom prst="rect">
            <a:avLst/>
          </a:prstGeom>
        </p:spPr>
        <p:txBody>
          <a:bodyPr wrap="square">
            <a:spAutoFit/>
          </a:bodyPr>
          <a:lstStyle/>
          <a:p>
            <a:pPr indent="449580" algn="just">
              <a:lnSpc>
                <a:spcPct val="115000"/>
              </a:lnSpc>
            </a:pPr>
            <a:r>
              <a:rPr lang="ru-RU" dirty="0" smtClean="0">
                <a:solidFill>
                  <a:prstClr val="black"/>
                </a:solidFill>
                <a:latin typeface="Arial" panose="020B0604020202020204" pitchFamily="34" charset="0"/>
                <a:ea typeface="Calibri"/>
                <a:cs typeface="Arial" panose="020B0604020202020204" pitchFamily="34" charset="0"/>
              </a:rPr>
              <a:t> </a:t>
            </a:r>
            <a:endParaRPr lang="ru-RU" sz="1400" dirty="0">
              <a:solidFill>
                <a:prstClr val="black"/>
              </a:solidFill>
              <a:latin typeface="Arial" panose="020B0604020202020204" pitchFamily="34" charset="0"/>
              <a:ea typeface="Calibri"/>
              <a:cs typeface="Arial" panose="020B0604020202020204" pitchFamily="34" charset="0"/>
            </a:endParaRPr>
          </a:p>
        </p:txBody>
      </p:sp>
      <p:sp>
        <p:nvSpPr>
          <p:cNvPr id="5" name="Rectangle 1"/>
          <p:cNvSpPr>
            <a:spLocks noChangeArrowheads="1"/>
          </p:cNvSpPr>
          <p:nvPr/>
        </p:nvSpPr>
        <p:spPr bwMode="auto">
          <a:xfrm>
            <a:off x="1691680" y="659562"/>
            <a:ext cx="691727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ru-RU" altLang="ru-RU" b="1" dirty="0" smtClean="0">
                <a:solidFill>
                  <a:srgbClr val="C00000"/>
                </a:solidFill>
                <a:latin typeface="Arial" panose="020B0604020202020204" pitchFamily="34" charset="0"/>
                <a:ea typeface="Calibri" pitchFamily="34" charset="0"/>
                <a:cs typeface="Arial" panose="020B0604020202020204" pitchFamily="34" charset="0"/>
              </a:rPr>
              <a:t>Расширение спектра предоставляемых социальных услуг</a:t>
            </a:r>
            <a:endParaRPr lang="ru-RU" altLang="ru-RU" dirty="0" smtClean="0">
              <a:solidFill>
                <a:srgbClr val="C00000"/>
              </a:solidFill>
              <a:latin typeface="Arial" pitchFamily="34" charset="0"/>
              <a:cs typeface="Arial" pitchFamily="34" charset="0"/>
            </a:endParaRPr>
          </a:p>
          <a:p>
            <a:pPr eaLnBrk="0" fontAlgn="base" hangingPunct="0">
              <a:spcBef>
                <a:spcPct val="0"/>
              </a:spcBef>
              <a:spcAft>
                <a:spcPct val="0"/>
              </a:spcAft>
            </a:pPr>
            <a:endParaRPr lang="ru-RU" altLang="ru-RU" dirty="0" smtClean="0">
              <a:solidFill>
                <a:srgbClr val="C00000"/>
              </a:solidFill>
              <a:latin typeface="Arial" pitchFamily="34" charset="0"/>
              <a:cs typeface="Arial" pitchFamily="34" charset="0"/>
            </a:endParaRPr>
          </a:p>
        </p:txBody>
      </p:sp>
      <p:pic>
        <p:nvPicPr>
          <p:cNvPr id="12" name="Picture 4" descr="G:\TEMP\ООСОН\Не ПДН\Хабарова\149209628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284" y="4023973"/>
            <a:ext cx="4167567" cy="254882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580851" y="1346462"/>
            <a:ext cx="4408724" cy="923330"/>
          </a:xfrm>
          <a:prstGeom prst="rect">
            <a:avLst/>
          </a:prstGeom>
        </p:spPr>
        <p:txBody>
          <a:bodyPr wrap="square">
            <a:spAutoFit/>
          </a:bodyPr>
          <a:lstStyle/>
          <a:p>
            <a:pPr algn="ctr"/>
            <a:r>
              <a:rPr lang="ru-RU" b="1" dirty="0">
                <a:solidFill>
                  <a:srgbClr val="003366"/>
                </a:solidFill>
              </a:rPr>
              <a:t>ГБУ СОН АО «Центр помощи совершеннолетним гражданам </a:t>
            </a:r>
          </a:p>
          <a:p>
            <a:pPr algn="ctr"/>
            <a:r>
              <a:rPr lang="ru-RU" b="1" dirty="0">
                <a:solidFill>
                  <a:srgbClr val="003366"/>
                </a:solidFill>
              </a:rPr>
              <a:t>с ментальными особенностями» </a:t>
            </a:r>
          </a:p>
        </p:txBody>
      </p:sp>
      <p:sp>
        <p:nvSpPr>
          <p:cNvPr id="6" name="Прямоугольник 5"/>
          <p:cNvSpPr/>
          <p:nvPr/>
        </p:nvSpPr>
        <p:spPr>
          <a:xfrm>
            <a:off x="4583341" y="2347014"/>
            <a:ext cx="4572000" cy="830997"/>
          </a:xfrm>
          <a:prstGeom prst="rect">
            <a:avLst/>
          </a:prstGeom>
        </p:spPr>
        <p:txBody>
          <a:bodyPr>
            <a:spAutoFit/>
          </a:bodyPr>
          <a:lstStyle/>
          <a:p>
            <a:pPr lvl="0" algn="ctr" fontAlgn="base">
              <a:spcBef>
                <a:spcPct val="0"/>
              </a:spcBef>
              <a:spcAft>
                <a:spcPct val="0"/>
              </a:spcAft>
            </a:pPr>
            <a:r>
              <a:rPr lang="ru-RU" sz="1600" dirty="0">
                <a:solidFill>
                  <a:srgbClr val="003366"/>
                </a:solidFill>
                <a:latin typeface="Arial"/>
              </a:rPr>
              <a:t>отделения дневного пребывания </a:t>
            </a:r>
            <a:r>
              <a:rPr lang="ru-RU" sz="1600" dirty="0" smtClean="0">
                <a:solidFill>
                  <a:srgbClr val="003366"/>
                </a:solidFill>
                <a:latin typeface="Arial"/>
              </a:rPr>
              <a:t>граждан                              </a:t>
            </a:r>
            <a:r>
              <a:rPr lang="ru-RU" sz="1600" dirty="0">
                <a:solidFill>
                  <a:srgbClr val="003366"/>
                </a:solidFill>
                <a:latin typeface="Arial"/>
              </a:rPr>
              <a:t>с ментальными особенностями</a:t>
            </a:r>
          </a:p>
          <a:p>
            <a:pPr lvl="0" algn="ctr" fontAlgn="base">
              <a:spcBef>
                <a:spcPct val="0"/>
              </a:spcBef>
              <a:spcAft>
                <a:spcPct val="0"/>
              </a:spcAft>
            </a:pPr>
            <a:endParaRPr lang="ru-RU" sz="1600" dirty="0">
              <a:solidFill>
                <a:srgbClr val="FFFFFF"/>
              </a:solidFill>
              <a:latin typeface="Arial"/>
            </a:endParaRPr>
          </a:p>
        </p:txBody>
      </p:sp>
      <p:sp>
        <p:nvSpPr>
          <p:cNvPr id="14" name="Прямоугольник 13"/>
          <p:cNvSpPr/>
          <p:nvPr/>
        </p:nvSpPr>
        <p:spPr>
          <a:xfrm>
            <a:off x="4767302" y="2996952"/>
            <a:ext cx="4388039" cy="1323439"/>
          </a:xfrm>
          <a:prstGeom prst="rect">
            <a:avLst/>
          </a:prstGeom>
        </p:spPr>
        <p:txBody>
          <a:bodyPr wrap="square">
            <a:spAutoFit/>
          </a:bodyPr>
          <a:lstStyle/>
          <a:p>
            <a:pPr lvl="0" algn="ctr" fontAlgn="base">
              <a:spcBef>
                <a:spcPct val="0"/>
              </a:spcBef>
              <a:spcAft>
                <a:spcPct val="0"/>
              </a:spcAft>
            </a:pPr>
            <a:r>
              <a:rPr lang="ru-RU" sz="1600" dirty="0">
                <a:solidFill>
                  <a:srgbClr val="003366"/>
                </a:solidFill>
                <a:latin typeface="Arial"/>
              </a:rPr>
              <a:t>отделение сопровождения совершеннолетних граждан в целях профилактика обстоятельств, обусловливающих нуждаемость </a:t>
            </a:r>
            <a:endParaRPr lang="ru-RU" sz="1600" dirty="0" smtClean="0">
              <a:solidFill>
                <a:srgbClr val="003366"/>
              </a:solidFill>
              <a:latin typeface="Arial"/>
            </a:endParaRPr>
          </a:p>
          <a:p>
            <a:pPr lvl="0" algn="ctr" fontAlgn="base">
              <a:spcBef>
                <a:spcPct val="0"/>
              </a:spcBef>
              <a:spcAft>
                <a:spcPct val="0"/>
              </a:spcAft>
            </a:pPr>
            <a:r>
              <a:rPr lang="ru-RU" sz="1600" dirty="0" smtClean="0">
                <a:solidFill>
                  <a:srgbClr val="003366"/>
                </a:solidFill>
                <a:latin typeface="Arial"/>
              </a:rPr>
              <a:t>в </a:t>
            </a:r>
            <a:r>
              <a:rPr lang="ru-RU" sz="1600" dirty="0">
                <a:solidFill>
                  <a:srgbClr val="003366"/>
                </a:solidFill>
                <a:latin typeface="Arial"/>
              </a:rPr>
              <a:t>социальном обслуживании </a:t>
            </a:r>
          </a:p>
        </p:txBody>
      </p:sp>
      <p:sp>
        <p:nvSpPr>
          <p:cNvPr id="15" name="Прямоугольник 14"/>
          <p:cNvSpPr/>
          <p:nvPr/>
        </p:nvSpPr>
        <p:spPr>
          <a:xfrm>
            <a:off x="4796686" y="4437112"/>
            <a:ext cx="4275094" cy="1077218"/>
          </a:xfrm>
          <a:prstGeom prst="rect">
            <a:avLst/>
          </a:prstGeom>
        </p:spPr>
        <p:txBody>
          <a:bodyPr wrap="square">
            <a:spAutoFit/>
          </a:bodyPr>
          <a:lstStyle/>
          <a:p>
            <a:pPr lvl="0" algn="ctr" fontAlgn="base">
              <a:spcBef>
                <a:spcPct val="0"/>
              </a:spcBef>
              <a:spcAft>
                <a:spcPct val="0"/>
              </a:spcAft>
            </a:pPr>
            <a:r>
              <a:rPr lang="ru-RU" sz="1400" dirty="0">
                <a:solidFill>
                  <a:srgbClr val="003366"/>
                </a:solidFill>
                <a:latin typeface="Arial"/>
              </a:rPr>
              <a:t> </a:t>
            </a:r>
            <a:r>
              <a:rPr lang="ru-RU" sz="1600" dirty="0">
                <a:solidFill>
                  <a:srgbClr val="003366"/>
                </a:solidFill>
                <a:latin typeface="Arial"/>
              </a:rPr>
              <a:t>отделения дневного пребывания граждан </a:t>
            </a:r>
            <a:endParaRPr lang="ru-RU" sz="1600" dirty="0" smtClean="0">
              <a:solidFill>
                <a:srgbClr val="003366"/>
              </a:solidFill>
              <a:latin typeface="Arial"/>
            </a:endParaRPr>
          </a:p>
          <a:p>
            <a:pPr lvl="0" algn="ctr" fontAlgn="base">
              <a:spcBef>
                <a:spcPct val="0"/>
              </a:spcBef>
              <a:spcAft>
                <a:spcPct val="0"/>
              </a:spcAft>
            </a:pPr>
            <a:r>
              <a:rPr lang="ru-RU" sz="1600" dirty="0" smtClean="0">
                <a:solidFill>
                  <a:srgbClr val="003366"/>
                </a:solidFill>
                <a:latin typeface="Arial"/>
              </a:rPr>
              <a:t>пожилого </a:t>
            </a:r>
            <a:r>
              <a:rPr lang="ru-RU" sz="1600" dirty="0">
                <a:solidFill>
                  <a:srgbClr val="003366"/>
                </a:solidFill>
                <a:latin typeface="Arial"/>
              </a:rPr>
              <a:t>возраста с геронтопсихиатрическим синдромом («Ясли для пожилых людей»)</a:t>
            </a:r>
          </a:p>
        </p:txBody>
      </p:sp>
      <p:sp>
        <p:nvSpPr>
          <p:cNvPr id="16" name="Прямоугольник 15"/>
          <p:cNvSpPr/>
          <p:nvPr/>
        </p:nvSpPr>
        <p:spPr>
          <a:xfrm>
            <a:off x="265465" y="1305893"/>
            <a:ext cx="4572000" cy="2462213"/>
          </a:xfrm>
          <a:prstGeom prst="rect">
            <a:avLst/>
          </a:prstGeom>
        </p:spPr>
        <p:txBody>
          <a:bodyPr>
            <a:spAutoFit/>
          </a:bodyPr>
          <a:lstStyle/>
          <a:p>
            <a:pPr lvl="0" algn="just" fontAlgn="base">
              <a:spcBef>
                <a:spcPct val="0"/>
              </a:spcBef>
              <a:spcAft>
                <a:spcPct val="0"/>
              </a:spcAft>
              <a:defRPr/>
            </a:pPr>
            <a:r>
              <a:rPr lang="ru-RU" sz="1400" b="1" dirty="0">
                <a:solidFill>
                  <a:srgbClr val="C00000"/>
                </a:solidFill>
                <a:latin typeface="Arial"/>
                <a:cs typeface="Arial" charset="0"/>
              </a:rPr>
              <a:t>Сопровождение</a:t>
            </a:r>
            <a:r>
              <a:rPr lang="ru-RU" sz="1400" b="1" dirty="0">
                <a:solidFill>
                  <a:srgbClr val="ACCBF9">
                    <a:lumMod val="25000"/>
                  </a:srgbClr>
                </a:solidFill>
                <a:latin typeface="Arial"/>
                <a:cs typeface="Arial" charset="0"/>
              </a:rPr>
              <a:t> </a:t>
            </a:r>
            <a:r>
              <a:rPr lang="ru-RU" sz="1400" b="1" dirty="0">
                <a:solidFill>
                  <a:srgbClr val="ACCBF9">
                    <a:lumMod val="25000"/>
                  </a:srgbClr>
                </a:solidFill>
                <a:latin typeface="Arial" charset="0"/>
                <a:cs typeface="Arial" charset="0"/>
              </a:rPr>
              <a:t>– реализация комплекса мероприятий по профилактике обстоятельств, обуславливающих нуждаемость в социальном обслуживании</a:t>
            </a:r>
            <a:r>
              <a:rPr lang="ru-RU" sz="1400" b="1" dirty="0">
                <a:solidFill>
                  <a:srgbClr val="ACCBF9">
                    <a:lumMod val="25000"/>
                  </a:srgbClr>
                </a:solidFill>
                <a:latin typeface="Arial"/>
                <a:cs typeface="Arial" charset="0"/>
              </a:rPr>
              <a:t> </a:t>
            </a:r>
          </a:p>
          <a:p>
            <a:pPr lvl="0" algn="just" fontAlgn="base">
              <a:spcBef>
                <a:spcPct val="0"/>
              </a:spcBef>
              <a:spcAft>
                <a:spcPct val="0"/>
              </a:spcAft>
              <a:defRPr/>
            </a:pPr>
            <a:endParaRPr lang="ru-RU" sz="1400" b="1" dirty="0">
              <a:solidFill>
                <a:srgbClr val="C00000"/>
              </a:solidFill>
              <a:latin typeface="Arial"/>
              <a:cs typeface="Arial" charset="0"/>
            </a:endParaRPr>
          </a:p>
          <a:p>
            <a:pPr lvl="0" algn="just" fontAlgn="base">
              <a:spcBef>
                <a:spcPct val="0"/>
              </a:spcBef>
              <a:spcAft>
                <a:spcPct val="0"/>
              </a:spcAft>
              <a:defRPr/>
            </a:pPr>
            <a:r>
              <a:rPr lang="ru-RU" sz="1400" b="1" dirty="0">
                <a:solidFill>
                  <a:srgbClr val="C00000"/>
                </a:solidFill>
                <a:latin typeface="Arial"/>
                <a:cs typeface="Arial" charset="0"/>
              </a:rPr>
              <a:t>Граждане, нуждающиеся в посторонней помощи</a:t>
            </a:r>
            <a:r>
              <a:rPr lang="ru-RU" sz="1400" b="1" dirty="0">
                <a:solidFill>
                  <a:srgbClr val="ACCBF9">
                    <a:lumMod val="25000"/>
                  </a:srgbClr>
                </a:solidFill>
                <a:latin typeface="Arial"/>
                <a:cs typeface="Arial" charset="0"/>
              </a:rPr>
              <a:t> </a:t>
            </a:r>
            <a:r>
              <a:rPr lang="ru-RU" sz="1400" b="1" dirty="0">
                <a:solidFill>
                  <a:srgbClr val="ACCBF9">
                    <a:lumMod val="25000"/>
                  </a:srgbClr>
                </a:solidFill>
                <a:latin typeface="Arial" charset="0"/>
                <a:cs typeface="Arial" charset="0"/>
              </a:rPr>
              <a:t>– совершеннолетние граждане, нуждающиеся в поддержании и улучшении уровня жизни в связи с </a:t>
            </a:r>
            <a:r>
              <a:rPr lang="ru-RU" sz="1400" b="1" u="sng" dirty="0">
                <a:solidFill>
                  <a:srgbClr val="ACCBF9">
                    <a:lumMod val="25000"/>
                  </a:srgbClr>
                </a:solidFill>
                <a:latin typeface="Arial" charset="0"/>
                <a:cs typeface="Arial" charset="0"/>
              </a:rPr>
              <a:t>возрастом, состоянием здоровья</a:t>
            </a:r>
            <a:r>
              <a:rPr lang="ru-RU" sz="1400" b="1" dirty="0">
                <a:solidFill>
                  <a:srgbClr val="ACCBF9">
                    <a:lumMod val="25000"/>
                  </a:srgbClr>
                </a:solidFill>
                <a:latin typeface="Arial" charset="0"/>
                <a:cs typeface="Arial" charset="0"/>
              </a:rPr>
              <a:t> (инвалидность, заболевание), </a:t>
            </a:r>
            <a:r>
              <a:rPr lang="ru-RU" sz="1400" b="1" u="sng" dirty="0">
                <a:solidFill>
                  <a:srgbClr val="ACCBF9">
                    <a:lumMod val="25000"/>
                  </a:srgbClr>
                </a:solidFill>
                <a:latin typeface="Arial" charset="0"/>
                <a:cs typeface="Arial" charset="0"/>
              </a:rPr>
              <a:t>одиночеством</a:t>
            </a:r>
            <a:r>
              <a:rPr lang="ru-RU" sz="1400" b="1" dirty="0">
                <a:solidFill>
                  <a:srgbClr val="ACCBF9">
                    <a:lumMod val="25000"/>
                  </a:srgbClr>
                </a:solidFill>
                <a:latin typeface="Arial" charset="0"/>
                <a:cs typeface="Arial" charset="0"/>
              </a:rPr>
              <a:t> и </a:t>
            </a:r>
            <a:r>
              <a:rPr lang="ru-RU" sz="1400" b="1" u="sng" dirty="0">
                <a:solidFill>
                  <a:srgbClr val="ACCBF9">
                    <a:lumMod val="25000"/>
                  </a:srgbClr>
                </a:solidFill>
                <a:latin typeface="Arial" charset="0"/>
                <a:cs typeface="Arial" charset="0"/>
              </a:rPr>
              <a:t>не являющиеся получателями социальных услуг</a:t>
            </a:r>
          </a:p>
        </p:txBody>
      </p:sp>
      <p:sp>
        <p:nvSpPr>
          <p:cNvPr id="17" name="TextBox 16"/>
          <p:cNvSpPr txBox="1"/>
          <p:nvPr/>
        </p:nvSpPr>
        <p:spPr>
          <a:xfrm>
            <a:off x="4837465" y="5661248"/>
            <a:ext cx="4234315" cy="1077218"/>
          </a:xfrm>
          <a:prstGeom prst="rect">
            <a:avLst/>
          </a:prstGeom>
          <a:noFill/>
        </p:spPr>
        <p:txBody>
          <a:bodyPr wrap="square" rtlCol="0">
            <a:spAutoFit/>
          </a:bodyPr>
          <a:lstStyle/>
          <a:p>
            <a:r>
              <a:rPr lang="ru-RU" sz="1600" dirty="0" smtClean="0"/>
              <a:t>С 01.01.2018 – межотраслевой совет по вопросам оказания помощи совершеннолетним лицам с ментальными особенностями здоровья </a:t>
            </a:r>
            <a:endParaRPr lang="ru-RU" sz="1600" dirty="0"/>
          </a:p>
        </p:txBody>
      </p:sp>
    </p:spTree>
    <p:extLst>
      <p:ext uri="{BB962C8B-B14F-4D97-AF65-F5344CB8AC3E}">
        <p14:creationId xmlns:p14="http://schemas.microsoft.com/office/powerpoint/2010/main" val="4144860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99">
            <a:alpha val="57000"/>
          </a:srgbClr>
        </a:solidFill>
        <a:effectLst/>
      </p:bgPr>
    </p:bg>
    <p:spTree>
      <p:nvGrpSpPr>
        <p:cNvPr id="1" name=""/>
        <p:cNvGrpSpPr/>
        <p:nvPr/>
      </p:nvGrpSpPr>
      <p:grpSpPr>
        <a:xfrm>
          <a:off x="0" y="0"/>
          <a:ext cx="0" cy="0"/>
          <a:chOff x="0" y="0"/>
          <a:chExt cx="0" cy="0"/>
        </a:xfrm>
      </p:grpSpPr>
      <p:sp>
        <p:nvSpPr>
          <p:cNvPr id="7" name="TextBox 6"/>
          <p:cNvSpPr txBox="1"/>
          <p:nvPr/>
        </p:nvSpPr>
        <p:spPr>
          <a:xfrm>
            <a:off x="1691680" y="188640"/>
            <a:ext cx="7272808" cy="338554"/>
          </a:xfrm>
          <a:prstGeom prst="rect">
            <a:avLst/>
          </a:prstGeom>
          <a:noFill/>
        </p:spPr>
        <p:txBody>
          <a:bodyPr wrap="square" rtlCol="0">
            <a:spAutoFit/>
          </a:bodyPr>
          <a:lstStyle/>
          <a:p>
            <a:pPr algn="ctr"/>
            <a:r>
              <a:rPr lang="ru-RU" sz="1600" dirty="0" smtClean="0">
                <a:solidFill>
                  <a:prstClr val="black"/>
                </a:solidFill>
              </a:rPr>
              <a:t>Министерство труда, занятости и социального развития Архангельской области</a:t>
            </a:r>
            <a:endParaRPr lang="ru-RU" sz="1600" dirty="0">
              <a:solidFill>
                <a:prstClr val="black"/>
              </a:solidFill>
            </a:endParaRPr>
          </a:p>
        </p:txBody>
      </p:sp>
      <p:pic>
        <p:nvPicPr>
          <p:cNvPr id="1026" name="Picture 2" descr="https://2.downloader.disk.yandex.ru/preview/c7230edebda6620bee8416fefe201d59fd52076bf37a04c733faac3f24a66d30/inf/BDHQpD-AhEMUta-Zh8gkb7qEWPPrifs_0uwhzxnUz8xbxxXpWucAacjUX9Vdm4u58y0vIw5k05PZx1on5XVJ7Q%3D%3D?uid=0&amp;filename=80_let%2013.png&amp;disposition=inline&amp;hash=&amp;limit=0&amp;content_type=image%2Fpng&amp;tknv=v2&amp;size=1280x806"/>
          <p:cNvPicPr>
            <a:picLocks noChangeAspect="1" noChangeArrowheads="1"/>
          </p:cNvPicPr>
          <p:nvPr/>
        </p:nvPicPr>
        <p:blipFill>
          <a:blip r:embed="rId2" cstate="print"/>
          <a:srcRect/>
          <a:stretch>
            <a:fillRect/>
          </a:stretch>
        </p:blipFill>
        <p:spPr bwMode="auto">
          <a:xfrm>
            <a:off x="107504" y="188640"/>
            <a:ext cx="1242008" cy="1117253"/>
          </a:xfrm>
          <a:prstGeom prst="rect">
            <a:avLst/>
          </a:prstGeom>
          <a:noFill/>
        </p:spPr>
      </p:pic>
      <p:grpSp>
        <p:nvGrpSpPr>
          <p:cNvPr id="8" name="Группа 7"/>
          <p:cNvGrpSpPr/>
          <p:nvPr/>
        </p:nvGrpSpPr>
        <p:grpSpPr>
          <a:xfrm>
            <a:off x="728508" y="1124744"/>
            <a:ext cx="2516869" cy="5472608"/>
            <a:chOff x="1617" y="0"/>
            <a:chExt cx="2516869" cy="5472608"/>
          </a:xfrm>
        </p:grpSpPr>
        <p:sp>
          <p:nvSpPr>
            <p:cNvPr id="9" name="Скругленный прямоугольник 8"/>
            <p:cNvSpPr/>
            <p:nvPr/>
          </p:nvSpPr>
          <p:spPr>
            <a:xfrm>
              <a:off x="1617" y="0"/>
              <a:ext cx="2516869" cy="5472608"/>
            </a:xfrm>
            <a:prstGeom prst="roundRect">
              <a:avLst>
                <a:gd name="adj" fmla="val 10000"/>
              </a:avLst>
            </a:prstGeom>
            <a:solidFill>
              <a:srgbClr val="FFFFFF">
                <a:hueOff val="0"/>
                <a:satOff val="0"/>
                <a:lumOff val="0"/>
                <a:alphaOff val="0"/>
              </a:srgbClr>
            </a:solidFill>
            <a:ln w="25400" cap="flat" cmpd="sng" algn="ctr">
              <a:solidFill>
                <a:srgbClr val="BBE0E3">
                  <a:shade val="80000"/>
                  <a:hueOff val="0"/>
                  <a:satOff val="0"/>
                  <a:lumOff val="0"/>
                  <a:alphaOff val="0"/>
                </a:srgbClr>
              </a:solidFill>
              <a:prstDash val="solid"/>
            </a:ln>
            <a:effectLst/>
          </p:spPr>
        </p:sp>
        <p:sp>
          <p:nvSpPr>
            <p:cNvPr id="10" name="Скругленный прямоугольник 4"/>
            <p:cNvSpPr/>
            <p:nvPr/>
          </p:nvSpPr>
          <p:spPr>
            <a:xfrm>
              <a:off x="1617" y="2189043"/>
              <a:ext cx="2516869" cy="2189043"/>
            </a:xfrm>
            <a:prstGeom prst="rect">
              <a:avLst/>
            </a:prstGeom>
            <a:noFill/>
            <a:ln>
              <a:noFill/>
            </a:ln>
            <a:effectLst/>
          </p:spPr>
          <p:txBody>
            <a:bodyPr spcFirstLastPara="0" vert="horz" wrap="square" lIns="99568" tIns="99568" rIns="99568" bIns="99568"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ru-RU" sz="1400" b="0" i="0" u="none" strike="noStrike" kern="1200" cap="none" spc="0" normalizeH="0" baseline="0" noProof="0" dirty="0" smtClean="0">
                  <a:ln>
                    <a:noFill/>
                  </a:ln>
                  <a:solidFill>
                    <a:srgbClr val="000000">
                      <a:hueOff val="0"/>
                      <a:satOff val="0"/>
                      <a:lumOff val="0"/>
                      <a:alphaOff val="0"/>
                    </a:srgbClr>
                  </a:solidFill>
                  <a:effectLst/>
                  <a:uLnTx/>
                  <a:uFillTx/>
                  <a:latin typeface="Arial"/>
                  <a:ea typeface="+mn-ea"/>
                  <a:cs typeface="+mn-cs"/>
                </a:rPr>
                <a:t>Мобильные бригады функционируют                             в 18 комплексных центрах социального обслуживания, осуществлено </a:t>
              </a: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ru-RU" sz="1400" b="0" i="0" u="none" strike="noStrike" kern="1200" cap="none" spc="0" normalizeH="0" baseline="0" noProof="0" dirty="0" smtClean="0">
                  <a:ln>
                    <a:noFill/>
                  </a:ln>
                  <a:solidFill>
                    <a:srgbClr val="000000">
                      <a:hueOff val="0"/>
                      <a:satOff val="0"/>
                      <a:lumOff val="0"/>
                      <a:alphaOff val="0"/>
                    </a:srgbClr>
                  </a:solidFill>
                  <a:effectLst/>
                  <a:uLnTx/>
                  <a:uFillTx/>
                  <a:latin typeface="Arial"/>
                  <a:ea typeface="+mn-ea"/>
                  <a:cs typeface="+mn-cs"/>
                </a:rPr>
                <a:t>377 выездов, услуги предоставлены  </a:t>
              </a: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ru-RU" sz="1400" b="0" i="0" u="none" strike="noStrike" kern="1200" cap="none" spc="0" normalizeH="0" baseline="0" noProof="0" dirty="0" smtClean="0">
                  <a:ln>
                    <a:noFill/>
                  </a:ln>
                  <a:solidFill>
                    <a:srgbClr val="000000">
                      <a:hueOff val="0"/>
                      <a:satOff val="0"/>
                      <a:lumOff val="0"/>
                      <a:alphaOff val="0"/>
                    </a:srgbClr>
                  </a:solidFill>
                  <a:effectLst/>
                  <a:uLnTx/>
                  <a:uFillTx/>
                  <a:latin typeface="Arial"/>
                  <a:ea typeface="+mn-ea"/>
                  <a:cs typeface="+mn-cs"/>
                </a:rPr>
                <a:t>2510 гражданам</a:t>
              </a:r>
              <a:endParaRPr kumimoji="0" lang="ru-RU" sz="14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endParaRPr>
            </a:p>
          </p:txBody>
        </p:sp>
      </p:grpSp>
      <p:grpSp>
        <p:nvGrpSpPr>
          <p:cNvPr id="11" name="Группа 10"/>
          <p:cNvGrpSpPr/>
          <p:nvPr/>
        </p:nvGrpSpPr>
        <p:grpSpPr>
          <a:xfrm>
            <a:off x="6391360" y="1137965"/>
            <a:ext cx="2516869" cy="5472608"/>
            <a:chOff x="2593993" y="0"/>
            <a:chExt cx="2516869" cy="5472608"/>
          </a:xfrm>
        </p:grpSpPr>
        <p:sp>
          <p:nvSpPr>
            <p:cNvPr id="12" name="Скругленный прямоугольник 11"/>
            <p:cNvSpPr/>
            <p:nvPr/>
          </p:nvSpPr>
          <p:spPr>
            <a:xfrm>
              <a:off x="2593993" y="0"/>
              <a:ext cx="2516869" cy="5472608"/>
            </a:xfrm>
            <a:prstGeom prst="roundRect">
              <a:avLst>
                <a:gd name="adj" fmla="val 10000"/>
              </a:avLst>
            </a:prstGeom>
            <a:solidFill>
              <a:srgbClr val="FFFFFF">
                <a:hueOff val="0"/>
                <a:satOff val="0"/>
                <a:lumOff val="0"/>
                <a:alphaOff val="0"/>
              </a:srgbClr>
            </a:solidFill>
            <a:ln w="25400" cap="flat" cmpd="sng" algn="ctr">
              <a:solidFill>
                <a:srgbClr val="BBE0E3">
                  <a:shade val="80000"/>
                  <a:hueOff val="0"/>
                  <a:satOff val="0"/>
                  <a:lumOff val="0"/>
                  <a:alphaOff val="0"/>
                </a:srgbClr>
              </a:solidFill>
              <a:prstDash val="solid"/>
            </a:ln>
            <a:effectLst/>
          </p:spPr>
        </p:sp>
        <p:sp>
          <p:nvSpPr>
            <p:cNvPr id="13" name="Скругленный прямоугольник 4"/>
            <p:cNvSpPr/>
            <p:nvPr/>
          </p:nvSpPr>
          <p:spPr>
            <a:xfrm>
              <a:off x="2593993" y="2189043"/>
              <a:ext cx="2516869" cy="2189043"/>
            </a:xfrm>
            <a:prstGeom prst="rect">
              <a:avLst/>
            </a:prstGeom>
            <a:noFill/>
            <a:ln>
              <a:noFill/>
            </a:ln>
            <a:effectLst/>
          </p:spPr>
          <p:txBody>
            <a:bodyPr spcFirstLastPara="0" vert="horz" wrap="square" lIns="99568" tIns="99568" rIns="99568" bIns="99568"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endParaRPr kumimoji="0" lang="ru-RU" sz="14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endParaRPr>
            </a:p>
          </p:txBody>
        </p:sp>
      </p:grpSp>
      <p:grpSp>
        <p:nvGrpSpPr>
          <p:cNvPr id="14" name="Группа 13"/>
          <p:cNvGrpSpPr/>
          <p:nvPr/>
        </p:nvGrpSpPr>
        <p:grpSpPr>
          <a:xfrm>
            <a:off x="3563888" y="1137965"/>
            <a:ext cx="2516869" cy="5472608"/>
            <a:chOff x="5186368" y="0"/>
            <a:chExt cx="2516869" cy="5472608"/>
          </a:xfrm>
        </p:grpSpPr>
        <p:sp>
          <p:nvSpPr>
            <p:cNvPr id="15" name="Скругленный прямоугольник 14"/>
            <p:cNvSpPr/>
            <p:nvPr/>
          </p:nvSpPr>
          <p:spPr>
            <a:xfrm>
              <a:off x="5186368" y="0"/>
              <a:ext cx="2516869" cy="5472608"/>
            </a:xfrm>
            <a:prstGeom prst="roundRect">
              <a:avLst>
                <a:gd name="adj" fmla="val 10000"/>
              </a:avLst>
            </a:prstGeom>
            <a:solidFill>
              <a:srgbClr val="FFFFFF">
                <a:hueOff val="0"/>
                <a:satOff val="0"/>
                <a:lumOff val="0"/>
                <a:alphaOff val="0"/>
              </a:srgbClr>
            </a:solidFill>
            <a:ln w="25400" cap="flat" cmpd="sng" algn="ctr">
              <a:solidFill>
                <a:srgbClr val="BBE0E3">
                  <a:shade val="80000"/>
                  <a:hueOff val="0"/>
                  <a:satOff val="0"/>
                  <a:lumOff val="0"/>
                  <a:alphaOff val="0"/>
                </a:srgbClr>
              </a:solidFill>
              <a:prstDash val="solid"/>
            </a:ln>
            <a:effectLst/>
          </p:spPr>
        </p:sp>
        <p:sp>
          <p:nvSpPr>
            <p:cNvPr id="16" name="Скругленный прямоугольник 4"/>
            <p:cNvSpPr/>
            <p:nvPr/>
          </p:nvSpPr>
          <p:spPr>
            <a:xfrm>
              <a:off x="5186368" y="2189043"/>
              <a:ext cx="2516869" cy="2189043"/>
            </a:xfrm>
            <a:prstGeom prst="rect">
              <a:avLst/>
            </a:prstGeom>
            <a:noFill/>
            <a:ln>
              <a:noFill/>
            </a:ln>
            <a:effectLst/>
          </p:spPr>
          <p:txBody>
            <a:bodyPr spcFirstLastPara="0" vert="horz" wrap="square" lIns="99568" tIns="99568" rIns="99568" bIns="99568"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ru-RU" sz="1400" b="0" i="0" u="none" strike="noStrike" kern="1200" cap="none" spc="0" normalizeH="0" baseline="0" noProof="0" dirty="0" smtClean="0">
                  <a:ln>
                    <a:noFill/>
                  </a:ln>
                  <a:solidFill>
                    <a:srgbClr val="000000">
                      <a:hueOff val="0"/>
                      <a:satOff val="0"/>
                      <a:lumOff val="0"/>
                      <a:alphaOff val="0"/>
                    </a:srgbClr>
                  </a:solidFill>
                  <a:effectLst/>
                  <a:uLnTx/>
                  <a:uFillTx/>
                  <a:latin typeface="Arial"/>
                  <a:ea typeface="+mn-ea"/>
                  <a:cs typeface="+mn-cs"/>
                </a:rPr>
                <a:t>В 17 комплексных центрах социального обслуживания организована работа по прокату ТСР. Прокатный фонд составляет 480 единиц. </a:t>
              </a:r>
              <a:br>
                <a:rPr kumimoji="0" lang="ru-RU" sz="1400" b="0" i="0" u="none" strike="noStrike" kern="1200" cap="none" spc="0" normalizeH="0" baseline="0" noProof="0" dirty="0" smtClean="0">
                  <a:ln>
                    <a:noFill/>
                  </a:ln>
                  <a:solidFill>
                    <a:srgbClr val="000000">
                      <a:hueOff val="0"/>
                      <a:satOff val="0"/>
                      <a:lumOff val="0"/>
                      <a:alphaOff val="0"/>
                    </a:srgbClr>
                  </a:solidFill>
                  <a:effectLst/>
                  <a:uLnTx/>
                  <a:uFillTx/>
                  <a:latin typeface="Arial"/>
                  <a:ea typeface="+mn-ea"/>
                  <a:cs typeface="+mn-cs"/>
                </a:rPr>
              </a:br>
              <a:r>
                <a:rPr kumimoji="0" lang="ru-RU" sz="1400" b="0" i="0" u="none" strike="noStrike" kern="1200" cap="none" spc="0" normalizeH="0" baseline="0" noProof="0" dirty="0" smtClean="0">
                  <a:ln>
                    <a:noFill/>
                  </a:ln>
                  <a:solidFill>
                    <a:srgbClr val="000000">
                      <a:hueOff val="0"/>
                      <a:satOff val="0"/>
                      <a:lumOff val="0"/>
                      <a:alphaOff val="0"/>
                    </a:srgbClr>
                  </a:solidFill>
                  <a:effectLst/>
                  <a:uLnTx/>
                  <a:uFillTx/>
                  <a:latin typeface="Arial"/>
                  <a:ea typeface="+mn-ea"/>
                  <a:cs typeface="+mn-cs"/>
                </a:rPr>
                <a:t>Воспользовались ТСР в 2017 году 364 человека</a:t>
              </a:r>
              <a:endParaRPr kumimoji="0" lang="ru-RU" sz="14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endParaRPr>
            </a:p>
          </p:txBody>
        </p:sp>
      </p:gr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717" y="1491337"/>
            <a:ext cx="1822450"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7623" y="1432756"/>
            <a:ext cx="1822450"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Двойная стрелка влево/вправо 18"/>
          <p:cNvSpPr/>
          <p:nvPr/>
        </p:nvSpPr>
        <p:spPr>
          <a:xfrm>
            <a:off x="1472552" y="5736003"/>
            <a:ext cx="7088467" cy="820891"/>
          </a:xfrm>
          <a:prstGeom prst="leftRightArrow">
            <a:avLst/>
          </a:prstGeom>
          <a:solidFill>
            <a:srgbClr val="BBE0E3">
              <a:tint val="60000"/>
              <a:hueOff val="0"/>
              <a:satOff val="0"/>
              <a:lumOff val="0"/>
              <a:alphaOff val="0"/>
            </a:srgbClr>
          </a:solidFill>
          <a:ln w="25400" cap="flat" cmpd="sng" algn="ctr">
            <a:solidFill>
              <a:srgbClr val="FFFFFF">
                <a:hueOff val="0"/>
                <a:satOff val="0"/>
                <a:lumOff val="0"/>
                <a:alphaOff val="0"/>
              </a:srgbClr>
            </a:solidFill>
            <a:prstDash val="solid"/>
          </a:ln>
          <a:effectLst/>
        </p:spPr>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7530" y="1432756"/>
            <a:ext cx="1822450"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6717530" y="3686948"/>
            <a:ext cx="2030934" cy="1815882"/>
          </a:xfrm>
          <a:prstGeom prst="rect">
            <a:avLst/>
          </a:prstGeom>
          <a:noFill/>
        </p:spPr>
        <p:txBody>
          <a:bodyPr wrap="square" rtlCol="0">
            <a:spAutoFit/>
          </a:bodyPr>
          <a:lstStyle/>
          <a:p>
            <a:pPr algn="ctr"/>
            <a:r>
              <a:rPr lang="ru-RU" sz="1600" dirty="0"/>
              <a:t>Школы ухода за тяжелобольными </a:t>
            </a:r>
            <a:r>
              <a:rPr lang="ru-RU" sz="1600" dirty="0" smtClean="0"/>
              <a:t>людьми </a:t>
            </a:r>
            <a:r>
              <a:rPr lang="ru-RU" sz="1600" dirty="0"/>
              <a:t>для родственников</a:t>
            </a:r>
          </a:p>
          <a:p>
            <a:pPr algn="ctr"/>
            <a:r>
              <a:rPr lang="ru-RU" sz="1600" dirty="0"/>
              <a:t> (на 01.12.2017 прошли обучение 123 чел.</a:t>
            </a:r>
          </a:p>
        </p:txBody>
      </p:sp>
    </p:spTree>
    <p:extLst>
      <p:ext uri="{BB962C8B-B14F-4D97-AF65-F5344CB8AC3E}">
        <p14:creationId xmlns:p14="http://schemas.microsoft.com/office/powerpoint/2010/main" val="3288676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99">
            <a:alpha val="57000"/>
          </a:srgbClr>
        </a:solidFill>
        <a:effectLst/>
      </p:bgPr>
    </p:bg>
    <p:spTree>
      <p:nvGrpSpPr>
        <p:cNvPr id="1" name=""/>
        <p:cNvGrpSpPr/>
        <p:nvPr/>
      </p:nvGrpSpPr>
      <p:grpSpPr>
        <a:xfrm>
          <a:off x="0" y="0"/>
          <a:ext cx="0" cy="0"/>
          <a:chOff x="0" y="0"/>
          <a:chExt cx="0" cy="0"/>
        </a:xfrm>
      </p:grpSpPr>
      <p:sp>
        <p:nvSpPr>
          <p:cNvPr id="7" name="TextBox 6"/>
          <p:cNvSpPr txBox="1"/>
          <p:nvPr/>
        </p:nvSpPr>
        <p:spPr>
          <a:xfrm>
            <a:off x="1691680" y="188640"/>
            <a:ext cx="7272808" cy="338554"/>
          </a:xfrm>
          <a:prstGeom prst="rect">
            <a:avLst/>
          </a:prstGeom>
          <a:noFill/>
        </p:spPr>
        <p:txBody>
          <a:bodyPr wrap="square" rtlCol="0">
            <a:spAutoFit/>
          </a:bodyPr>
          <a:lstStyle/>
          <a:p>
            <a:pPr algn="ctr"/>
            <a:r>
              <a:rPr lang="ru-RU" sz="1600" dirty="0" smtClean="0">
                <a:solidFill>
                  <a:prstClr val="black"/>
                </a:solidFill>
              </a:rPr>
              <a:t>Министерство труда, занятости и социального развития Архангельской области</a:t>
            </a:r>
            <a:endParaRPr lang="ru-RU" sz="1600" dirty="0">
              <a:solidFill>
                <a:prstClr val="black"/>
              </a:solidFill>
            </a:endParaRPr>
          </a:p>
        </p:txBody>
      </p:sp>
      <p:pic>
        <p:nvPicPr>
          <p:cNvPr id="1026" name="Picture 2" descr="https://2.downloader.disk.yandex.ru/preview/c7230edebda6620bee8416fefe201d59fd52076bf37a04c733faac3f24a66d30/inf/BDHQpD-AhEMUta-Zh8gkb7qEWPPrifs_0uwhzxnUz8xbxxXpWucAacjUX9Vdm4u58y0vIw5k05PZx1on5XVJ7Q%3D%3D?uid=0&amp;filename=80_let%2013.png&amp;disposition=inline&amp;hash=&amp;limit=0&amp;content_type=image%2Fpng&amp;tknv=v2&amp;size=1280x806"/>
          <p:cNvPicPr>
            <a:picLocks noChangeAspect="1" noChangeArrowheads="1"/>
          </p:cNvPicPr>
          <p:nvPr/>
        </p:nvPicPr>
        <p:blipFill>
          <a:blip r:embed="rId2" cstate="print"/>
          <a:srcRect/>
          <a:stretch>
            <a:fillRect/>
          </a:stretch>
        </p:blipFill>
        <p:spPr bwMode="auto">
          <a:xfrm>
            <a:off x="107504" y="188640"/>
            <a:ext cx="1242008" cy="1117253"/>
          </a:xfrm>
          <a:prstGeom prst="rect">
            <a:avLst/>
          </a:prstGeom>
          <a:noFill/>
        </p:spPr>
      </p:pic>
      <p:sp>
        <p:nvSpPr>
          <p:cNvPr id="3" name="Прямоугольник 2"/>
          <p:cNvSpPr/>
          <p:nvPr/>
        </p:nvSpPr>
        <p:spPr>
          <a:xfrm>
            <a:off x="470098" y="285601"/>
            <a:ext cx="8496944" cy="646331"/>
          </a:xfrm>
          <a:prstGeom prst="rect">
            <a:avLst/>
          </a:prstGeom>
        </p:spPr>
        <p:txBody>
          <a:bodyPr wrap="square">
            <a:spAutoFit/>
          </a:bodyPr>
          <a:lstStyle/>
          <a:p>
            <a:endParaRPr lang="ru-RU" dirty="0" smtClean="0">
              <a:solidFill>
                <a:prstClr val="black"/>
              </a:solidFill>
              <a:latin typeface="Arial" panose="020B0604020202020204" pitchFamily="34" charset="0"/>
              <a:cs typeface="Arial" panose="020B0604020202020204" pitchFamily="34" charset="0"/>
            </a:endParaRPr>
          </a:p>
          <a:p>
            <a:pPr algn="ctr"/>
            <a:r>
              <a:rPr lang="ru-RU" dirty="0">
                <a:solidFill>
                  <a:prstClr val="black"/>
                </a:solidFill>
                <a:latin typeface="Arial" panose="020B0604020202020204" pitchFamily="34" charset="0"/>
                <a:cs typeface="Arial" panose="020B0604020202020204" pitchFamily="34" charset="0"/>
              </a:rPr>
              <a:t>	</a:t>
            </a:r>
            <a:endParaRPr lang="ru-RU" dirty="0" smtClean="0">
              <a:solidFill>
                <a:schemeClr val="accent1">
                  <a:lumMod val="75000"/>
                </a:schemeClr>
              </a:solidFill>
              <a:latin typeface="Arial" panose="020B0604020202020204" pitchFamily="34" charset="0"/>
              <a:cs typeface="Arial" panose="020B0604020202020204" pitchFamily="34" charset="0"/>
            </a:endParaRPr>
          </a:p>
        </p:txBody>
      </p:sp>
      <p:sp>
        <p:nvSpPr>
          <p:cNvPr id="4" name="Прямоугольник 3"/>
          <p:cNvSpPr/>
          <p:nvPr/>
        </p:nvSpPr>
        <p:spPr>
          <a:xfrm>
            <a:off x="1349512" y="632673"/>
            <a:ext cx="7398952" cy="646331"/>
          </a:xfrm>
          <a:prstGeom prst="rect">
            <a:avLst/>
          </a:prstGeom>
        </p:spPr>
        <p:txBody>
          <a:bodyPr wrap="square">
            <a:spAutoFit/>
          </a:bodyPr>
          <a:lstStyle/>
          <a:p>
            <a:pPr algn="ctr"/>
            <a:r>
              <a:rPr lang="ru-RU" b="1" dirty="0" smtClean="0">
                <a:solidFill>
                  <a:srgbClr val="C00000"/>
                </a:solidFill>
              </a:rPr>
              <a:t>Улучшение межведомственного взаимодействия по вопросам реализации прав граждан с ментальными особенностями здоровья </a:t>
            </a:r>
            <a:endParaRPr lang="ru-RU" b="1" dirty="0">
              <a:solidFill>
                <a:srgbClr val="C00000"/>
              </a:solidFill>
            </a:endParaRPr>
          </a:p>
        </p:txBody>
      </p:sp>
      <p:sp>
        <p:nvSpPr>
          <p:cNvPr id="9" name="Прямоугольник 8"/>
          <p:cNvSpPr/>
          <p:nvPr/>
        </p:nvSpPr>
        <p:spPr>
          <a:xfrm>
            <a:off x="470098" y="1412776"/>
            <a:ext cx="8278366" cy="5339923"/>
          </a:xfrm>
          <a:prstGeom prst="rect">
            <a:avLst/>
          </a:prstGeom>
        </p:spPr>
        <p:txBody>
          <a:bodyPr wrap="square">
            <a:spAutoFit/>
          </a:bodyPr>
          <a:lstStyle/>
          <a:p>
            <a:r>
              <a:rPr lang="ru-RU" dirty="0" smtClean="0">
                <a:solidFill>
                  <a:srgbClr val="002060"/>
                </a:solidFill>
              </a:rPr>
              <a:t>1 - разработка </a:t>
            </a:r>
            <a:r>
              <a:rPr lang="ru-RU" dirty="0">
                <a:solidFill>
                  <a:srgbClr val="002060"/>
                </a:solidFill>
              </a:rPr>
              <a:t>модели межведомственного взаимодействия при организации поддержки совершеннолетних граждан с ментальными особенностями здоровья (в том числе в переходный период от </a:t>
            </a:r>
            <a:r>
              <a:rPr lang="ru-RU" dirty="0" smtClean="0">
                <a:solidFill>
                  <a:srgbClr val="002060"/>
                </a:solidFill>
              </a:rPr>
              <a:t>несовершеннолетия </a:t>
            </a:r>
            <a:r>
              <a:rPr lang="ru-RU" dirty="0">
                <a:solidFill>
                  <a:srgbClr val="002060"/>
                </a:solidFill>
              </a:rPr>
              <a:t>к совершеннолетию) </a:t>
            </a:r>
            <a:r>
              <a:rPr lang="ru-RU" dirty="0" smtClean="0">
                <a:solidFill>
                  <a:srgbClr val="002060"/>
                </a:solidFill>
              </a:rPr>
              <a:t>                на </a:t>
            </a:r>
            <a:r>
              <a:rPr lang="ru-RU" dirty="0">
                <a:solidFill>
                  <a:srgbClr val="002060"/>
                </a:solidFill>
              </a:rPr>
              <a:t>базе ГБУ СОН АО «Центр помощи совершеннолетним гражданам </a:t>
            </a:r>
            <a:r>
              <a:rPr lang="ru-RU" dirty="0" smtClean="0">
                <a:solidFill>
                  <a:srgbClr val="002060"/>
                </a:solidFill>
              </a:rPr>
              <a:t>                                    с </a:t>
            </a:r>
            <a:r>
              <a:rPr lang="ru-RU" dirty="0">
                <a:solidFill>
                  <a:srgbClr val="002060"/>
                </a:solidFill>
              </a:rPr>
              <a:t>ментальными особенностями</a:t>
            </a:r>
            <a:r>
              <a:rPr lang="ru-RU" dirty="0" smtClean="0">
                <a:solidFill>
                  <a:srgbClr val="002060"/>
                </a:solidFill>
              </a:rPr>
              <a:t>»;</a:t>
            </a:r>
          </a:p>
          <a:p>
            <a:endParaRPr lang="ru-RU" sz="800" dirty="0">
              <a:solidFill>
                <a:srgbClr val="002060"/>
              </a:solidFill>
            </a:endParaRPr>
          </a:p>
          <a:p>
            <a:r>
              <a:rPr lang="ru-RU" dirty="0" smtClean="0">
                <a:solidFill>
                  <a:srgbClr val="002060"/>
                </a:solidFill>
              </a:rPr>
              <a:t>2 </a:t>
            </a:r>
            <a:r>
              <a:rPr lang="ru-RU" dirty="0">
                <a:solidFill>
                  <a:srgbClr val="002060"/>
                </a:solidFill>
              </a:rPr>
              <a:t>- </a:t>
            </a:r>
            <a:r>
              <a:rPr lang="ru-RU" dirty="0" smtClean="0">
                <a:solidFill>
                  <a:srgbClr val="002060"/>
                </a:solidFill>
              </a:rPr>
              <a:t>проведение индивидуальной работы </a:t>
            </a:r>
            <a:r>
              <a:rPr lang="ru-RU" dirty="0">
                <a:solidFill>
                  <a:srgbClr val="002060"/>
                </a:solidFill>
              </a:rPr>
              <a:t>с </a:t>
            </a:r>
            <a:r>
              <a:rPr lang="ru-RU" dirty="0" smtClean="0">
                <a:solidFill>
                  <a:srgbClr val="002060"/>
                </a:solidFill>
              </a:rPr>
              <a:t>получателями </a:t>
            </a:r>
            <a:r>
              <a:rPr lang="ru-RU" dirty="0">
                <a:solidFill>
                  <a:srgbClr val="002060"/>
                </a:solidFill>
              </a:rPr>
              <a:t>социальных услуг, </a:t>
            </a:r>
            <a:r>
              <a:rPr lang="ru-RU" dirty="0" smtClean="0">
                <a:solidFill>
                  <a:srgbClr val="002060"/>
                </a:solidFill>
              </a:rPr>
              <a:t>направленной </a:t>
            </a:r>
            <a:r>
              <a:rPr lang="ru-RU" dirty="0">
                <a:solidFill>
                  <a:srgbClr val="002060"/>
                </a:solidFill>
              </a:rPr>
              <a:t>на выяснение имеющегося </a:t>
            </a:r>
            <a:r>
              <a:rPr lang="ru-RU" dirty="0" smtClean="0">
                <a:solidFill>
                  <a:srgbClr val="002060"/>
                </a:solidFill>
              </a:rPr>
              <a:t>образовательного </a:t>
            </a:r>
            <a:r>
              <a:rPr lang="ru-RU" dirty="0">
                <a:solidFill>
                  <a:srgbClr val="002060"/>
                </a:solidFill>
              </a:rPr>
              <a:t>уровня, определения </a:t>
            </a:r>
            <a:r>
              <a:rPr lang="ru-RU" dirty="0" smtClean="0">
                <a:solidFill>
                  <a:srgbClr val="002060"/>
                </a:solidFill>
              </a:rPr>
              <a:t>возможностей </a:t>
            </a:r>
            <a:r>
              <a:rPr lang="ru-RU" dirty="0">
                <a:solidFill>
                  <a:srgbClr val="002060"/>
                </a:solidFill>
              </a:rPr>
              <a:t>по состоянию здоровья, а также наличию личного желания, для получения (продолжения) </a:t>
            </a:r>
            <a:r>
              <a:rPr lang="ru-RU" dirty="0" smtClean="0">
                <a:solidFill>
                  <a:srgbClr val="002060"/>
                </a:solidFill>
              </a:rPr>
              <a:t>обучения;</a:t>
            </a:r>
          </a:p>
          <a:p>
            <a:endParaRPr lang="ru-RU" sz="900" dirty="0">
              <a:solidFill>
                <a:srgbClr val="002060"/>
              </a:solidFill>
            </a:endParaRPr>
          </a:p>
          <a:p>
            <a:r>
              <a:rPr lang="ru-RU" dirty="0">
                <a:solidFill>
                  <a:srgbClr val="002060"/>
                </a:solidFill>
              </a:rPr>
              <a:t>3 </a:t>
            </a:r>
            <a:r>
              <a:rPr lang="ru-RU" dirty="0" smtClean="0">
                <a:solidFill>
                  <a:srgbClr val="002060"/>
                </a:solidFill>
              </a:rPr>
              <a:t>– решение вопросов жизнеустройства </a:t>
            </a:r>
            <a:r>
              <a:rPr lang="ru-RU" dirty="0">
                <a:solidFill>
                  <a:srgbClr val="002060"/>
                </a:solidFill>
              </a:rPr>
              <a:t>недееспособных лиц с ментальными особенностями </a:t>
            </a:r>
            <a:r>
              <a:rPr lang="ru-RU" dirty="0" smtClean="0">
                <a:solidFill>
                  <a:srgbClr val="002060"/>
                </a:solidFill>
              </a:rPr>
              <a:t>здоровья (постинтернатное сопровождение, назначение профессионального опекуна и т.п.);</a:t>
            </a:r>
          </a:p>
          <a:p>
            <a:endParaRPr lang="ru-RU" sz="900" dirty="0">
              <a:solidFill>
                <a:srgbClr val="002060"/>
              </a:solidFill>
            </a:endParaRPr>
          </a:p>
          <a:p>
            <a:r>
              <a:rPr lang="ru-RU" dirty="0">
                <a:solidFill>
                  <a:srgbClr val="002060"/>
                </a:solidFill>
              </a:rPr>
              <a:t>4 - </a:t>
            </a:r>
            <a:r>
              <a:rPr lang="ru-RU" dirty="0" smtClean="0">
                <a:solidFill>
                  <a:srgbClr val="002060"/>
                </a:solidFill>
              </a:rPr>
              <a:t>раннее выявление </a:t>
            </a:r>
            <a:r>
              <a:rPr lang="ru-RU" dirty="0">
                <a:solidFill>
                  <a:srgbClr val="002060"/>
                </a:solidFill>
              </a:rPr>
              <a:t>лиц с ментальными особенностями здоровья, нуждающихся в помощи, </a:t>
            </a:r>
            <a:r>
              <a:rPr lang="ru-RU" dirty="0" smtClean="0">
                <a:solidFill>
                  <a:srgbClr val="002060"/>
                </a:solidFill>
              </a:rPr>
              <a:t>актуализация </a:t>
            </a:r>
            <a:r>
              <a:rPr lang="ru-RU" dirty="0">
                <a:solidFill>
                  <a:srgbClr val="002060"/>
                </a:solidFill>
              </a:rPr>
              <a:t>соглашения об информационном </a:t>
            </a:r>
            <a:r>
              <a:rPr lang="ru-RU" dirty="0" smtClean="0">
                <a:solidFill>
                  <a:srgbClr val="002060"/>
                </a:solidFill>
              </a:rPr>
              <a:t>взаимодействии, упрощение процедуры получения медицинского заключения при поступлении  стационарную организацию</a:t>
            </a:r>
          </a:p>
          <a:p>
            <a:endParaRPr lang="ru-RU" dirty="0"/>
          </a:p>
        </p:txBody>
      </p:sp>
    </p:spTree>
    <p:extLst>
      <p:ext uri="{BB962C8B-B14F-4D97-AF65-F5344CB8AC3E}">
        <p14:creationId xmlns:p14="http://schemas.microsoft.com/office/powerpoint/2010/main" val="12987438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99">
            <a:alpha val="57000"/>
          </a:srgbClr>
        </a:solidFill>
        <a:effectLst/>
      </p:bgPr>
    </p:bg>
    <p:spTree>
      <p:nvGrpSpPr>
        <p:cNvPr id="1" name=""/>
        <p:cNvGrpSpPr/>
        <p:nvPr/>
      </p:nvGrpSpPr>
      <p:grpSpPr>
        <a:xfrm>
          <a:off x="0" y="0"/>
          <a:ext cx="0" cy="0"/>
          <a:chOff x="0" y="0"/>
          <a:chExt cx="0" cy="0"/>
        </a:xfrm>
      </p:grpSpPr>
      <p:sp>
        <p:nvSpPr>
          <p:cNvPr id="7" name="TextBox 6"/>
          <p:cNvSpPr txBox="1"/>
          <p:nvPr/>
        </p:nvSpPr>
        <p:spPr>
          <a:xfrm>
            <a:off x="1691680" y="188640"/>
            <a:ext cx="7272808" cy="338554"/>
          </a:xfrm>
          <a:prstGeom prst="rect">
            <a:avLst/>
          </a:prstGeom>
          <a:noFill/>
        </p:spPr>
        <p:txBody>
          <a:bodyPr wrap="square" rtlCol="0">
            <a:spAutoFit/>
          </a:bodyPr>
          <a:lstStyle/>
          <a:p>
            <a:pPr algn="ctr"/>
            <a:r>
              <a:rPr lang="ru-RU" sz="1600" dirty="0" smtClean="0">
                <a:solidFill>
                  <a:prstClr val="black"/>
                </a:solidFill>
              </a:rPr>
              <a:t>Министерство труда, занятости и социального развития Архангельской области</a:t>
            </a:r>
            <a:endParaRPr lang="ru-RU" sz="1600" dirty="0">
              <a:solidFill>
                <a:prstClr val="black"/>
              </a:solidFill>
            </a:endParaRPr>
          </a:p>
        </p:txBody>
      </p:sp>
      <p:pic>
        <p:nvPicPr>
          <p:cNvPr id="1026" name="Picture 2" descr="https://2.downloader.disk.yandex.ru/preview/c7230edebda6620bee8416fefe201d59fd52076bf37a04c733faac3f24a66d30/inf/BDHQpD-AhEMUta-Zh8gkb7qEWPPrifs_0uwhzxnUz8xbxxXpWucAacjUX9Vdm4u58y0vIw5k05PZx1on5XVJ7Q%3D%3D?uid=0&amp;filename=80_let%2013.png&amp;disposition=inline&amp;hash=&amp;limit=0&amp;content_type=image%2Fpng&amp;tknv=v2&amp;size=1280x806"/>
          <p:cNvPicPr>
            <a:picLocks noChangeAspect="1" noChangeArrowheads="1"/>
          </p:cNvPicPr>
          <p:nvPr/>
        </p:nvPicPr>
        <p:blipFill>
          <a:blip r:embed="rId2" cstate="print"/>
          <a:srcRect/>
          <a:stretch>
            <a:fillRect/>
          </a:stretch>
        </p:blipFill>
        <p:spPr bwMode="auto">
          <a:xfrm>
            <a:off x="107504" y="188640"/>
            <a:ext cx="1242008" cy="1117253"/>
          </a:xfrm>
          <a:prstGeom prst="rect">
            <a:avLst/>
          </a:prstGeom>
          <a:noFill/>
        </p:spPr>
      </p:pic>
      <p:sp>
        <p:nvSpPr>
          <p:cNvPr id="3" name="Прямоугольник 2"/>
          <p:cNvSpPr/>
          <p:nvPr/>
        </p:nvSpPr>
        <p:spPr>
          <a:xfrm>
            <a:off x="0" y="747266"/>
            <a:ext cx="8748464" cy="729430"/>
          </a:xfrm>
          <a:prstGeom prst="rect">
            <a:avLst/>
          </a:prstGeom>
        </p:spPr>
        <p:txBody>
          <a:bodyPr wrap="square">
            <a:spAutoFit/>
          </a:bodyPr>
          <a:lstStyle/>
          <a:p>
            <a:pPr indent="449580" algn="ctr">
              <a:lnSpc>
                <a:spcPct val="115000"/>
              </a:lnSpc>
              <a:spcAft>
                <a:spcPts val="0"/>
              </a:spcAft>
            </a:pPr>
            <a:r>
              <a:rPr lang="ru-RU" b="1" dirty="0" smtClean="0">
                <a:solidFill>
                  <a:srgbClr val="C00000"/>
                </a:solidFill>
                <a:latin typeface="Arial" panose="020B0604020202020204" pitchFamily="34" charset="0"/>
                <a:ea typeface="Calibri"/>
                <a:cs typeface="Arial" panose="020B0604020202020204" pitchFamily="34" charset="0"/>
              </a:rPr>
              <a:t>Планы </a:t>
            </a:r>
            <a:r>
              <a:rPr lang="ru-RU" b="1" dirty="0">
                <a:solidFill>
                  <a:srgbClr val="C00000"/>
                </a:solidFill>
                <a:latin typeface="Arial" panose="020B0604020202020204" pitchFamily="34" charset="0"/>
                <a:ea typeface="Calibri"/>
                <a:cs typeface="Arial" panose="020B0604020202020204" pitchFamily="34" charset="0"/>
              </a:rPr>
              <a:t>на </a:t>
            </a:r>
            <a:r>
              <a:rPr lang="ru-RU" b="1" dirty="0" smtClean="0">
                <a:solidFill>
                  <a:srgbClr val="C00000"/>
                </a:solidFill>
                <a:latin typeface="Arial" panose="020B0604020202020204" pitchFamily="34" charset="0"/>
                <a:ea typeface="Calibri"/>
                <a:cs typeface="Arial" panose="020B0604020202020204" pitchFamily="34" charset="0"/>
              </a:rPr>
              <a:t>2018  - 2019 </a:t>
            </a:r>
            <a:r>
              <a:rPr lang="ru-RU" b="1" dirty="0">
                <a:solidFill>
                  <a:srgbClr val="C00000"/>
                </a:solidFill>
                <a:latin typeface="Arial" panose="020B0604020202020204" pitchFamily="34" charset="0"/>
                <a:ea typeface="Calibri"/>
                <a:cs typeface="Arial" panose="020B0604020202020204" pitchFamily="34" charset="0"/>
              </a:rPr>
              <a:t>годы </a:t>
            </a:r>
          </a:p>
          <a:p>
            <a:pPr indent="449580" algn="just">
              <a:lnSpc>
                <a:spcPct val="115000"/>
              </a:lnSpc>
              <a:spcAft>
                <a:spcPts val="0"/>
              </a:spcAft>
            </a:pPr>
            <a:endParaRPr lang="ru-RU" dirty="0" smtClean="0">
              <a:latin typeface="Arial" panose="020B0604020202020204" pitchFamily="34" charset="0"/>
              <a:ea typeface="Calibri"/>
              <a:cs typeface="Arial" panose="020B0604020202020204" pitchFamily="34" charset="0"/>
            </a:endParaRPr>
          </a:p>
        </p:txBody>
      </p:sp>
      <p:sp>
        <p:nvSpPr>
          <p:cNvPr id="2" name="Прямоугольник 1"/>
          <p:cNvSpPr/>
          <p:nvPr/>
        </p:nvSpPr>
        <p:spPr>
          <a:xfrm>
            <a:off x="251520" y="1350118"/>
            <a:ext cx="8695800" cy="4739759"/>
          </a:xfrm>
          <a:prstGeom prst="rect">
            <a:avLst/>
          </a:prstGeom>
        </p:spPr>
        <p:txBody>
          <a:bodyPr wrap="square">
            <a:spAutoFit/>
          </a:bodyPr>
          <a:lstStyle/>
          <a:p>
            <a:pPr marL="342900" indent="-342900">
              <a:buAutoNum type="arabicPeriod"/>
            </a:pPr>
            <a:r>
              <a:rPr lang="ru-RU" dirty="0" smtClean="0">
                <a:solidFill>
                  <a:srgbClr val="002060"/>
                </a:solidFill>
              </a:rPr>
              <a:t>Создание </a:t>
            </a:r>
            <a:r>
              <a:rPr lang="ru-RU" dirty="0">
                <a:solidFill>
                  <a:srgbClr val="002060"/>
                </a:solidFill>
              </a:rPr>
              <a:t>координационно-методической службы на базе ГБУ СОН АО </a:t>
            </a:r>
            <a:r>
              <a:rPr lang="ru-RU" dirty="0" smtClean="0">
                <a:solidFill>
                  <a:srgbClr val="002060"/>
                </a:solidFill>
              </a:rPr>
              <a:t> «Центр</a:t>
            </a:r>
          </a:p>
          <a:p>
            <a:r>
              <a:rPr lang="ru-RU" dirty="0" smtClean="0">
                <a:solidFill>
                  <a:srgbClr val="002060"/>
                </a:solidFill>
              </a:rPr>
              <a:t>помощи </a:t>
            </a:r>
            <a:r>
              <a:rPr lang="ru-RU" dirty="0">
                <a:solidFill>
                  <a:srgbClr val="002060"/>
                </a:solidFill>
              </a:rPr>
              <a:t>совершеннолетним гражданам с ментальными особенностями» </a:t>
            </a:r>
            <a:r>
              <a:rPr lang="ru-RU" dirty="0" smtClean="0">
                <a:solidFill>
                  <a:srgbClr val="002060"/>
                </a:solidFill>
              </a:rPr>
              <a:t>по </a:t>
            </a:r>
            <a:r>
              <a:rPr lang="ru-RU" dirty="0">
                <a:solidFill>
                  <a:srgbClr val="002060"/>
                </a:solidFill>
              </a:rPr>
              <a:t>организации социально-психологической помощи, гражданам с ментальными особенностями здоровья и их родственникам и разработка модели межведомственного взаимодействия при организации их </a:t>
            </a:r>
            <a:r>
              <a:rPr lang="ru-RU" dirty="0" smtClean="0">
                <a:solidFill>
                  <a:srgbClr val="002060"/>
                </a:solidFill>
              </a:rPr>
              <a:t>поддержки;</a:t>
            </a:r>
          </a:p>
          <a:p>
            <a:endParaRPr lang="ru-RU" sz="800" dirty="0">
              <a:solidFill>
                <a:srgbClr val="002060"/>
              </a:solidFill>
            </a:endParaRPr>
          </a:p>
          <a:p>
            <a:r>
              <a:rPr lang="ru-RU" dirty="0">
                <a:solidFill>
                  <a:srgbClr val="002060"/>
                </a:solidFill>
              </a:rPr>
              <a:t>2. Подготовка и проведение информационной кампании по дестигматизации </a:t>
            </a:r>
            <a:r>
              <a:rPr lang="ru-RU" dirty="0" smtClean="0">
                <a:solidFill>
                  <a:srgbClr val="002060"/>
                </a:solidFill>
              </a:rPr>
              <a:t>                     лиц </a:t>
            </a:r>
            <a:r>
              <a:rPr lang="ru-RU" dirty="0">
                <a:solidFill>
                  <a:srgbClr val="002060"/>
                </a:solidFill>
              </a:rPr>
              <a:t>с ментальными </a:t>
            </a:r>
            <a:r>
              <a:rPr lang="ru-RU" dirty="0" smtClean="0">
                <a:solidFill>
                  <a:srgbClr val="002060"/>
                </a:solidFill>
              </a:rPr>
              <a:t>особенностями;</a:t>
            </a:r>
          </a:p>
          <a:p>
            <a:endParaRPr lang="ru-RU" sz="800" dirty="0">
              <a:solidFill>
                <a:srgbClr val="002060"/>
              </a:solidFill>
            </a:endParaRPr>
          </a:p>
          <a:p>
            <a:r>
              <a:rPr lang="ru-RU" dirty="0">
                <a:solidFill>
                  <a:srgbClr val="002060"/>
                </a:solidFill>
              </a:rPr>
              <a:t>3. Продолжение работы по привлечению в сферу оказания социальных услуг негосударственных организаций и индивидуальных предпринимателей, а также привлечению волонтеров и добровольцев к оказанию </a:t>
            </a:r>
            <a:r>
              <a:rPr lang="ru-RU" dirty="0" smtClean="0">
                <a:solidFill>
                  <a:srgbClr val="002060"/>
                </a:solidFill>
              </a:rPr>
              <a:t>услуг;</a:t>
            </a:r>
          </a:p>
          <a:p>
            <a:endParaRPr lang="ru-RU" sz="800" dirty="0">
              <a:solidFill>
                <a:srgbClr val="002060"/>
              </a:solidFill>
            </a:endParaRPr>
          </a:p>
          <a:p>
            <a:r>
              <a:rPr lang="ru-RU" dirty="0">
                <a:solidFill>
                  <a:srgbClr val="002060"/>
                </a:solidFill>
              </a:rPr>
              <a:t>4. Продолжение внедрения эффективных технологий и методик подготовки </a:t>
            </a:r>
            <a:r>
              <a:rPr lang="ru-RU" dirty="0" smtClean="0">
                <a:solidFill>
                  <a:srgbClr val="002060"/>
                </a:solidFill>
              </a:rPr>
              <a:t>                             к </a:t>
            </a:r>
            <a:r>
              <a:rPr lang="ru-RU" dirty="0">
                <a:solidFill>
                  <a:srgbClr val="002060"/>
                </a:solidFill>
              </a:rPr>
              <a:t>самостоятельной жизни совершеннолетних граждан с ментальными особенностями </a:t>
            </a:r>
            <a:r>
              <a:rPr lang="ru-RU" dirty="0" smtClean="0">
                <a:solidFill>
                  <a:srgbClr val="002060"/>
                </a:solidFill>
              </a:rPr>
              <a:t>здоровья;</a:t>
            </a:r>
          </a:p>
          <a:p>
            <a:endParaRPr lang="ru-RU" sz="800" dirty="0">
              <a:solidFill>
                <a:srgbClr val="002060"/>
              </a:solidFill>
            </a:endParaRPr>
          </a:p>
          <a:p>
            <a:r>
              <a:rPr lang="ru-RU" dirty="0" smtClean="0">
                <a:solidFill>
                  <a:srgbClr val="002060"/>
                </a:solidFill>
              </a:rPr>
              <a:t>5. Совершенствование законодательства в сфере поддержки граждан </a:t>
            </a:r>
          </a:p>
          <a:p>
            <a:r>
              <a:rPr lang="ru-RU" dirty="0" smtClean="0">
                <a:solidFill>
                  <a:srgbClr val="002060"/>
                </a:solidFill>
              </a:rPr>
              <a:t>с ментальными особенностями здоровья</a:t>
            </a:r>
            <a:endParaRPr lang="ru-RU" dirty="0">
              <a:solidFill>
                <a:srgbClr val="002060"/>
              </a:solidFill>
            </a:endParaRPr>
          </a:p>
        </p:txBody>
      </p:sp>
    </p:spTree>
    <p:extLst>
      <p:ext uri="{BB962C8B-B14F-4D97-AF65-F5344CB8AC3E}">
        <p14:creationId xmlns:p14="http://schemas.microsoft.com/office/powerpoint/2010/main" val="2842834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99">
            <a:alpha val="57000"/>
          </a:srgbClr>
        </a:solidFill>
        <a:effectLst/>
      </p:bgPr>
    </p:bg>
    <p:spTree>
      <p:nvGrpSpPr>
        <p:cNvPr id="1" name=""/>
        <p:cNvGrpSpPr/>
        <p:nvPr/>
      </p:nvGrpSpPr>
      <p:grpSpPr>
        <a:xfrm>
          <a:off x="0" y="0"/>
          <a:ext cx="0" cy="0"/>
          <a:chOff x="0" y="0"/>
          <a:chExt cx="0" cy="0"/>
        </a:xfrm>
      </p:grpSpPr>
      <p:sp>
        <p:nvSpPr>
          <p:cNvPr id="7" name="TextBox 6"/>
          <p:cNvSpPr txBox="1"/>
          <p:nvPr/>
        </p:nvSpPr>
        <p:spPr>
          <a:xfrm>
            <a:off x="1691680" y="188640"/>
            <a:ext cx="7272808" cy="338554"/>
          </a:xfrm>
          <a:prstGeom prst="rect">
            <a:avLst/>
          </a:prstGeom>
          <a:noFill/>
        </p:spPr>
        <p:txBody>
          <a:bodyPr wrap="square" rtlCol="0">
            <a:spAutoFit/>
          </a:bodyPr>
          <a:lstStyle/>
          <a:p>
            <a:pPr algn="ctr"/>
            <a:r>
              <a:rPr lang="ru-RU" sz="1600" dirty="0" smtClean="0">
                <a:solidFill>
                  <a:prstClr val="black"/>
                </a:solidFill>
              </a:rPr>
              <a:t>Министерство труда, занятости и социального развития Архангельской области</a:t>
            </a:r>
            <a:endParaRPr lang="ru-RU" sz="1600" dirty="0">
              <a:solidFill>
                <a:prstClr val="black"/>
              </a:solidFill>
            </a:endParaRPr>
          </a:p>
        </p:txBody>
      </p:sp>
      <p:pic>
        <p:nvPicPr>
          <p:cNvPr id="1026" name="Picture 2" descr="https://2.downloader.disk.yandex.ru/preview/c7230edebda6620bee8416fefe201d59fd52076bf37a04c733faac3f24a66d30/inf/BDHQpD-AhEMUta-Zh8gkb7qEWPPrifs_0uwhzxnUz8xbxxXpWucAacjUX9Vdm4u58y0vIw5k05PZx1on5XVJ7Q%3D%3D?uid=0&amp;filename=80_let%2013.png&amp;disposition=inline&amp;hash=&amp;limit=0&amp;content_type=image%2Fpng&amp;tknv=v2&amp;size=1280x806"/>
          <p:cNvPicPr>
            <a:picLocks noChangeAspect="1" noChangeArrowheads="1"/>
          </p:cNvPicPr>
          <p:nvPr/>
        </p:nvPicPr>
        <p:blipFill>
          <a:blip r:embed="rId2" cstate="print"/>
          <a:srcRect/>
          <a:stretch>
            <a:fillRect/>
          </a:stretch>
        </p:blipFill>
        <p:spPr bwMode="auto">
          <a:xfrm>
            <a:off x="107504" y="188640"/>
            <a:ext cx="1242008" cy="1117253"/>
          </a:xfrm>
          <a:prstGeom prst="rect">
            <a:avLst/>
          </a:prstGeom>
          <a:noFill/>
        </p:spPr>
      </p:pic>
      <p:sp>
        <p:nvSpPr>
          <p:cNvPr id="3" name="Прямоугольник 2"/>
          <p:cNvSpPr/>
          <p:nvPr/>
        </p:nvSpPr>
        <p:spPr>
          <a:xfrm>
            <a:off x="467544" y="1331524"/>
            <a:ext cx="8496943" cy="369332"/>
          </a:xfrm>
          <a:prstGeom prst="rect">
            <a:avLst/>
          </a:prstGeom>
        </p:spPr>
        <p:txBody>
          <a:bodyPr wrap="square">
            <a:spAutoFit/>
          </a:bodyPr>
          <a:lstStyle/>
          <a:p>
            <a:endParaRPr lang="ru-RU" dirty="0">
              <a:solidFill>
                <a:prstClr val="black"/>
              </a:solidFill>
            </a:endParaRPr>
          </a:p>
        </p:txBody>
      </p:sp>
      <p:sp>
        <p:nvSpPr>
          <p:cNvPr id="5" name="Прямоугольник 4"/>
          <p:cNvSpPr/>
          <p:nvPr/>
        </p:nvSpPr>
        <p:spPr>
          <a:xfrm>
            <a:off x="1691680" y="583905"/>
            <a:ext cx="6552728" cy="1015663"/>
          </a:xfrm>
          <a:prstGeom prst="rect">
            <a:avLst/>
          </a:prstGeom>
        </p:spPr>
        <p:txBody>
          <a:bodyPr wrap="square">
            <a:spAutoFit/>
          </a:bodyPr>
          <a:lstStyle/>
          <a:p>
            <a:pPr lvl="0" algn="ctr" fontAlgn="base">
              <a:spcBef>
                <a:spcPct val="0"/>
              </a:spcBef>
              <a:spcAft>
                <a:spcPct val="0"/>
              </a:spcAft>
            </a:pPr>
            <a:r>
              <a:rPr lang="ru-RU" altLang="ru-RU" sz="2000" b="1" dirty="0">
                <a:solidFill>
                  <a:srgbClr val="C00000"/>
                </a:solidFill>
                <a:latin typeface="Arial" charset="0"/>
                <a:cs typeface="Arial" charset="0"/>
              </a:rPr>
              <a:t>Сеть организаций социального обслуживания Архангельской области</a:t>
            </a:r>
            <a:r>
              <a:rPr lang="ru-RU" altLang="ru-RU" sz="2000" dirty="0">
                <a:solidFill>
                  <a:srgbClr val="072C62"/>
                </a:solidFill>
                <a:latin typeface="Arial" charset="0"/>
                <a:cs typeface="Arial" charset="0"/>
              </a:rPr>
              <a:t/>
            </a:r>
            <a:br>
              <a:rPr lang="ru-RU" altLang="ru-RU" sz="2000" dirty="0">
                <a:solidFill>
                  <a:srgbClr val="072C62"/>
                </a:solidFill>
                <a:latin typeface="Arial" charset="0"/>
                <a:cs typeface="Arial" charset="0"/>
              </a:rPr>
            </a:br>
            <a:endParaRPr lang="ru-RU" altLang="ru-RU" sz="2000" dirty="0">
              <a:solidFill>
                <a:srgbClr val="072C62"/>
              </a:solidFill>
              <a:latin typeface="Arial" charset="0"/>
              <a:cs typeface="Arial" charset="0"/>
            </a:endParaRPr>
          </a:p>
        </p:txBody>
      </p:sp>
      <p:sp>
        <p:nvSpPr>
          <p:cNvPr id="8" name="Скругленный прямоугольник 7"/>
          <p:cNvSpPr/>
          <p:nvPr/>
        </p:nvSpPr>
        <p:spPr>
          <a:xfrm>
            <a:off x="250825" y="2379252"/>
            <a:ext cx="4406314" cy="4291423"/>
          </a:xfrm>
          <a:prstGeom prst="roundRect">
            <a:avLst/>
          </a:prstGeom>
          <a:solidFill>
            <a:srgbClr val="629DD1">
              <a:lumMod val="20000"/>
              <a:lumOff val="8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marL="0" marR="0" lvl="0" indent="0" defTabSz="914400" eaLnBrk="1" fontAlgn="base" latinLnBrk="0" hangingPunct="1">
              <a:lnSpc>
                <a:spcPct val="100000"/>
              </a:lnSpc>
              <a:spcBef>
                <a:spcPct val="0"/>
              </a:spcBef>
              <a:spcAft>
                <a:spcPct val="0"/>
              </a:spcAft>
              <a:buClrTx/>
              <a:buSzTx/>
              <a:buFont typeface="Wingdings" pitchFamily="2" charset="2"/>
              <a:buChar char="§"/>
              <a:tabLst/>
              <a:defRPr/>
            </a:pPr>
            <a:r>
              <a:rPr kumimoji="0" lang="ru-RU" sz="1400" b="1" i="0" u="none" strike="noStrike" kern="0" cap="none" spc="0" normalizeH="0" baseline="0" noProof="0" dirty="0">
                <a:ln>
                  <a:noFill/>
                </a:ln>
                <a:solidFill>
                  <a:srgbClr val="ACCBF9">
                    <a:lumMod val="25000"/>
                  </a:srgbClr>
                </a:solidFill>
                <a:effectLst/>
                <a:uLnTx/>
                <a:uFillTx/>
                <a:latin typeface="Arial" charset="0"/>
                <a:ea typeface="+mn-ea"/>
                <a:cs typeface="+mn-cs"/>
              </a:rPr>
              <a:t>8 психоневрологических интернатов; </a:t>
            </a:r>
          </a:p>
          <a:p>
            <a:pPr marL="0" marR="0" lvl="0" indent="0" defTabSz="914400" eaLnBrk="1" fontAlgn="base" latinLnBrk="0" hangingPunct="1">
              <a:lnSpc>
                <a:spcPct val="100000"/>
              </a:lnSpc>
              <a:spcBef>
                <a:spcPct val="0"/>
              </a:spcBef>
              <a:spcAft>
                <a:spcPct val="0"/>
              </a:spcAft>
              <a:buClrTx/>
              <a:buSzTx/>
              <a:buFont typeface="Wingdings" pitchFamily="2" charset="2"/>
              <a:buChar char="§"/>
              <a:tabLst/>
              <a:defRPr/>
            </a:pPr>
            <a:r>
              <a:rPr kumimoji="0" lang="ru-RU" sz="1400" b="1" i="0" u="none" strike="noStrike" kern="0" cap="none" spc="0" normalizeH="0" baseline="0" noProof="0" dirty="0">
                <a:ln>
                  <a:noFill/>
                </a:ln>
                <a:solidFill>
                  <a:srgbClr val="ACCBF9">
                    <a:lumMod val="25000"/>
                  </a:srgbClr>
                </a:solidFill>
                <a:effectLst/>
                <a:uLnTx/>
                <a:uFillTx/>
                <a:latin typeface="Arial" charset="0"/>
                <a:ea typeface="+mn-ea"/>
                <a:cs typeface="+mn-cs"/>
              </a:rPr>
              <a:t>6 домов-интернатов общего профиля; </a:t>
            </a:r>
          </a:p>
          <a:p>
            <a:pPr marL="0" marR="0" lvl="0" indent="0" defTabSz="914400" eaLnBrk="1" fontAlgn="base" latinLnBrk="0" hangingPunct="1">
              <a:lnSpc>
                <a:spcPct val="100000"/>
              </a:lnSpc>
              <a:spcBef>
                <a:spcPct val="0"/>
              </a:spcBef>
              <a:spcAft>
                <a:spcPct val="0"/>
              </a:spcAft>
              <a:buClrTx/>
              <a:buSzTx/>
              <a:buFont typeface="Wingdings" pitchFamily="2" charset="2"/>
              <a:buChar char="§"/>
              <a:tabLst/>
              <a:defRPr/>
            </a:pPr>
            <a:r>
              <a:rPr kumimoji="0" lang="ru-RU" sz="1400" b="1" i="0" u="none" strike="noStrike" kern="0" cap="none" spc="0" normalizeH="0" baseline="0" noProof="0" dirty="0">
                <a:ln>
                  <a:noFill/>
                </a:ln>
                <a:solidFill>
                  <a:srgbClr val="ACCBF9">
                    <a:lumMod val="25000"/>
                  </a:srgbClr>
                </a:solidFill>
                <a:effectLst/>
                <a:uLnTx/>
                <a:uFillTx/>
                <a:latin typeface="Arial" charset="0"/>
                <a:ea typeface="+mn-ea"/>
                <a:cs typeface="+mn-cs"/>
              </a:rPr>
              <a:t>21 комплексный центр социального обслуживания; </a:t>
            </a:r>
          </a:p>
          <a:p>
            <a:pPr marL="0" marR="0" lvl="0" indent="0" defTabSz="914400" eaLnBrk="1" fontAlgn="base" latinLnBrk="0" hangingPunct="1">
              <a:lnSpc>
                <a:spcPct val="100000"/>
              </a:lnSpc>
              <a:spcBef>
                <a:spcPct val="0"/>
              </a:spcBef>
              <a:spcAft>
                <a:spcPct val="0"/>
              </a:spcAft>
              <a:buClrTx/>
              <a:buSzTx/>
              <a:buFont typeface="Wingdings" pitchFamily="2" charset="2"/>
              <a:buChar char="§"/>
              <a:tabLst/>
              <a:defRPr/>
            </a:pPr>
            <a:r>
              <a:rPr kumimoji="0" lang="ru-RU" sz="1400" b="1" i="0" u="none" strike="noStrike" kern="0" cap="none" spc="0" normalizeH="0" baseline="0" noProof="0" dirty="0">
                <a:ln>
                  <a:noFill/>
                </a:ln>
                <a:solidFill>
                  <a:srgbClr val="ACCBF9">
                    <a:lumMod val="25000"/>
                  </a:srgbClr>
                </a:solidFill>
                <a:effectLst/>
                <a:uLnTx/>
                <a:uFillTx/>
                <a:latin typeface="Arial" charset="0"/>
                <a:ea typeface="+mn-ea"/>
                <a:cs typeface="+mn-cs"/>
              </a:rPr>
              <a:t> центр помощи совершеннолетним гражданам с ментальными </a:t>
            </a:r>
            <a:r>
              <a:rPr kumimoji="0" lang="ru-RU" sz="1400" b="1" i="0" u="none" strike="noStrike" kern="0" cap="none" spc="0" normalizeH="0" baseline="0" noProof="0" dirty="0" smtClean="0">
                <a:ln>
                  <a:noFill/>
                </a:ln>
                <a:solidFill>
                  <a:srgbClr val="ACCBF9">
                    <a:lumMod val="25000"/>
                  </a:srgbClr>
                </a:solidFill>
                <a:effectLst/>
                <a:uLnTx/>
                <a:uFillTx/>
                <a:latin typeface="Arial" charset="0"/>
                <a:ea typeface="+mn-ea"/>
                <a:cs typeface="+mn-cs"/>
              </a:rPr>
              <a:t>особенностями здоровья; </a:t>
            </a:r>
            <a:endParaRPr kumimoji="0" lang="ru-RU" sz="1400" b="1" i="0" u="none" strike="noStrike" kern="0" cap="none" spc="0" normalizeH="0" baseline="0" noProof="0" dirty="0">
              <a:ln>
                <a:noFill/>
              </a:ln>
              <a:solidFill>
                <a:srgbClr val="ACCBF9">
                  <a:lumMod val="25000"/>
                </a:srgbClr>
              </a:solidFill>
              <a:effectLst/>
              <a:uLnTx/>
              <a:uFillTx/>
              <a:latin typeface="Arial" charset="0"/>
              <a:ea typeface="+mn-ea"/>
              <a:cs typeface="+mn-cs"/>
            </a:endParaRPr>
          </a:p>
          <a:p>
            <a:pPr marL="0" marR="0" lvl="0" indent="0" defTabSz="914400" eaLnBrk="1" fontAlgn="base" latinLnBrk="0" hangingPunct="1">
              <a:lnSpc>
                <a:spcPct val="100000"/>
              </a:lnSpc>
              <a:spcBef>
                <a:spcPct val="0"/>
              </a:spcBef>
              <a:spcAft>
                <a:spcPct val="0"/>
              </a:spcAft>
              <a:buClrTx/>
              <a:buSzTx/>
              <a:buFont typeface="Wingdings" pitchFamily="2" charset="2"/>
              <a:buChar char="§"/>
              <a:tabLst/>
              <a:defRPr/>
            </a:pPr>
            <a:r>
              <a:rPr kumimoji="0" lang="ru-RU" sz="1400" b="1" i="0" u="none" strike="noStrike" kern="0" cap="none" spc="0" normalizeH="0" baseline="0" noProof="0" dirty="0">
                <a:ln>
                  <a:noFill/>
                </a:ln>
                <a:solidFill>
                  <a:srgbClr val="ACCBF9">
                    <a:lumMod val="25000"/>
                  </a:srgbClr>
                </a:solidFill>
                <a:effectLst/>
                <a:uLnTx/>
                <a:uFillTx/>
                <a:latin typeface="Arial" charset="0"/>
                <a:ea typeface="+mn-ea"/>
                <a:cs typeface="+mn-cs"/>
              </a:rPr>
              <a:t> центр социальной адаптации для лиц без определенного места жительства и занятий;</a:t>
            </a:r>
          </a:p>
          <a:p>
            <a:pPr marL="0" marR="0" lvl="0" indent="0" defTabSz="914400" eaLnBrk="1" fontAlgn="base" latinLnBrk="0" hangingPunct="1">
              <a:lnSpc>
                <a:spcPct val="100000"/>
              </a:lnSpc>
              <a:spcBef>
                <a:spcPct val="0"/>
              </a:spcBef>
              <a:spcAft>
                <a:spcPct val="0"/>
              </a:spcAft>
              <a:buClrTx/>
              <a:buSzTx/>
              <a:buFont typeface="Wingdings" pitchFamily="2" charset="2"/>
              <a:buChar char="§"/>
              <a:tabLst/>
              <a:defRPr/>
            </a:pPr>
            <a:r>
              <a:rPr kumimoji="0" lang="ru-RU" sz="1400" b="1" i="0" u="none" strike="noStrike" kern="0" cap="none" spc="0" normalizeH="0" baseline="0" noProof="0" dirty="0">
                <a:ln>
                  <a:noFill/>
                </a:ln>
                <a:solidFill>
                  <a:srgbClr val="ACCBF9">
                    <a:lumMod val="25000"/>
                  </a:srgbClr>
                </a:solidFill>
                <a:effectLst/>
                <a:uLnTx/>
                <a:uFillTx/>
                <a:latin typeface="Arial" charset="0"/>
                <a:ea typeface="+mn-ea"/>
                <a:cs typeface="+mn-cs"/>
              </a:rPr>
              <a:t> детский дом-интернат для детей </a:t>
            </a:r>
          </a:p>
          <a:p>
            <a:pPr marL="0" marR="0" lvl="0" indent="0" defTabSz="914400" eaLnBrk="1" fontAlgn="base" latinLnBrk="0" hangingPunct="1">
              <a:lnSpc>
                <a:spcPct val="100000"/>
              </a:lnSpc>
              <a:spcBef>
                <a:spcPct val="0"/>
              </a:spcBef>
              <a:spcAft>
                <a:spcPct val="0"/>
              </a:spcAft>
              <a:buClrTx/>
              <a:buSzTx/>
              <a:buFontTx/>
              <a:buNone/>
              <a:tabLst/>
              <a:defRPr/>
            </a:pPr>
            <a:r>
              <a:rPr kumimoji="0" lang="ru-RU" sz="1400" b="1" i="0" u="none" strike="noStrike" kern="0" cap="none" spc="0" normalizeH="0" baseline="0" noProof="0" dirty="0">
                <a:ln>
                  <a:noFill/>
                </a:ln>
                <a:solidFill>
                  <a:srgbClr val="ACCBF9">
                    <a:lumMod val="25000"/>
                  </a:srgbClr>
                </a:solidFill>
                <a:effectLst/>
                <a:uLnTx/>
                <a:uFillTx/>
                <a:latin typeface="Arial" charset="0"/>
                <a:ea typeface="+mn-ea"/>
                <a:cs typeface="+mn-cs"/>
              </a:rPr>
              <a:t>с серьезными нарушениями </a:t>
            </a:r>
          </a:p>
          <a:p>
            <a:pPr marL="0" marR="0" lvl="0" indent="0" defTabSz="914400" eaLnBrk="1" fontAlgn="base" latinLnBrk="0" hangingPunct="1">
              <a:lnSpc>
                <a:spcPct val="100000"/>
              </a:lnSpc>
              <a:spcBef>
                <a:spcPct val="0"/>
              </a:spcBef>
              <a:spcAft>
                <a:spcPct val="0"/>
              </a:spcAft>
              <a:buClrTx/>
              <a:buSzTx/>
              <a:buFontTx/>
              <a:buNone/>
              <a:tabLst/>
              <a:defRPr/>
            </a:pPr>
            <a:r>
              <a:rPr kumimoji="0" lang="ru-RU" sz="1400" b="1" i="0" u="none" strike="noStrike" kern="0" cap="none" spc="0" normalizeH="0" baseline="0" noProof="0" dirty="0">
                <a:ln>
                  <a:noFill/>
                </a:ln>
                <a:solidFill>
                  <a:srgbClr val="ACCBF9">
                    <a:lumMod val="25000"/>
                  </a:srgbClr>
                </a:solidFill>
                <a:effectLst/>
                <a:uLnTx/>
                <a:uFillTx/>
                <a:latin typeface="Arial" charset="0"/>
                <a:ea typeface="+mn-ea"/>
                <a:cs typeface="+mn-cs"/>
              </a:rPr>
              <a:t>в интеллектуальном развитии; </a:t>
            </a:r>
          </a:p>
          <a:p>
            <a:pPr marL="0" marR="0" lvl="0" indent="0" defTabSz="914400" eaLnBrk="1" fontAlgn="base" latinLnBrk="0" hangingPunct="1">
              <a:lnSpc>
                <a:spcPct val="100000"/>
              </a:lnSpc>
              <a:spcBef>
                <a:spcPct val="0"/>
              </a:spcBef>
              <a:spcAft>
                <a:spcPct val="0"/>
              </a:spcAft>
              <a:buClrTx/>
              <a:buSzTx/>
              <a:buFont typeface="Wingdings" pitchFamily="2" charset="2"/>
              <a:buChar char="§"/>
              <a:tabLst/>
              <a:defRPr/>
            </a:pPr>
            <a:r>
              <a:rPr kumimoji="0" lang="ru-RU" sz="1400" b="1" i="0" u="none" strike="noStrike" kern="0" cap="none" spc="0" normalizeH="0" baseline="0" noProof="0" dirty="0">
                <a:ln>
                  <a:noFill/>
                </a:ln>
                <a:solidFill>
                  <a:srgbClr val="ACCBF9">
                    <a:lumMod val="25000"/>
                  </a:srgbClr>
                </a:solidFill>
                <a:effectLst/>
                <a:uLnTx/>
                <a:uFillTx/>
                <a:latin typeface="Arial" charset="0"/>
                <a:ea typeface="+mn-ea"/>
                <a:cs typeface="+mn-cs"/>
              </a:rPr>
              <a:t>9 специализированных учреждений для несовершеннолетних, нуждающихся в социальной реабилитации;</a:t>
            </a:r>
          </a:p>
          <a:p>
            <a:pPr marL="0" marR="0" lvl="0" indent="0" defTabSz="914400" eaLnBrk="1" fontAlgn="base" latinLnBrk="0" hangingPunct="1">
              <a:lnSpc>
                <a:spcPct val="100000"/>
              </a:lnSpc>
              <a:spcBef>
                <a:spcPct val="0"/>
              </a:spcBef>
              <a:spcAft>
                <a:spcPct val="0"/>
              </a:spcAft>
              <a:buClrTx/>
              <a:buSzTx/>
              <a:buFont typeface="Wingdings" pitchFamily="2" charset="2"/>
              <a:buChar char="§"/>
              <a:tabLst/>
              <a:defRPr/>
            </a:pPr>
            <a:r>
              <a:rPr kumimoji="0" lang="ru-RU" sz="1400" b="1" i="0" u="none" strike="noStrike" kern="0" cap="none" spc="0" normalizeH="0" baseline="0" noProof="0" dirty="0">
                <a:ln>
                  <a:noFill/>
                </a:ln>
                <a:solidFill>
                  <a:srgbClr val="ACCBF9">
                    <a:lumMod val="25000"/>
                  </a:srgbClr>
                </a:solidFill>
                <a:effectLst/>
                <a:uLnTx/>
                <a:uFillTx/>
                <a:latin typeface="Arial" charset="0"/>
                <a:ea typeface="+mn-ea"/>
                <a:cs typeface="+mn-cs"/>
              </a:rPr>
              <a:t>4 реабилитационных </a:t>
            </a:r>
            <a:r>
              <a:rPr kumimoji="0" lang="ru-RU" sz="1400" b="1" i="0" u="none" strike="noStrike" kern="0" cap="none" spc="0" normalizeH="0" baseline="0" noProof="0" dirty="0" smtClean="0">
                <a:ln>
                  <a:noFill/>
                </a:ln>
                <a:solidFill>
                  <a:srgbClr val="ACCBF9">
                    <a:lumMod val="25000"/>
                  </a:srgbClr>
                </a:solidFill>
                <a:effectLst/>
                <a:uLnTx/>
                <a:uFillTx/>
                <a:latin typeface="Arial" charset="0"/>
                <a:ea typeface="+mn-ea"/>
                <a:cs typeface="+mn-cs"/>
              </a:rPr>
              <a:t>центра</a:t>
            </a:r>
            <a:endParaRPr kumimoji="0" lang="ru-RU" sz="1400" b="1" i="0" u="none" strike="noStrike" kern="0" cap="none" spc="0" normalizeH="0" baseline="0" noProof="0" dirty="0">
              <a:ln>
                <a:noFill/>
              </a:ln>
              <a:solidFill>
                <a:srgbClr val="ACCBF9">
                  <a:lumMod val="25000"/>
                </a:srgbClr>
              </a:solidFill>
              <a:effectLst/>
              <a:uLnTx/>
              <a:uFillTx/>
              <a:latin typeface="Arial" charset="0"/>
              <a:ea typeface="+mn-ea"/>
              <a:cs typeface="+mn-cs"/>
            </a:endParaRPr>
          </a:p>
        </p:txBody>
      </p:sp>
      <p:sp>
        <p:nvSpPr>
          <p:cNvPr id="9" name="Скругленный прямоугольник 8"/>
          <p:cNvSpPr/>
          <p:nvPr/>
        </p:nvSpPr>
        <p:spPr>
          <a:xfrm>
            <a:off x="5030171" y="2379252"/>
            <a:ext cx="3852862" cy="4263899"/>
          </a:xfrm>
          <a:prstGeom prst="roundRect">
            <a:avLst/>
          </a:prstGeom>
          <a:solidFill>
            <a:srgbClr val="629DD1">
              <a:lumMod val="20000"/>
              <a:lumOff val="8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lstStyle/>
          <a:p>
            <a:pPr marL="0" marR="0" lvl="0" indent="0" algn="just" defTabSz="914400" eaLnBrk="1" fontAlgn="base" latinLnBrk="0" hangingPunct="1">
              <a:lnSpc>
                <a:spcPct val="100000"/>
              </a:lnSpc>
              <a:spcBef>
                <a:spcPct val="0"/>
              </a:spcBef>
              <a:spcAft>
                <a:spcPct val="0"/>
              </a:spcAft>
              <a:buClrTx/>
              <a:buSzTx/>
              <a:buFont typeface="Wingdings" pitchFamily="2" charset="2"/>
              <a:buChar char="§"/>
              <a:tabLst/>
              <a:defRPr/>
            </a:pPr>
            <a:r>
              <a:rPr kumimoji="0" lang="ru-RU" sz="1610" b="1" i="0" u="none" strike="noStrike" kern="0" cap="none" spc="0" normalizeH="0" baseline="0" noProof="0" dirty="0">
                <a:ln>
                  <a:noFill/>
                </a:ln>
                <a:solidFill>
                  <a:srgbClr val="072C62"/>
                </a:solidFill>
                <a:effectLst/>
                <a:uLnTx/>
                <a:uFillTx/>
                <a:latin typeface="Arial" charset="0"/>
                <a:ea typeface="+mn-ea"/>
                <a:cs typeface="+mn-cs"/>
              </a:rPr>
              <a:t>2 </a:t>
            </a:r>
            <a:r>
              <a:rPr kumimoji="0" lang="ru-RU" sz="1600" b="1" i="0" u="none" strike="noStrike" kern="0" cap="none" spc="0" normalizeH="0" baseline="0" noProof="0" dirty="0">
                <a:ln>
                  <a:noFill/>
                </a:ln>
                <a:solidFill>
                  <a:srgbClr val="072C62"/>
                </a:solidFill>
                <a:effectLst/>
                <a:uLnTx/>
                <a:uFillTx/>
                <a:latin typeface="Arial" charset="0"/>
                <a:ea typeface="+mn-ea"/>
                <a:cs typeface="+mn-cs"/>
              </a:rPr>
              <a:t>коммерческие организации;</a:t>
            </a:r>
          </a:p>
          <a:p>
            <a:pPr marL="0" marR="0" lvl="0" indent="0" algn="just" defTabSz="914400" eaLnBrk="1" fontAlgn="base" latinLnBrk="0" hangingPunct="1">
              <a:lnSpc>
                <a:spcPct val="100000"/>
              </a:lnSpc>
              <a:spcBef>
                <a:spcPct val="0"/>
              </a:spcBef>
              <a:spcAft>
                <a:spcPct val="0"/>
              </a:spcAft>
              <a:buClrTx/>
              <a:buSzTx/>
              <a:buFont typeface="Wingdings" pitchFamily="2" charset="2"/>
              <a:buChar char="§"/>
              <a:tabLst/>
              <a:defRPr/>
            </a:pPr>
            <a:endParaRPr kumimoji="0" lang="ru-RU" sz="1600" b="1" i="0" u="none" strike="noStrike" kern="0" cap="none" spc="0" normalizeH="0" baseline="0" noProof="0" dirty="0">
              <a:ln>
                <a:noFill/>
              </a:ln>
              <a:solidFill>
                <a:srgbClr val="072C62"/>
              </a:solidFill>
              <a:effectLst/>
              <a:uLnTx/>
              <a:uFillTx/>
              <a:latin typeface="Arial" charset="0"/>
              <a:ea typeface="+mn-ea"/>
              <a:cs typeface="+mn-cs"/>
            </a:endParaRPr>
          </a:p>
          <a:p>
            <a:pPr marL="0" marR="0" lvl="0" indent="0" algn="just" defTabSz="914400" eaLnBrk="1" fontAlgn="base" latinLnBrk="0" hangingPunct="1">
              <a:lnSpc>
                <a:spcPct val="100000"/>
              </a:lnSpc>
              <a:spcBef>
                <a:spcPct val="0"/>
              </a:spcBef>
              <a:spcAft>
                <a:spcPct val="0"/>
              </a:spcAft>
              <a:buClrTx/>
              <a:buSzTx/>
              <a:buFont typeface="Wingdings" pitchFamily="2" charset="2"/>
              <a:buChar char="§"/>
              <a:tabLst/>
              <a:defRPr/>
            </a:pPr>
            <a:r>
              <a:rPr kumimoji="0" lang="ru-RU" sz="1600" b="1" i="0" u="none" strike="noStrike" kern="0" cap="none" spc="0" normalizeH="0" baseline="0" noProof="0" dirty="0" smtClean="0">
                <a:ln>
                  <a:noFill/>
                </a:ln>
                <a:solidFill>
                  <a:srgbClr val="072C62"/>
                </a:solidFill>
                <a:effectLst/>
                <a:uLnTx/>
                <a:uFillTx/>
                <a:latin typeface="Arial" charset="0"/>
                <a:ea typeface="+mn-ea"/>
                <a:cs typeface="+mn-cs"/>
              </a:rPr>
              <a:t>6 социально-ориентированных </a:t>
            </a:r>
            <a:r>
              <a:rPr kumimoji="0" lang="ru-RU" sz="1600" b="1" i="0" u="none" strike="noStrike" kern="0" cap="none" spc="0" normalizeH="0" baseline="0" noProof="0" dirty="0">
                <a:ln>
                  <a:noFill/>
                </a:ln>
                <a:solidFill>
                  <a:srgbClr val="072C62"/>
                </a:solidFill>
                <a:effectLst/>
                <a:uLnTx/>
                <a:uFillTx/>
                <a:latin typeface="Arial" charset="0"/>
                <a:ea typeface="+mn-ea"/>
                <a:cs typeface="+mn-cs"/>
              </a:rPr>
              <a:t>некоммерческих организаций;</a:t>
            </a:r>
          </a:p>
          <a:p>
            <a:pPr marL="0" marR="0" lvl="0" indent="0" algn="just" defTabSz="914400" eaLnBrk="1" fontAlgn="base" latinLnBrk="0" hangingPunct="1">
              <a:lnSpc>
                <a:spcPct val="100000"/>
              </a:lnSpc>
              <a:spcBef>
                <a:spcPct val="0"/>
              </a:spcBef>
              <a:spcAft>
                <a:spcPct val="0"/>
              </a:spcAft>
              <a:buClrTx/>
              <a:buSzTx/>
              <a:buFont typeface="Wingdings" pitchFamily="2" charset="2"/>
              <a:buChar char="§"/>
              <a:tabLst/>
              <a:defRPr/>
            </a:pPr>
            <a:endParaRPr kumimoji="0" lang="ru-RU" sz="1600" b="1" i="0" u="none" strike="noStrike" kern="0" cap="none" spc="0" normalizeH="0" baseline="0" noProof="0" dirty="0">
              <a:ln>
                <a:noFill/>
              </a:ln>
              <a:solidFill>
                <a:srgbClr val="072C62"/>
              </a:solidFill>
              <a:effectLst/>
              <a:uLnTx/>
              <a:uFillTx/>
              <a:latin typeface="Arial" charset="0"/>
              <a:ea typeface="+mn-ea"/>
              <a:cs typeface="+mn-cs"/>
            </a:endParaRPr>
          </a:p>
          <a:p>
            <a:pPr marL="0" marR="0" lvl="0" indent="0" defTabSz="914400" eaLnBrk="1" fontAlgn="base" latinLnBrk="0" hangingPunct="1">
              <a:lnSpc>
                <a:spcPct val="100000"/>
              </a:lnSpc>
              <a:spcBef>
                <a:spcPct val="0"/>
              </a:spcBef>
              <a:spcAft>
                <a:spcPct val="0"/>
              </a:spcAft>
              <a:buClrTx/>
              <a:buSzTx/>
              <a:buFont typeface="Wingdings" pitchFamily="2" charset="2"/>
              <a:buChar char="§"/>
              <a:tabLst/>
              <a:defRPr/>
            </a:pPr>
            <a:r>
              <a:rPr kumimoji="0" lang="ru-RU" sz="1600" b="1" i="0" u="none" strike="noStrike" kern="0" cap="none" spc="0" normalizeH="0" baseline="0" noProof="0" dirty="0" smtClean="0">
                <a:ln>
                  <a:noFill/>
                </a:ln>
                <a:solidFill>
                  <a:srgbClr val="072C62"/>
                </a:solidFill>
                <a:effectLst/>
                <a:uLnTx/>
                <a:uFillTx/>
                <a:latin typeface="Arial" charset="0"/>
                <a:ea typeface="+mn-ea"/>
                <a:cs typeface="+mn-cs"/>
              </a:rPr>
              <a:t> 4 индивидуальных предпринимателя</a:t>
            </a:r>
            <a:endParaRPr kumimoji="0" lang="ru-RU" sz="1600" b="1" i="0" u="none" strike="noStrike" kern="0" cap="none" spc="0" normalizeH="0" baseline="0" noProof="0" dirty="0">
              <a:ln>
                <a:noFill/>
              </a:ln>
              <a:solidFill>
                <a:srgbClr val="072C62"/>
              </a:solidFill>
              <a:effectLst/>
              <a:uLnTx/>
              <a:uFillTx/>
              <a:latin typeface="Arial" charset="0"/>
              <a:ea typeface="+mn-ea"/>
              <a:cs typeface="+mn-cs"/>
            </a:endParaRPr>
          </a:p>
          <a:p>
            <a:pPr marL="0" marR="0" lvl="0" indent="0" defTabSz="914400" eaLnBrk="1" fontAlgn="base" latinLnBrk="0" hangingPunct="1">
              <a:lnSpc>
                <a:spcPct val="100000"/>
              </a:lnSpc>
              <a:spcBef>
                <a:spcPct val="0"/>
              </a:spcBef>
              <a:spcAft>
                <a:spcPct val="0"/>
              </a:spcAft>
              <a:buClrTx/>
              <a:buSzTx/>
              <a:buFont typeface="Wingdings" pitchFamily="2" charset="2"/>
              <a:buChar char="§"/>
              <a:tabLst/>
              <a:defRPr/>
            </a:pPr>
            <a:endParaRPr kumimoji="0" lang="ru-RU" sz="1500" b="1" i="0" u="none" strike="noStrike" kern="0" cap="none" spc="0" normalizeH="0" baseline="0" noProof="0" dirty="0">
              <a:ln>
                <a:noFill/>
              </a:ln>
              <a:solidFill>
                <a:srgbClr val="072C62"/>
              </a:solidFill>
              <a:effectLst/>
              <a:uLnTx/>
              <a:uFillTx/>
              <a:latin typeface="Arial" charset="0"/>
              <a:ea typeface="+mn-ea"/>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ru-RU" sz="1500" b="1" i="0" u="none" strike="noStrike" kern="0" cap="none" spc="0" normalizeH="0" baseline="0" noProof="0" dirty="0">
                <a:ln>
                  <a:noFill/>
                </a:ln>
                <a:solidFill>
                  <a:srgbClr val="336699"/>
                </a:solidFill>
                <a:effectLst/>
                <a:uLnTx/>
                <a:uFillTx/>
                <a:latin typeface="Arial" charset="0"/>
                <a:ea typeface="+mn-ea"/>
                <a:cs typeface="+mn-cs"/>
              </a:rPr>
              <a:t>Из них 1 поставщик социальных услуг предоставляет </a:t>
            </a:r>
            <a:r>
              <a:rPr kumimoji="0" lang="ru-RU" sz="1500" b="1" i="0" u="none" strike="noStrike" kern="0" cap="none" spc="0" normalizeH="0" baseline="0" noProof="0" dirty="0" smtClean="0">
                <a:ln>
                  <a:noFill/>
                </a:ln>
                <a:solidFill>
                  <a:srgbClr val="336699"/>
                </a:solidFill>
                <a:effectLst/>
                <a:uLnTx/>
                <a:uFillTx/>
                <a:latin typeface="Arial" charset="0"/>
                <a:ea typeface="+mn-ea"/>
                <a:cs typeface="+mn-cs"/>
              </a:rPr>
              <a:t>услуги </a:t>
            </a:r>
            <a:endParaRPr kumimoji="0" lang="ru-RU" sz="1500" b="1" i="0" u="none" strike="noStrike" kern="0" cap="none" spc="0" normalizeH="0" baseline="0" noProof="0" dirty="0">
              <a:ln>
                <a:noFill/>
              </a:ln>
              <a:solidFill>
                <a:srgbClr val="336699"/>
              </a:solidFill>
              <a:effectLst/>
              <a:uLnTx/>
              <a:uFillTx/>
              <a:latin typeface="Arial" charset="0"/>
              <a:ea typeface="+mn-ea"/>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ru-RU" sz="1500" b="1" i="0" u="none" strike="noStrike" kern="0" cap="none" spc="0" normalizeH="0" baseline="0" noProof="0" dirty="0">
                <a:ln>
                  <a:noFill/>
                </a:ln>
                <a:solidFill>
                  <a:srgbClr val="336699"/>
                </a:solidFill>
                <a:effectLst/>
                <a:uLnTx/>
                <a:uFillTx/>
                <a:latin typeface="Arial" charset="0"/>
                <a:ea typeface="+mn-ea"/>
                <a:cs typeface="+mn-cs"/>
              </a:rPr>
              <a:t>в стационарной форме,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ru-RU" sz="1500" b="1" i="0" u="none" strike="noStrike" kern="0" cap="none" spc="0" normalizeH="0" baseline="0" noProof="0" dirty="0">
                <a:ln>
                  <a:noFill/>
                </a:ln>
                <a:solidFill>
                  <a:srgbClr val="336699"/>
                </a:solidFill>
                <a:effectLst/>
                <a:uLnTx/>
                <a:uFillTx/>
                <a:latin typeface="Arial" charset="0"/>
                <a:ea typeface="+mn-ea"/>
                <a:cs typeface="+mn-cs"/>
              </a:rPr>
              <a:t>11 -  в форме социального обслуживания на дому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ru-RU" sz="1500" b="1" i="0" u="none" strike="noStrike" kern="0" cap="none" spc="0" normalizeH="0" baseline="0" noProof="0" dirty="0">
                <a:ln>
                  <a:noFill/>
                </a:ln>
                <a:solidFill>
                  <a:srgbClr val="336699"/>
                </a:solidFill>
                <a:effectLst/>
                <a:uLnTx/>
                <a:uFillTx/>
                <a:latin typeface="Arial" charset="0"/>
                <a:ea typeface="+mn-ea"/>
                <a:cs typeface="+mn-cs"/>
              </a:rPr>
              <a:t>и в полустационарной форме </a:t>
            </a:r>
            <a:endParaRPr kumimoji="0" lang="ru-RU" sz="1500" b="1" i="0" u="none" strike="noStrike" kern="0" cap="none" spc="0" normalizeH="0" baseline="0" noProof="0" dirty="0">
              <a:ln>
                <a:noFill/>
              </a:ln>
              <a:solidFill>
                <a:srgbClr val="336699"/>
              </a:solidFill>
              <a:effectLst/>
              <a:uLnTx/>
              <a:uFillTx/>
              <a:latin typeface="Times New Roman"/>
              <a:ea typeface="+mn-ea"/>
              <a:cs typeface="+mn-cs"/>
            </a:endParaRPr>
          </a:p>
        </p:txBody>
      </p:sp>
      <p:sp>
        <p:nvSpPr>
          <p:cNvPr id="10" name="Выноска со стрелкой вниз 9"/>
          <p:cNvSpPr/>
          <p:nvPr/>
        </p:nvSpPr>
        <p:spPr>
          <a:xfrm>
            <a:off x="408989" y="1412875"/>
            <a:ext cx="4248150" cy="720725"/>
          </a:xfrm>
          <a:prstGeom prst="downArrowCallout">
            <a:avLst/>
          </a:prstGeom>
          <a:solidFill>
            <a:srgbClr val="629DD1"/>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ru-RU" sz="1800" b="1" i="0" u="none" strike="noStrike" kern="0" cap="none" spc="0" normalizeH="0" baseline="0" noProof="0" dirty="0">
                <a:ln>
                  <a:noFill/>
                </a:ln>
                <a:solidFill>
                  <a:prstClr val="white"/>
                </a:solidFill>
                <a:effectLst/>
                <a:uLnTx/>
                <a:uFillTx/>
                <a:latin typeface="Times New Roman"/>
                <a:ea typeface="+mn-ea"/>
                <a:cs typeface="+mn-cs"/>
              </a:rPr>
              <a:t>Государственный сектор</a:t>
            </a:r>
          </a:p>
        </p:txBody>
      </p:sp>
      <p:sp>
        <p:nvSpPr>
          <p:cNvPr id="11" name="Выноска со стрелкой вниз 10"/>
          <p:cNvSpPr/>
          <p:nvPr/>
        </p:nvSpPr>
        <p:spPr>
          <a:xfrm>
            <a:off x="4932363" y="1412875"/>
            <a:ext cx="4068762" cy="792162"/>
          </a:xfrm>
          <a:prstGeom prst="downArrowCallout">
            <a:avLst/>
          </a:prstGeom>
          <a:solidFill>
            <a:srgbClr val="629DD1"/>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ru-RU" sz="1800" b="1" i="0" u="none" strike="noStrike" kern="0" cap="none" spc="0" normalizeH="0" baseline="0" noProof="0" dirty="0">
                <a:ln>
                  <a:noFill/>
                </a:ln>
                <a:solidFill>
                  <a:prstClr val="white"/>
                </a:solidFill>
                <a:effectLst/>
                <a:uLnTx/>
                <a:uFillTx/>
                <a:latin typeface="Times New Roman"/>
                <a:ea typeface="+mn-ea"/>
                <a:cs typeface="+mn-cs"/>
              </a:rPr>
              <a:t>Негосударственный сектор</a:t>
            </a:r>
          </a:p>
        </p:txBody>
      </p:sp>
    </p:spTree>
    <p:extLst>
      <p:ext uri="{BB962C8B-B14F-4D97-AF65-F5344CB8AC3E}">
        <p14:creationId xmlns:p14="http://schemas.microsoft.com/office/powerpoint/2010/main" val="2245086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99">
            <a:alpha val="57000"/>
          </a:srgbClr>
        </a:solidFill>
        <a:effectLst/>
      </p:bgPr>
    </p:bg>
    <p:spTree>
      <p:nvGrpSpPr>
        <p:cNvPr id="1" name=""/>
        <p:cNvGrpSpPr/>
        <p:nvPr/>
      </p:nvGrpSpPr>
      <p:grpSpPr>
        <a:xfrm>
          <a:off x="0" y="0"/>
          <a:ext cx="0" cy="0"/>
          <a:chOff x="0" y="0"/>
          <a:chExt cx="0" cy="0"/>
        </a:xfrm>
      </p:grpSpPr>
      <p:sp>
        <p:nvSpPr>
          <p:cNvPr id="7" name="TextBox 6"/>
          <p:cNvSpPr txBox="1"/>
          <p:nvPr/>
        </p:nvSpPr>
        <p:spPr>
          <a:xfrm>
            <a:off x="1691680" y="188640"/>
            <a:ext cx="7272808" cy="338554"/>
          </a:xfrm>
          <a:prstGeom prst="rect">
            <a:avLst/>
          </a:prstGeom>
          <a:noFill/>
        </p:spPr>
        <p:txBody>
          <a:bodyPr wrap="square" rtlCol="0">
            <a:spAutoFit/>
          </a:bodyPr>
          <a:lstStyle/>
          <a:p>
            <a:pPr algn="ctr"/>
            <a:r>
              <a:rPr lang="ru-RU" sz="1600" dirty="0" smtClean="0">
                <a:solidFill>
                  <a:prstClr val="black"/>
                </a:solidFill>
              </a:rPr>
              <a:t>Министерство труда, занятости и социального развития Архангельской области</a:t>
            </a:r>
            <a:endParaRPr lang="ru-RU" sz="1600" dirty="0">
              <a:solidFill>
                <a:prstClr val="black"/>
              </a:solidFill>
            </a:endParaRPr>
          </a:p>
        </p:txBody>
      </p:sp>
      <p:pic>
        <p:nvPicPr>
          <p:cNvPr id="1026" name="Picture 2" descr="https://2.downloader.disk.yandex.ru/preview/c7230edebda6620bee8416fefe201d59fd52076bf37a04c733faac3f24a66d30/inf/BDHQpD-AhEMUta-Zh8gkb7qEWPPrifs_0uwhzxnUz8xbxxXpWucAacjUX9Vdm4u58y0vIw5k05PZx1on5XVJ7Q%3D%3D?uid=0&amp;filename=80_let%2013.png&amp;disposition=inline&amp;hash=&amp;limit=0&amp;content_type=image%2Fpng&amp;tknv=v2&amp;size=1280x806"/>
          <p:cNvPicPr>
            <a:picLocks noChangeAspect="1" noChangeArrowheads="1"/>
          </p:cNvPicPr>
          <p:nvPr/>
        </p:nvPicPr>
        <p:blipFill>
          <a:blip r:embed="rId2" cstate="print"/>
          <a:srcRect/>
          <a:stretch>
            <a:fillRect/>
          </a:stretch>
        </p:blipFill>
        <p:spPr bwMode="auto">
          <a:xfrm>
            <a:off x="107504" y="188640"/>
            <a:ext cx="1242008" cy="1117253"/>
          </a:xfrm>
          <a:prstGeom prst="rect">
            <a:avLst/>
          </a:prstGeom>
          <a:noFill/>
        </p:spPr>
      </p:pic>
      <p:sp>
        <p:nvSpPr>
          <p:cNvPr id="3" name="Прямоугольник 2"/>
          <p:cNvSpPr/>
          <p:nvPr/>
        </p:nvSpPr>
        <p:spPr>
          <a:xfrm>
            <a:off x="467544" y="1331524"/>
            <a:ext cx="8496943" cy="369332"/>
          </a:xfrm>
          <a:prstGeom prst="rect">
            <a:avLst/>
          </a:prstGeom>
        </p:spPr>
        <p:txBody>
          <a:bodyPr wrap="square">
            <a:spAutoFit/>
          </a:bodyPr>
          <a:lstStyle/>
          <a:p>
            <a:endParaRPr lang="ru-RU" dirty="0">
              <a:solidFill>
                <a:prstClr val="black"/>
              </a:solidFill>
            </a:endParaRPr>
          </a:p>
        </p:txBody>
      </p:sp>
      <p:sp>
        <p:nvSpPr>
          <p:cNvPr id="4" name="Прямоугольник 3"/>
          <p:cNvSpPr/>
          <p:nvPr/>
        </p:nvSpPr>
        <p:spPr>
          <a:xfrm>
            <a:off x="2445787" y="777817"/>
            <a:ext cx="4753031" cy="646331"/>
          </a:xfrm>
          <a:prstGeom prst="rect">
            <a:avLst/>
          </a:prstGeom>
        </p:spPr>
        <p:txBody>
          <a:bodyPr wrap="none">
            <a:spAutoFit/>
          </a:bodyPr>
          <a:lstStyle/>
          <a:p>
            <a:pPr algn="ctr">
              <a:spcBef>
                <a:spcPct val="0"/>
              </a:spcBef>
            </a:pPr>
            <a:r>
              <a:rPr lang="ru-RU" altLang="ru-RU" b="1" dirty="0">
                <a:solidFill>
                  <a:srgbClr val="C00000"/>
                </a:solidFill>
                <a:latin typeface="Arial" charset="0"/>
              </a:rPr>
              <a:t>Препятствия в реализации прав </a:t>
            </a:r>
            <a:endParaRPr lang="ru-RU" altLang="ru-RU" b="1" dirty="0" smtClean="0">
              <a:solidFill>
                <a:srgbClr val="C00000"/>
              </a:solidFill>
              <a:latin typeface="Arial" charset="0"/>
            </a:endParaRPr>
          </a:p>
          <a:p>
            <a:pPr algn="ctr">
              <a:spcBef>
                <a:spcPct val="0"/>
              </a:spcBef>
            </a:pPr>
            <a:r>
              <a:rPr lang="ru-RU" altLang="ru-RU" b="1" dirty="0" smtClean="0">
                <a:solidFill>
                  <a:srgbClr val="C00000"/>
                </a:solidFill>
                <a:latin typeface="Arial" charset="0"/>
              </a:rPr>
              <a:t>при </a:t>
            </a:r>
            <a:r>
              <a:rPr lang="ru-RU" altLang="ru-RU" b="1" dirty="0">
                <a:solidFill>
                  <a:srgbClr val="C00000"/>
                </a:solidFill>
                <a:latin typeface="Arial" charset="0"/>
              </a:rPr>
              <a:t>предоставлении социальных услуг</a:t>
            </a:r>
          </a:p>
        </p:txBody>
      </p:sp>
      <p:sp>
        <p:nvSpPr>
          <p:cNvPr id="5" name="Прямоугольник 4"/>
          <p:cNvSpPr/>
          <p:nvPr/>
        </p:nvSpPr>
        <p:spPr>
          <a:xfrm>
            <a:off x="445084" y="1700856"/>
            <a:ext cx="8424936" cy="4524315"/>
          </a:xfrm>
          <a:prstGeom prst="rect">
            <a:avLst/>
          </a:prstGeom>
        </p:spPr>
        <p:txBody>
          <a:bodyPr wrap="square">
            <a:spAutoFit/>
          </a:bodyPr>
          <a:lstStyle/>
          <a:p>
            <a:pPr marL="285750" lvl="0" indent="-285750" fontAlgn="base">
              <a:spcBef>
                <a:spcPct val="0"/>
              </a:spcBef>
              <a:spcAft>
                <a:spcPct val="0"/>
              </a:spcAft>
              <a:buFont typeface="Wingdings" panose="05000000000000000000" pitchFamily="2" charset="2"/>
              <a:buChar char="ü"/>
              <a:defRPr/>
            </a:pPr>
            <a:r>
              <a:rPr lang="ru-RU" dirty="0">
                <a:solidFill>
                  <a:srgbClr val="002060"/>
                </a:solidFill>
                <a:latin typeface="Arial" charset="0"/>
                <a:cs typeface="Arial" charset="0"/>
              </a:rPr>
              <a:t>ограничение возможности выбора поставщика услуг с учетом его приближенности к месту их жительства;</a:t>
            </a:r>
          </a:p>
          <a:p>
            <a:pPr marL="285750" lvl="0" indent="-285750" fontAlgn="base">
              <a:spcBef>
                <a:spcPct val="0"/>
              </a:spcBef>
              <a:spcAft>
                <a:spcPct val="0"/>
              </a:spcAft>
              <a:buFont typeface="Wingdings" panose="05000000000000000000" pitchFamily="2" charset="2"/>
              <a:buChar char="ü"/>
              <a:defRPr/>
            </a:pPr>
            <a:r>
              <a:rPr lang="ru-RU" dirty="0">
                <a:solidFill>
                  <a:srgbClr val="002060"/>
                </a:solidFill>
                <a:latin typeface="Arial" charset="0"/>
                <a:cs typeface="Arial" charset="0"/>
              </a:rPr>
              <a:t>наличие стереотипов в решении вопросов жизнеустройства граждан </a:t>
            </a:r>
          </a:p>
          <a:p>
            <a:pPr lvl="0" fontAlgn="base">
              <a:spcBef>
                <a:spcPct val="0"/>
              </a:spcBef>
              <a:spcAft>
                <a:spcPct val="0"/>
              </a:spcAft>
              <a:defRPr/>
            </a:pPr>
            <a:r>
              <a:rPr lang="ru-RU" dirty="0">
                <a:solidFill>
                  <a:srgbClr val="002060"/>
                </a:solidFill>
                <a:latin typeface="Arial" charset="0"/>
                <a:cs typeface="Arial" charset="0"/>
              </a:rPr>
              <a:t>    с психическими расстройствами, преобладание стационарной формы;</a:t>
            </a:r>
          </a:p>
          <a:p>
            <a:pPr marL="285750" lvl="0" indent="-285750" fontAlgn="base">
              <a:spcBef>
                <a:spcPct val="0"/>
              </a:spcBef>
              <a:spcAft>
                <a:spcPct val="0"/>
              </a:spcAft>
              <a:buFont typeface="Wingdings" panose="05000000000000000000" pitchFamily="2" charset="2"/>
              <a:buChar char="ü"/>
              <a:defRPr/>
            </a:pPr>
            <a:r>
              <a:rPr lang="ru-RU" dirty="0">
                <a:solidFill>
                  <a:srgbClr val="002060"/>
                </a:solidFill>
                <a:latin typeface="Arial" charset="0"/>
                <a:cs typeface="Arial" charset="0"/>
              </a:rPr>
              <a:t>наличие очередности на получение социальных услуг в стационарной форме социального обслуживания, особенно психоневрологического профиля;</a:t>
            </a:r>
          </a:p>
          <a:p>
            <a:pPr marL="285750" lvl="0" indent="-285750" fontAlgn="base">
              <a:spcBef>
                <a:spcPct val="0"/>
              </a:spcBef>
              <a:spcAft>
                <a:spcPct val="0"/>
              </a:spcAft>
              <a:buFont typeface="Wingdings" panose="05000000000000000000" pitchFamily="2" charset="2"/>
              <a:buChar char="ü"/>
              <a:defRPr/>
            </a:pPr>
            <a:r>
              <a:rPr lang="ru-RU" dirty="0">
                <a:solidFill>
                  <a:srgbClr val="002060"/>
                </a:solidFill>
                <a:latin typeface="Arial" charset="0"/>
                <a:cs typeface="Arial" charset="0"/>
              </a:rPr>
              <a:t>недостаточное развитие форм поддерживаемого </a:t>
            </a:r>
            <a:r>
              <a:rPr lang="ru-RU" dirty="0" smtClean="0">
                <a:solidFill>
                  <a:srgbClr val="002060"/>
                </a:solidFill>
                <a:latin typeface="Arial" charset="0"/>
                <a:cs typeface="Arial" charset="0"/>
              </a:rPr>
              <a:t>проживания </a:t>
            </a:r>
            <a:r>
              <a:rPr lang="ru-RU" dirty="0">
                <a:solidFill>
                  <a:srgbClr val="002060"/>
                </a:solidFill>
                <a:latin typeface="Arial" charset="0"/>
                <a:cs typeface="Arial" charset="0"/>
              </a:rPr>
              <a:t>(сервисное жилье);</a:t>
            </a:r>
          </a:p>
          <a:p>
            <a:pPr marL="285750" lvl="0" indent="-285750" fontAlgn="base">
              <a:spcBef>
                <a:spcPct val="0"/>
              </a:spcBef>
              <a:spcAft>
                <a:spcPct val="0"/>
              </a:spcAft>
              <a:buFont typeface="Wingdings" panose="05000000000000000000" pitchFamily="2" charset="2"/>
              <a:buChar char="ü"/>
              <a:defRPr/>
            </a:pPr>
            <a:r>
              <a:rPr lang="ru-RU" dirty="0">
                <a:solidFill>
                  <a:srgbClr val="002060"/>
                </a:solidFill>
                <a:latin typeface="Arial" charset="0"/>
                <a:cs typeface="Arial" charset="0"/>
              </a:rPr>
              <a:t>отсутствие комплекса мер поддержки на рынке труда инвалидов вследствие психических расстройств, проблема занятости инвалидов </a:t>
            </a:r>
          </a:p>
          <a:p>
            <a:pPr lvl="0" fontAlgn="base">
              <a:spcBef>
                <a:spcPct val="0"/>
              </a:spcBef>
              <a:spcAft>
                <a:spcPct val="0"/>
              </a:spcAft>
              <a:defRPr/>
            </a:pPr>
            <a:r>
              <a:rPr lang="ru-RU" dirty="0">
                <a:solidFill>
                  <a:srgbClr val="002060"/>
                </a:solidFill>
                <a:latin typeface="Arial" charset="0"/>
                <a:cs typeface="Arial" charset="0"/>
              </a:rPr>
              <a:t>     с ментальными нарушениями;</a:t>
            </a:r>
          </a:p>
          <a:p>
            <a:pPr marL="285750" lvl="0" indent="-285750" fontAlgn="base">
              <a:spcBef>
                <a:spcPct val="0"/>
              </a:spcBef>
              <a:spcAft>
                <a:spcPct val="0"/>
              </a:spcAft>
              <a:buFont typeface="Wingdings" panose="05000000000000000000" pitchFamily="2" charset="2"/>
              <a:buChar char="ü"/>
              <a:defRPr/>
            </a:pPr>
            <a:r>
              <a:rPr lang="ru-RU" dirty="0" smtClean="0">
                <a:solidFill>
                  <a:srgbClr val="002060"/>
                </a:solidFill>
                <a:latin typeface="Arial" charset="0"/>
                <a:cs typeface="Arial" charset="0"/>
              </a:rPr>
              <a:t>несовершенство механизма </a:t>
            </a:r>
            <a:r>
              <a:rPr lang="ru-RU" dirty="0">
                <a:solidFill>
                  <a:srgbClr val="002060"/>
                </a:solidFill>
                <a:latin typeface="Arial" charset="0"/>
                <a:cs typeface="Arial" charset="0"/>
              </a:rPr>
              <a:t>межведомственного взаимодействия исполнительных органов государственной власти в части осуществления совместных действий (мероприятий) в рамках выполнения индивидуальных программ предоставления социальных услуг </a:t>
            </a:r>
            <a:endParaRPr lang="ru-RU" dirty="0">
              <a:solidFill>
                <a:srgbClr val="002060"/>
              </a:solidFill>
              <a:latin typeface="Arial" charset="0"/>
              <a:cs typeface="Arial" charset="0"/>
            </a:endParaRPr>
          </a:p>
        </p:txBody>
      </p:sp>
    </p:spTree>
    <p:extLst>
      <p:ext uri="{BB962C8B-B14F-4D97-AF65-F5344CB8AC3E}">
        <p14:creationId xmlns:p14="http://schemas.microsoft.com/office/powerpoint/2010/main" val="2245086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99">
            <a:alpha val="57000"/>
          </a:srgbClr>
        </a:solidFill>
        <a:effectLst/>
      </p:bgPr>
    </p:bg>
    <p:spTree>
      <p:nvGrpSpPr>
        <p:cNvPr id="1" name=""/>
        <p:cNvGrpSpPr/>
        <p:nvPr/>
      </p:nvGrpSpPr>
      <p:grpSpPr>
        <a:xfrm>
          <a:off x="0" y="0"/>
          <a:ext cx="0" cy="0"/>
          <a:chOff x="0" y="0"/>
          <a:chExt cx="0" cy="0"/>
        </a:xfrm>
      </p:grpSpPr>
      <p:sp>
        <p:nvSpPr>
          <p:cNvPr id="7" name="TextBox 6"/>
          <p:cNvSpPr txBox="1"/>
          <p:nvPr/>
        </p:nvSpPr>
        <p:spPr>
          <a:xfrm>
            <a:off x="1691680" y="188640"/>
            <a:ext cx="7272808" cy="338554"/>
          </a:xfrm>
          <a:prstGeom prst="rect">
            <a:avLst/>
          </a:prstGeom>
          <a:noFill/>
        </p:spPr>
        <p:txBody>
          <a:bodyPr wrap="square" rtlCol="0">
            <a:spAutoFit/>
          </a:bodyPr>
          <a:lstStyle/>
          <a:p>
            <a:pPr algn="ctr"/>
            <a:r>
              <a:rPr lang="ru-RU" sz="1600" dirty="0" smtClean="0">
                <a:solidFill>
                  <a:prstClr val="black"/>
                </a:solidFill>
              </a:rPr>
              <a:t>Министерство труда, занятости и социального развития Архангельской области</a:t>
            </a:r>
            <a:endParaRPr lang="ru-RU" sz="1600" dirty="0">
              <a:solidFill>
                <a:prstClr val="black"/>
              </a:solidFill>
            </a:endParaRPr>
          </a:p>
        </p:txBody>
      </p:sp>
      <p:pic>
        <p:nvPicPr>
          <p:cNvPr id="1026" name="Picture 2" descr="https://2.downloader.disk.yandex.ru/preview/c7230edebda6620bee8416fefe201d59fd52076bf37a04c733faac3f24a66d30/inf/BDHQpD-AhEMUta-Zh8gkb7qEWPPrifs_0uwhzxnUz8xbxxXpWucAacjUX9Vdm4u58y0vIw5k05PZx1on5XVJ7Q%3D%3D?uid=0&amp;filename=80_let%2013.png&amp;disposition=inline&amp;hash=&amp;limit=0&amp;content_type=image%2Fpng&amp;tknv=v2&amp;size=1280x806"/>
          <p:cNvPicPr>
            <a:picLocks noChangeAspect="1" noChangeArrowheads="1"/>
          </p:cNvPicPr>
          <p:nvPr/>
        </p:nvPicPr>
        <p:blipFill>
          <a:blip r:embed="rId2" cstate="print"/>
          <a:srcRect/>
          <a:stretch>
            <a:fillRect/>
          </a:stretch>
        </p:blipFill>
        <p:spPr bwMode="auto">
          <a:xfrm>
            <a:off x="107504" y="188640"/>
            <a:ext cx="1242008" cy="1117253"/>
          </a:xfrm>
          <a:prstGeom prst="rect">
            <a:avLst/>
          </a:prstGeom>
          <a:noFill/>
        </p:spPr>
      </p:pic>
      <p:sp>
        <p:nvSpPr>
          <p:cNvPr id="3" name="Прямоугольник 2"/>
          <p:cNvSpPr/>
          <p:nvPr/>
        </p:nvSpPr>
        <p:spPr>
          <a:xfrm>
            <a:off x="467544" y="1331524"/>
            <a:ext cx="8496943" cy="4662815"/>
          </a:xfrm>
          <a:prstGeom prst="rect">
            <a:avLst/>
          </a:prstGeom>
        </p:spPr>
        <p:txBody>
          <a:bodyPr wrap="square">
            <a:spAutoFit/>
          </a:bodyPr>
          <a:lstStyle/>
          <a:p>
            <a:r>
              <a:rPr lang="ru-RU" sz="2000" b="1" dirty="0">
                <a:solidFill>
                  <a:srgbClr val="002060"/>
                </a:solidFill>
              </a:rPr>
              <a:t>Концепция совершенствования поддержки совершеннолетних граждан </a:t>
            </a:r>
            <a:endParaRPr lang="ru-RU" sz="2000" b="1" dirty="0" smtClean="0">
              <a:solidFill>
                <a:srgbClr val="002060"/>
              </a:solidFill>
            </a:endParaRPr>
          </a:p>
          <a:p>
            <a:r>
              <a:rPr lang="ru-RU" sz="2000" b="1" dirty="0" smtClean="0">
                <a:solidFill>
                  <a:srgbClr val="002060"/>
                </a:solidFill>
              </a:rPr>
              <a:t>с </a:t>
            </a:r>
            <a:r>
              <a:rPr lang="ru-RU" sz="2000" b="1" dirty="0">
                <a:solidFill>
                  <a:srgbClr val="002060"/>
                </a:solidFill>
              </a:rPr>
              <a:t>ментальными особенностями здоровья в Архангельской области </a:t>
            </a:r>
            <a:r>
              <a:rPr lang="ru-RU" sz="2000" b="1" dirty="0" smtClean="0">
                <a:solidFill>
                  <a:srgbClr val="002060"/>
                </a:solidFill>
              </a:rPr>
              <a:t>                            на </a:t>
            </a:r>
            <a:r>
              <a:rPr lang="ru-RU" sz="2000" b="1" dirty="0">
                <a:solidFill>
                  <a:srgbClr val="002060"/>
                </a:solidFill>
              </a:rPr>
              <a:t>2016 – 2020 годы </a:t>
            </a:r>
            <a:r>
              <a:rPr lang="ru-RU" sz="2000" b="1" dirty="0" smtClean="0">
                <a:solidFill>
                  <a:srgbClr val="002060"/>
                </a:solidFill>
              </a:rPr>
              <a:t>(постановление </a:t>
            </a:r>
            <a:r>
              <a:rPr lang="ru-RU" sz="2000" b="1" dirty="0">
                <a:solidFill>
                  <a:srgbClr val="002060"/>
                </a:solidFill>
              </a:rPr>
              <a:t>Правительства Архангельской области 10 ноября 2016 года № </a:t>
            </a:r>
            <a:r>
              <a:rPr lang="ru-RU" sz="2000" b="1" dirty="0" smtClean="0">
                <a:solidFill>
                  <a:srgbClr val="002060"/>
                </a:solidFill>
              </a:rPr>
              <a:t>449-пп)</a:t>
            </a:r>
          </a:p>
          <a:p>
            <a:endParaRPr lang="ru-RU" sz="2000" b="1" dirty="0" smtClean="0">
              <a:solidFill>
                <a:srgbClr val="002060"/>
              </a:solidFill>
            </a:endParaRPr>
          </a:p>
          <a:p>
            <a:r>
              <a:rPr lang="ru-RU" sz="2000" b="1" dirty="0" smtClean="0">
                <a:solidFill>
                  <a:srgbClr val="C00000"/>
                </a:solidFill>
              </a:rPr>
              <a:t>Инструменты реализации Концепции:</a:t>
            </a:r>
            <a:endParaRPr lang="ru-RU" sz="2000" b="1" dirty="0">
              <a:solidFill>
                <a:srgbClr val="C00000"/>
              </a:solidFill>
            </a:endParaRPr>
          </a:p>
          <a:p>
            <a:pPr marL="285750" indent="-285750">
              <a:spcAft>
                <a:spcPts val="600"/>
              </a:spcAft>
              <a:buFont typeface="Wingdings" panose="05000000000000000000" pitchFamily="2" charset="2"/>
              <a:buChar char="q"/>
            </a:pPr>
            <a:r>
              <a:rPr lang="ru-RU" b="1" dirty="0" smtClean="0">
                <a:solidFill>
                  <a:srgbClr val="002060"/>
                </a:solidFill>
              </a:rPr>
              <a:t>план </a:t>
            </a:r>
            <a:r>
              <a:rPr lang="ru-RU" b="1" dirty="0">
                <a:solidFill>
                  <a:srgbClr val="002060"/>
                </a:solidFill>
              </a:rPr>
              <a:t>реализации мероприятий </a:t>
            </a:r>
            <a:r>
              <a:rPr lang="ru-RU" b="1" dirty="0" smtClean="0">
                <a:solidFill>
                  <a:srgbClr val="002060"/>
                </a:solidFill>
              </a:rPr>
              <a:t>Концепции (распоряжение министерства                    от 15.09.2017 №1209-р) ;</a:t>
            </a:r>
            <a:endParaRPr lang="ru-RU" b="1" dirty="0">
              <a:solidFill>
                <a:srgbClr val="002060"/>
              </a:solidFill>
            </a:endParaRPr>
          </a:p>
          <a:p>
            <a:pPr marL="285750" indent="-285750">
              <a:spcAft>
                <a:spcPts val="600"/>
              </a:spcAft>
              <a:buFont typeface="Wingdings" panose="05000000000000000000" pitchFamily="2" charset="2"/>
              <a:buChar char="q"/>
            </a:pPr>
            <a:r>
              <a:rPr lang="ru-RU" b="1" dirty="0" smtClean="0">
                <a:solidFill>
                  <a:srgbClr val="002060"/>
                </a:solidFill>
              </a:rPr>
              <a:t>Регламент </a:t>
            </a:r>
            <a:r>
              <a:rPr lang="ru-RU" b="1" dirty="0">
                <a:solidFill>
                  <a:srgbClr val="002060"/>
                </a:solidFill>
              </a:rPr>
              <a:t>межведомственного взаимодействия исполнительных органов государственной власти Архангельской области в связи с реализацией полномочий в сфере социального </a:t>
            </a:r>
            <a:r>
              <a:rPr lang="ru-RU" b="1" dirty="0" smtClean="0">
                <a:solidFill>
                  <a:srgbClr val="002060"/>
                </a:solidFill>
              </a:rPr>
              <a:t>обслуживания (постановление </a:t>
            </a:r>
            <a:r>
              <a:rPr lang="ru-RU" b="1" dirty="0">
                <a:solidFill>
                  <a:srgbClr val="002060"/>
                </a:solidFill>
              </a:rPr>
              <a:t>Правительства Архангельской области от 07 </a:t>
            </a:r>
            <a:r>
              <a:rPr lang="ru-RU" b="1" dirty="0" smtClean="0">
                <a:solidFill>
                  <a:srgbClr val="002060"/>
                </a:solidFill>
              </a:rPr>
              <a:t>ноября 2014 </a:t>
            </a:r>
            <a:r>
              <a:rPr lang="ru-RU" b="1" dirty="0">
                <a:solidFill>
                  <a:srgbClr val="002060"/>
                </a:solidFill>
              </a:rPr>
              <a:t>года № </a:t>
            </a:r>
            <a:r>
              <a:rPr lang="ru-RU" b="1" dirty="0" smtClean="0">
                <a:solidFill>
                  <a:srgbClr val="002060"/>
                </a:solidFill>
              </a:rPr>
              <a:t>452-пп);</a:t>
            </a:r>
          </a:p>
          <a:p>
            <a:pPr marL="285750" indent="-285750">
              <a:spcAft>
                <a:spcPts val="600"/>
              </a:spcAft>
              <a:buFont typeface="Wingdings" panose="05000000000000000000" pitchFamily="2" charset="2"/>
              <a:buChar char="q"/>
            </a:pPr>
            <a:r>
              <a:rPr lang="ru-RU" b="1" dirty="0" smtClean="0">
                <a:solidFill>
                  <a:srgbClr val="002060"/>
                </a:solidFill>
              </a:rPr>
              <a:t> Государственная программа </a:t>
            </a:r>
            <a:r>
              <a:rPr lang="ru-RU" b="1" dirty="0">
                <a:solidFill>
                  <a:srgbClr val="002060"/>
                </a:solidFill>
              </a:rPr>
              <a:t>Архангельской области «Социальная поддержка граждан в Архангельской области (2013 – 2020 годы</a:t>
            </a:r>
            <a:r>
              <a:rPr lang="ru-RU" b="1" dirty="0" smtClean="0">
                <a:solidFill>
                  <a:srgbClr val="002060"/>
                </a:solidFill>
              </a:rPr>
              <a:t>)» (постановление Правительства Архангельской области от </a:t>
            </a:r>
            <a:r>
              <a:rPr lang="ru-RU" b="1" dirty="0">
                <a:solidFill>
                  <a:srgbClr val="002060"/>
                </a:solidFill>
              </a:rPr>
              <a:t>12 октября </a:t>
            </a:r>
            <a:r>
              <a:rPr lang="ru-RU" b="1" dirty="0" smtClean="0">
                <a:solidFill>
                  <a:srgbClr val="002060"/>
                </a:solidFill>
              </a:rPr>
              <a:t>2012 </a:t>
            </a:r>
            <a:r>
              <a:rPr lang="ru-RU" b="1" dirty="0">
                <a:solidFill>
                  <a:srgbClr val="002060"/>
                </a:solidFill>
              </a:rPr>
              <a:t>года № </a:t>
            </a:r>
            <a:r>
              <a:rPr lang="ru-RU" b="1" dirty="0" smtClean="0">
                <a:solidFill>
                  <a:srgbClr val="002060"/>
                </a:solidFill>
              </a:rPr>
              <a:t>464-пп)</a:t>
            </a:r>
            <a:endParaRPr lang="ru-RU" dirty="0"/>
          </a:p>
        </p:txBody>
      </p:sp>
    </p:spTree>
    <p:extLst>
      <p:ext uri="{BB962C8B-B14F-4D97-AF65-F5344CB8AC3E}">
        <p14:creationId xmlns:p14="http://schemas.microsoft.com/office/powerpoint/2010/main" val="591154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99">
            <a:alpha val="57000"/>
          </a:srgbClr>
        </a:solidFill>
        <a:effectLst/>
      </p:bgPr>
    </p:bg>
    <p:spTree>
      <p:nvGrpSpPr>
        <p:cNvPr id="1" name=""/>
        <p:cNvGrpSpPr/>
        <p:nvPr/>
      </p:nvGrpSpPr>
      <p:grpSpPr>
        <a:xfrm>
          <a:off x="0" y="0"/>
          <a:ext cx="0" cy="0"/>
          <a:chOff x="0" y="0"/>
          <a:chExt cx="0" cy="0"/>
        </a:xfrm>
      </p:grpSpPr>
      <p:sp>
        <p:nvSpPr>
          <p:cNvPr id="7" name="TextBox 6"/>
          <p:cNvSpPr txBox="1"/>
          <p:nvPr/>
        </p:nvSpPr>
        <p:spPr>
          <a:xfrm>
            <a:off x="1691680" y="188640"/>
            <a:ext cx="7272808" cy="338554"/>
          </a:xfrm>
          <a:prstGeom prst="rect">
            <a:avLst/>
          </a:prstGeom>
          <a:noFill/>
        </p:spPr>
        <p:txBody>
          <a:bodyPr wrap="square" rtlCol="0">
            <a:spAutoFit/>
          </a:bodyPr>
          <a:lstStyle/>
          <a:p>
            <a:pPr algn="ctr"/>
            <a:r>
              <a:rPr lang="ru-RU" sz="1600" dirty="0" smtClean="0">
                <a:solidFill>
                  <a:prstClr val="black"/>
                </a:solidFill>
              </a:rPr>
              <a:t>Министерство труда, занятости и социального развития Архангельской области</a:t>
            </a:r>
            <a:endParaRPr lang="ru-RU" sz="1600" dirty="0">
              <a:solidFill>
                <a:prstClr val="black"/>
              </a:solidFill>
            </a:endParaRPr>
          </a:p>
        </p:txBody>
      </p:sp>
      <p:pic>
        <p:nvPicPr>
          <p:cNvPr id="1026" name="Picture 2" descr="https://2.downloader.disk.yandex.ru/preview/c7230edebda6620bee8416fefe201d59fd52076bf37a04c733faac3f24a66d30/inf/BDHQpD-AhEMUta-Zh8gkb7qEWPPrifs_0uwhzxnUz8xbxxXpWucAacjUX9Vdm4u58y0vIw5k05PZx1on5XVJ7Q%3D%3D?uid=0&amp;filename=80_let%2013.png&amp;disposition=inline&amp;hash=&amp;limit=0&amp;content_type=image%2Fpng&amp;tknv=v2&amp;size=1280x806"/>
          <p:cNvPicPr>
            <a:picLocks noChangeAspect="1" noChangeArrowheads="1"/>
          </p:cNvPicPr>
          <p:nvPr/>
        </p:nvPicPr>
        <p:blipFill>
          <a:blip r:embed="rId2" cstate="print"/>
          <a:srcRect/>
          <a:stretch>
            <a:fillRect/>
          </a:stretch>
        </p:blipFill>
        <p:spPr bwMode="auto">
          <a:xfrm>
            <a:off x="107504" y="188640"/>
            <a:ext cx="1242008" cy="1117253"/>
          </a:xfrm>
          <a:prstGeom prst="rect">
            <a:avLst/>
          </a:prstGeom>
          <a:noFill/>
        </p:spPr>
      </p:pic>
      <p:sp>
        <p:nvSpPr>
          <p:cNvPr id="3" name="Прямоугольник 2"/>
          <p:cNvSpPr/>
          <p:nvPr/>
        </p:nvSpPr>
        <p:spPr>
          <a:xfrm>
            <a:off x="467544" y="1331524"/>
            <a:ext cx="8496943" cy="369332"/>
          </a:xfrm>
          <a:prstGeom prst="rect">
            <a:avLst/>
          </a:prstGeom>
        </p:spPr>
        <p:txBody>
          <a:bodyPr wrap="square">
            <a:spAutoFit/>
          </a:bodyPr>
          <a:lstStyle/>
          <a:p>
            <a:endParaRPr lang="ru-RU" dirty="0">
              <a:solidFill>
                <a:prstClr val="black"/>
              </a:solidFill>
            </a:endParaRPr>
          </a:p>
        </p:txBody>
      </p:sp>
      <p:sp>
        <p:nvSpPr>
          <p:cNvPr id="2" name="Прямоугольник 1"/>
          <p:cNvSpPr/>
          <p:nvPr/>
        </p:nvSpPr>
        <p:spPr>
          <a:xfrm>
            <a:off x="611560" y="1359886"/>
            <a:ext cx="8208912" cy="4478149"/>
          </a:xfrm>
          <a:prstGeom prst="rect">
            <a:avLst/>
          </a:prstGeom>
        </p:spPr>
        <p:txBody>
          <a:bodyPr wrap="square">
            <a:spAutoFit/>
          </a:bodyPr>
          <a:lstStyle/>
          <a:p>
            <a:pPr marL="285750" lvl="0" indent="-285750" fontAlgn="base">
              <a:spcBef>
                <a:spcPct val="0"/>
              </a:spcBef>
              <a:spcAft>
                <a:spcPct val="0"/>
              </a:spcAft>
              <a:buFont typeface="Wingdings" panose="05000000000000000000" pitchFamily="2" charset="2"/>
              <a:buChar char="ü"/>
            </a:pPr>
            <a:r>
              <a:rPr lang="ru-RU" altLang="ru-RU" b="1" dirty="0">
                <a:solidFill>
                  <a:srgbClr val="002060"/>
                </a:solidFill>
                <a:latin typeface="Arial" charset="0"/>
                <a:cs typeface="Arial" charset="0"/>
              </a:rPr>
              <a:t>Исполнительные органы государственной власти Архангельской области</a:t>
            </a:r>
          </a:p>
          <a:p>
            <a:pPr lvl="0" fontAlgn="base">
              <a:spcBef>
                <a:spcPct val="0"/>
              </a:spcBef>
              <a:spcAft>
                <a:spcPct val="0"/>
              </a:spcAft>
            </a:pPr>
            <a:r>
              <a:rPr lang="ru-RU" altLang="ru-RU" dirty="0">
                <a:solidFill>
                  <a:srgbClr val="002060"/>
                </a:solidFill>
                <a:latin typeface="Arial" charset="0"/>
                <a:cs typeface="Arial" charset="0"/>
              </a:rPr>
              <a:t>министерство труда, занятости и социального развития Архангельской области, </a:t>
            </a:r>
          </a:p>
          <a:p>
            <a:pPr lvl="0" fontAlgn="base">
              <a:spcBef>
                <a:spcPct val="0"/>
              </a:spcBef>
              <a:spcAft>
                <a:spcPct val="0"/>
              </a:spcAft>
            </a:pPr>
            <a:r>
              <a:rPr lang="ru-RU" altLang="ru-RU" dirty="0">
                <a:solidFill>
                  <a:srgbClr val="002060"/>
                </a:solidFill>
                <a:latin typeface="Arial" charset="0"/>
                <a:cs typeface="Arial" charset="0"/>
              </a:rPr>
              <a:t>министерство здравоохранения Архангельской области,</a:t>
            </a:r>
          </a:p>
          <a:p>
            <a:pPr lvl="0" fontAlgn="base">
              <a:spcBef>
                <a:spcPct val="0"/>
              </a:spcBef>
              <a:spcAft>
                <a:spcPct val="0"/>
              </a:spcAft>
            </a:pPr>
            <a:r>
              <a:rPr lang="ru-RU" altLang="ru-RU" dirty="0">
                <a:solidFill>
                  <a:srgbClr val="002060"/>
                </a:solidFill>
                <a:latin typeface="Arial" charset="0"/>
                <a:cs typeface="Arial" charset="0"/>
              </a:rPr>
              <a:t>министерство образования и науки Архангельской области,</a:t>
            </a:r>
          </a:p>
          <a:p>
            <a:pPr lvl="0" fontAlgn="base">
              <a:spcBef>
                <a:spcPct val="0"/>
              </a:spcBef>
              <a:spcAft>
                <a:spcPct val="0"/>
              </a:spcAft>
            </a:pPr>
            <a:r>
              <a:rPr lang="ru-RU" altLang="ru-RU" dirty="0">
                <a:solidFill>
                  <a:srgbClr val="002060"/>
                </a:solidFill>
                <a:latin typeface="Arial" charset="0"/>
                <a:cs typeface="Arial" charset="0"/>
              </a:rPr>
              <a:t>министерство культуры Архангельской области,</a:t>
            </a:r>
          </a:p>
          <a:p>
            <a:pPr lvl="0" fontAlgn="base">
              <a:spcBef>
                <a:spcPct val="0"/>
              </a:spcBef>
              <a:spcAft>
                <a:spcPct val="0"/>
              </a:spcAft>
            </a:pPr>
            <a:r>
              <a:rPr lang="ru-RU" altLang="ru-RU" dirty="0">
                <a:solidFill>
                  <a:srgbClr val="002060"/>
                </a:solidFill>
                <a:latin typeface="Arial" charset="0"/>
                <a:cs typeface="Arial" charset="0"/>
              </a:rPr>
              <a:t>агентство по спорту Архангельской </a:t>
            </a:r>
            <a:r>
              <a:rPr lang="ru-RU" altLang="ru-RU" dirty="0" smtClean="0">
                <a:solidFill>
                  <a:srgbClr val="002060"/>
                </a:solidFill>
                <a:latin typeface="Arial" charset="0"/>
                <a:cs typeface="Arial" charset="0"/>
              </a:rPr>
              <a:t>области</a:t>
            </a:r>
          </a:p>
          <a:p>
            <a:pPr marL="285750" lvl="0" indent="-285750" fontAlgn="base">
              <a:spcBef>
                <a:spcPct val="0"/>
              </a:spcBef>
              <a:spcAft>
                <a:spcPct val="0"/>
              </a:spcAft>
              <a:buFont typeface="Wingdings" panose="05000000000000000000" pitchFamily="2" charset="2"/>
              <a:buChar char="ü"/>
            </a:pPr>
            <a:endParaRPr lang="ru-RU" altLang="ru-RU" dirty="0">
              <a:solidFill>
                <a:srgbClr val="002060"/>
              </a:solidFill>
              <a:latin typeface="Arial" charset="0"/>
              <a:cs typeface="Arial" charset="0"/>
            </a:endParaRPr>
          </a:p>
          <a:p>
            <a:pPr marL="285750" lvl="0" indent="-285750" fontAlgn="base">
              <a:spcBef>
                <a:spcPct val="0"/>
              </a:spcBef>
              <a:spcAft>
                <a:spcPts val="600"/>
              </a:spcAft>
              <a:buFont typeface="Wingdings" panose="05000000000000000000" pitchFamily="2" charset="2"/>
              <a:buChar char="ü"/>
            </a:pPr>
            <a:r>
              <a:rPr lang="ru-RU" altLang="ru-RU" b="1" dirty="0">
                <a:solidFill>
                  <a:srgbClr val="002060"/>
                </a:solidFill>
                <a:latin typeface="Arial" charset="0"/>
                <a:cs typeface="Arial" charset="0"/>
              </a:rPr>
              <a:t>подведомственные учреждения ИОГВ;</a:t>
            </a:r>
          </a:p>
          <a:p>
            <a:pPr marL="285750" lvl="0" indent="-285750" fontAlgn="base">
              <a:spcBef>
                <a:spcPct val="0"/>
              </a:spcBef>
              <a:spcAft>
                <a:spcPts val="600"/>
              </a:spcAft>
              <a:buFont typeface="Wingdings" panose="05000000000000000000" pitchFamily="2" charset="2"/>
              <a:buChar char="ü"/>
            </a:pPr>
            <a:r>
              <a:rPr lang="ru-RU" altLang="ru-RU" b="1" dirty="0">
                <a:solidFill>
                  <a:srgbClr val="002060"/>
                </a:solidFill>
                <a:latin typeface="Arial" charset="0"/>
                <a:cs typeface="Arial" charset="0"/>
              </a:rPr>
              <a:t>негосударственные организации, предоставляющие социальные услуги</a:t>
            </a:r>
            <a:r>
              <a:rPr lang="ru-RU" altLang="ru-RU" b="1" dirty="0" smtClean="0">
                <a:solidFill>
                  <a:srgbClr val="002060"/>
                </a:solidFill>
                <a:latin typeface="Arial" charset="0"/>
                <a:cs typeface="Arial" charset="0"/>
              </a:rPr>
              <a:t>;</a:t>
            </a:r>
          </a:p>
          <a:p>
            <a:pPr marL="285750" lvl="0" indent="-285750" fontAlgn="base">
              <a:spcBef>
                <a:spcPct val="0"/>
              </a:spcBef>
              <a:spcAft>
                <a:spcPts val="600"/>
              </a:spcAft>
              <a:buFont typeface="Wingdings" panose="05000000000000000000" pitchFamily="2" charset="2"/>
              <a:buChar char="ü"/>
            </a:pPr>
            <a:r>
              <a:rPr lang="ru-RU" altLang="ru-RU" b="1" dirty="0" smtClean="0">
                <a:solidFill>
                  <a:srgbClr val="002060"/>
                </a:solidFill>
                <a:latin typeface="Arial" charset="0"/>
                <a:cs typeface="Arial" charset="0"/>
              </a:rPr>
              <a:t>иные </a:t>
            </a:r>
            <a:r>
              <a:rPr lang="ru-RU" altLang="ru-RU" b="1" dirty="0">
                <a:solidFill>
                  <a:srgbClr val="002060"/>
                </a:solidFill>
                <a:latin typeface="Arial" charset="0"/>
                <a:cs typeface="Arial" charset="0"/>
              </a:rPr>
              <a:t>заинтересованные органы и организации (органы местного самоуправления, общественные объединения)</a:t>
            </a:r>
            <a:endParaRPr lang="en-US" altLang="ru-RU" b="1" dirty="0">
              <a:solidFill>
                <a:srgbClr val="002060"/>
              </a:solidFill>
              <a:latin typeface="Arial" charset="0"/>
              <a:cs typeface="Arial" charset="0"/>
            </a:endParaRPr>
          </a:p>
          <a:p>
            <a:pPr marL="285750" lvl="0" indent="-285750" algn="ctr" fontAlgn="base">
              <a:spcBef>
                <a:spcPct val="0"/>
              </a:spcBef>
              <a:spcAft>
                <a:spcPts val="600"/>
              </a:spcAft>
              <a:buFont typeface="Wingdings" panose="05000000000000000000" pitchFamily="2" charset="2"/>
              <a:buChar char="ü"/>
            </a:pPr>
            <a:endParaRPr lang="ru-RU" altLang="ru-RU" b="1" dirty="0" smtClean="0">
              <a:solidFill>
                <a:srgbClr val="002060"/>
              </a:solidFill>
              <a:latin typeface="Arial" charset="0"/>
              <a:cs typeface="Arial" charset="0"/>
            </a:endParaRPr>
          </a:p>
        </p:txBody>
      </p:sp>
      <p:sp>
        <p:nvSpPr>
          <p:cNvPr id="4" name="Прямоугольник 3"/>
          <p:cNvSpPr/>
          <p:nvPr/>
        </p:nvSpPr>
        <p:spPr>
          <a:xfrm>
            <a:off x="2771800" y="777817"/>
            <a:ext cx="4100994" cy="369332"/>
          </a:xfrm>
          <a:prstGeom prst="rect">
            <a:avLst/>
          </a:prstGeom>
        </p:spPr>
        <p:txBody>
          <a:bodyPr wrap="none">
            <a:spAutoFit/>
          </a:bodyPr>
          <a:lstStyle/>
          <a:p>
            <a:pPr algn="ctr">
              <a:spcBef>
                <a:spcPct val="0"/>
              </a:spcBef>
              <a:buFontTx/>
              <a:buNone/>
            </a:pPr>
            <a:r>
              <a:rPr lang="ru-RU" altLang="ru-RU" b="1" dirty="0" smtClean="0">
                <a:solidFill>
                  <a:srgbClr val="C00000"/>
                </a:solidFill>
                <a:latin typeface="Arial" charset="0"/>
              </a:rPr>
              <a:t>Участники </a:t>
            </a:r>
            <a:r>
              <a:rPr lang="ru-RU" altLang="ru-RU" b="1" dirty="0">
                <a:solidFill>
                  <a:srgbClr val="C00000"/>
                </a:solidFill>
                <a:latin typeface="Arial" charset="0"/>
              </a:rPr>
              <a:t>реализации Концепции</a:t>
            </a:r>
          </a:p>
        </p:txBody>
      </p:sp>
    </p:spTree>
    <p:extLst>
      <p:ext uri="{BB962C8B-B14F-4D97-AF65-F5344CB8AC3E}">
        <p14:creationId xmlns:p14="http://schemas.microsoft.com/office/powerpoint/2010/main" val="804526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99">
            <a:alpha val="57000"/>
          </a:srgbClr>
        </a:solidFill>
        <a:effectLst/>
      </p:bgPr>
    </p:bg>
    <p:spTree>
      <p:nvGrpSpPr>
        <p:cNvPr id="1" name=""/>
        <p:cNvGrpSpPr/>
        <p:nvPr/>
      </p:nvGrpSpPr>
      <p:grpSpPr>
        <a:xfrm>
          <a:off x="0" y="0"/>
          <a:ext cx="0" cy="0"/>
          <a:chOff x="0" y="0"/>
          <a:chExt cx="0" cy="0"/>
        </a:xfrm>
      </p:grpSpPr>
      <p:sp>
        <p:nvSpPr>
          <p:cNvPr id="7" name="TextBox 6"/>
          <p:cNvSpPr txBox="1"/>
          <p:nvPr/>
        </p:nvSpPr>
        <p:spPr>
          <a:xfrm>
            <a:off x="1691680" y="188640"/>
            <a:ext cx="7272808" cy="338554"/>
          </a:xfrm>
          <a:prstGeom prst="rect">
            <a:avLst/>
          </a:prstGeom>
          <a:noFill/>
        </p:spPr>
        <p:txBody>
          <a:bodyPr wrap="square" rtlCol="0">
            <a:spAutoFit/>
          </a:bodyPr>
          <a:lstStyle/>
          <a:p>
            <a:pPr algn="ctr"/>
            <a:r>
              <a:rPr lang="ru-RU" sz="1600" dirty="0" smtClean="0">
                <a:solidFill>
                  <a:prstClr val="black"/>
                </a:solidFill>
              </a:rPr>
              <a:t>Министерство труда, занятости и социального развития Архангельской области</a:t>
            </a:r>
            <a:endParaRPr lang="ru-RU" sz="1600" dirty="0">
              <a:solidFill>
                <a:prstClr val="black"/>
              </a:solidFill>
            </a:endParaRPr>
          </a:p>
        </p:txBody>
      </p:sp>
      <p:pic>
        <p:nvPicPr>
          <p:cNvPr id="1026" name="Picture 2" descr="https://2.downloader.disk.yandex.ru/preview/c7230edebda6620bee8416fefe201d59fd52076bf37a04c733faac3f24a66d30/inf/BDHQpD-AhEMUta-Zh8gkb7qEWPPrifs_0uwhzxnUz8xbxxXpWucAacjUX9Vdm4u58y0vIw5k05PZx1on5XVJ7Q%3D%3D?uid=0&amp;filename=80_let%2013.png&amp;disposition=inline&amp;hash=&amp;limit=0&amp;content_type=image%2Fpng&amp;tknv=v2&amp;size=1280x806"/>
          <p:cNvPicPr>
            <a:picLocks noChangeAspect="1" noChangeArrowheads="1"/>
          </p:cNvPicPr>
          <p:nvPr/>
        </p:nvPicPr>
        <p:blipFill>
          <a:blip r:embed="rId2" cstate="print"/>
          <a:srcRect/>
          <a:stretch>
            <a:fillRect/>
          </a:stretch>
        </p:blipFill>
        <p:spPr bwMode="auto">
          <a:xfrm>
            <a:off x="107504" y="188640"/>
            <a:ext cx="1242008" cy="1117253"/>
          </a:xfrm>
          <a:prstGeom prst="rect">
            <a:avLst/>
          </a:prstGeom>
          <a:noFill/>
        </p:spPr>
      </p:pic>
      <p:sp>
        <p:nvSpPr>
          <p:cNvPr id="3" name="Прямоугольник 2"/>
          <p:cNvSpPr/>
          <p:nvPr/>
        </p:nvSpPr>
        <p:spPr>
          <a:xfrm>
            <a:off x="107504" y="733682"/>
            <a:ext cx="8928992" cy="6247864"/>
          </a:xfrm>
          <a:prstGeom prst="rect">
            <a:avLst/>
          </a:prstGeom>
        </p:spPr>
        <p:txBody>
          <a:bodyPr wrap="square">
            <a:spAutoFit/>
          </a:bodyPr>
          <a:lstStyle/>
          <a:p>
            <a:pPr algn="ctr"/>
            <a:r>
              <a:rPr lang="ru-RU" dirty="0">
                <a:latin typeface="Arial" panose="020B0604020202020204" pitchFamily="34" charset="0"/>
                <a:cs typeface="Arial" panose="020B0604020202020204" pitchFamily="34" charset="0"/>
              </a:rPr>
              <a:t>	</a:t>
            </a:r>
            <a:r>
              <a:rPr lang="ru-RU" b="1" dirty="0" smtClean="0">
                <a:solidFill>
                  <a:srgbClr val="C00000"/>
                </a:solidFill>
                <a:latin typeface="Arial" panose="020B0604020202020204" pitchFamily="34" charset="0"/>
                <a:cs typeface="Arial" panose="020B0604020202020204" pitchFamily="34" charset="0"/>
              </a:rPr>
              <a:t>Приоритетные задачи</a:t>
            </a:r>
          </a:p>
          <a:p>
            <a:pPr algn="ctr"/>
            <a:endParaRPr lang="ru-RU" dirty="0">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q"/>
            </a:pPr>
            <a:r>
              <a:rPr lang="ru-RU" dirty="0" smtClean="0">
                <a:solidFill>
                  <a:srgbClr val="002060"/>
                </a:solidFill>
                <a:latin typeface="Arial" panose="020B0604020202020204" pitchFamily="34" charset="0"/>
                <a:cs typeface="Arial" panose="020B0604020202020204" pitchFamily="34" charset="0"/>
              </a:rPr>
              <a:t>повышение </a:t>
            </a:r>
            <a:r>
              <a:rPr lang="ru-RU" dirty="0">
                <a:solidFill>
                  <a:srgbClr val="002060"/>
                </a:solidFill>
                <a:latin typeface="Arial" panose="020B0604020202020204" pitchFamily="34" charset="0"/>
                <a:cs typeface="Arial" panose="020B0604020202020204" pitchFamily="34" charset="0"/>
              </a:rPr>
              <a:t>уровня информированности о правах и возможностях совершеннолетних граждан с ментальными особенностями здоровья;</a:t>
            </a:r>
          </a:p>
          <a:p>
            <a:pPr marL="285750" indent="-285750">
              <a:spcAft>
                <a:spcPts val="600"/>
              </a:spcAft>
              <a:buFont typeface="Wingdings" panose="05000000000000000000" pitchFamily="2" charset="2"/>
              <a:buChar char="q"/>
            </a:pPr>
            <a:r>
              <a:rPr lang="ru-RU" dirty="0" smtClean="0">
                <a:solidFill>
                  <a:srgbClr val="002060"/>
                </a:solidFill>
                <a:latin typeface="Arial" panose="020B0604020202020204" pitchFamily="34" charset="0"/>
                <a:cs typeface="Arial" panose="020B0604020202020204" pitchFamily="34" charset="0"/>
              </a:rPr>
              <a:t>создание </a:t>
            </a:r>
            <a:r>
              <a:rPr lang="ru-RU" dirty="0">
                <a:solidFill>
                  <a:srgbClr val="002060"/>
                </a:solidFill>
                <a:latin typeface="Arial" panose="020B0604020202020204" pitchFamily="34" charset="0"/>
                <a:cs typeface="Arial" panose="020B0604020202020204" pitchFamily="34" charset="0"/>
              </a:rPr>
              <a:t>условий для расширения спектра предоставляемых социальных услуг и удовлетворение потребности в социальном обслуживании;</a:t>
            </a:r>
          </a:p>
          <a:p>
            <a:pPr marL="285750" indent="-285750">
              <a:spcAft>
                <a:spcPts val="600"/>
              </a:spcAft>
              <a:buFont typeface="Wingdings" panose="05000000000000000000" pitchFamily="2" charset="2"/>
              <a:buChar char="q"/>
            </a:pPr>
            <a:r>
              <a:rPr lang="ru-RU" dirty="0" smtClean="0">
                <a:solidFill>
                  <a:srgbClr val="002060"/>
                </a:solidFill>
                <a:latin typeface="Arial" panose="020B0604020202020204" pitchFamily="34" charset="0"/>
                <a:cs typeface="Arial" panose="020B0604020202020204" pitchFamily="34" charset="0"/>
              </a:rPr>
              <a:t>повышение </a:t>
            </a:r>
            <a:r>
              <a:rPr lang="ru-RU" dirty="0">
                <a:solidFill>
                  <a:srgbClr val="002060"/>
                </a:solidFill>
                <a:latin typeface="Arial" panose="020B0604020202020204" pitchFamily="34" charset="0"/>
                <a:cs typeface="Arial" panose="020B0604020202020204" pitchFamily="34" charset="0"/>
              </a:rPr>
              <a:t>профессиональной компетенции специалистов в сфере предоставления социальных услуг, социального сопровождения;</a:t>
            </a:r>
          </a:p>
          <a:p>
            <a:pPr marL="285750" indent="-285750">
              <a:spcAft>
                <a:spcPts val="600"/>
              </a:spcAft>
              <a:buFont typeface="Wingdings" panose="05000000000000000000" pitchFamily="2" charset="2"/>
              <a:buChar char="q"/>
            </a:pPr>
            <a:r>
              <a:rPr lang="ru-RU" dirty="0" smtClean="0">
                <a:solidFill>
                  <a:srgbClr val="002060"/>
                </a:solidFill>
                <a:latin typeface="Arial" panose="020B0604020202020204" pitchFamily="34" charset="0"/>
                <a:cs typeface="Arial" panose="020B0604020202020204" pitchFamily="34" charset="0"/>
              </a:rPr>
              <a:t>содействие </a:t>
            </a:r>
            <a:r>
              <a:rPr lang="ru-RU" dirty="0">
                <a:solidFill>
                  <a:srgbClr val="002060"/>
                </a:solidFill>
                <a:latin typeface="Arial" panose="020B0604020202020204" pitchFamily="34" charset="0"/>
                <a:cs typeface="Arial" panose="020B0604020202020204" pitchFamily="34" charset="0"/>
              </a:rPr>
              <a:t>в предоставлении медицинской, психологической, педагогической, юридической, социальной </a:t>
            </a:r>
            <a:r>
              <a:rPr lang="ru-RU" dirty="0" smtClean="0">
                <a:solidFill>
                  <a:srgbClr val="002060"/>
                </a:solidFill>
                <a:latin typeface="Arial" panose="020B0604020202020204" pitchFamily="34" charset="0"/>
                <a:cs typeface="Arial" panose="020B0604020202020204" pitchFamily="34" charset="0"/>
              </a:rPr>
              <a:t>помощи (социальное </a:t>
            </a:r>
            <a:r>
              <a:rPr lang="ru-RU" dirty="0">
                <a:solidFill>
                  <a:srgbClr val="002060"/>
                </a:solidFill>
                <a:latin typeface="Arial" panose="020B0604020202020204" pitchFamily="34" charset="0"/>
                <a:cs typeface="Arial" panose="020B0604020202020204" pitchFamily="34" charset="0"/>
              </a:rPr>
              <a:t>сопровождение);</a:t>
            </a:r>
          </a:p>
          <a:p>
            <a:pPr marL="285750" indent="-285750">
              <a:spcAft>
                <a:spcPts val="600"/>
              </a:spcAft>
              <a:buFont typeface="Wingdings" panose="05000000000000000000" pitchFamily="2" charset="2"/>
              <a:buChar char="q"/>
            </a:pPr>
            <a:r>
              <a:rPr lang="ru-RU" dirty="0" smtClean="0">
                <a:solidFill>
                  <a:srgbClr val="002060"/>
                </a:solidFill>
                <a:latin typeface="Arial" panose="020B0604020202020204" pitchFamily="34" charset="0"/>
                <a:cs typeface="Arial" panose="020B0604020202020204" pitchFamily="34" charset="0"/>
              </a:rPr>
              <a:t>улучшение </a:t>
            </a:r>
            <a:r>
              <a:rPr lang="ru-RU" dirty="0">
                <a:solidFill>
                  <a:srgbClr val="002060"/>
                </a:solidFill>
                <a:latin typeface="Arial" panose="020B0604020202020204" pitchFamily="34" charset="0"/>
                <a:cs typeface="Arial" panose="020B0604020202020204" pitchFamily="34" charset="0"/>
              </a:rPr>
              <a:t>межведомственного и внутриотраслевого взаимодействия исполнительных органов, подведомственных им </a:t>
            </a:r>
            <a:r>
              <a:rPr lang="ru-RU" dirty="0" smtClean="0">
                <a:solidFill>
                  <a:srgbClr val="002060"/>
                </a:solidFill>
                <a:latin typeface="Arial" panose="020B0604020202020204" pitchFamily="34" charset="0"/>
                <a:cs typeface="Arial" panose="020B0604020202020204" pitchFamily="34" charset="0"/>
              </a:rPr>
              <a:t>учреждений;</a:t>
            </a:r>
            <a:endParaRPr lang="ru-RU" dirty="0">
              <a:solidFill>
                <a:srgbClr val="002060"/>
              </a:solidFill>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q"/>
            </a:pPr>
            <a:r>
              <a:rPr lang="ru-RU" dirty="0" smtClean="0">
                <a:solidFill>
                  <a:srgbClr val="002060"/>
                </a:solidFill>
                <a:latin typeface="Arial" panose="020B0604020202020204" pitchFamily="34" charset="0"/>
                <a:cs typeface="Arial" panose="020B0604020202020204" pitchFamily="34" charset="0"/>
              </a:rPr>
              <a:t>расширение </a:t>
            </a:r>
            <a:r>
              <a:rPr lang="ru-RU" dirty="0">
                <a:solidFill>
                  <a:srgbClr val="002060"/>
                </a:solidFill>
                <a:latin typeface="Arial" panose="020B0604020202020204" pitchFamily="34" charset="0"/>
                <a:cs typeface="Arial" panose="020B0604020202020204" pitchFamily="34" charset="0"/>
              </a:rPr>
              <a:t>возможностей привлечения добровольцев (волонтеров) </a:t>
            </a:r>
            <a:r>
              <a:rPr lang="ru-RU" dirty="0" smtClean="0">
                <a:solidFill>
                  <a:srgbClr val="002060"/>
                </a:solidFill>
                <a:latin typeface="Arial" panose="020B0604020202020204" pitchFamily="34" charset="0"/>
                <a:cs typeface="Arial" panose="020B0604020202020204" pitchFamily="34" charset="0"/>
              </a:rPr>
              <a:t>                          к предоставлению </a:t>
            </a:r>
            <a:r>
              <a:rPr lang="ru-RU" dirty="0">
                <a:solidFill>
                  <a:srgbClr val="002060"/>
                </a:solidFill>
                <a:latin typeface="Arial" panose="020B0604020202020204" pitchFamily="34" charset="0"/>
                <a:cs typeface="Arial" panose="020B0604020202020204" pitchFamily="34" charset="0"/>
              </a:rPr>
              <a:t>социальных услуг;</a:t>
            </a:r>
          </a:p>
          <a:p>
            <a:pPr marL="285750" indent="-285750">
              <a:spcAft>
                <a:spcPts val="600"/>
              </a:spcAft>
              <a:buFont typeface="Wingdings" panose="05000000000000000000" pitchFamily="2" charset="2"/>
              <a:buChar char="q"/>
            </a:pPr>
            <a:r>
              <a:rPr lang="ru-RU" dirty="0" smtClean="0">
                <a:solidFill>
                  <a:srgbClr val="002060"/>
                </a:solidFill>
                <a:latin typeface="Arial" panose="020B0604020202020204" pitchFamily="34" charset="0"/>
                <a:cs typeface="Arial" panose="020B0604020202020204" pitchFamily="34" charset="0"/>
              </a:rPr>
              <a:t>изучение и обобщение </a:t>
            </a:r>
            <a:r>
              <a:rPr lang="ru-RU" dirty="0">
                <a:solidFill>
                  <a:srgbClr val="002060"/>
                </a:solidFill>
                <a:latin typeface="Arial" panose="020B0604020202020204" pitchFamily="34" charset="0"/>
                <a:cs typeface="Arial" panose="020B0604020202020204" pitchFamily="34" charset="0"/>
              </a:rPr>
              <a:t>успешного опыта организации социальной поддержки граждан с ментальными особенностями здоровья в других субъектах Российской Федерации, за </a:t>
            </a:r>
            <a:r>
              <a:rPr lang="ru-RU" dirty="0" smtClean="0">
                <a:solidFill>
                  <a:srgbClr val="002060"/>
                </a:solidFill>
                <a:latin typeface="Arial" panose="020B0604020202020204" pitchFamily="34" charset="0"/>
                <a:cs typeface="Arial" panose="020B0604020202020204" pitchFamily="34" charset="0"/>
              </a:rPr>
              <a:t>рубежом;</a:t>
            </a:r>
            <a:endParaRPr lang="ru-RU" dirty="0">
              <a:solidFill>
                <a:srgbClr val="002060"/>
              </a:solidFill>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q"/>
            </a:pPr>
            <a:r>
              <a:rPr lang="ru-RU" dirty="0" smtClean="0">
                <a:solidFill>
                  <a:srgbClr val="002060"/>
                </a:solidFill>
                <a:latin typeface="Arial" panose="020B0604020202020204" pitchFamily="34" charset="0"/>
                <a:cs typeface="Arial" panose="020B0604020202020204" pitchFamily="34" charset="0"/>
              </a:rPr>
              <a:t>расширение </a:t>
            </a:r>
            <a:r>
              <a:rPr lang="ru-RU" dirty="0">
                <a:solidFill>
                  <a:srgbClr val="002060"/>
                </a:solidFill>
                <a:latin typeface="Arial" panose="020B0604020202020204" pitchFamily="34" charset="0"/>
                <a:cs typeface="Arial" panose="020B0604020202020204" pitchFamily="34" charset="0"/>
              </a:rPr>
              <a:t>возможностей совершеннолетних </a:t>
            </a:r>
            <a:r>
              <a:rPr lang="ru-RU" dirty="0" smtClean="0">
                <a:solidFill>
                  <a:srgbClr val="002060"/>
                </a:solidFill>
                <a:latin typeface="Arial" panose="020B0604020202020204" pitchFamily="34" charset="0"/>
                <a:cs typeface="Arial" panose="020B0604020202020204" pitchFamily="34" charset="0"/>
              </a:rPr>
              <a:t>граждан </a:t>
            </a:r>
            <a:r>
              <a:rPr lang="ru-RU" dirty="0">
                <a:solidFill>
                  <a:srgbClr val="002060"/>
                </a:solidFill>
                <a:latin typeface="Arial" panose="020B0604020202020204" pitchFamily="34" charset="0"/>
                <a:cs typeface="Arial" panose="020B0604020202020204" pitchFamily="34" charset="0"/>
              </a:rPr>
              <a:t>с ментальными особенностями здоровья для социальной интеграции в </a:t>
            </a:r>
            <a:r>
              <a:rPr lang="ru-RU" dirty="0" smtClean="0">
                <a:solidFill>
                  <a:srgbClr val="002060"/>
                </a:solidFill>
                <a:latin typeface="Arial" panose="020B0604020202020204" pitchFamily="34" charset="0"/>
                <a:cs typeface="Arial" panose="020B0604020202020204" pitchFamily="34" charset="0"/>
              </a:rPr>
              <a:t>общество</a:t>
            </a:r>
            <a:endParaRPr lang="ru-RU" dirty="0">
              <a:solidFill>
                <a:srgbClr val="002060"/>
              </a:solidFill>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q"/>
            </a:pPr>
            <a:endParaRPr lang="ru-RU" dirty="0"/>
          </a:p>
        </p:txBody>
      </p:sp>
    </p:spTree>
    <p:extLst>
      <p:ext uri="{BB962C8B-B14F-4D97-AF65-F5344CB8AC3E}">
        <p14:creationId xmlns:p14="http://schemas.microsoft.com/office/powerpoint/2010/main" val="4177549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99">
            <a:alpha val="57000"/>
          </a:srgbClr>
        </a:solidFill>
        <a:effectLst/>
      </p:bgPr>
    </p:bg>
    <p:spTree>
      <p:nvGrpSpPr>
        <p:cNvPr id="1" name=""/>
        <p:cNvGrpSpPr/>
        <p:nvPr/>
      </p:nvGrpSpPr>
      <p:grpSpPr>
        <a:xfrm>
          <a:off x="0" y="0"/>
          <a:ext cx="0" cy="0"/>
          <a:chOff x="0" y="0"/>
          <a:chExt cx="0" cy="0"/>
        </a:xfrm>
      </p:grpSpPr>
      <p:sp>
        <p:nvSpPr>
          <p:cNvPr id="7" name="TextBox 6"/>
          <p:cNvSpPr txBox="1"/>
          <p:nvPr/>
        </p:nvSpPr>
        <p:spPr>
          <a:xfrm>
            <a:off x="1691680" y="188640"/>
            <a:ext cx="7272808" cy="338554"/>
          </a:xfrm>
          <a:prstGeom prst="rect">
            <a:avLst/>
          </a:prstGeom>
          <a:noFill/>
        </p:spPr>
        <p:txBody>
          <a:bodyPr wrap="square" rtlCol="0">
            <a:spAutoFit/>
          </a:bodyPr>
          <a:lstStyle/>
          <a:p>
            <a:pPr algn="ctr"/>
            <a:r>
              <a:rPr lang="ru-RU" sz="1600" dirty="0" smtClean="0">
                <a:solidFill>
                  <a:prstClr val="black"/>
                </a:solidFill>
              </a:rPr>
              <a:t>Министерство труда, занятости и социального развития Архангельской области</a:t>
            </a:r>
            <a:endParaRPr lang="ru-RU" sz="1600" dirty="0">
              <a:solidFill>
                <a:prstClr val="black"/>
              </a:solidFill>
            </a:endParaRPr>
          </a:p>
        </p:txBody>
      </p:sp>
      <p:pic>
        <p:nvPicPr>
          <p:cNvPr id="1026" name="Picture 2" descr="https://2.downloader.disk.yandex.ru/preview/c7230edebda6620bee8416fefe201d59fd52076bf37a04c733faac3f24a66d30/inf/BDHQpD-AhEMUta-Zh8gkb7qEWPPrifs_0uwhzxnUz8xbxxXpWucAacjUX9Vdm4u58y0vIw5k05PZx1on5XVJ7Q%3D%3D?uid=0&amp;filename=80_let%2013.png&amp;disposition=inline&amp;hash=&amp;limit=0&amp;content_type=image%2Fpng&amp;tknv=v2&amp;size=1280x806"/>
          <p:cNvPicPr>
            <a:picLocks noChangeAspect="1" noChangeArrowheads="1"/>
          </p:cNvPicPr>
          <p:nvPr/>
        </p:nvPicPr>
        <p:blipFill>
          <a:blip r:embed="rId2" cstate="print"/>
          <a:srcRect/>
          <a:stretch>
            <a:fillRect/>
          </a:stretch>
        </p:blipFill>
        <p:spPr bwMode="auto">
          <a:xfrm>
            <a:off x="107504" y="188640"/>
            <a:ext cx="1242008" cy="1117253"/>
          </a:xfrm>
          <a:prstGeom prst="rect">
            <a:avLst/>
          </a:prstGeom>
          <a:noFill/>
        </p:spPr>
      </p:pic>
      <p:sp>
        <p:nvSpPr>
          <p:cNvPr id="3" name="Прямоугольник 2"/>
          <p:cNvSpPr/>
          <p:nvPr/>
        </p:nvSpPr>
        <p:spPr>
          <a:xfrm>
            <a:off x="150730" y="747266"/>
            <a:ext cx="8813758" cy="5586145"/>
          </a:xfrm>
          <a:prstGeom prst="rect">
            <a:avLst/>
          </a:prstGeom>
        </p:spPr>
        <p:txBody>
          <a:bodyPr wrap="square">
            <a:spAutoFit/>
          </a:bodyPr>
          <a:lstStyle/>
          <a:p>
            <a:pPr algn="ctr"/>
            <a:r>
              <a:rPr lang="ru-RU" dirty="0">
                <a:solidFill>
                  <a:prstClr val="black"/>
                </a:solidFill>
                <a:latin typeface="Arial" panose="020B0604020202020204" pitchFamily="34" charset="0"/>
                <a:cs typeface="Arial" panose="020B0604020202020204" pitchFamily="34" charset="0"/>
              </a:rPr>
              <a:t>	</a:t>
            </a:r>
            <a:r>
              <a:rPr lang="ru-RU" b="1" dirty="0" smtClean="0">
                <a:solidFill>
                  <a:srgbClr val="C00000"/>
                </a:solidFill>
                <a:latin typeface="Arial" panose="020B0604020202020204" pitchFamily="34" charset="0"/>
                <a:cs typeface="Arial" panose="020B0604020202020204" pitchFamily="34" charset="0"/>
              </a:rPr>
              <a:t>Основные направления совершенствования </a:t>
            </a:r>
          </a:p>
          <a:p>
            <a:pPr algn="ctr"/>
            <a:r>
              <a:rPr lang="ru-RU" b="1" dirty="0" smtClean="0">
                <a:solidFill>
                  <a:srgbClr val="C00000"/>
                </a:solidFill>
                <a:latin typeface="Arial" panose="020B0604020202020204" pitchFamily="34" charset="0"/>
                <a:cs typeface="Arial" panose="020B0604020202020204" pitchFamily="34" charset="0"/>
              </a:rPr>
              <a:t>социальной поддержки</a:t>
            </a:r>
          </a:p>
          <a:p>
            <a:pPr algn="ctr"/>
            <a:endParaRPr lang="ru-RU" dirty="0">
              <a:solidFill>
                <a:prstClr val="black"/>
              </a:solidFill>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q"/>
            </a:pPr>
            <a:r>
              <a:rPr lang="ru-RU" dirty="0"/>
              <a:t> </a:t>
            </a:r>
            <a:r>
              <a:rPr lang="ru-RU" dirty="0">
                <a:solidFill>
                  <a:srgbClr val="002060"/>
                </a:solidFill>
              </a:rPr>
              <a:t>обеспечение координации деятельности исполнительных органов и других заинтересованных органов и организаций (органов местного самоуправления, общественных </a:t>
            </a:r>
            <a:r>
              <a:rPr lang="ru-RU" dirty="0" smtClean="0">
                <a:solidFill>
                  <a:srgbClr val="002060"/>
                </a:solidFill>
              </a:rPr>
              <a:t>объединений) </a:t>
            </a:r>
            <a:r>
              <a:rPr lang="ru-RU" dirty="0">
                <a:solidFill>
                  <a:srgbClr val="002060"/>
                </a:solidFill>
              </a:rPr>
              <a:t>для обеспечения единого подхода при содействии </a:t>
            </a:r>
            <a:r>
              <a:rPr lang="ru-RU" dirty="0" smtClean="0">
                <a:solidFill>
                  <a:srgbClr val="002060"/>
                </a:solidFill>
              </a:rPr>
              <a:t>                в </a:t>
            </a:r>
            <a:r>
              <a:rPr lang="ru-RU" dirty="0">
                <a:solidFill>
                  <a:srgbClr val="002060"/>
                </a:solidFill>
              </a:rPr>
              <a:t>предоставлении медицинской, психологической, педагогической, юридической, социальной помощи, не относящейся к социальным услугам (социальное сопровождение);</a:t>
            </a:r>
          </a:p>
          <a:p>
            <a:pPr marL="285750" indent="-285750">
              <a:spcAft>
                <a:spcPts val="600"/>
              </a:spcAft>
              <a:buFont typeface="Wingdings" panose="05000000000000000000" pitchFamily="2" charset="2"/>
              <a:buChar char="q"/>
            </a:pPr>
            <a:r>
              <a:rPr lang="ru-RU" dirty="0">
                <a:solidFill>
                  <a:srgbClr val="002060"/>
                </a:solidFill>
              </a:rPr>
              <a:t> создание правовой основы, обеспечивающей реализацию сопровождения и подготовку совершеннолетних граждан с ментальными особенностями </a:t>
            </a:r>
            <a:r>
              <a:rPr lang="ru-RU" dirty="0" smtClean="0">
                <a:solidFill>
                  <a:srgbClr val="002060"/>
                </a:solidFill>
              </a:rPr>
              <a:t>здоровья                 к </a:t>
            </a:r>
            <a:r>
              <a:rPr lang="ru-RU" dirty="0">
                <a:solidFill>
                  <a:srgbClr val="002060"/>
                </a:solidFill>
              </a:rPr>
              <a:t>самостоятельной жизни в рамках программы "Сервисное жилье";</a:t>
            </a:r>
          </a:p>
          <a:p>
            <a:pPr marL="285750" indent="-285750">
              <a:spcAft>
                <a:spcPts val="600"/>
              </a:spcAft>
              <a:buFont typeface="Wingdings" panose="05000000000000000000" pitchFamily="2" charset="2"/>
              <a:buChar char="q"/>
            </a:pPr>
            <a:r>
              <a:rPr lang="ru-RU" dirty="0">
                <a:solidFill>
                  <a:srgbClr val="002060"/>
                </a:solidFill>
              </a:rPr>
              <a:t>содействие в профессиональной реабилитации совершеннолетних граждан </a:t>
            </a:r>
            <a:r>
              <a:rPr lang="ru-RU" dirty="0" smtClean="0">
                <a:solidFill>
                  <a:srgbClr val="002060"/>
                </a:solidFill>
              </a:rPr>
              <a:t>                        с </a:t>
            </a:r>
            <a:r>
              <a:rPr lang="ru-RU" dirty="0">
                <a:solidFill>
                  <a:srgbClr val="002060"/>
                </a:solidFill>
              </a:rPr>
              <a:t>ментальными особенностями здоровья, обеспечение доступности профессионального обучения и дополнительного профессионального образования, адаптированного к потребностям данных граждан, работодателей, существующим на рынке труда </a:t>
            </a:r>
            <a:r>
              <a:rPr lang="ru-RU" dirty="0" smtClean="0">
                <a:solidFill>
                  <a:srgbClr val="002060"/>
                </a:solidFill>
              </a:rPr>
              <a:t>вакансиям;</a:t>
            </a:r>
            <a:endParaRPr lang="ru-RU" dirty="0">
              <a:solidFill>
                <a:srgbClr val="002060"/>
              </a:solidFill>
            </a:endParaRPr>
          </a:p>
          <a:p>
            <a:pPr marL="285750" indent="-285750">
              <a:spcAft>
                <a:spcPts val="600"/>
              </a:spcAft>
              <a:buFont typeface="Wingdings" panose="05000000000000000000" pitchFamily="2" charset="2"/>
              <a:buChar char="q"/>
            </a:pPr>
            <a:r>
              <a:rPr lang="ru-RU" dirty="0">
                <a:solidFill>
                  <a:srgbClr val="002060"/>
                </a:solidFill>
              </a:rPr>
              <a:t>создание условий для физкультурно-оздоровительных занятий в организациях сферы физической культуры и спорта и социального </a:t>
            </a:r>
            <a:r>
              <a:rPr lang="ru-RU" dirty="0" smtClean="0">
                <a:solidFill>
                  <a:srgbClr val="002060"/>
                </a:solidFill>
              </a:rPr>
              <a:t>обслуживания</a:t>
            </a:r>
            <a:endParaRPr lang="ru-RU" dirty="0">
              <a:solidFill>
                <a:srgbClr val="002060"/>
              </a:solidFill>
            </a:endParaRPr>
          </a:p>
        </p:txBody>
      </p:sp>
    </p:spTree>
    <p:extLst>
      <p:ext uri="{BB962C8B-B14F-4D97-AF65-F5344CB8AC3E}">
        <p14:creationId xmlns:p14="http://schemas.microsoft.com/office/powerpoint/2010/main" val="1144242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99">
            <a:alpha val="57000"/>
          </a:srgbClr>
        </a:solidFill>
        <a:effectLst/>
      </p:bgPr>
    </p:bg>
    <p:spTree>
      <p:nvGrpSpPr>
        <p:cNvPr id="1" name=""/>
        <p:cNvGrpSpPr/>
        <p:nvPr/>
      </p:nvGrpSpPr>
      <p:grpSpPr>
        <a:xfrm>
          <a:off x="0" y="0"/>
          <a:ext cx="0" cy="0"/>
          <a:chOff x="0" y="0"/>
          <a:chExt cx="0" cy="0"/>
        </a:xfrm>
      </p:grpSpPr>
      <p:sp>
        <p:nvSpPr>
          <p:cNvPr id="7" name="TextBox 6"/>
          <p:cNvSpPr txBox="1"/>
          <p:nvPr/>
        </p:nvSpPr>
        <p:spPr>
          <a:xfrm>
            <a:off x="1691680" y="188640"/>
            <a:ext cx="7272808" cy="338554"/>
          </a:xfrm>
          <a:prstGeom prst="rect">
            <a:avLst/>
          </a:prstGeom>
          <a:noFill/>
        </p:spPr>
        <p:txBody>
          <a:bodyPr wrap="square" rtlCol="0">
            <a:spAutoFit/>
          </a:bodyPr>
          <a:lstStyle/>
          <a:p>
            <a:pPr algn="ctr"/>
            <a:r>
              <a:rPr lang="ru-RU" sz="1600" dirty="0" smtClean="0">
                <a:solidFill>
                  <a:prstClr val="black"/>
                </a:solidFill>
              </a:rPr>
              <a:t>Министерство труда, занятости и социального развития Архангельской области</a:t>
            </a:r>
            <a:endParaRPr lang="ru-RU" sz="1600" dirty="0">
              <a:solidFill>
                <a:prstClr val="black"/>
              </a:solidFill>
            </a:endParaRPr>
          </a:p>
        </p:txBody>
      </p:sp>
      <p:pic>
        <p:nvPicPr>
          <p:cNvPr id="1026" name="Picture 2" descr="https://2.downloader.disk.yandex.ru/preview/c7230edebda6620bee8416fefe201d59fd52076bf37a04c733faac3f24a66d30/inf/BDHQpD-AhEMUta-Zh8gkb7qEWPPrifs_0uwhzxnUz8xbxxXpWucAacjUX9Vdm4u58y0vIw5k05PZx1on5XVJ7Q%3D%3D?uid=0&amp;filename=80_let%2013.png&amp;disposition=inline&amp;hash=&amp;limit=0&amp;content_type=image%2Fpng&amp;tknv=v2&amp;size=1280x806"/>
          <p:cNvPicPr>
            <a:picLocks noChangeAspect="1" noChangeArrowheads="1"/>
          </p:cNvPicPr>
          <p:nvPr/>
        </p:nvPicPr>
        <p:blipFill>
          <a:blip r:embed="rId2" cstate="print"/>
          <a:srcRect/>
          <a:stretch>
            <a:fillRect/>
          </a:stretch>
        </p:blipFill>
        <p:spPr bwMode="auto">
          <a:xfrm>
            <a:off x="107504" y="188640"/>
            <a:ext cx="1242008" cy="1117253"/>
          </a:xfrm>
          <a:prstGeom prst="rect">
            <a:avLst/>
          </a:prstGeom>
          <a:noFill/>
        </p:spPr>
      </p:pic>
      <p:sp>
        <p:nvSpPr>
          <p:cNvPr id="3" name="Прямоугольник 2"/>
          <p:cNvSpPr/>
          <p:nvPr/>
        </p:nvSpPr>
        <p:spPr>
          <a:xfrm>
            <a:off x="150730" y="620688"/>
            <a:ext cx="8813758" cy="5632311"/>
          </a:xfrm>
          <a:prstGeom prst="rect">
            <a:avLst/>
          </a:prstGeom>
        </p:spPr>
        <p:txBody>
          <a:bodyPr wrap="square">
            <a:spAutoFit/>
          </a:bodyPr>
          <a:lstStyle/>
          <a:p>
            <a:pPr algn="ctr"/>
            <a:r>
              <a:rPr lang="ru-RU" dirty="0">
                <a:solidFill>
                  <a:prstClr val="black"/>
                </a:solidFill>
                <a:latin typeface="Arial" panose="020B0604020202020204" pitchFamily="34" charset="0"/>
                <a:cs typeface="Arial" panose="020B0604020202020204" pitchFamily="34" charset="0"/>
              </a:rPr>
              <a:t>	</a:t>
            </a:r>
            <a:r>
              <a:rPr lang="ru-RU" b="1" dirty="0" smtClean="0">
                <a:solidFill>
                  <a:srgbClr val="C00000"/>
                </a:solidFill>
                <a:latin typeface="Arial" panose="020B0604020202020204" pitchFamily="34" charset="0"/>
                <a:cs typeface="Arial" panose="020B0604020202020204" pitchFamily="34" charset="0"/>
              </a:rPr>
              <a:t>Основные направления совершенствования </a:t>
            </a:r>
          </a:p>
          <a:p>
            <a:pPr algn="ctr"/>
            <a:r>
              <a:rPr lang="ru-RU" b="1" dirty="0" smtClean="0">
                <a:solidFill>
                  <a:srgbClr val="C00000"/>
                </a:solidFill>
                <a:latin typeface="Arial" panose="020B0604020202020204" pitchFamily="34" charset="0"/>
                <a:cs typeface="Arial" panose="020B0604020202020204" pitchFamily="34" charset="0"/>
              </a:rPr>
              <a:t>социальной поддержки</a:t>
            </a:r>
          </a:p>
          <a:p>
            <a:pPr algn="ctr"/>
            <a:endParaRPr lang="ru-RU" dirty="0">
              <a:solidFill>
                <a:prstClr val="black"/>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ru-RU" dirty="0" smtClean="0">
                <a:solidFill>
                  <a:srgbClr val="002060"/>
                </a:solidFill>
              </a:rPr>
              <a:t>обеспечение </a:t>
            </a:r>
            <a:r>
              <a:rPr lang="ru-RU" dirty="0">
                <a:solidFill>
                  <a:srgbClr val="002060"/>
                </a:solidFill>
              </a:rPr>
              <a:t>доступности мероприятий в сфере культуры, направленных на удовлетворение творческих потребностей совершеннолетних граждан с ментальными особенностями здоровья;</a:t>
            </a:r>
          </a:p>
          <a:p>
            <a:pPr marL="285750" indent="-285750">
              <a:buFont typeface="Wingdings" panose="05000000000000000000" pitchFamily="2" charset="2"/>
              <a:buChar char="q"/>
            </a:pPr>
            <a:r>
              <a:rPr lang="ru-RU" dirty="0">
                <a:solidFill>
                  <a:srgbClr val="002060"/>
                </a:solidFill>
              </a:rPr>
              <a:t>привлечение негосударственных, в том числе социально ориентированных некоммерческих организаций, к предоставлению социальных услуг, развитию новых форм работы</a:t>
            </a:r>
          </a:p>
          <a:p>
            <a:pPr marL="285750" indent="-285750">
              <a:buFont typeface="Wingdings" panose="05000000000000000000" pitchFamily="2" charset="2"/>
              <a:buChar char="q"/>
            </a:pPr>
            <a:r>
              <a:rPr lang="ru-RU" dirty="0">
                <a:solidFill>
                  <a:srgbClr val="002060"/>
                </a:solidFill>
              </a:rPr>
              <a:t>развитие технологий, альтернативных предоставлению социальных услуг совершеннолетним гражданам с ментальными особенностями здоровья в стационарной форме социального обслуживания;</a:t>
            </a:r>
          </a:p>
          <a:p>
            <a:pPr marL="285750" indent="-285750">
              <a:buFont typeface="Wingdings" panose="05000000000000000000" pitchFamily="2" charset="2"/>
              <a:buChar char="q"/>
            </a:pPr>
            <a:r>
              <a:rPr lang="ru-RU" dirty="0">
                <a:solidFill>
                  <a:srgbClr val="002060"/>
                </a:solidFill>
              </a:rPr>
              <a:t>проведение информационных кампаний, направленных на преодоление стереотипов и дискриминационных проявлений в отношении совершеннолетних граждан с ментальными особенностями </a:t>
            </a:r>
            <a:r>
              <a:rPr lang="ru-RU" dirty="0" smtClean="0">
                <a:solidFill>
                  <a:srgbClr val="002060"/>
                </a:solidFill>
              </a:rPr>
              <a:t>здоровья;</a:t>
            </a:r>
            <a:endParaRPr lang="ru-RU" dirty="0">
              <a:solidFill>
                <a:srgbClr val="002060"/>
              </a:solidFill>
            </a:endParaRPr>
          </a:p>
          <a:p>
            <a:pPr marL="285750" indent="-285750">
              <a:buFont typeface="Wingdings" panose="05000000000000000000" pitchFamily="2" charset="2"/>
              <a:buChar char="q"/>
            </a:pPr>
            <a:r>
              <a:rPr lang="ru-RU" dirty="0">
                <a:solidFill>
                  <a:srgbClr val="002060"/>
                </a:solidFill>
              </a:rPr>
              <a:t>организация раннего выявления совершеннолетних граждан с ментальными особенностями здоровья, нуждающихся в социальных </a:t>
            </a:r>
            <a:r>
              <a:rPr lang="ru-RU" dirty="0" smtClean="0">
                <a:solidFill>
                  <a:srgbClr val="002060"/>
                </a:solidFill>
              </a:rPr>
              <a:t>услугах;</a:t>
            </a:r>
            <a:endParaRPr lang="ru-RU" dirty="0">
              <a:solidFill>
                <a:srgbClr val="002060"/>
              </a:solidFill>
            </a:endParaRPr>
          </a:p>
          <a:p>
            <a:pPr marL="285750" indent="-285750">
              <a:buFont typeface="Wingdings" panose="05000000000000000000" pitchFamily="2" charset="2"/>
              <a:buChar char="q"/>
            </a:pPr>
            <a:r>
              <a:rPr lang="ru-RU" dirty="0">
                <a:solidFill>
                  <a:srgbClr val="002060"/>
                </a:solidFill>
              </a:rPr>
              <a:t> создание ресурсных площадок по изучению, обобщению и распространению успешного опыта оказания социальной </a:t>
            </a:r>
            <a:r>
              <a:rPr lang="ru-RU" dirty="0" smtClean="0">
                <a:solidFill>
                  <a:srgbClr val="002060"/>
                </a:solidFill>
              </a:rPr>
              <a:t>поддержки</a:t>
            </a:r>
            <a:endParaRPr lang="ru-RU" dirty="0">
              <a:solidFill>
                <a:srgbClr val="002060"/>
              </a:solidFill>
            </a:endParaRPr>
          </a:p>
          <a:p>
            <a:pPr>
              <a:spcAft>
                <a:spcPts val="600"/>
              </a:spcAft>
            </a:pPr>
            <a:endParaRPr lang="ru-RU" dirty="0">
              <a:solidFill>
                <a:prstClr val="black"/>
              </a:solidFill>
            </a:endParaRPr>
          </a:p>
        </p:txBody>
      </p:sp>
    </p:spTree>
    <p:extLst>
      <p:ext uri="{BB962C8B-B14F-4D97-AF65-F5344CB8AC3E}">
        <p14:creationId xmlns:p14="http://schemas.microsoft.com/office/powerpoint/2010/main" val="2866917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99">
            <a:alpha val="57000"/>
          </a:srgbClr>
        </a:solidFill>
        <a:effectLst/>
      </p:bgPr>
    </p:bg>
    <p:spTree>
      <p:nvGrpSpPr>
        <p:cNvPr id="1" name=""/>
        <p:cNvGrpSpPr/>
        <p:nvPr/>
      </p:nvGrpSpPr>
      <p:grpSpPr>
        <a:xfrm>
          <a:off x="0" y="0"/>
          <a:ext cx="0" cy="0"/>
          <a:chOff x="0" y="0"/>
          <a:chExt cx="0" cy="0"/>
        </a:xfrm>
      </p:grpSpPr>
      <p:sp>
        <p:nvSpPr>
          <p:cNvPr id="7" name="TextBox 6"/>
          <p:cNvSpPr txBox="1"/>
          <p:nvPr/>
        </p:nvSpPr>
        <p:spPr>
          <a:xfrm>
            <a:off x="1691680" y="188640"/>
            <a:ext cx="7272808" cy="338554"/>
          </a:xfrm>
          <a:prstGeom prst="rect">
            <a:avLst/>
          </a:prstGeom>
          <a:noFill/>
        </p:spPr>
        <p:txBody>
          <a:bodyPr wrap="square" rtlCol="0">
            <a:spAutoFit/>
          </a:bodyPr>
          <a:lstStyle/>
          <a:p>
            <a:pPr algn="ctr"/>
            <a:r>
              <a:rPr lang="ru-RU" sz="1600" dirty="0" smtClean="0">
                <a:solidFill>
                  <a:prstClr val="black"/>
                </a:solidFill>
              </a:rPr>
              <a:t>Министерство труда, занятости и социального развития Архангельской области</a:t>
            </a:r>
            <a:endParaRPr lang="ru-RU" sz="1600" dirty="0">
              <a:solidFill>
                <a:prstClr val="black"/>
              </a:solidFill>
            </a:endParaRPr>
          </a:p>
        </p:txBody>
      </p:sp>
      <p:pic>
        <p:nvPicPr>
          <p:cNvPr id="1026" name="Picture 2" descr="https://2.downloader.disk.yandex.ru/preview/c7230edebda6620bee8416fefe201d59fd52076bf37a04c733faac3f24a66d30/inf/BDHQpD-AhEMUta-Zh8gkb7qEWPPrifs_0uwhzxnUz8xbxxXpWucAacjUX9Vdm4u58y0vIw5k05PZx1on5XVJ7Q%3D%3D?uid=0&amp;filename=80_let%2013.png&amp;disposition=inline&amp;hash=&amp;limit=0&amp;content_type=image%2Fpng&amp;tknv=v2&amp;size=1280x806"/>
          <p:cNvPicPr>
            <a:picLocks noChangeAspect="1" noChangeArrowheads="1"/>
          </p:cNvPicPr>
          <p:nvPr/>
        </p:nvPicPr>
        <p:blipFill>
          <a:blip r:embed="rId2" cstate="print"/>
          <a:srcRect/>
          <a:stretch>
            <a:fillRect/>
          </a:stretch>
        </p:blipFill>
        <p:spPr bwMode="auto">
          <a:xfrm>
            <a:off x="107504" y="188640"/>
            <a:ext cx="1242008" cy="1117253"/>
          </a:xfrm>
          <a:prstGeom prst="rect">
            <a:avLst/>
          </a:prstGeom>
          <a:noFill/>
        </p:spPr>
      </p:pic>
      <p:sp>
        <p:nvSpPr>
          <p:cNvPr id="3" name="Прямоугольник 2"/>
          <p:cNvSpPr/>
          <p:nvPr/>
        </p:nvSpPr>
        <p:spPr>
          <a:xfrm>
            <a:off x="467544" y="747266"/>
            <a:ext cx="8496944" cy="1754326"/>
          </a:xfrm>
          <a:prstGeom prst="rect">
            <a:avLst/>
          </a:prstGeom>
        </p:spPr>
        <p:txBody>
          <a:bodyPr wrap="square">
            <a:spAutoFit/>
          </a:bodyPr>
          <a:lstStyle/>
          <a:p>
            <a:endParaRPr lang="ru-RU" dirty="0" smtClean="0">
              <a:solidFill>
                <a:prstClr val="black"/>
              </a:solidFill>
              <a:latin typeface="Arial" panose="020B0604020202020204" pitchFamily="34" charset="0"/>
              <a:cs typeface="Arial" panose="020B0604020202020204" pitchFamily="34" charset="0"/>
            </a:endParaRPr>
          </a:p>
          <a:p>
            <a:pPr algn="ctr"/>
            <a:r>
              <a:rPr lang="ru-RU" b="1" dirty="0" smtClean="0">
                <a:solidFill>
                  <a:srgbClr val="C00000"/>
                </a:solidFill>
                <a:latin typeface="Arial" panose="020B0604020202020204" pitchFamily="34" charset="0"/>
                <a:cs typeface="Arial" panose="020B0604020202020204" pitchFamily="34" charset="0"/>
              </a:rPr>
              <a:t>Повышение </a:t>
            </a:r>
            <a:r>
              <a:rPr lang="ru-RU" b="1" dirty="0">
                <a:solidFill>
                  <a:srgbClr val="C00000"/>
                </a:solidFill>
                <a:latin typeface="Arial" panose="020B0604020202020204" pitchFamily="34" charset="0"/>
                <a:cs typeface="Arial" panose="020B0604020202020204" pitchFamily="34" charset="0"/>
              </a:rPr>
              <a:t>уровня информированности о правах и возможностях совершеннолетних граждан с ментальными особенностями </a:t>
            </a:r>
            <a:r>
              <a:rPr lang="ru-RU" b="1" dirty="0" smtClean="0">
                <a:solidFill>
                  <a:srgbClr val="C00000"/>
                </a:solidFill>
                <a:latin typeface="Arial" panose="020B0604020202020204" pitchFamily="34" charset="0"/>
                <a:cs typeface="Arial" panose="020B0604020202020204" pitchFamily="34" charset="0"/>
              </a:rPr>
              <a:t>здоровья </a:t>
            </a:r>
          </a:p>
          <a:p>
            <a:pPr algn="ctr"/>
            <a:r>
              <a:rPr lang="ru-RU" b="1" dirty="0" smtClean="0">
                <a:solidFill>
                  <a:srgbClr val="C00000"/>
                </a:solidFill>
                <a:latin typeface="Arial" panose="020B0604020202020204" pitchFamily="34" charset="0"/>
                <a:cs typeface="Arial" panose="020B0604020202020204" pitchFamily="34" charset="0"/>
              </a:rPr>
              <a:t>и создание </a:t>
            </a:r>
            <a:r>
              <a:rPr lang="ru-RU" b="1" dirty="0">
                <a:solidFill>
                  <a:srgbClr val="C00000"/>
                </a:solidFill>
                <a:latin typeface="Arial" panose="020B0604020202020204" pitchFamily="34" charset="0"/>
                <a:cs typeface="Arial" panose="020B0604020202020204" pitchFamily="34" charset="0"/>
              </a:rPr>
              <a:t>условий для расширения спектра предоставляемых социальных услуг и удовлетворение потребности </a:t>
            </a:r>
            <a:endParaRPr lang="ru-RU" b="1" dirty="0" smtClean="0">
              <a:solidFill>
                <a:srgbClr val="C00000"/>
              </a:solidFill>
              <a:latin typeface="Arial" panose="020B0604020202020204" pitchFamily="34" charset="0"/>
              <a:cs typeface="Arial" panose="020B0604020202020204" pitchFamily="34" charset="0"/>
            </a:endParaRPr>
          </a:p>
          <a:p>
            <a:pPr algn="ctr"/>
            <a:r>
              <a:rPr lang="ru-RU" b="1" dirty="0" smtClean="0">
                <a:solidFill>
                  <a:srgbClr val="C00000"/>
                </a:solidFill>
                <a:latin typeface="Arial" panose="020B0604020202020204" pitchFamily="34" charset="0"/>
                <a:cs typeface="Arial" panose="020B0604020202020204" pitchFamily="34" charset="0"/>
              </a:rPr>
              <a:t>в </a:t>
            </a:r>
            <a:r>
              <a:rPr lang="ru-RU" b="1" dirty="0">
                <a:solidFill>
                  <a:srgbClr val="C00000"/>
                </a:solidFill>
                <a:latin typeface="Arial" panose="020B0604020202020204" pitchFamily="34" charset="0"/>
                <a:cs typeface="Arial" panose="020B0604020202020204" pitchFamily="34" charset="0"/>
              </a:rPr>
              <a:t>социальном </a:t>
            </a:r>
            <a:r>
              <a:rPr lang="ru-RU" b="1" dirty="0" smtClean="0">
                <a:solidFill>
                  <a:srgbClr val="C00000"/>
                </a:solidFill>
                <a:latin typeface="Arial" panose="020B0604020202020204" pitchFamily="34" charset="0"/>
                <a:cs typeface="Arial" panose="020B0604020202020204" pitchFamily="34" charset="0"/>
              </a:rPr>
              <a:t>обслуживании</a:t>
            </a:r>
            <a:endParaRPr lang="ru-RU" b="1" dirty="0">
              <a:solidFill>
                <a:srgbClr val="C00000"/>
              </a:solidFill>
              <a:latin typeface="Arial" panose="020B0604020202020204" pitchFamily="34" charset="0"/>
              <a:cs typeface="Arial" panose="020B0604020202020204" pitchFamily="34" charset="0"/>
            </a:endParaRPr>
          </a:p>
        </p:txBody>
      </p:sp>
      <p:sp>
        <p:nvSpPr>
          <p:cNvPr id="2" name="Прямоугольник 1"/>
          <p:cNvSpPr/>
          <p:nvPr/>
        </p:nvSpPr>
        <p:spPr>
          <a:xfrm>
            <a:off x="601483" y="2527587"/>
            <a:ext cx="8346345" cy="923330"/>
          </a:xfrm>
          <a:prstGeom prst="rect">
            <a:avLst/>
          </a:prstGeom>
        </p:spPr>
        <p:txBody>
          <a:bodyPr wrap="square">
            <a:spAutoFit/>
          </a:bodyPr>
          <a:lstStyle/>
          <a:p>
            <a:r>
              <a:rPr lang="ru-RU" b="1" dirty="0">
                <a:solidFill>
                  <a:srgbClr val="002060"/>
                </a:solidFill>
              </a:rPr>
              <a:t>на официальном сайте министерства в информационно-телекоммуникационной сети «Интернет» </a:t>
            </a:r>
            <a:r>
              <a:rPr lang="ru-RU" b="1" u="sng" dirty="0">
                <a:solidFill>
                  <a:srgbClr val="FF0000"/>
                </a:solidFill>
              </a:rPr>
              <a:t>www.arhzan.ru,</a:t>
            </a:r>
            <a:r>
              <a:rPr lang="ru-RU" b="1" dirty="0">
                <a:solidFill>
                  <a:srgbClr val="FF0000"/>
                </a:solidFill>
              </a:rPr>
              <a:t> </a:t>
            </a:r>
            <a:r>
              <a:rPr lang="ru-RU" b="1" dirty="0">
                <a:solidFill>
                  <a:srgbClr val="002060"/>
                </a:solidFill>
              </a:rPr>
              <a:t>во вкладке «Социальная защита» создан раздел «Социальная поддержка лиц с ментальными особенностями здоровья»</a:t>
            </a:r>
          </a:p>
        </p:txBody>
      </p:sp>
      <p:sp>
        <p:nvSpPr>
          <p:cNvPr id="5" name="Прямоугольник 4"/>
          <p:cNvSpPr/>
          <p:nvPr/>
        </p:nvSpPr>
        <p:spPr>
          <a:xfrm>
            <a:off x="594862" y="3450917"/>
            <a:ext cx="8242308" cy="3139321"/>
          </a:xfrm>
          <a:prstGeom prst="rect">
            <a:avLst/>
          </a:prstGeom>
        </p:spPr>
        <p:txBody>
          <a:bodyPr wrap="square">
            <a:spAutoFit/>
          </a:bodyPr>
          <a:lstStyle/>
          <a:p>
            <a:r>
              <a:rPr lang="ru-RU" b="1" dirty="0" smtClean="0">
                <a:solidFill>
                  <a:srgbClr val="002060"/>
                </a:solidFill>
              </a:rPr>
              <a:t>ежеквартальное </a:t>
            </a:r>
            <a:r>
              <a:rPr lang="ru-RU" b="1" dirty="0">
                <a:solidFill>
                  <a:srgbClr val="002060"/>
                </a:solidFill>
              </a:rPr>
              <a:t>анкетирование получателей социальных </a:t>
            </a:r>
            <a:r>
              <a:rPr lang="ru-RU" b="1" dirty="0" smtClean="0">
                <a:solidFill>
                  <a:srgbClr val="002060"/>
                </a:solidFill>
              </a:rPr>
              <a:t>услуг (по форме Минтруда РФ);</a:t>
            </a:r>
          </a:p>
          <a:p>
            <a:endParaRPr lang="ru-RU" b="1" dirty="0">
              <a:solidFill>
                <a:srgbClr val="002060"/>
              </a:solidFill>
            </a:endParaRPr>
          </a:p>
          <a:p>
            <a:r>
              <a:rPr lang="ru-RU" b="1" dirty="0" smtClean="0">
                <a:solidFill>
                  <a:srgbClr val="002060"/>
                </a:solidFill>
              </a:rPr>
              <a:t>анкетирование людей с ОВЗ, в том числе с ментальной инвалидностью по оценке мероприятий государственной политики, направленной на улучшение их качества жизни и формирования толерантного отношения; </a:t>
            </a:r>
          </a:p>
          <a:p>
            <a:endParaRPr lang="ru-RU" b="1" dirty="0" smtClean="0">
              <a:solidFill>
                <a:srgbClr val="002060"/>
              </a:solidFill>
            </a:endParaRPr>
          </a:p>
          <a:p>
            <a:r>
              <a:rPr lang="ru-RU" b="1" dirty="0" smtClean="0">
                <a:solidFill>
                  <a:srgbClr val="002060"/>
                </a:solidFill>
              </a:rPr>
              <a:t>информационная поддержка </a:t>
            </a:r>
            <a:r>
              <a:rPr lang="ru-RU" b="1" dirty="0">
                <a:solidFill>
                  <a:srgbClr val="002060"/>
                </a:solidFill>
              </a:rPr>
              <a:t>деятельности негосударственных организаций, </a:t>
            </a:r>
            <a:r>
              <a:rPr lang="ru-RU" b="1" dirty="0" smtClean="0">
                <a:solidFill>
                  <a:srgbClr val="002060"/>
                </a:solidFill>
              </a:rPr>
              <a:t>                в </a:t>
            </a:r>
            <a:r>
              <a:rPr lang="ru-RU" b="1" dirty="0">
                <a:solidFill>
                  <a:srgbClr val="002060"/>
                </a:solidFill>
              </a:rPr>
              <a:t>том числе СО НКО в социальной </a:t>
            </a:r>
            <a:r>
              <a:rPr lang="ru-RU" b="1" dirty="0" smtClean="0">
                <a:solidFill>
                  <a:srgbClr val="002060"/>
                </a:solidFill>
              </a:rPr>
              <a:t>сфере департаментом </a:t>
            </a:r>
            <a:r>
              <a:rPr lang="ru-RU" b="1" dirty="0">
                <a:solidFill>
                  <a:srgbClr val="002060"/>
                </a:solidFill>
              </a:rPr>
              <a:t>пресс-службы и информации администрации Губернатора Архангельской области и Правительства Архангельской </a:t>
            </a:r>
            <a:r>
              <a:rPr lang="ru-RU" b="1" dirty="0" smtClean="0">
                <a:solidFill>
                  <a:srgbClr val="002060"/>
                </a:solidFill>
              </a:rPr>
              <a:t>области</a:t>
            </a:r>
            <a:endParaRPr lang="ru-RU" dirty="0"/>
          </a:p>
        </p:txBody>
      </p:sp>
    </p:spTree>
    <p:extLst>
      <p:ext uri="{BB962C8B-B14F-4D97-AF65-F5344CB8AC3E}">
        <p14:creationId xmlns:p14="http://schemas.microsoft.com/office/powerpoint/2010/main" val="3470586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1097</TotalTime>
  <Words>1231</Words>
  <Application>Microsoft Office PowerPoint</Application>
  <PresentationFormat>Экран (4:3)</PresentationFormat>
  <Paragraphs>174</Paragraphs>
  <Slides>14</Slides>
  <Notes>0</Notes>
  <HiddenSlides>0</HiddenSlides>
  <MMClips>0</MMClips>
  <ScaleCrop>false</ScaleCrop>
  <HeadingPairs>
    <vt:vector size="4" baseType="variant">
      <vt:variant>
        <vt:lpstr>Тема</vt:lpstr>
      </vt:variant>
      <vt:variant>
        <vt:i4>7</vt:i4>
      </vt:variant>
      <vt:variant>
        <vt:lpstr>Заголовки слайдов</vt:lpstr>
      </vt:variant>
      <vt:variant>
        <vt:i4>14</vt:i4>
      </vt:variant>
    </vt:vector>
  </HeadingPairs>
  <TitlesOfParts>
    <vt:vector size="21" baseType="lpstr">
      <vt:lpstr>Тема Office</vt:lpstr>
      <vt:lpstr>1_Тема Office</vt:lpstr>
      <vt:lpstr>7_Тема Office</vt:lpstr>
      <vt:lpstr>2_Тема Office</vt:lpstr>
      <vt:lpstr>3_Тема Office</vt:lpstr>
      <vt:lpstr>4_Тема Office</vt:lpstr>
      <vt:lpstr>5_Тема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Иванова Елена Александровна</dc:creator>
  <cp:lastModifiedBy>Хабарова Лариса Геннадьевна</cp:lastModifiedBy>
  <cp:revision>67</cp:revision>
  <cp:lastPrinted>2017-12-07T11:10:19Z</cp:lastPrinted>
  <dcterms:created xsi:type="dcterms:W3CDTF">2013-02-22T11:03:52Z</dcterms:created>
  <dcterms:modified xsi:type="dcterms:W3CDTF">2017-12-07T13:46:31Z</dcterms:modified>
</cp:coreProperties>
</file>