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  <p:sldMasterId id="2147484164" r:id="rId2"/>
  </p:sldMasterIdLst>
  <p:handoutMasterIdLst>
    <p:handoutMasterId r:id="rId33"/>
  </p:handoutMasterIdLst>
  <p:sldIdLst>
    <p:sldId id="417" r:id="rId3"/>
    <p:sldId id="440" r:id="rId4"/>
    <p:sldId id="441" r:id="rId5"/>
    <p:sldId id="422" r:id="rId6"/>
    <p:sldId id="442" r:id="rId7"/>
    <p:sldId id="443" r:id="rId8"/>
    <p:sldId id="444" r:id="rId9"/>
    <p:sldId id="445" r:id="rId10"/>
    <p:sldId id="446" r:id="rId11"/>
    <p:sldId id="447" r:id="rId12"/>
    <p:sldId id="358" r:id="rId13"/>
    <p:sldId id="431" r:id="rId14"/>
    <p:sldId id="432" r:id="rId15"/>
    <p:sldId id="430" r:id="rId16"/>
    <p:sldId id="448" r:id="rId17"/>
    <p:sldId id="449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59" r:id="rId28"/>
    <p:sldId id="460" r:id="rId29"/>
    <p:sldId id="461" r:id="rId30"/>
    <p:sldId id="462" r:id="rId31"/>
    <p:sldId id="463" r:id="rId3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3DBA-AB71-4502-A138-03D1563C8708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75E2-3FAA-4E27-B37A-2F3817EC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68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84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6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09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051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02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743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215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15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srgbClr val="B01513"/>
                </a:solidFill>
              </a:rPr>
              <a:pPr/>
              <a:t>08.12.2017</a:t>
            </a:fld>
            <a:endParaRPr lang="ru-RU">
              <a:solidFill>
                <a:srgbClr val="B0151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0151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66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05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3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495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49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6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41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23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22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62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39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55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705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5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235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44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16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41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067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94F8-1B09-4091-BD01-4DF28C883556}" type="datetimeFigureOut">
              <a:rPr lang="ru-RU" smtClean="0">
                <a:solidFill>
                  <a:prstClr val="black"/>
                </a:solidFill>
              </a:rPr>
              <a:pPr/>
              <a:t>08.12.2017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7D86-9755-49AD-AAD8-771A5C61A8A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7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35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90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61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0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AFFC-4B4B-441D-94BA-2CEBFB4CDA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FD6955-9961-4946-8CE4-2A84144A9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19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41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725C8E-639E-40E0-908A-1FBDE518071D}" type="datetimeFigureOut">
              <a:rPr lang="ru-RU" smtClean="0"/>
              <a:t>08.12.2017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F4B449-1537-4437-AD35-3DD22DC809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4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  <p:sldLayoutId id="2147484177" r:id="rId13"/>
    <p:sldLayoutId id="2147484178" r:id="rId14"/>
    <p:sldLayoutId id="2147484179" r:id="rId15"/>
    <p:sldLayoutId id="2147484180" r:id="rId16"/>
    <p:sldLayoutId id="214748418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900531"/>
            <a:ext cx="8574622" cy="331796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ПРОЕКТЕ</a:t>
            </a:r>
            <a:br>
              <a:rPr lang="ru-RU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</a:t>
            </a:r>
            <a:br>
              <a:rPr lang="ru-RU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 МОЛОДЕЖИ И ГОСУДАРСТВЕННОЙ МОЛОДЕЖНОЙ ПОЛИТИКЕ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9913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055" y="554620"/>
            <a:ext cx="10044935" cy="763541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ОПРЕДЕЛЕНИЯ: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5055" y="1650671"/>
            <a:ext cx="10044935" cy="49520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 юридическое толкование термина «государственная молодежная политика»:</a:t>
            </a: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варианта на федеральном уровне </a:t>
            </a: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20-30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вариантов в регионах и образованных на его основе словосочетаний как в федеральных подзаконных актах и других документах, так и в нормативных правовых актах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566435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2530" y="1318162"/>
            <a:ext cx="10913423" cy="467887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ФЕДЕРАЛЬНЫЙ ЗАКОН О МОЛОДЕЖИ И ГОСУДАРСТВЕННОЙ МОЛОДЕЖНОЙ ПОЛИТИКЕ?</a:t>
            </a:r>
          </a:p>
        </p:txBody>
      </p:sp>
    </p:spTree>
    <p:extLst>
      <p:ext uri="{BB962C8B-B14F-4D97-AF65-F5344CB8AC3E}">
        <p14:creationId xmlns:p14="http://schemas.microsoft.com/office/powerpoint/2010/main" val="313677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514" y="2327563"/>
            <a:ext cx="11194181" cy="42988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 должны быть реализованы положения пунктов «в» и «е» статьи 71 Конституции Российской Федерации в части, касающейся: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 и защиты прав и свобод молодого человека и гражданина в Российской Федерации;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установления основ федеральной молодежной политики.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35E6E6F-B00B-4E03-916E-7613625665BE}"/>
              </a:ext>
            </a:extLst>
          </p:cNvPr>
          <p:cNvSpPr/>
          <p:nvPr/>
        </p:nvSpPr>
        <p:spPr>
          <a:xfrm>
            <a:off x="1638795" y="641269"/>
            <a:ext cx="10224654" cy="8787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ФЕДЕРАЛЬНЫЙ ЗАКОН О МОЛОДЕЖИ И ГОСУДАРСТВЕННОЙ МОЛОДЕЖНОЙ ПОЛИТИКЕ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7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6" y="1579418"/>
            <a:ext cx="10220933" cy="4572000"/>
          </a:xfrm>
          <a:noFill/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Конституция Российской Федерации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отличие от конституций целого ряда государств, в том числе федеративных,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содержит термин «молодежь» и образованные на его основе слова и словосочетания.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отсутствии данного термина в Конституции он должен быть закреплен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исключительно в законах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не в подзаконных актах.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противном случае, как показывает правоприменительная практика,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невозможно обеспечить единство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механизмов правового регулирования работы с молодежью на федеральном, региональном и муниципальном уровнях.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2A3BD09-9D1C-4A60-829D-340030E4A6D5}"/>
              </a:ext>
            </a:extLst>
          </p:cNvPr>
          <p:cNvSpPr/>
          <p:nvPr/>
        </p:nvSpPr>
        <p:spPr>
          <a:xfrm>
            <a:off x="1626918" y="706582"/>
            <a:ext cx="10196948" cy="67095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ФЕДЕРАЛЬНЫЙ ЗАКОН О МОЛОДЕЖИ И ГОСУДАРСТВЕННОЙ МОЛОДЕЖНОЙ ПОЛИТИКЕ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92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514" y="1816925"/>
            <a:ext cx="11194181" cy="48095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</a:rPr>
              <a:t>Федеральный Закон – обеспечит системную работу по реализации государственной молодежной политики на всем пространстве Российской Федерации.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</a:rPr>
              <a:t>Устранит различия в трактовка понятия социальной группы – молодежь на всем пространстве Российской Федерации.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</a:rPr>
              <a:t>Устранит различия в трактовка понятия «государственная молодежная политика» на всем пространстве Российской Федерации.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35E6E6F-B00B-4E03-916E-7613625665BE}"/>
              </a:ext>
            </a:extLst>
          </p:cNvPr>
          <p:cNvSpPr/>
          <p:nvPr/>
        </p:nvSpPr>
        <p:spPr>
          <a:xfrm>
            <a:off x="1591295" y="641268"/>
            <a:ext cx="10367158" cy="85502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ФЕДЕРАЛЬНЫЙ ЗАКОН О МОЛОДЕЖИ И ГОСУДАРСТВЕННОЙ МОЛОДЕЖНОЙ ПОЛИТИКЕ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99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7297" y="582548"/>
            <a:ext cx="9601196" cy="799167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ФЕДЕРАЛЬНЫЙ ЗАКОН О МОЛОДЕЖИ И ГОСУДАРСТВЕННОЙ МОЛОДЕЖНОЙ ПОЛИТИКЕ</a:t>
            </a:r>
            <a:br>
              <a:rPr lang="ru-RU" sz="2800" dirty="0"/>
            </a:br>
            <a:br>
              <a:rPr lang="ru-R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1733798"/>
            <a:ext cx="10651176" cy="473825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призван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сделать механизм разработки и реализации государственной молодежной политики в нашей стране более четким и технологичным во всех отношениях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чем ныне существующий, а также определить механизм гарантий участия молодежи и ее объединений в осуществлении данной политики</a:t>
            </a: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направлен на оптимизацию 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разграничение полномочий федеральных органов по делам молодежи и иных федеральных органов государственной власти,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осуществляющих функции по работе с молодежью, на усиление их правовой ответственности за результаты реализации государственной молодежной политики, на создание правовых предпосылок для ее профессионализации.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65673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0063" y="795647"/>
            <a:ext cx="9507184" cy="5008969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РЕГУЛИРОВАНИЯ БАЗОВОГО ФЕДЕРАЛЬНОГО ЗАКОНА В СФЕРЕ ГОСУДАРСТВЕННОЙ МОЛОДЕЖНОЙ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3969750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741" y="676097"/>
            <a:ext cx="9354708" cy="930006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</a:t>
            </a:r>
            <a:r>
              <a:rPr lang="ru-RU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 ГМП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184" y="2342628"/>
            <a:ext cx="11136573" cy="434318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ПРАВООТНОШЕНИЯ, КАСАЮЩИЕСЯ МОЛОДЕЖИ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ПРАВООТНОШЕНИЯ В СФЕРЕ ГОСУДАРСТВЕННОЙ МОЛОДЕЖНОЙ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3360806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7840" y="573207"/>
            <a:ext cx="9736772" cy="104183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</a:t>
            </a:r>
            <a:r>
              <a:rPr lang="ru-RU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 ГМП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7840" y="2133600"/>
            <a:ext cx="9736772" cy="3777622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отношения, возникающие в связи с разработкой и реализацией государственной молодежной политики в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84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421" y="94668"/>
            <a:ext cx="10517579" cy="104536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регулирования Федерального закона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молодежи и государственной молодежной политике в Российской Федерации»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730" y="1318161"/>
            <a:ext cx="11420270" cy="544517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отношения, возникающие в связи с разработкой и реализацией государственной молодежной политики на территории Российской Федерации органами государственной власти совместно с другими государственными органами, органами местного самоуправления, молодежными парламентскими структурами, иными органами молодежного самоуправления, молодежными общественными объединениями и иными молодежными организациями, учреждениями органов по делам молодежи, образовательными, спортивными и другими организациями.</a:t>
            </a:r>
          </a:p>
        </p:txBody>
      </p:sp>
    </p:spTree>
    <p:extLst>
      <p:ext uri="{BB962C8B-B14F-4D97-AF65-F5344CB8AC3E}">
        <p14:creationId xmlns:p14="http://schemas.microsoft.com/office/powerpoint/2010/main" val="19666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759854"/>
            <a:ext cx="9601196" cy="79849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700011"/>
            <a:ext cx="9601197" cy="448703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 необходимость базового федерального закона в сфере государственной молодежной политики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регулирования базового федерального закона в сфере государственной молодежной политики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и содержание проекта Федерального  закона «О молодежи и государственной молодежной политике в Российской Федерации»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принятия и реализации проекта Федерального  закона «О молодежи и государственной молодежной политике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94510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59" y="139135"/>
            <a:ext cx="9367054" cy="1214651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Правоотношения в сфере государственной молодежной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3179" y="2030681"/>
            <a:ext cx="9868395" cy="43819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отношения между молодыми людьми и государством по поводу обеспечения его органами реализации конституционных прав и свобод молодого человека и гражданина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властные отношения по поводу управления в сфере государственной молодежной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3932374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5427" y="912640"/>
            <a:ext cx="9601196" cy="5032720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И СОДЕРЖАНИЕ ПРОЕКТА ФЕДЕРАЛЬНОГО ЗАКОНА «О МОЛОДЕЖИ И ГОСУДАРСТВЕННОЙ МОЛОДЕЖНОЙ ПОЛИТИКЕ В РОССИЙСКОЙ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АЦИИ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66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964" y="255320"/>
            <a:ext cx="9849984" cy="862884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ПРЕАМБУЛА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5" y="1365661"/>
            <a:ext cx="11550175" cy="523701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Настоящий Федеральный закон устанавливает правовой статус молодежи в Российской Федерации, цели, принципы и основные направления государственной молодежной политики Российской Федерации, основы деятельности федеральных органов государственной власти и органов государственной власти субъектов Российской Федерации по разработке и реализации указанной политики, гарантии участия молодых граждан и их объединений в ее осуществлении.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призван содействовать социальному становлению, интеллектуальному, нравственному и физическому развитию молодежи, а также реализации потенциала молодого поколения в интересах многонационального народа Российской Федерации, ее политического, социально-экономического и культурного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82428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914" y="124692"/>
            <a:ext cx="10569039" cy="742207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Категориальный аппарат законопроекта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5"/>
          </p:nvPr>
        </p:nvSpPr>
        <p:spPr>
          <a:xfrm>
            <a:off x="1225633" y="1018307"/>
            <a:ext cx="3701145" cy="5551715"/>
          </a:xfrm>
        </p:spPr>
        <p:txBody>
          <a:bodyPr>
            <a:no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Молодежь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молодежная политика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Муниципальная молодежная политика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молодежью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по работе с молодежью (молодежная программа)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органы по делам молодежи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по делам молодежи субъектов Российской Федерации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по делам молодежи муниципальных образований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 органа по делам молодежи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Инфраструктура для молодежи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Специализированные организации, создающие условия для социального развития молодежи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 центр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16"/>
          </p:nvPr>
        </p:nvSpPr>
        <p:spPr>
          <a:xfrm>
            <a:off x="5070764" y="1116279"/>
            <a:ext cx="3309258" cy="5248895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Молодежное самоуправление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Форумы молодежи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молодежного самоуправления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 парламентаризм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Палата (совет) молодых законодателей субъекта Российской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 парламент субъекта Российской Федерации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Молодежная парламентская структура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 совет при государственном органе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Студенческое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(ученическое) самоуправление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524008" y="1116279"/>
            <a:ext cx="3576948" cy="5355773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Молодежная организация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Молодежные общественные объединения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Детские общественные объединения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молодежных и детских общественных объединений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 проект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Молодежное добровольчество (молодежная добровольческая (волонтерская) деятельность)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Молодежное наставничество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Молодежные инициативы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Молодежное предпринимательство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Молодая семья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Молодой специалист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Молодой ученый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 по работе с молодежью </a:t>
            </a:r>
          </a:p>
        </p:txBody>
      </p:sp>
    </p:spTree>
    <p:extLst>
      <p:ext uri="{BB962C8B-B14F-4D97-AF65-F5344CB8AC3E}">
        <p14:creationId xmlns:p14="http://schemas.microsoft.com/office/powerpoint/2010/main" val="4237592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556" y="201882"/>
            <a:ext cx="9521433" cy="783772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молодежи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015" y="1377536"/>
            <a:ext cx="11378935" cy="527858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Молодежь – социально-демографическая группа, выделяемая на основе возрастных особенностей, социального положения и характеризующаяся специфическими интересами и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ценостями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молодежью (молодыми гражданами) в настоящем Федеральном законе понимаются лица в возрасте от 14 до 30 лет.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некоторых случаях, определенных федеральными законами и законами субъектов Российской Федерации, предельный возраст для молодых граждан может быть установлен свыше 30 лет, но не более 35 лет (для участников программ решения отдельных социальных проблем работников – до 45 лет), имеющих постоянное место жительства в Российской Федерации или проживающих за рубежом (граждане Российской Федерации и соотечественники).</a:t>
            </a:r>
          </a:p>
        </p:txBody>
      </p:sp>
    </p:spTree>
    <p:extLst>
      <p:ext uri="{BB962C8B-B14F-4D97-AF65-F5344CB8AC3E}">
        <p14:creationId xmlns:p14="http://schemas.microsoft.com/office/powerpoint/2010/main" val="2954853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0682" y="172945"/>
            <a:ext cx="9956862" cy="105606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государственной молодежной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991" y="1549333"/>
            <a:ext cx="11091553" cy="521960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молодежная политика – деятельность государства, направленная на создание правовых, социальных, экономических и организационных условий и гарантий для самореализации личности молодого человека и развития органов молодежного самоуправления, молодежных и детских общественных объединений, иных молодежных организаций, а также для поддержки проектов и инициатив молодых граждан, защиты их прав, свобод и законных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2788715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29" y="184068"/>
            <a:ext cx="9909361" cy="849085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муниципальной молодежной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118" y="1393783"/>
            <a:ext cx="10889672" cy="5280149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Муниципальная молодежная политика – деятельность органов местного самоуправления в рамках решения ими вопросов местного значения, связанная с непосредственной реализацией прав, свобод и законных интересов молодых граждан, поддержки их проектов и инициатив, развития органов молодежного самоуправления, местных молодежных и детских общественных объединений в пределах территории соответствующего муниципального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30460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554" y="172945"/>
            <a:ext cx="9838110" cy="105606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ЗДЕСЬ ДОЛЖНЫ БЫТЬ ЕЩЕ ОСНОВНЫЕ ПАРАМЕТРЫ 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126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4803" y="877014"/>
            <a:ext cx="9601196" cy="5103972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ПОЗИТИВНЫЕ ПОСЛЕДСТВИЯ ПРИНЯТИЯ И РЕАЛИЗАЦИИ ФЕДЕРАЛЬНОГО ЗАКОНА «О МОЛОДЕЖИ И ГОСУДАРСТВЕННОЙ МОЛОДЕЖНОЙ ПОЛИТИКЕ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874778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676" y="231570"/>
            <a:ext cx="10105902" cy="88906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ПОЗИТИВНЫЕ ПОСЛЕДСТВИЯ ПРИНЯТИЯ И РЕАЛИЗАЦИИ ФЕДЕРАЛЬНОГО ЗАКОНА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1401289"/>
            <a:ext cx="11427962" cy="522514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отношений между государством и молодыми людьми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надежных правовых условий для участия молодого поколения в государственном и муниципальном управлении, активного включения молодежи и ее объединений в социально-экономическую и культурную жизнь современной России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разработки и реализации государственной молодежной политики, формирование эффективного механизма ее правового регулирования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Унификация правовой терминологии в сфере государственной молодежной политики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системы законодательства в сфере государственной молодежной политики </a:t>
            </a:r>
          </a:p>
        </p:txBody>
      </p:sp>
    </p:spTree>
    <p:extLst>
      <p:ext uri="{BB962C8B-B14F-4D97-AF65-F5344CB8AC3E}">
        <p14:creationId xmlns:p14="http://schemas.microsoft.com/office/powerpoint/2010/main" val="190973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890649"/>
            <a:ext cx="9601196" cy="4985219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 НЕОБХОДИМОСТЬ БАЗОВОГО ФЕДЕРАЛЬНОГО ЗАКОНА В СФЕРЕ ГОСУДАРСТВЕННОЙ МОЛОДЕЖНОЙ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2657438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306" y="220354"/>
            <a:ext cx="10125694" cy="646545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ЗАКОН ДАСТ МОЛОДЕЖИ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539" y="1187532"/>
            <a:ext cx="10664040" cy="530761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Восстановит право называться молодежью по закону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Внесет для молодых людей ясность в вопросе о том, кто и каким образом в государстве отвечает за решение молодежных проблем, результаты молодежной политики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Создаст условия для системного  решения проблем молодежи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Предоставит четкие гарантии участия молодежи в управлении делами государства, формировании и осуществлении государственной молодежной политики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 системное развитие различных форм молодежного самоуправления, молодежных общественных объединений, молодежного добровольчества, молодежного наставничества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208234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54842"/>
            <a:ext cx="9675811" cy="58685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МОЛОДЕЖНАЯ ПОЛИТИКА – ВЧЕРА: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89211" y="1255595"/>
            <a:ext cx="4342894" cy="58685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АКТЫ: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589212" y="1983179"/>
            <a:ext cx="4342893" cy="47738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СССР «Об общих началах государственной молодежной политики в СССР», действовавший с 1991 по 2013 гг. в части, не противоречащей законодательству РФ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программа «Молодежь России»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 государственной поддержке молодежных и детских объединений»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7165938" y="1255595"/>
            <a:ext cx="4338673" cy="58685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УПРАВЛЕНИЯ…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7166957" y="1983179"/>
            <a:ext cx="4338674" cy="4607626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по делам молодежи при Президенте Российской Федерации 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Правительственная комиссия по делам молодежи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Профильное министерство, имеющее в своем названии словосочетание «молодежная политика»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51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10991" y="637254"/>
            <a:ext cx="9601196" cy="772731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МОЛОДЕЖНАЯ ПОЛИТИКА – СЕГОДНЯ: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295401" y="1567543"/>
            <a:ext cx="10116786" cy="4857008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Прекращено действие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Закона СССР «Об общих началах государственной молодежной политики в СССР» на территории Российской Федерации с принятием Федерального закона «Об образовании в Российской Федерации»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используется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словосочетание «молодежная политика» в названии профильного Федерального Министерства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ФЦП «Молодежь России», появляется подпрограмма в государственной программе «Развитие образования»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Исключается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словосочетание «молодежная политика» из названия профильного Департамента Минобрнауки России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Заменяется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словосочетание «молодежная политика» на словосочетание «воспитание детей и молодежи» в документах и материалах Минобрнауки России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Упраздняется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почетное звание «Почетный работник сферы молодежной политики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22903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7648" y="1390301"/>
            <a:ext cx="3185397" cy="4930709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>
            <a:normAutofit/>
          </a:bodyPr>
          <a:lstStyle/>
          <a:p>
            <a:pPr algn="ctr"/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ЗАКОНОДАТЕЛЬСТВО О ГОСУДАРСТВЕНННОЙ МОЛОДЕЖНОЙ ПОЛИТИКЕ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4484" y="617518"/>
            <a:ext cx="3863978" cy="911032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«ПОГРАНИЧНЫЕ» НОРМАТИВНЫЕ ПРАВОВЫЕ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041110" y="1733266"/>
            <a:ext cx="3777352" cy="483378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поддержке талантливой молодежи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патриотическом воспитании молодежи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развитии студенческого и ученического самоуправления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развитии молодежных трудовых отрядов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развитии молодежного спорта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социальной поддержке молодежи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профилактике девиантного поведения молодежи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8340978" y="617518"/>
            <a:ext cx="3617474" cy="791569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ОТРАСЛЕВОЕ ЗАКОНОДАТЕЛЬСТВО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8278957" y="1665145"/>
            <a:ext cx="3679495" cy="4833789"/>
          </a:xfrm>
        </p:spPr>
        <p:txBody>
          <a:bodyPr>
            <a:norm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образовании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культуре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физической культуре и спорте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занятости населения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охране здоровья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социальном обеспечении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общественных объединениях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0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76301" y="581890"/>
            <a:ext cx="9590312" cy="81939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92% субъектов Российской Федерации приняты Законы о молодежной политике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96410" y="1840676"/>
            <a:ext cx="4699590" cy="4298868"/>
          </a:xfrm>
          <a:noFill/>
        </p:spPr>
        <p:txBody>
          <a:bodyPr>
            <a:normAutofit lnSpcReduction="10000"/>
          </a:bodyPr>
          <a:lstStyle/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молодежи» (4)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молодежи и молодежной политике» (3)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молодежи и государственной молодежной политике» (2)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поддержке молодежи» (1)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государственной поддержке молодежи» (1)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молодежной политике» (18)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государственной молодежной политике» (37)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государственной региональной молодежной политике» (1)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05721" y="1840676"/>
            <a:ext cx="5181600" cy="4298868"/>
          </a:xfrm>
          <a:noFill/>
        </p:spPr>
        <p:txBody>
          <a:bodyPr>
            <a:normAutofit lnSpcReduction="10000"/>
          </a:bodyPr>
          <a:lstStyle/>
          <a:p>
            <a:pPr algn="ctr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общих принципах осуществления государственной молодежной политики» (1)</a:t>
            </a:r>
          </a:p>
          <a:p>
            <a:pPr algn="ctr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основных направлениях государственной молодежной политики» (2)</a:t>
            </a:r>
          </a:p>
          <a:p>
            <a:pPr algn="ctr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реализации государственной молодежной политики» (5)</a:t>
            </a:r>
          </a:p>
          <a:p>
            <a:pPr algn="ctr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деятельности государственных органов в сфере молодежной политики» (1)</a:t>
            </a:r>
          </a:p>
          <a:p>
            <a:pPr algn="ctr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регулировании отдельных отношений в сфере государственной молодежной политики» (2)</a:t>
            </a:r>
          </a:p>
        </p:txBody>
      </p:sp>
    </p:spTree>
    <p:extLst>
      <p:ext uri="{BB962C8B-B14F-4D97-AF65-F5344CB8AC3E}">
        <p14:creationId xmlns:p14="http://schemas.microsoft.com/office/powerpoint/2010/main" val="330965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4431" y="273131"/>
            <a:ext cx="9773392" cy="736801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ФЕДЕРАЛЬНЫЕ ОРГАНЫ ПО ДЕЛАМ МОЛОДЕЖИ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30036" y="1214649"/>
            <a:ext cx="5080257" cy="887283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Российской Федерации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330036" y="2217319"/>
            <a:ext cx="5080257" cy="377068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орган исполнительной власти, осуществляющий функции по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выработке и реализации государственной политики и нормативно-правовому регулированию в сфере молодежной политики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683724" y="1214650"/>
            <a:ext cx="5305890" cy="887282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агентство по делам молодежи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683724" y="2238234"/>
            <a:ext cx="5305890" cy="393693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орган исполнительной власти, осуществляющий функции по 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оказанию государственных услуг и управлению государственным имуществом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государственной молодежной политики, реализации во взаимодействии с общественными организациями и движениями, представляющими интересы молодежи, мероприятий, направленных на обеспечение здорового образа жизни молодежи, нравственного и патриотического воспитания и на реализацию молодежью своих профессиональных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val="136767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2530" y="300415"/>
            <a:ext cx="10687794" cy="732737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 В СУБЪЕКТАХ ФЕДЕРАЦИИ - В НАЗВАНИИ КОТОРЫХ ПРИСУТСТВУЮТ СЛОВОСОЧЕТАНИЯ «МОЛОДЕЖНАЯ ПОЛИТИКА» ИЛИ «ДЕЛА МОЛОДЕЖИ» (63)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>
          <a:xfrm>
            <a:off x="1092530" y="1147729"/>
            <a:ext cx="10687794" cy="468277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(не совмещенные) органы по делам молодежи – 24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>
          <a:xfrm>
            <a:off x="1092530" y="2695700"/>
            <a:ext cx="5003470" cy="4010326"/>
          </a:xfrm>
          <a:noFill/>
        </p:spPr>
        <p:txBody>
          <a:bodyPr>
            <a:no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гражданско-патриотическое воспитание – 1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семейную политику – 1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развитие – 1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связи – 2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 – 11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>
          <a:xfrm>
            <a:off x="6250069" y="2695934"/>
            <a:ext cx="5185870" cy="4010092"/>
          </a:xfrm>
          <a:noFill/>
        </p:spPr>
        <p:txBody>
          <a:bodyPr>
            <a:norm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развитие и спорт – 8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 и туризм – 1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 – 3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– 5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и науку – 6</a:t>
            </a:r>
          </a:p>
          <a:p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85A93A-0BCE-44FF-94F5-33ACD54F52AC}"/>
              </a:ext>
            </a:extLst>
          </p:cNvPr>
          <p:cNvSpPr/>
          <p:nvPr/>
        </p:nvSpPr>
        <p:spPr>
          <a:xfrm>
            <a:off x="771896" y="1778234"/>
            <a:ext cx="11150930" cy="58495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Органы по делам молодежи, совмещенные с органами, отвечающими за другие вопросы – 39 :</a:t>
            </a:r>
          </a:p>
        </p:txBody>
      </p:sp>
    </p:spTree>
    <p:extLst>
      <p:ext uri="{BB962C8B-B14F-4D97-AF65-F5344CB8AC3E}">
        <p14:creationId xmlns:p14="http://schemas.microsoft.com/office/powerpoint/2010/main" val="343891534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1044</TotalTime>
  <Words>1762</Words>
  <Application>Microsoft Office PowerPoint</Application>
  <PresentationFormat>Широкоэкранный</PresentationFormat>
  <Paragraphs>170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Corbel</vt:lpstr>
      <vt:lpstr>Wingdings</vt:lpstr>
      <vt:lpstr>Wingdings 3</vt:lpstr>
      <vt:lpstr>Легкий дым</vt:lpstr>
      <vt:lpstr>Параллакс</vt:lpstr>
      <vt:lpstr>О ПРОЕКТЕ ФЕДЕРАЛЬНОГО ЗАКОНА «О МОЛОДЕЖИ И ГОСУДАРСТВЕННОЙ МОЛОДЕЖНОЙ ПОЛИТИКЕ В РОССИЙСКОЙ ФЕДЕРАЦИИ»</vt:lpstr>
      <vt:lpstr>КЛЮЧЕВЫЕ ВОПРОСЫ</vt:lpstr>
      <vt:lpstr>Презентация PowerPoint</vt:lpstr>
      <vt:lpstr>ГОСУДАРСТВЕННАЯ МОЛОДЕЖНАЯ ПОЛИТИКА – ВЧЕРА:</vt:lpstr>
      <vt:lpstr>ГОСУДАРСТВЕННАЯ МОЛОДЕЖНАЯ ПОЛИТИКА – СЕГОДНЯ:</vt:lpstr>
      <vt:lpstr>    ЗАКОНОДАТЕЛЬСТВО О ГОСУДАРСТВЕНННОЙ МОЛОДЕЖНОЙ ПОЛИТИКЕ</vt:lpstr>
      <vt:lpstr>В 92% субъектов Российской Федерации приняты Законы о молодежной политике</vt:lpstr>
      <vt:lpstr>ФЕДЕРАЛЬНЫЕ ОРГАНЫ ПО ДЕЛАМ МОЛОДЕЖИ</vt:lpstr>
      <vt:lpstr>ОРГАНЫ  В СУБЪЕКТАХ ФЕДЕРАЦИИ - В НАЗВАНИИ КОТОРЫХ ПРИСУТСТВУЮТ СЛОВОСОЧЕТАНИЯ «МОЛОДЕЖНАЯ ПОЛИТИКА» ИЛИ «ДЕЛА МОЛОДЕЖИ» (63)</vt:lpstr>
      <vt:lpstr>ОПРЕДЕЛЕНИЯ: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ЗАЧЕМ НУЖЕН ФЕДЕРАЛЬНЫЙ ЗАКОН О МОЛОДЕЖИ И ГОСУДАРСТВЕННОЙ МОЛОДЕЖНОЙ ПОЛИТИКЕ   </vt:lpstr>
      <vt:lpstr>Презентация PowerPoint</vt:lpstr>
      <vt:lpstr>ПРЕДМЕТ РЕГУЛИРОВАНИЯ ГМП</vt:lpstr>
      <vt:lpstr>ПРЕДМЕТ РЕГУЛИРОВАНИЯ ГМП</vt:lpstr>
      <vt:lpstr>Предмет регулирования Федерального закона «О молодежи и государственной молодежной политике в Российской Федерации»</vt:lpstr>
      <vt:lpstr>Правоотношения в сфере государственной молодежной политики</vt:lpstr>
      <vt:lpstr>Презентация PowerPoint</vt:lpstr>
      <vt:lpstr>ПРЕАМБУЛА</vt:lpstr>
      <vt:lpstr>Категориальный аппарат законопроекта</vt:lpstr>
      <vt:lpstr>Понятие молодежи</vt:lpstr>
      <vt:lpstr>Понятие государственной молодежной политики</vt:lpstr>
      <vt:lpstr>Понятие муниципальной молодежной политики</vt:lpstr>
      <vt:lpstr>ЗДЕСЬ ДОЛЖНЫ БЫТЬ ЕЩЕ ОСНОВНЫЕ ПАРАМЕТРЫ ФЗ</vt:lpstr>
      <vt:lpstr>Презентация PowerPoint</vt:lpstr>
      <vt:lpstr>ПОЗИТИВНЫЕ ПОСЛЕДСТВИЯ ПРИНЯТИЯ И РЕАЛИЗАЦИИ ФЕДЕРАЛЬНОГО ЗАКОНА</vt:lpstr>
      <vt:lpstr>ЧТО ЗАКОН ДАСТ МОЛОДЕЖИ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Tatiana</cp:lastModifiedBy>
  <cp:revision>104</cp:revision>
  <cp:lastPrinted>2017-11-17T11:22:38Z</cp:lastPrinted>
  <dcterms:created xsi:type="dcterms:W3CDTF">2017-11-09T16:03:53Z</dcterms:created>
  <dcterms:modified xsi:type="dcterms:W3CDTF">2017-12-08T15:49:40Z</dcterms:modified>
</cp:coreProperties>
</file>