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0"/>
  </p:handout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68" r:id="rId24"/>
    <p:sldId id="269" r:id="rId25"/>
    <p:sldId id="271" r:id="rId26"/>
    <p:sldId id="272" r:id="rId27"/>
    <p:sldId id="270" r:id="rId28"/>
    <p:sldId id="273" r:id="rId2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0.xlsx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1.xlsx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8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9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67374114120902E-2"/>
          <c:y val="0.13135920509936291"/>
          <c:w val="0.5474623566790997"/>
          <c:h val="0.67236439195100617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Обращения, поступившие в адрес уполномоченного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5.2917947373802419E-2"/>
                  <c:y val="-4.10116004150403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5044623394668507E-2"/>
                  <c:y val="7.80360942748970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7171132891689895E-2"/>
                  <c:y val="-3.2544638120042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7101026353064507E-2"/>
                  <c:y val="-5.2451895797684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6.5560437664629573E-2"/>
                  <c:y val="7.396976777371733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397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Лист1!$A$3:$A$7</c:f>
              <c:strCache>
                <c:ptCount val="5"/>
                <c:pt idx="0">
                  <c:v>10,5 месяцев</c:v>
                </c:pt>
                <c:pt idx="1">
                  <c:v>2012 год</c:v>
                </c:pt>
                <c:pt idx="2">
                  <c:v>2013 год</c:v>
                </c:pt>
                <c:pt idx="3">
                  <c:v>2014 год</c:v>
                </c:pt>
                <c:pt idx="4">
                  <c:v>2015 год</c:v>
                </c:pt>
              </c:strCache>
            </c:strRef>
          </c:cat>
          <c:val>
            <c:numRef>
              <c:f>Лист1!$B$3:$B$7</c:f>
              <c:numCache>
                <c:formatCode>General</c:formatCode>
                <c:ptCount val="5"/>
                <c:pt idx="0">
                  <c:v>364</c:v>
                </c:pt>
                <c:pt idx="1">
                  <c:v>772</c:v>
                </c:pt>
                <c:pt idx="2">
                  <c:v>983</c:v>
                </c:pt>
                <c:pt idx="3">
                  <c:v>1265</c:v>
                </c:pt>
                <c:pt idx="4">
                  <c:v>1178</c:v>
                </c:pt>
              </c:numCache>
            </c:numRef>
          </c:val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Обращения, поступившие в адрес Общественной приемной уполномоченного при САФУ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6.379585326953748E-3"/>
                  <c:y val="-0.107142857142857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2759170653907555E-2"/>
                  <c:y val="-9.52380952380952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7012227538543326E-2"/>
                  <c:y val="-9.52380952380952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379585326953748E-3"/>
                  <c:y val="-0.104733131923464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4803969795238958E-2"/>
                  <c:y val="-0.121042836456196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397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Лист1!$A$3:$A$7</c:f>
              <c:strCache>
                <c:ptCount val="5"/>
                <c:pt idx="0">
                  <c:v>10,5 месяцев</c:v>
                </c:pt>
                <c:pt idx="1">
                  <c:v>2012 год</c:v>
                </c:pt>
                <c:pt idx="2">
                  <c:v>2013 год</c:v>
                </c:pt>
                <c:pt idx="3">
                  <c:v>2014 год</c:v>
                </c:pt>
                <c:pt idx="4">
                  <c:v>2015 год</c:v>
                </c:pt>
              </c:strCache>
            </c:strRef>
          </c:cat>
          <c:val>
            <c:numRef>
              <c:f>Лист1!$C$3:$C$7</c:f>
              <c:numCache>
                <c:formatCode>General</c:formatCode>
                <c:ptCount val="5"/>
                <c:pt idx="0">
                  <c:v>57</c:v>
                </c:pt>
                <c:pt idx="1">
                  <c:v>130</c:v>
                </c:pt>
                <c:pt idx="2">
                  <c:v>78</c:v>
                </c:pt>
                <c:pt idx="3">
                  <c:v>90</c:v>
                </c:pt>
                <c:pt idx="4">
                  <c:v>250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8602368"/>
        <c:axId val="28603904"/>
        <c:axId val="0"/>
      </c:bar3DChart>
      <c:catAx>
        <c:axId val="28602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98" baseline="0">
                <a:latin typeface="Times New Roman" pitchFamily="18" charset="0"/>
              </a:defRPr>
            </a:pPr>
            <a:endParaRPr lang="ru-RU"/>
          </a:p>
        </c:txPr>
        <c:crossAx val="28603904"/>
        <c:crosses val="autoZero"/>
        <c:auto val="1"/>
        <c:lblAlgn val="ctr"/>
        <c:lblOffset val="100"/>
        <c:noMultiLvlLbl val="0"/>
      </c:catAx>
      <c:valAx>
        <c:axId val="2860390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28602368"/>
        <c:crosses val="autoZero"/>
        <c:crossBetween val="between"/>
      </c:valAx>
      <c:spPr>
        <a:noFill/>
        <a:ln w="25351">
          <a:noFill/>
        </a:ln>
      </c:spPr>
    </c:plotArea>
    <c:legend>
      <c:legendPos val="r"/>
      <c:layout>
        <c:manualLayout>
          <c:xMode val="edge"/>
          <c:yMode val="edge"/>
          <c:x val="0.65964343598055186"/>
          <c:y val="0.12539224263633714"/>
          <c:w val="0.32576985413290138"/>
          <c:h val="0.81263550389534644"/>
        </c:manualLayout>
      </c:layout>
      <c:overlay val="0"/>
      <c:txPr>
        <a:bodyPr/>
        <a:lstStyle/>
        <a:p>
          <a:pPr>
            <a:defRPr sz="1198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родители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002154011847077E-2"/>
                  <c:y val="-5.91278640059128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4895">
                <a:noFill/>
              </a:ln>
            </c:spPr>
            <c:txPr>
              <a:bodyPr/>
              <a:lstStyle/>
              <a:p>
                <a:pPr>
                  <a:defRPr sz="1176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593</c:v>
                </c:pt>
              </c:numCache>
            </c:numRef>
          </c:val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близкие родственники ребенка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6160473882606527E-3"/>
                  <c:y val="-3.2520325203252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4895">
                <a:noFill/>
              </a:ln>
            </c:spPr>
            <c:txPr>
              <a:bodyPr/>
              <a:lstStyle/>
              <a:p>
                <a:pPr>
                  <a:defRPr sz="1176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158</c:v>
                </c:pt>
              </c:numCache>
            </c:numRef>
          </c:val>
        </c:ser>
        <c:ser>
          <c:idx val="3"/>
          <c:order val="2"/>
          <c:tx>
            <c:strRef>
              <c:f>Лист1!$D$1</c:f>
              <c:strCache>
                <c:ptCount val="1"/>
                <c:pt idx="0">
                  <c:v>прочие лица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1540118470651702E-2"/>
                  <c:y val="-1.77383592017738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4895">
                <a:noFill/>
              </a:ln>
            </c:spPr>
            <c:txPr>
              <a:bodyPr/>
              <a:lstStyle/>
              <a:p>
                <a:pPr>
                  <a:defRPr sz="1176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217</c:v>
                </c:pt>
              </c:numCache>
            </c:numRef>
          </c:val>
        </c:ser>
        <c:ser>
          <c:idx val="5"/>
          <c:order val="3"/>
          <c:tx>
            <c:strRef>
              <c:f>Лист1!$E$1</c:f>
              <c:strCache>
                <c:ptCount val="1"/>
                <c:pt idx="0">
                  <c:v>сообщения СМИ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078082929456092E-2"/>
                  <c:y val="-1.18255728011826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4895">
                <a:noFill/>
              </a:ln>
            </c:spPr>
            <c:txPr>
              <a:bodyPr/>
              <a:lstStyle/>
              <a:p>
                <a:pPr>
                  <a:defRPr sz="1176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General</c:formatCode>
                <c:ptCount val="1"/>
                <c:pt idx="0">
                  <c:v>21</c:v>
                </c:pt>
              </c:numCache>
            </c:numRef>
          </c:val>
        </c:ser>
        <c:ser>
          <c:idx val="6"/>
          <c:order val="4"/>
          <c:tx>
            <c:strRef>
              <c:f>Лист1!$F$1</c:f>
              <c:strCache>
                <c:ptCount val="1"/>
                <c:pt idx="0">
                  <c:v>дети-сироты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386106623586499E-2"/>
                  <c:y val="-5.32150776053215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4895">
                <a:noFill/>
              </a:ln>
            </c:spPr>
            <c:txPr>
              <a:bodyPr/>
              <a:lstStyle/>
              <a:p>
                <a:pPr>
                  <a:defRPr sz="1176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Лист1!$F$2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</c:ser>
        <c:ser>
          <c:idx val="7"/>
          <c:order val="5"/>
          <c:tx>
            <c:strRef>
              <c:f>Лист1!$G$1</c:f>
              <c:strCache>
                <c:ptCount val="1"/>
                <c:pt idx="0">
                  <c:v>дети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924071082390961E-2"/>
                  <c:y val="-2.36511456023652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4895">
                <a:noFill/>
              </a:ln>
            </c:spPr>
            <c:txPr>
              <a:bodyPr/>
              <a:lstStyle/>
              <a:p>
                <a:pPr>
                  <a:defRPr sz="1176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Лист1!$G$2</c:f>
              <c:numCache>
                <c:formatCode>General</c:formatCode>
                <c:ptCount val="1"/>
                <c:pt idx="0">
                  <c:v>120</c:v>
                </c:pt>
              </c:numCache>
            </c:numRef>
          </c:val>
        </c:ser>
        <c:ser>
          <c:idx val="1"/>
          <c:order val="6"/>
          <c:tx>
            <c:strRef>
              <c:f>Лист1!$H$1</c:f>
              <c:strCache>
                <c:ptCount val="1"/>
                <c:pt idx="0">
                  <c:v>приемные родители и опекуны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4464189553042542E-2"/>
                  <c:y val="-3.54767184035478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4895">
                <a:noFill/>
              </a:ln>
            </c:spPr>
            <c:txPr>
              <a:bodyPr/>
              <a:lstStyle/>
              <a:p>
                <a:pPr>
                  <a:defRPr sz="1176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Лист1!$H$2</c:f>
              <c:numCache>
                <c:formatCode>General</c:formatCode>
                <c:ptCount val="1"/>
                <c:pt idx="0">
                  <c:v>34</c:v>
                </c:pt>
              </c:numCache>
            </c:numRef>
          </c:val>
        </c:ser>
        <c:ser>
          <c:idx val="4"/>
          <c:order val="7"/>
          <c:tx>
            <c:strRef>
              <c:f>Лист1!$I$1</c:f>
              <c:strCache>
                <c:ptCount val="1"/>
                <c:pt idx="0">
                  <c:v>Уполномоченные по правам ребенка в других регионах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6266666666666676E-2"/>
                  <c:y val="-2.6607538802660813E-2"/>
                </c:manualLayout>
              </c:layout>
              <c:spPr>
                <a:noFill/>
                <a:ln w="24895">
                  <a:noFill/>
                </a:ln>
              </c:spPr>
              <c:txPr>
                <a:bodyPr/>
                <a:lstStyle/>
                <a:p>
                  <a:pPr>
                    <a:defRPr sz="1372" baseline="0">
                      <a:latin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4895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Лист1!$I$2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8689792"/>
        <c:axId val="78691328"/>
        <c:axId val="0"/>
      </c:bar3DChart>
      <c:catAx>
        <c:axId val="78689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8691328"/>
        <c:crosses val="autoZero"/>
        <c:auto val="1"/>
        <c:lblAlgn val="ctr"/>
        <c:lblOffset val="100"/>
        <c:noMultiLvlLbl val="0"/>
      </c:catAx>
      <c:valAx>
        <c:axId val="7869132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78689792"/>
        <c:crosses val="autoZero"/>
        <c:crossBetween val="between"/>
      </c:valAx>
      <c:spPr>
        <a:noFill/>
        <a:ln w="24895">
          <a:noFill/>
        </a:ln>
      </c:spPr>
    </c:plotArea>
    <c:legend>
      <c:legendPos val="r"/>
      <c:layout>
        <c:manualLayout>
          <c:xMode val="edge"/>
          <c:yMode val="edge"/>
          <c:x val="0.66504065040650517"/>
          <c:y val="4.9141284992109104E-2"/>
          <c:w val="0.3138211382113823"/>
          <c:h val="0.93575275759340404"/>
        </c:manualLayout>
      </c:layout>
      <c:overlay val="0"/>
      <c:txPr>
        <a:bodyPr/>
        <a:lstStyle/>
        <a:p>
          <a:pPr>
            <a:defRPr sz="98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подготовленных исков в суды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4.2530568846358514E-3"/>
                  <c:y val="-2.3809523809523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632642211589579E-2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2803096996869191E-2"/>
                  <c:y val="-1.83203776285608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4814814814814815E-2"/>
                  <c:y val="-3.77358490566038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17">
                <a:noFill/>
              </a:ln>
            </c:spPr>
            <c:txPr>
              <a:bodyPr/>
              <a:lstStyle/>
              <a:p>
                <a:pPr>
                  <a:defRPr sz="1401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26</c:v>
                </c:pt>
                <c:pt idx="1">
                  <c:v>47</c:v>
                </c:pt>
                <c:pt idx="2">
                  <c:v>41</c:v>
                </c:pt>
                <c:pt idx="3">
                  <c:v>50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Количество подготовленных заключений в судебные органы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5518341307814992E-2"/>
                  <c:y val="-3.5714285714285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1897926634768752E-2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0404040404040414E-2"/>
                  <c:y val="-1.65975103734439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289933331844935E-2"/>
                  <c:y val="-5.02136799658784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17">
                <a:noFill/>
              </a:ln>
            </c:spPr>
            <c:txPr>
              <a:bodyPr/>
              <a:lstStyle/>
              <a:p>
                <a:pPr>
                  <a:defRPr sz="1401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22</c:v>
                </c:pt>
                <c:pt idx="1">
                  <c:v>9</c:v>
                </c:pt>
                <c:pt idx="2">
                  <c:v>27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4605184"/>
        <c:axId val="85676032"/>
        <c:axId val="84201472"/>
      </c:bar3DChart>
      <c:catAx>
        <c:axId val="846051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1" baseline="0">
                <a:latin typeface="Times New Roman" pitchFamily="18" charset="0"/>
              </a:defRPr>
            </a:pPr>
            <a:endParaRPr lang="ru-RU"/>
          </a:p>
        </c:txPr>
        <c:crossAx val="85676032"/>
        <c:crosses val="autoZero"/>
        <c:auto val="1"/>
        <c:lblAlgn val="ctr"/>
        <c:lblOffset val="100"/>
        <c:noMultiLvlLbl val="0"/>
      </c:catAx>
      <c:valAx>
        <c:axId val="8567603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84605184"/>
        <c:crosses val="autoZero"/>
        <c:crossBetween val="between"/>
      </c:valAx>
      <c:serAx>
        <c:axId val="84201472"/>
        <c:scaling>
          <c:orientation val="minMax"/>
        </c:scaling>
        <c:delete val="1"/>
        <c:axPos val="b"/>
        <c:majorTickMark val="out"/>
        <c:minorTickMark val="none"/>
        <c:tickLblPos val="none"/>
        <c:crossAx val="85676032"/>
        <c:crosses val="autoZero"/>
      </c:serAx>
      <c:spPr>
        <a:noFill/>
        <a:ln w="25417">
          <a:noFill/>
        </a:ln>
      </c:spPr>
    </c:plotArea>
    <c:legend>
      <c:legendPos val="r"/>
      <c:layout>
        <c:manualLayout>
          <c:xMode val="edge"/>
          <c:yMode val="edge"/>
          <c:x val="0.6612641815235013"/>
          <c:y val="0.29353233830845782"/>
          <c:w val="0.32576985413290138"/>
          <c:h val="0.59701492537313428"/>
        </c:manualLayout>
      </c:layout>
      <c:overlay val="0"/>
      <c:txPr>
        <a:bodyPr/>
        <a:lstStyle/>
        <a:p>
          <a:pPr>
            <a:defRPr sz="1201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325E-2"/>
                  <c:y val="-3.5714285714285719E-2"/>
                </c:manualLayout>
              </c:layout>
              <c:tx>
                <c:rich>
                  <a:bodyPr/>
                  <a:lstStyle/>
                  <a:p>
                    <a:r>
                      <a:rPr lang="en-US" sz="1400" baseline="0">
                        <a:latin typeface="Times New Roman" pitchFamily="18" charset="0"/>
                      </a:rPr>
                      <a:t>276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г. Архангельск</c:v>
                </c:pt>
                <c:pt idx="1">
                  <c:v>Няндомский район</c:v>
                </c:pt>
                <c:pt idx="2">
                  <c:v>Ленский район</c:v>
                </c:pt>
                <c:pt idx="3">
                  <c:v>Вельский район</c:v>
                </c:pt>
                <c:pt idx="4">
                  <c:v>Онежский район</c:v>
                </c:pt>
                <c:pt idx="5">
                  <c:v>Коношский район</c:v>
                </c:pt>
                <c:pt idx="6">
                  <c:v>Устьянский район</c:v>
                </c:pt>
                <c:pt idx="7">
                  <c:v>Лешуконский район</c:v>
                </c:pt>
                <c:pt idx="8">
                  <c:v>Котласский район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276</c:v>
                </c:pt>
                <c:pt idx="1">
                  <c:v>4</c:v>
                </c:pt>
                <c:pt idx="2">
                  <c:v>0</c:v>
                </c:pt>
                <c:pt idx="3">
                  <c:v>34</c:v>
                </c:pt>
                <c:pt idx="4">
                  <c:v>4</c:v>
                </c:pt>
                <c:pt idx="5">
                  <c:v>27</c:v>
                </c:pt>
                <c:pt idx="6">
                  <c:v>0</c:v>
                </c:pt>
                <c:pt idx="7">
                  <c:v>5</c:v>
                </c:pt>
                <c:pt idx="8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4152704"/>
        <c:axId val="84154240"/>
        <c:axId val="0"/>
      </c:bar3DChart>
      <c:catAx>
        <c:axId val="841527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Times New Roman" pitchFamily="18" charset="0"/>
              </a:defRPr>
            </a:pPr>
            <a:endParaRPr lang="ru-RU"/>
          </a:p>
        </c:txPr>
        <c:crossAx val="84154240"/>
        <c:crosses val="autoZero"/>
        <c:auto val="1"/>
        <c:lblAlgn val="ctr"/>
        <c:lblOffset val="100"/>
        <c:noMultiLvlLbl val="0"/>
      </c:catAx>
      <c:valAx>
        <c:axId val="8415424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841527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74631751227496"/>
          <c:y val="0.28873239436619719"/>
          <c:w val="0.42880523731587605"/>
          <c:h val="0.57394366197183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Результаты рассмотрения обращений граждан (абс. ч.)</c:v>
                </c:pt>
              </c:strCache>
            </c:strRef>
          </c:tx>
          <c:spPr>
            <a:solidFill>
              <a:srgbClr val="C0504D">
                <a:lumMod val="75000"/>
              </a:srgbClr>
            </a:solidFill>
          </c:spPr>
          <c:explosion val="22"/>
          <c:dPt>
            <c:idx val="0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0.10941627627794442"/>
                  <c:y val="-6.3758078666493898E-2"/>
                </c:manualLayout>
              </c:layout>
              <c:spPr>
                <a:noFill/>
                <a:ln w="25168">
                  <a:noFill/>
                </a:ln>
              </c:spPr>
              <c:txPr>
                <a:bodyPr/>
                <a:lstStyle/>
                <a:p>
                  <a:pPr>
                    <a:defRPr sz="1600" baseline="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557288644883079E-2"/>
                  <c:y val="-3.8682614051182111E-2"/>
                </c:manualLayout>
              </c:layout>
              <c:spPr>
                <a:noFill/>
                <a:ln w="25168">
                  <a:noFill/>
                </a:ln>
              </c:spPr>
              <c:txPr>
                <a:bodyPr/>
                <a:lstStyle/>
                <a:p>
                  <a:pPr>
                    <a:defRPr sz="1600" baseline="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рассмотренные обращения</c:v>
                </c:pt>
                <c:pt idx="1">
                  <c:v>обращения, оставшиеся на контроле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1119</c:v>
                </c:pt>
                <c:pt idx="1">
                  <c:v>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168">
          <a:noFill/>
        </a:ln>
      </c:spPr>
    </c:plotArea>
    <c:legend>
      <c:legendPos val="r"/>
      <c:layout>
        <c:manualLayout>
          <c:xMode val="edge"/>
          <c:yMode val="edge"/>
          <c:x val="0.61702127659574557"/>
          <c:y val="0.36971830985915538"/>
          <c:w val="0.37315875613747984"/>
          <c:h val="0.41197183098591572"/>
        </c:manualLayout>
      </c:layout>
      <c:overlay val="0"/>
      <c:txPr>
        <a:bodyPr/>
        <a:lstStyle/>
        <a:p>
          <a:pPr>
            <a:defRPr sz="1189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368421052631721E-2"/>
          <c:y val="0.2607361963190184"/>
          <c:w val="0.52960526315789513"/>
          <c:h val="0.616564417177914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Анализ результатов рассмотрения обращений граждан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-2.6800685325765856E-2"/>
                  <c:y val="5.77394379209976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813309626619253E-2"/>
                  <c:y val="3.54092385336106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391">
                <a:noFill/>
              </a:ln>
            </c:spPr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Оказано максимально возможное содействие заявителям</c:v>
                </c:pt>
                <c:pt idx="1">
                  <c:v>Помощь оказана частично</c:v>
                </c:pt>
                <c:pt idx="2">
                  <c:v>Необоснованные обращения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0.93300000000000005</c:v>
                </c:pt>
                <c:pt idx="1">
                  <c:v>5.6300000000000003E-2</c:v>
                </c:pt>
                <c:pt idx="2">
                  <c:v>1.0699999999999998E-2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91">
          <a:noFill/>
        </a:ln>
      </c:spPr>
    </c:plotArea>
    <c:legend>
      <c:legendPos val="r"/>
      <c:layout>
        <c:manualLayout>
          <c:xMode val="edge"/>
          <c:yMode val="edge"/>
          <c:x val="0.6875"/>
          <c:y val="0.11204858778318244"/>
          <c:w val="0.28125"/>
          <c:h val="0.77768939292144834"/>
        </c:manualLayout>
      </c:layout>
      <c:overlay val="0"/>
      <c:txPr>
        <a:bodyPr/>
        <a:lstStyle/>
        <a:p>
          <a:pPr>
            <a:defRPr baseline="0">
              <a:latin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881844534195289"/>
          <c:y val="6.1520409576678405E-2"/>
          <c:w val="0.61726384364820863"/>
          <c:h val="0.4989473684210528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Категории обращений граждан по защите жилищных прав ребенка</c:v>
                </c:pt>
              </c:strCache>
            </c:strRef>
          </c:tx>
          <c:explosion val="38"/>
          <c:dPt>
            <c:idx val="1"/>
            <c:bubble3D val="0"/>
            <c:spPr>
              <a:solidFill>
                <a:srgbClr val="FFC000"/>
              </a:solidFill>
            </c:spPr>
          </c:dPt>
          <c:dPt>
            <c:idx val="2"/>
            <c:bubble3D val="0"/>
            <c:spPr>
              <a:solidFill>
                <a:srgbClr val="CCFF33"/>
              </a:solidFill>
            </c:spPr>
          </c:dPt>
          <c:dLbls>
            <c:dLbl>
              <c:idx val="3"/>
              <c:layout>
                <c:manualLayout>
                  <c:x val="2.6992899925970802E-3"/>
                  <c:y val="1.133953855161124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8.9776220683435159E-3"/>
                  <c:y val="-3.10674434437591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66">
                <a:noFill/>
              </a:ln>
            </c:spPr>
            <c:txPr>
              <a:bodyPr/>
              <a:lstStyle/>
              <a:p>
                <a:pPr>
                  <a:defRPr sz="1404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Лист1!$A$2:$A$10</c:f>
              <c:strCache>
                <c:ptCount val="9"/>
                <c:pt idx="0">
                  <c:v>Жилье для детей-сирот, детей, оставшихся без попечения родителей, и лиц из их числа</c:v>
                </c:pt>
                <c:pt idx="1">
                  <c:v>Получение жилья семьями с детьми</c:v>
                </c:pt>
                <c:pt idx="2">
                  <c:v>Разъяснение законодательства по жилищным вопросам</c:v>
                </c:pt>
                <c:pt idx="3">
                  <c:v>Жилье для многодетных семей</c:v>
                </c:pt>
                <c:pt idx="4">
                  <c:v>Выселение </c:v>
                </c:pt>
                <c:pt idx="5">
                  <c:v>Жилье для семей с детьми-инвалидами</c:v>
                </c:pt>
                <c:pt idx="6">
                  <c:v>Право детей на регистрацию и (или) получение гражданства</c:v>
                </c:pt>
                <c:pt idx="7">
                  <c:v>Прочие</c:v>
                </c:pt>
                <c:pt idx="8">
                  <c:v>Сделки с жильем несовершеннолетних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58</c:v>
                </c:pt>
                <c:pt idx="1">
                  <c:v>63</c:v>
                </c:pt>
                <c:pt idx="2">
                  <c:v>15</c:v>
                </c:pt>
                <c:pt idx="3">
                  <c:v>4</c:v>
                </c:pt>
                <c:pt idx="4">
                  <c:v>8</c:v>
                </c:pt>
                <c:pt idx="5">
                  <c:v>5</c:v>
                </c:pt>
                <c:pt idx="6">
                  <c:v>7</c:v>
                </c:pt>
                <c:pt idx="7">
                  <c:v>44</c:v>
                </c:pt>
                <c:pt idx="8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66">
          <a:noFill/>
        </a:ln>
      </c:spPr>
    </c:plotArea>
    <c:legend>
      <c:legendPos val="r"/>
      <c:layout>
        <c:manualLayout>
          <c:xMode val="edge"/>
          <c:yMode val="edge"/>
          <c:x val="2.4429967426710143E-2"/>
          <c:y val="0.60737801506319722"/>
          <c:w val="0.95114006514658023"/>
          <c:h val="0.38843164310144607"/>
        </c:manualLayout>
      </c:layout>
      <c:overlay val="0"/>
      <c:txPr>
        <a:bodyPr/>
        <a:lstStyle/>
        <a:p>
          <a:pPr>
            <a:defRPr sz="1103" kern="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7915309446254083E-2"/>
          <c:y val="0.33901515151515171"/>
          <c:w val="0.55700325732899092"/>
          <c:h val="0.4034090909090908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Категории обращений граждан, связанных с защитой прав ребенка на семейное воспитание</c:v>
                </c:pt>
              </c:strCache>
            </c:strRef>
          </c:tx>
          <c:explosion val="25"/>
          <c:dPt>
            <c:idx val="3"/>
            <c:bubble3D val="0"/>
            <c:spPr>
              <a:solidFill>
                <a:srgbClr val="FFFF00"/>
              </a:solidFill>
            </c:spPr>
          </c:dPt>
          <c:dLbls>
            <c:spPr>
              <a:noFill/>
              <a:ln w="25143">
                <a:noFill/>
              </a:ln>
            </c:spPr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Лист1!$A$2:$A$12</c:f>
              <c:strCache>
                <c:ptCount val="11"/>
                <c:pt idx="0">
                  <c:v>Внутрисемейные проблемы</c:v>
                </c:pt>
                <c:pt idx="1">
                  <c:v>Ненадлежащее отношение к ребенку со стороны родителей</c:v>
                </c:pt>
                <c:pt idx="2">
                  <c:v>Определение места жительства детей</c:v>
                </c:pt>
                <c:pt idx="3">
                  <c:v>Определение порядка общения с ребенком</c:v>
                </c:pt>
                <c:pt idx="4">
                  <c:v>Установление опеки, усыновления</c:v>
                </c:pt>
                <c:pt idx="5">
                  <c:v>Установление отцовства</c:v>
                </c:pt>
                <c:pt idx="6">
                  <c:v>Лишение родительских прав</c:v>
                </c:pt>
                <c:pt idx="7">
                  <c:v>Передача детей на воспитание в семью</c:v>
                </c:pt>
                <c:pt idx="8">
                  <c:v>Восстановление в родительских правах</c:v>
                </c:pt>
                <c:pt idx="9">
                  <c:v>Разъяснение законодательства</c:v>
                </c:pt>
                <c:pt idx="10">
                  <c:v>Временная передача детей в семьи граждан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18</c:v>
                </c:pt>
                <c:pt idx="1">
                  <c:v>33</c:v>
                </c:pt>
                <c:pt idx="2">
                  <c:v>27</c:v>
                </c:pt>
                <c:pt idx="3">
                  <c:v>33</c:v>
                </c:pt>
                <c:pt idx="4">
                  <c:v>38</c:v>
                </c:pt>
                <c:pt idx="5">
                  <c:v>5</c:v>
                </c:pt>
                <c:pt idx="6">
                  <c:v>22</c:v>
                </c:pt>
                <c:pt idx="7">
                  <c:v>10</c:v>
                </c:pt>
                <c:pt idx="8">
                  <c:v>11</c:v>
                </c:pt>
                <c:pt idx="9">
                  <c:v>14</c:v>
                </c:pt>
                <c:pt idx="1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143">
          <a:noFill/>
        </a:ln>
      </c:spPr>
    </c:plotArea>
    <c:legend>
      <c:legendPos val="r"/>
      <c:layout>
        <c:manualLayout>
          <c:xMode val="edge"/>
          <c:yMode val="edge"/>
          <c:x val="0.53042015951560184"/>
          <c:y val="0"/>
          <c:w val="0.45492187466873585"/>
          <c:h val="0.986445370799238"/>
        </c:manualLayout>
      </c:layout>
      <c:overlay val="0"/>
      <c:txPr>
        <a:bodyPr/>
        <a:lstStyle/>
        <a:p>
          <a:pPr>
            <a:defRPr baseline="0">
              <a:latin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0671285255129232"/>
          <c:y val="8.4073092759139725E-2"/>
          <c:w val="0.57958844805142462"/>
          <c:h val="0.5393521662872706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Категории обращений граждан о нарушении иных прав ребенка</c:v>
                </c:pt>
              </c:strCache>
            </c:strRef>
          </c:tx>
          <c:explosion val="25"/>
          <c:dLbls>
            <c:spPr>
              <a:noFill/>
              <a:ln w="25143">
                <a:noFill/>
              </a:ln>
            </c:spPr>
            <c:txPr>
              <a:bodyPr/>
              <a:lstStyle/>
              <a:p>
                <a:pPr>
                  <a:defRPr sz="1386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Лист1!$A$2:$A$7</c:f>
              <c:strCache>
                <c:ptCount val="6"/>
                <c:pt idx="0">
                  <c:v>Гибель детей</c:v>
                </c:pt>
                <c:pt idx="1">
                  <c:v>Безопасность детских игровых площадок, транспорта и пр.</c:v>
                </c:pt>
                <c:pt idx="2">
                  <c:v>Насилие над детьми</c:v>
                </c:pt>
                <c:pt idx="3">
                  <c:v>Взыскание алиментов</c:v>
                </c:pt>
                <c:pt idx="4">
                  <c:v>Защита имущественных прав ребенка</c:v>
                </c:pt>
                <c:pt idx="5">
                  <c:v>Прочее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13</c:v>
                </c:pt>
                <c:pt idx="1">
                  <c:v>25</c:v>
                </c:pt>
                <c:pt idx="2">
                  <c:v>20</c:v>
                </c:pt>
                <c:pt idx="3">
                  <c:v>41</c:v>
                </c:pt>
                <c:pt idx="4">
                  <c:v>54</c:v>
                </c:pt>
                <c:pt idx="5">
                  <c:v>226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143">
          <a:noFill/>
        </a:ln>
      </c:spPr>
    </c:plotArea>
    <c:legend>
      <c:legendPos val="r"/>
      <c:layout>
        <c:manualLayout>
          <c:xMode val="edge"/>
          <c:yMode val="edge"/>
          <c:x val="4.2345276872964167E-2"/>
          <c:y val="0.56929194661478122"/>
          <c:w val="0.9104234527687296"/>
          <c:h val="0.40158169418011935"/>
        </c:manualLayout>
      </c:layout>
      <c:overlay val="0"/>
      <c:txPr>
        <a:bodyPr/>
        <a:lstStyle/>
        <a:p>
          <a:pPr>
            <a:defRPr sz="1188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426710097719891"/>
          <c:y val="0.16415094339622641"/>
          <c:w val="0.56677524429967496"/>
          <c:h val="0.4094339622641512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Категории обращений граждан по защите прав ребенка в сфере образования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00B0F0"/>
              </a:solidFill>
            </c:spPr>
          </c:dPt>
          <c:dPt>
            <c:idx val="1"/>
            <c:bubble3D val="0"/>
            <c:spPr>
              <a:solidFill>
                <a:srgbClr val="FFFF00"/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Pt>
            <c:idx val="3"/>
            <c:bubble3D val="0"/>
            <c:spPr>
              <a:solidFill>
                <a:srgbClr val="92D050"/>
              </a:solidFill>
            </c:spPr>
          </c:dPt>
          <c:dLbls>
            <c:spPr>
              <a:noFill/>
              <a:ln w="25125">
                <a:noFill/>
              </a:ln>
            </c:spPr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Доступность образования</c:v>
                </c:pt>
                <c:pt idx="1">
                  <c:v>Предоставление мест в детских садах</c:v>
                </c:pt>
                <c:pt idx="2">
                  <c:v>Ненадлежащее отношение к ребенку в образовательных организациях</c:v>
                </c:pt>
                <c:pt idx="3">
                  <c:v>Реорганизация образовательных организаций</c:v>
                </c:pt>
                <c:pt idx="4">
                  <c:v>Работа образовательных организаций</c:v>
                </c:pt>
                <c:pt idx="5">
                  <c:v>Дополнительное образование</c:v>
                </c:pt>
                <c:pt idx="6">
                  <c:v>Перевод из одного детского сада в другой</c:v>
                </c:pt>
                <c:pt idx="7">
                  <c:v>Нарушения прав в организациях для детей-сирот и детей, оставшихся без попечения родителей</c:v>
                </c:pt>
                <c:pt idx="8">
                  <c:v>Прочие вопросы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10</c:v>
                </c:pt>
                <c:pt idx="1">
                  <c:v>33</c:v>
                </c:pt>
                <c:pt idx="2">
                  <c:v>25</c:v>
                </c:pt>
                <c:pt idx="3">
                  <c:v>6</c:v>
                </c:pt>
                <c:pt idx="4">
                  <c:v>78</c:v>
                </c:pt>
                <c:pt idx="5">
                  <c:v>3</c:v>
                </c:pt>
                <c:pt idx="6">
                  <c:v>9</c:v>
                </c:pt>
                <c:pt idx="7">
                  <c:v>3</c:v>
                </c:pt>
                <c:pt idx="8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125">
          <a:noFill/>
        </a:ln>
      </c:spPr>
    </c:plotArea>
    <c:legend>
      <c:legendPos val="r"/>
      <c:layout>
        <c:manualLayout>
          <c:xMode val="edge"/>
          <c:yMode val="edge"/>
          <c:x val="0"/>
          <c:y val="0.52969786447148648"/>
          <c:w val="0.99511400651465798"/>
          <c:h val="0.44545454545454544"/>
        </c:manualLayout>
      </c:layout>
      <c:overlay val="0"/>
      <c:txPr>
        <a:bodyPr/>
        <a:lstStyle/>
        <a:p>
          <a:pPr>
            <a:defRPr sz="1088" spc="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9531591536332196"/>
          <c:y val="4.6458745536886066E-2"/>
          <c:w val="0.69978709075839229"/>
          <c:h val="0.436300711029906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Категории обращений граждан, связанных с защитой права ребенка на социальное обеспечение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rgbClr val="33CC33"/>
              </a:solidFill>
            </c:spPr>
          </c:dPt>
          <c:dPt>
            <c:idx val="5"/>
            <c:bubble3D val="0"/>
            <c:explosion val="23"/>
          </c:dPt>
          <c:dLbls>
            <c:spPr>
              <a:noFill/>
              <a:ln w="25159">
                <a:noFill/>
              </a:ln>
            </c:spPr>
            <c:txPr>
              <a:bodyPr/>
              <a:lstStyle/>
              <a:p>
                <a:pPr>
                  <a:defRPr sz="1387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Лист1!$A$2:$A$7</c:f>
              <c:strCache>
                <c:ptCount val="6"/>
                <c:pt idx="0">
                  <c:v>Содействие в получении мер социальной поддержки или адресной социальной помощи</c:v>
                </c:pt>
                <c:pt idx="1">
                  <c:v>Разъяснение законодательства</c:v>
                </c:pt>
                <c:pt idx="2">
                  <c:v>Помощь детям-инвалидам, реабилитация</c:v>
                </c:pt>
                <c:pt idx="3">
                  <c:v>Получение материнского капитала</c:v>
                </c:pt>
                <c:pt idx="4">
                  <c:v>Нарушения в социальных учреждениях</c:v>
                </c:pt>
                <c:pt idx="5">
                  <c:v>Предоставление субсидий на приобретение жилья, автотранспорта и земельных участков семьям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71</c:v>
                </c:pt>
                <c:pt idx="1">
                  <c:v>46</c:v>
                </c:pt>
                <c:pt idx="2">
                  <c:v>9</c:v>
                </c:pt>
                <c:pt idx="3">
                  <c:v>9</c:v>
                </c:pt>
                <c:pt idx="4">
                  <c:v>1</c:v>
                </c:pt>
                <c:pt idx="5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159">
          <a:noFill/>
        </a:ln>
      </c:spPr>
    </c:plotArea>
    <c:legend>
      <c:legendPos val="r"/>
      <c:layout>
        <c:manualLayout>
          <c:xMode val="edge"/>
          <c:yMode val="edge"/>
          <c:x val="4.8172711317710983E-2"/>
          <c:y val="0.54319107901567565"/>
          <c:w val="0.91196013289036548"/>
          <c:h val="0.40816781779436878"/>
        </c:manualLayout>
      </c:layout>
      <c:overlay val="0"/>
      <c:txPr>
        <a:bodyPr/>
        <a:lstStyle/>
        <a:p>
          <a:pPr>
            <a:defRPr sz="1189" spc="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7615826598174331E-2"/>
          <c:y val="0.23050777103566281"/>
          <c:w val="0.67950738665739974"/>
          <c:h val="0.5681671129137028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Категории обращений граждан, связанных с защитой прав ребенка в сфере здравоохранения</c:v>
                </c:pt>
              </c:strCache>
            </c:strRef>
          </c:tx>
          <c:explosion val="25"/>
          <c:dPt>
            <c:idx val="3"/>
            <c:bubble3D val="0"/>
            <c:spPr>
              <a:solidFill>
                <a:srgbClr val="FFC000"/>
              </a:solidFill>
            </c:spPr>
          </c:dPt>
          <c:dLbls>
            <c:spPr>
              <a:noFill/>
              <a:ln w="25403">
                <a:noFill/>
              </a:ln>
            </c:spPr>
            <c:txPr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Лист1!$A$2:$A$7</c:f>
              <c:strCache>
                <c:ptCount val="6"/>
                <c:pt idx="0">
                  <c:v>Неоказание помощи детям</c:v>
                </c:pt>
                <c:pt idx="1">
                  <c:v>Нарушение прав в учреждениях здравоохранения</c:v>
                </c:pt>
                <c:pt idx="2">
                  <c:v>Обеспечение лекарственными средствами</c:v>
                </c:pt>
                <c:pt idx="3">
                  <c:v>Доступность учреждений здравоохранения</c:v>
                </c:pt>
                <c:pt idx="4">
                  <c:v>Установление инвалидности</c:v>
                </c:pt>
                <c:pt idx="5">
                  <c:v>Содействие в получении медицинских услуг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</c:v>
                </c:pt>
                <c:pt idx="1">
                  <c:v>8</c:v>
                </c:pt>
                <c:pt idx="2">
                  <c:v>10</c:v>
                </c:pt>
                <c:pt idx="3">
                  <c:v>16</c:v>
                </c:pt>
                <c:pt idx="4">
                  <c:v>7</c:v>
                </c:pt>
                <c:pt idx="5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3">
          <a:noFill/>
        </a:ln>
      </c:spPr>
    </c:plotArea>
    <c:legend>
      <c:legendPos val="r"/>
      <c:layout>
        <c:manualLayout>
          <c:xMode val="edge"/>
          <c:yMode val="edge"/>
          <c:x val="0.72827170016019294"/>
          <c:y val="1.3144559422817953E-3"/>
          <c:w val="0.25881825291653476"/>
          <c:h val="0.99868565725059077"/>
        </c:manualLayout>
      </c:layout>
      <c:overlay val="0"/>
      <c:txPr>
        <a:bodyPr/>
        <a:lstStyle/>
        <a:p>
          <a:pPr>
            <a:defRPr sz="120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38D47-7FEE-4C9B-ADA4-D280C9DFC79C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563FF3-FBF0-4AB6-ACAE-B90703A833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636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powerpoint.ru/wp-content/uploads/2013/02/GreenList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" y="0"/>
            <a:ext cx="9135414" cy="686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700808"/>
            <a:ext cx="8352928" cy="266429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Доклад о деятельности уполномоченного при Губернаторе Архангельской области по правам ребенка в 2015 году</a:t>
            </a:r>
            <a:endParaRPr lang="ru-RU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5013176"/>
            <a:ext cx="6400800" cy="841648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Смирнова Ольга Леонидовна – уполномоченный при Губернаторе Архангельской области по правам ребенка</a:t>
            </a:r>
            <a:endParaRPr lang="ru-RU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89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powerpoint.ru/wp-content/uploads/2013/02/GreenList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" y="0"/>
            <a:ext cx="9135414" cy="686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340768"/>
            <a:ext cx="8280920" cy="1470025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Категории обращений граждан, связанных с защитой прав ребенка в сфере здравоохранения (</a:t>
            </a:r>
            <a:r>
              <a:rPr lang="ru-RU" sz="32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абс</a:t>
            </a:r>
            <a:r>
              <a:rPr lang="ru-RU" sz="3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 ч.)</a:t>
            </a:r>
            <a:r>
              <a:rPr lang="ru-RU" sz="32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0463807"/>
              </p:ext>
            </p:extLst>
          </p:nvPr>
        </p:nvGraphicFramePr>
        <p:xfrm>
          <a:off x="827584" y="2780928"/>
          <a:ext cx="7344816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525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powerpoint.ru/wp-content/uploads/2013/02/GreenList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" y="0"/>
            <a:ext cx="9135414" cy="686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340769"/>
            <a:ext cx="7772400" cy="864095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Категории обращений (</a:t>
            </a:r>
            <a:r>
              <a:rPr lang="ru-RU" sz="32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абс</a:t>
            </a:r>
            <a:r>
              <a:rPr lang="ru-RU" sz="3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 ч.)</a:t>
            </a:r>
            <a:r>
              <a:rPr lang="ru-RU" sz="32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1691242"/>
              </p:ext>
            </p:extLst>
          </p:nvPr>
        </p:nvGraphicFramePr>
        <p:xfrm>
          <a:off x="827584" y="2420888"/>
          <a:ext cx="756084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525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powerpoint.ru/wp-content/uploads/2013/02/GreenList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" y="0"/>
            <a:ext cx="9135414" cy="686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980728"/>
            <a:ext cx="7772400" cy="1398017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Количество подготовленных в суды исков и заключений (</a:t>
            </a:r>
            <a:r>
              <a:rPr lang="ru-RU" sz="32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абс</a:t>
            </a:r>
            <a:r>
              <a:rPr lang="ru-RU" sz="3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 ч.)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8987789"/>
              </p:ext>
            </p:extLst>
          </p:nvPr>
        </p:nvGraphicFramePr>
        <p:xfrm>
          <a:off x="1043608" y="2419350"/>
          <a:ext cx="6840760" cy="3241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525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powerpoint.ru/wp-content/uploads/2013/02/GreenList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" y="0"/>
            <a:ext cx="9135414" cy="686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268760"/>
            <a:ext cx="8712968" cy="5400600"/>
          </a:xfrm>
        </p:spPr>
        <p:txBody>
          <a:bodyPr>
            <a:noAutofit/>
          </a:bodyPr>
          <a:lstStyle/>
          <a:p>
            <a:pPr algn="l"/>
            <a:r>
              <a:rPr lang="ru-RU" sz="2000" b="1" u="sng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Предложения уполномоченного по защите жилищных прав:</a:t>
            </a:r>
            <a:br>
              <a:rPr lang="ru-RU" sz="2000" b="1" u="sng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u="sng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u="sng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1) проведение </a:t>
            </a:r>
            <a: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мероприятий, направленных на создание  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поддержание в надлежащем состоянии жилых помещений маневренного фонда, предоставляемых гражданам;</a:t>
            </a:r>
            <a:b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2) расширение </a:t>
            </a:r>
            <a: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перечня лиц, имеющих право на предоставление жилых помещений маневренного фонда;</a:t>
            </a:r>
            <a:b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3) внесение </a:t>
            </a:r>
            <a: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изменений в жилищное законодательство 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включением в льготные очереди семей, имеющих детей-инвалидов, нуждающихся в улучшении жилищных условий и желающих встать на учет после 01 января 2005 года;</a:t>
            </a:r>
            <a:b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4) увеличение </a:t>
            </a:r>
            <a: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денежных средств, выделяемых на приобретение, строительство жилья для детей-сирот и детей, оставшихся без попечения родителей, а также на ремонт и реконструкцию закрепленного жилья данной категории лиц;</a:t>
            </a:r>
            <a:b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) создание </a:t>
            </a:r>
            <a: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социальных гостиниц для детей-сирот и детей, оставшихся без попечения родителей, предоставляемых им для проживания до момента обеспечения жилыми помещениями;</a:t>
            </a:r>
            <a:b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6) внесение изменений в действующее федеральное законодательство  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части обеспечения права детей-сирот, детей, оставшихся без попечения родителей, и лиц из их числа, получать жилое помещение по договорам специализированного найма в других регионах Российской Федерации, отличных от места фактического выявления данных лиц;</a:t>
            </a:r>
            <a:b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7) внесение изменений в действующее областное законодательство  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вопросу обеспечения земельными участками с инженерной 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транспортной инфраструктурой многодетных семей и семей, в которых воспитываются дети-инвалиды.</a:t>
            </a:r>
            <a:b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79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powerpoint.ru/wp-content/uploads/2013/02/GreenList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" y="0"/>
            <a:ext cx="9135414" cy="686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196752"/>
            <a:ext cx="8712968" cy="5661248"/>
          </a:xfrm>
        </p:spPr>
        <p:txBody>
          <a:bodyPr>
            <a:noAutofit/>
          </a:bodyPr>
          <a:lstStyle/>
          <a:p>
            <a:pPr algn="l"/>
            <a:r>
              <a:rPr lang="ru-RU" sz="2400" b="1" u="sng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u="sng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2015 году к вновь выявленным мерам защиты жилищных прав детей следует отнести:</a:t>
            </a:r>
            <a:br>
              <a:rPr lang="ru-RU" sz="2400" b="1" u="sng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системы </a:t>
            </a:r>
            <a:r>
              <a:rPr lang="ru-RU" sz="16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частно</a:t>
            </a:r>
            <a: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-муниципального партнерства, включая льготные условия строительства и заключение арендных договоров с собственниками жилых помещений;</a:t>
            </a:r>
            <a:b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региональных нормативных правовых актов 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региональных программ развития рынка арендного жилья;</a:t>
            </a:r>
            <a:b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внесение </a:t>
            </a:r>
            <a: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изменений в областные законодательные акты 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социальной поддержке детей-сирот, детей, оставшихся без попечения родителей, и лиц из их числа, в 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части урегулирования </a:t>
            </a:r>
            <a: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вопроса, связанного 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включением в списки детей-сирот, детей, оставшихся без попечения родителей, и лиц из их числа, имеющих право на обеспечение  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жилыми </a:t>
            </a:r>
            <a: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помещениями, лиц из данных категорий граждан в тех муниципальных образованиях, на территории которых они фактически проживают длительное время, отличных от места их фактического выявления; </a:t>
            </a:r>
            <a:b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на федеральном уровне единого порядка исполнения судебных решений по предоставлению жилых помещений гражданам;</a:t>
            </a:r>
            <a:b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на федеральном уровне локального акта, регламентирующего порядок выкупа органами местного самоуправления жилых помещений, признанных в установленном законом порядке ветхими </a:t>
            </a:r>
            <a:r>
              <a:rPr lang="ru-RU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непригодными для проживания, находящихся в собственности граждан. </a:t>
            </a:r>
            <a:br>
              <a:rPr lang="ru-RU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81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powerpoint.ru/wp-content/uploads/2013/02/GreenList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" y="0"/>
            <a:ext cx="9135414" cy="686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196752"/>
            <a:ext cx="8712968" cy="5040559"/>
          </a:xfrm>
        </p:spPr>
        <p:txBody>
          <a:bodyPr>
            <a:noAutofit/>
          </a:bodyPr>
          <a:lstStyle/>
          <a:p>
            <a:pPr algn="l"/>
            <a:r>
              <a:rPr lang="ru-RU" sz="2800" b="1" u="sng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u="sng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Меры, направленные </a:t>
            </a:r>
            <a:r>
              <a:rPr lang="ru-RU" sz="2800" b="1" u="sng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на улучшение положения семей с детьми в </a:t>
            </a:r>
            <a:r>
              <a:rPr lang="ru-RU" sz="2800" b="1" u="sng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регионе:</a:t>
            </a:r>
            <a:br>
              <a:rPr lang="ru-RU" sz="2800" b="1" u="sng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u="sng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1) развитие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института посредничества (медиации) при разрешении семейно-правовых споров, в том числе связанных с расторжением брака между супругами на территории Архангельской области и распространение положительного опыта посредством организации круглых столов, обучающих семинаров, конференций;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2) создание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служб сопровождения молодых мам, не имеющих навыков ухода за ребенком и ведения домашнего хозяйства, при государственных учреждениях социального обслуживания семьи и детей;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увеличение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числа гостиниц для молодых мам,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оказавшихся 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трудной жизненной ситуации; 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4) разработка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 реализация социальных проектов, направленных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налаживание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межпоколенческих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отношений между людьми пожилого возраста и семьями с детьми, вовлечение старшего поколения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волонтерскую деятельность с семьями, имеющими детей;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5) внесение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изменений в действующее областное законодательство по вопросу расширения понятия многодетной семьи, не только приемными семьями, но и опекунскими;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пропаганда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среди жителей Архангельской области здорового образа жизни;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endParaRPr lang="ru-RU" sz="1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81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powerpoint.ru/wp-content/uploads/2013/02/GreenList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" y="0"/>
            <a:ext cx="9135414" cy="686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196752"/>
            <a:ext cx="8712968" cy="5544616"/>
          </a:xfrm>
        </p:spPr>
        <p:txBody>
          <a:bodyPr>
            <a:noAutofit/>
          </a:bodyPr>
          <a:lstStyle/>
          <a:p>
            <a:pPr algn="l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создание условий на территории Архангельской области для развития доступной инфраструктуры для организации семейного отдыха и туризма, оздоровления детей и молодежи, занятий физкультурой и спортом и развитие форм отдыха и оздоровления детей и семей с детьми, направленных на формирование навыков здорового образа жизни, исключающих употребление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психоактивных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веществ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160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>
                <a:latin typeface="Times New Roman" pitchFamily="18" charset="0"/>
                <a:cs typeface="Times New Roman" pitchFamily="18" charset="0"/>
              </a:rPr>
            </a:b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8)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повышение педагогической культуры и грамотности родителей, в том числе путем поддержки деятельности родительских советов и семейных клубов, имеющих различную целевую направленность (семейный досуг, образование, взаимопомощь, и пр.);</a:t>
            </a:r>
            <a:r>
              <a:rPr lang="ru-RU" sz="160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>
                <a:latin typeface="Times New Roman" pitchFamily="18" charset="0"/>
                <a:cs typeface="Times New Roman" pitchFamily="18" charset="0"/>
              </a:rPr>
            </a:b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9)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сопровождение семей, взявших на воспитание ребенка (детей), посредством оказания им консультативной, психологической, педагогической, юридической, социальной и иной помощи, развитие соответствующих служб;</a:t>
            </a:r>
            <a:r>
              <a:rPr lang="ru-RU" sz="160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>
                <a:latin typeface="Times New Roman" pitchFamily="18" charset="0"/>
                <a:cs typeface="Times New Roman" pitchFamily="18" charset="0"/>
              </a:rPr>
            </a:b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10)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изучение опыта проведения курса «Школа любящих родителей» и его внедрение в работу с родителями в детских организация региона</a:t>
            </a:r>
            <a:r>
              <a:rPr lang="ru-RU" sz="160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11) развитие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Архангельской области системы мер поддержки, направленных на профилактику отказов от новорожденных детей;</a:t>
            </a:r>
            <a:r>
              <a:rPr lang="ru-RU" sz="160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>
                <a:latin typeface="Times New Roman" pitchFamily="18" charset="0"/>
                <a:cs typeface="Times New Roman" pitchFamily="18" charset="0"/>
              </a:rPr>
            </a:b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12)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формирование национальной идеи на основе духовных и нравственных ценностей, признанных в обществе;</a:t>
            </a:r>
            <a:r>
              <a:rPr lang="ru-RU" sz="160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>
                <a:latin typeface="Times New Roman" pitchFamily="18" charset="0"/>
                <a:cs typeface="Times New Roman" pitchFamily="18" charset="0"/>
              </a:rPr>
            </a:b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13)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разработка на федеральном уровне нового Семейного кодекса Российской Федерации;</a:t>
            </a:r>
            <a:r>
              <a:rPr lang="ru-RU" sz="160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>
                <a:latin typeface="Times New Roman" pitchFamily="18" charset="0"/>
                <a:cs typeface="Times New Roman" pitchFamily="18" charset="0"/>
              </a:rPr>
            </a:b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14)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 федеральном уровне разработка нормативных правовых актов, направленных на развитие альтернативных форм семейного устройства, в том числе семейных детских домов и патронатных семей.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endParaRPr lang="ru-RU" sz="1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97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powerpoint.ru/wp-content/uploads/2013/02/GreenList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" y="0"/>
            <a:ext cx="9135414" cy="686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196752"/>
            <a:ext cx="8784976" cy="5256584"/>
          </a:xfrm>
        </p:spPr>
        <p:txBody>
          <a:bodyPr>
            <a:noAutofit/>
          </a:bodyPr>
          <a:lstStyle/>
          <a:p>
            <a:pPr algn="l"/>
            <a:r>
              <a:rPr lang="ru-RU" sz="2400" b="1" u="sng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На основе анализа обращений, поступивших в адрес уполномоченного в 2015 году по вопросам реализации прав ребенка в сфере образования, остались нерешенными предложения, высказанные уполномоченным в 2014 году:</a:t>
            </a:r>
            <a:br>
              <a:rPr lang="ru-RU" sz="2400" b="1" u="sng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– в первоочередном порядке решать вопрос об устройстве детей, достигших возраста трех лет, в дошкольные образовательные организации; 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– руководителям образовательных организаций все решения, связанные с изменениями в организации образовательного процесса, оперативно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прозрачно согласовывать с родителями обучающихся;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– не допускать в образовательных организациях Архангельской области нарушения прав детей, изложенных в главе 2 Конституции Российской Федерации;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– разработать областной закон, регламентирующий вопросы организации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 финансирования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семейной формы образования;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– внести изменения в нормативные правовые акты органов местного самоуправления в части снижения платы (освобождения от платы), взимаемой с отдельных категорий родителей (законных представителей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), в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том числе с многодетных семей и семей с детьми-инвалидами.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endParaRPr lang="ru-RU" sz="18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87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powerpoint.ru/wp-content/uploads/2013/02/GreenList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" y="0"/>
            <a:ext cx="9135414" cy="686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196752"/>
            <a:ext cx="8856984" cy="5472608"/>
          </a:xfrm>
        </p:spPr>
        <p:txBody>
          <a:bodyPr>
            <a:noAutofit/>
          </a:bodyPr>
          <a:lstStyle/>
          <a:p>
            <a:pPr algn="l"/>
            <a:r>
              <a:rPr lang="ru-RU" sz="2400" b="1" u="sng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Новые предложения уполномоченного в сфере образования:</a:t>
            </a:r>
            <a:r>
              <a:rPr lang="ru-RU" sz="2400" b="1" u="sng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u="sng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1) рассмотреть вопрос о возможности бесплатного обеспечения рабочими тетрадями обучающихся образовательных организаций Архангельской области;</a:t>
            </a:r>
            <a:br>
              <a:rPr lang="ru-RU" sz="1500" dirty="0">
                <a:latin typeface="Times New Roman" pitchFamily="18" charset="0"/>
                <a:cs typeface="Times New Roman" pitchFamily="18" charset="0"/>
              </a:rPr>
            </a:b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2) разработать на уровне региона целостную систему оказания социально-педагогической помощи детям-инвалидам, в том числе в раннем возрасте;</a:t>
            </a:r>
            <a:br>
              <a:rPr lang="ru-RU" sz="1500" dirty="0">
                <a:latin typeface="Times New Roman" pitchFamily="18" charset="0"/>
                <a:cs typeface="Times New Roman" pitchFamily="18" charset="0"/>
              </a:rPr>
            </a:b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3) разработать и ввести социальные стандарты дополнительного образования детей, закрепляющие государственные гарантии в части объема и состава услуг дополнительного образования детей, предоставляемых за счет бюджетных средств;</a:t>
            </a:r>
            <a:br>
              <a:rPr lang="ru-RU" sz="1500" dirty="0">
                <a:latin typeface="Times New Roman" pitchFamily="18" charset="0"/>
                <a:cs typeface="Times New Roman" pitchFamily="18" charset="0"/>
              </a:rPr>
            </a:b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4) разработать нормативные правовые документы, регламентирующие деятельность образовательных организаций, реализующих дополнительные общеобразовательные программы на уровне органов местного самоуправления, с учетом приоритетов в развитии дополнительного образования детей на муниципальном уровне в современных условиях;</a:t>
            </a:r>
            <a:br>
              <a:rPr lang="ru-RU" sz="1500" dirty="0">
                <a:latin typeface="Times New Roman" pitchFamily="18" charset="0"/>
                <a:cs typeface="Times New Roman" pitchFamily="18" charset="0"/>
              </a:rPr>
            </a:b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5) для объективного представления о качестве и спектре услуг целесообразно разработать систему мониторинговых исследований качества дополнительного образования детей в Архангельской области по актуальным направлениям его развития, по итогам которого разработать механизм выявления социального заказа на услуги дополнительного образования детей (в том числе уточнение минимального объема и состава, соотношения бесплатных услуг и услуг, финансируемых потребителем).</a:t>
            </a:r>
            <a:br>
              <a:rPr lang="ru-RU" sz="1500" dirty="0">
                <a:latin typeface="Times New Roman" pitchFamily="18" charset="0"/>
                <a:cs typeface="Times New Roman" pitchFamily="18" charset="0"/>
              </a:rPr>
            </a:b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6) развивать на территории Архангельской области технические виды спорта, поисковой деятельности, поддержку научных исследований школьников. Эти направления, хотя и являются достаточно ресурсоемкими, несут в себе большой воспитательный потенциал, эффективно вовлекают      в систему дополнительного образования подростков, в том числе из неблагополучных семей, снижая, таким образом, потенциальную и реальную базу правонарушений;</a:t>
            </a:r>
            <a:br>
              <a:rPr lang="ru-RU" sz="1500" dirty="0">
                <a:latin typeface="Times New Roman" pitchFamily="18" charset="0"/>
                <a:cs typeface="Times New Roman" pitchFamily="18" charset="0"/>
              </a:rPr>
            </a:b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7) продолжать внедрение программ, направленных на формирование основ нравственности в семейной жизни, в школах Архангельской области.</a:t>
            </a:r>
            <a:br>
              <a:rPr lang="ru-RU" sz="1500" dirty="0">
                <a:latin typeface="Times New Roman" pitchFamily="18" charset="0"/>
                <a:cs typeface="Times New Roman" pitchFamily="18" charset="0"/>
              </a:rPr>
            </a:br>
            <a:endParaRPr lang="ru-RU" sz="15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56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powerpoint.ru/wp-content/uploads/2013/02/GreenList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" y="0"/>
            <a:ext cx="9135414" cy="686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96752"/>
            <a:ext cx="9144000" cy="5616624"/>
          </a:xfrm>
        </p:spPr>
        <p:txBody>
          <a:bodyPr>
            <a:noAutofit/>
          </a:bodyPr>
          <a:lstStyle/>
          <a:p>
            <a:pPr algn="l"/>
            <a:r>
              <a:rPr lang="ru-RU" sz="2000" b="1" u="sng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Анализ состояния прав детей в сфере здравоохранения, показывает, что для его улучшения, необходимо принять ряд мер, среди которых: </a:t>
            </a:r>
            <a:br>
              <a:rPr lang="ru-RU" sz="2000" b="1" u="sng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1) полное информирование жителей Архангельской области о льготах по обеспечению лекарственными препаратами, предусмотренными нормативными правовыми актами Архангельской области; 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2) Архангельскому региональному отделению Фонда социального страхования Российской Федерации своевременно производить обеспечение необходимыми предметами ухода детей-инвалидов; 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3) обеспечение доступности медицинских услуг детям во всех населенных пунктах Архангельской области;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4) организация системной работы, направленной на организацию работы по профилактике алкогольной и наркотической зависимости среди школьников и подростков;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5) создание на территории Архангельской области реабилитационного центра помощи несовершеннолетним, страдающим алкогольной, наркотической и иными видами зависимостей;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6) в целях укрепления здоровья детей необходимо продолжить работу, направленную на формирование здорового образа жизни, в том числе путем реализации информационных проектов, направленных на пропаганду здорового образа жизни и создание условий для занятий физической культурой и спортом, профилактику немедицинского потребления наркотиков, предупреждение курения, употребления алкоголя, профилактику интернет-зависимости среди подрастающего поколения; 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7) рассмотрение вопроса о предоставлении дополнительных мер социальной поддержки детям, страдающим сахарным диабетом первого типа, в части обеспечения их расходными материалами за счет средств областного бюджета. 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endParaRPr lang="ru-RU" sz="15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04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powerpoint.ru/wp-content/uploads/2013/02/GreenList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" y="0"/>
            <a:ext cx="9135414" cy="686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916832"/>
            <a:ext cx="8424936" cy="4392487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«Человек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действительно уважающий человеческую личность, должен уважать ее в своем ребенке, начиная с той минуты, когда ребенок почувствовал свое </a:t>
            </a: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«Я» 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и отделил себя от окружающего </a:t>
            </a: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мира» </a:t>
            </a:r>
            <a:b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Дмитрий </a:t>
            </a:r>
            <a:r>
              <a:rPr lang="ru-RU" sz="36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Писарев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60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powerpoint.ru/wp-content/uploads/2013/02/GreenList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" y="0"/>
            <a:ext cx="9135414" cy="686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556792"/>
            <a:ext cx="8856984" cy="4824536"/>
          </a:xfrm>
        </p:spPr>
        <p:txBody>
          <a:bodyPr>
            <a:noAutofit/>
          </a:bodyPr>
          <a:lstStyle/>
          <a:p>
            <a:pPr algn="l"/>
            <a:r>
              <a:rPr lang="ru-RU" sz="2400" b="1" u="sng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На федеральном уровне </a:t>
            </a:r>
            <a:r>
              <a:rPr lang="ru-RU" sz="2400" b="1" u="sng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в сфере здравоохранения необходимо</a:t>
            </a:r>
            <a:r>
              <a:rPr lang="ru-RU" sz="2400" b="1" u="sng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400" b="1" u="sng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предусмотреть ответственность медицинских учреждений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неправильное лечение в виде компенсации причиненного вреда. В этой связи целесообразно рассмотреть вопрос о принятии Закона Российской Федерации об обязательном страховании пациентов при оказании медицинской помощи, а также разработать алгоритм для максимального исключения врачебных ошибок;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2) внести корректировки в новые критерии и классификации для установления инвалидности и при прохождении переосвидетельствования, установленные Приказом Минтруда России № 664н от 29 сентября 2014года;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3) законодательно закрепить возможность возмещения гражданам материальных затрат на приобретение льготных лекарств за свой счет;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4) рассмотреть вопрос об оставлении в системе обязательного медицинского страхования абортов только по медицинским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показаниям. 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то же время система государственной помощи женщине-матери должна гарантировать ей социальный статус, включая наличие жилья, социально-психологической поддержки, получение медицинской помощи, трудоустройства для возможности достойного содержания и воспитания детей.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5) включить в раздел «Технические средства реабилитации» Федерального перечня реабилитационных мероприятий, технических средств реабилитации и услуг, предоставляемых инвалиду, утвержденного распоряжением Правительства Российской Федерации от 30 декабря 2005 года № 2347-р, отдельного пункта: аппарат искусственной вентиляции легких (для использования в домашних условиях), включая расходные материалы к нему; концентратор кислорода.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endParaRPr lang="ru-RU" sz="1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13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powerpoint.ru/wp-content/uploads/2013/02/GreenList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" y="0"/>
            <a:ext cx="9135414" cy="686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988840"/>
            <a:ext cx="8640960" cy="165618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797" y="856357"/>
            <a:ext cx="892899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Пути </a:t>
            </a:r>
            <a:r>
              <a:rPr lang="ru-RU" sz="2400" b="1" u="sng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решения проблемных вопросов, связанных с защитой права ребенка на социальное обеспечение</a:t>
            </a:r>
            <a:r>
              <a:rPr lang="ru-RU" dirty="0"/>
              <a:t>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1) разработка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комплекса мер, направленных на создание условий для оказания ранней помощи детям-инвалидам и детям с ограниченными возможностями здоровья с целью максимального раскрытия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их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реабилитационного потенциала, успешной интеграции в общество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повышения социального статуса;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2) формирование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терпимости и уважения в обществе к семьям, воспитывающим детей-инвалидов, обеспечение профессионализма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высокой квалификации при работе с каждым ребенком и его семьей;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3) усиление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мер социальной поддержки, реабилитации, адаптации детей-инвалидов и детей с ограничениями возможностями здоровья. Разработка и внедрение форм работы с такими детьми, позволяющими преодолевать их социальную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исключенность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и способствующими реабилитации и полноценной интеграции в общество;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4) поддержка на областном уровне общественных организаций, чья деятельность направлена на оказание социальных услуг семьям, находящимся в трудной жизненной ситуации, в том числе и семьям с детьми-инвалидами;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5) разработка программ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постинтернатной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адаптации выпускников детских домов, направленных на приобретение адекватных жизненных навыков и преодоление интернатной депривации у выпускников детских домов, в особенности для выпускников из числа детей-инвалидов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детей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 ограниченными возможностями здоровья;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6) развитие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социального волонтерского движения на территории региона;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7) повышение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качества информированности населения о мерах социальной поддержки семей с детьми на территории Архангельской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области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	</a:t>
            </a:r>
          </a:p>
        </p:txBody>
      </p:sp>
    </p:spTree>
    <p:extLst>
      <p:ext uri="{BB962C8B-B14F-4D97-AF65-F5344CB8AC3E}">
        <p14:creationId xmlns:p14="http://schemas.microsoft.com/office/powerpoint/2010/main" val="105765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powerpoint.ru/wp-content/uploads/2013/02/GreenList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" y="0"/>
            <a:ext cx="9135414" cy="686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86" y="1124744"/>
            <a:ext cx="9027910" cy="5616624"/>
          </a:xfrm>
        </p:spPr>
        <p:txBody>
          <a:bodyPr>
            <a:noAutofit/>
          </a:bodyPr>
          <a:lstStyle/>
          <a:p>
            <a:pPr algn="l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8) принятие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мер к обеспечению детей-инвалидов качественными средствами индивидуальной реабилитации;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9) внесение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изменений в действующее областное законодательство, регламентирующее вопросы оказания мер социальной поддержки в части установления выплаты по уходу за ребенком-инвалидом со сложной структурой дефекта развития (со степенью «3» по всем категориям жизнедеятельности) лицу, осуществляющему уход за ним;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10) создание социально-экономических, организационных условий для повышения качества жизни семей с детьми, степени их социальной защищенности, содействие их активному участию в жизни общества;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11) сохранение в 2016 году имеющихся мер социальной поддержки, предоставляемых отдельным категориям граждан;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12) внесение изменений в областное законодательство в части введения именных социальных проездных билетов для детей-инвалидов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сопровождающих их лиц для проезда в общественном транспорте;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13) внесение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изменений в федеральное законодательство в части невозможности наложения арестов на лицевые счета граждан, куда поступают денежные средства, являющиеся мерами социальной поддержки;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14) рассмотрение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 федеральном уровне вопроса о назначении досрочной пенсии по старости одному из родителей (законному представителю) инвалидов с детства со сложной структурой дефекта развития, проживающим в районах Крайнего Севера и приравненных к ним местностям, а также оформления пособий или присвоения статуса «мать-сиделка» одному из родителей (законному представителю), воспитывающему ребенка со сложной структурой дефекта развития.</a:t>
            </a:r>
            <a:endParaRPr lang="ru-RU" sz="1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46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powerpoint.ru/wp-content/uploads/2013/02/GreenList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" y="0"/>
            <a:ext cx="9135414" cy="686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988840"/>
            <a:ext cx="8640960" cy="165618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Развитие института уполномоченного по правам ребенка в Архангельской области</a:t>
            </a:r>
            <a:r>
              <a:rPr lang="ru-RU" sz="8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7 муниципальных образованиях осуществляют свою деятельность уполномоченные по правам ребенка в муниципальных образованиях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Рассмотрено обращений по муниципальным </a:t>
            </a:r>
            <a:r>
              <a:rPr lang="ru-RU" sz="2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образованиям (</a:t>
            </a:r>
            <a:r>
              <a:rPr lang="ru-RU" sz="24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абс</a:t>
            </a:r>
            <a:r>
              <a:rPr lang="ru-RU" sz="2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 ч.)</a:t>
            </a:r>
            <a:r>
              <a:rPr lang="ru-RU" sz="2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119424939"/>
              </p:ext>
            </p:extLst>
          </p:nvPr>
        </p:nvGraphicFramePr>
        <p:xfrm>
          <a:off x="1475656" y="4293096"/>
          <a:ext cx="6408712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525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powerpoint.ru/wp-content/uploads/2013/02/GreenList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" y="0"/>
            <a:ext cx="9135414" cy="686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196752"/>
            <a:ext cx="8856984" cy="5400600"/>
          </a:xfrm>
        </p:spPr>
        <p:txBody>
          <a:bodyPr>
            <a:normAutofit fontScale="90000"/>
          </a:bodyPr>
          <a:lstStyle/>
          <a:p>
            <a:pPr algn="l"/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31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Деятельность уполномоченного в 2015 году:</a:t>
            </a:r>
            <a:br>
              <a:rPr lang="ru-RU" sz="31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*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19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раз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были посещены муниципальные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образования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области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* Мониторинг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соблюдения прав детей 13 оздоровительных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лагерей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рамках работы Правовой школы были посещены государственные бюджетные учреждения Архангельской области для детей-сирот и детей, оставшихся без попечения родителей, «Архангельский детский дом № 2», «Архангельский детский дом № 1», «Северодвинская общеобразовательная школа-интернат» и «Северодвинский детский дом».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жалобе состоялся выезд в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Цигломенский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специальный (коррекционный) детский дом 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* Проведены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проверки 22 образовательных организаций области (детских садов, школ, учреждений профессионального образования), 4 учреждений системы профилактики безнадзорности и правонарушений несовершеннолетних, 1 учреждения дополнительного образования, 1 учреждения социальной защиты населения («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Котласский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центр для детей с ограниченными возможностями»), 9 обследований жилищно-бытовых условий проживания семей,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органов и учреждений системы профилактики безнадзорности и правонарушений несовершеннолетних,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 учреждения здравоохранения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* В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2015 году в рамках рассмотрения обращений уполномоченный 4 раза выезжала в Архангельскую воспитательную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колонию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* Проведен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мониторинг 30 безопасности детских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придворовых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игровых площадок.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* Участие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сборе и отправке двух гуманитарных грузов В Донецкую и Луганскую народные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республики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80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powerpoint.ru/wp-content/uploads/2013/02/GreenList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" y="0"/>
            <a:ext cx="9135414" cy="686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D:\Рабочий стол\Фото для пресрелизов\2015 год\Мой приятель Светофор\Мой приятель Светофор награждение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432" y="3933056"/>
            <a:ext cx="3685332" cy="2224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D:\Рабочий стол\Фото для пресрелизов\2016 год\Рождественские встречи в колонии 2016\DSC00038 (3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468" y="1484784"/>
            <a:ext cx="3677356" cy="2223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D:\Рабочий стол\Фото для пресрелизов\2015 год\Встреча в САФУ 2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529" y="4077072"/>
            <a:ext cx="3677356" cy="2223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D:\Рабочий стол\Фото для пресрелизов\2015 год\итоги конкурса к Дню победы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40768"/>
            <a:ext cx="3664574" cy="2224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665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powerpoint.ru/wp-content/uploads/2013/02/GreenList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" y="0"/>
            <a:ext cx="9135414" cy="686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412776"/>
            <a:ext cx="8856984" cy="4968551"/>
          </a:xfrm>
        </p:spPr>
        <p:txBody>
          <a:bodyPr>
            <a:noAutofit/>
          </a:bodyPr>
          <a:lstStyle/>
          <a:p>
            <a:pPr algn="l"/>
            <a:r>
              <a:rPr lang="ru-RU" sz="2800" b="1" u="sng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Правовое просвещение:</a:t>
            </a:r>
            <a:br>
              <a:rPr lang="ru-RU" sz="2800" b="1" u="sng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пропаганда основ правового просвещения;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подготовка и проведение мероприятий в рамках «Дня правовой помощи»;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обеспечение размещения в образовательных организациях правовых информационных стендов;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развитие института уполномоченных по защите прав участников образовательного процесса;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деятельность Общественной приемной уполномоченного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С(А)ФУ имени М.В. Ломоносова</a:t>
            </a:r>
          </a:p>
        </p:txBody>
      </p:sp>
    </p:spTree>
    <p:extLst>
      <p:ext uri="{BB962C8B-B14F-4D97-AF65-F5344CB8AC3E}">
        <p14:creationId xmlns:p14="http://schemas.microsoft.com/office/powerpoint/2010/main" val="161665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powerpoint.ru/wp-content/uploads/2013/02/GreenList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" y="0"/>
            <a:ext cx="9135414" cy="686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988840"/>
            <a:ext cx="8424936" cy="3746847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«Детство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часто держит в своих слабых пальцах истину, которую не могут удержать взрослые люди своими мужественными руками и открытие которой составляет гордость позднейших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лет»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b="1" i="1" dirty="0" err="1">
                <a:latin typeface="Times New Roman" pitchFamily="18" charset="0"/>
                <a:cs typeface="Times New Roman" pitchFamily="18" charset="0"/>
              </a:rPr>
              <a:t>Рескин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80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powerpoint.ru/wp-content/uploads/2013/02/GreenList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" y="0"/>
            <a:ext cx="9135414" cy="686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http://ihappymama.ru/wp-content/uploads/2015/10/11-radostej-dlya-rebek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06" y="0"/>
            <a:ext cx="915380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5893" y="5445224"/>
            <a:ext cx="6400800" cy="108012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65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powerpoint.ru/wp-content/uploads/2013/02/GreenList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" y="0"/>
            <a:ext cx="9135414" cy="686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115212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Количество обращений, находившихся в работе уполномоченного </a:t>
            </a:r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абс</a:t>
            </a:r>
            <a:r>
              <a:rPr lang="ru-RU" sz="24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 ч.)</a:t>
            </a:r>
            <a:r>
              <a:rPr lang="ru-RU" sz="2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5387520"/>
              </p:ext>
            </p:extLst>
          </p:nvPr>
        </p:nvGraphicFramePr>
        <p:xfrm>
          <a:off x="611560" y="2636912"/>
          <a:ext cx="7992888" cy="3552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6992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powerpoint.ru/wp-content/uploads/2013/02/GreenList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" y="23671"/>
            <a:ext cx="9135414" cy="686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3439" y="1556792"/>
            <a:ext cx="4320480" cy="1224136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Результаты рассмотрения обращений граждан (</a:t>
            </a:r>
            <a:r>
              <a:rPr lang="ru-RU" sz="28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абс</a:t>
            </a:r>
            <a:r>
              <a:rPr lang="ru-RU" sz="2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 ч.)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3641792"/>
              </p:ext>
            </p:extLst>
          </p:nvPr>
        </p:nvGraphicFramePr>
        <p:xfrm>
          <a:off x="323528" y="3068961"/>
          <a:ext cx="4536504" cy="2736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364088" y="4437112"/>
            <a:ext cx="341987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Анализ результатов рассмотрения обращений граждан (</a:t>
            </a:r>
            <a:r>
              <a:rPr lang="ru-RU" sz="28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абс</a:t>
            </a:r>
            <a:r>
              <a:rPr lang="ru-RU" sz="2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 ч.)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5344"/>
              </p:ext>
            </p:extLst>
          </p:nvPr>
        </p:nvGraphicFramePr>
        <p:xfrm>
          <a:off x="4716017" y="1700808"/>
          <a:ext cx="4067944" cy="2727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6992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powerpoint.ru/wp-content/uploads/2013/02/GreenList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" y="0"/>
            <a:ext cx="9135414" cy="686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196753"/>
            <a:ext cx="7772400" cy="108012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Категории обращений граждан по защите жилищных </a:t>
            </a:r>
            <a:r>
              <a:rPr lang="ru-RU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прав </a:t>
            </a:r>
            <a:r>
              <a:rPr lang="ru-RU" sz="3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ребенка (</a:t>
            </a:r>
            <a:r>
              <a:rPr lang="ru-RU" sz="32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абс</a:t>
            </a:r>
            <a:r>
              <a:rPr lang="ru-RU" sz="3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 ч.)</a:t>
            </a:r>
          </a:p>
        </p:txBody>
      </p:sp>
      <p:graphicFrame>
        <p:nvGraphicFramePr>
          <p:cNvPr id="7" name="Объект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8784054"/>
              </p:ext>
            </p:extLst>
          </p:nvPr>
        </p:nvGraphicFramePr>
        <p:xfrm>
          <a:off x="539552" y="2276872"/>
          <a:ext cx="770485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6992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powerpoint.ru/wp-content/uploads/2013/02/GreenList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" y="0"/>
            <a:ext cx="9135414" cy="686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124744"/>
            <a:ext cx="8496944" cy="1470025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Категории обращений граждан, связанных с защитой прав ребенка на семейное воспитание (</a:t>
            </a:r>
            <a:r>
              <a:rPr lang="ru-RU" sz="28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абс</a:t>
            </a:r>
            <a:r>
              <a:rPr lang="ru-RU" sz="2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 ч.)</a:t>
            </a: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6599408"/>
              </p:ext>
            </p:extLst>
          </p:nvPr>
        </p:nvGraphicFramePr>
        <p:xfrm>
          <a:off x="683568" y="2564904"/>
          <a:ext cx="7632848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6992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powerpoint.ru/wp-content/uploads/2013/02/GreenList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" y="0"/>
            <a:ext cx="9135414" cy="686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340768"/>
            <a:ext cx="8568952" cy="108012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Категории обращений граждан </a:t>
            </a:r>
            <a:r>
              <a:rPr lang="ru-RU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3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нарушении иных </a:t>
            </a:r>
            <a:r>
              <a:rPr lang="ru-RU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прав </a:t>
            </a:r>
            <a:r>
              <a:rPr lang="ru-RU" sz="3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ребенка (</a:t>
            </a:r>
            <a:r>
              <a:rPr lang="ru-RU" sz="32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абс</a:t>
            </a:r>
            <a:r>
              <a:rPr lang="ru-RU" sz="3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 ч.)</a:t>
            </a:r>
            <a:br>
              <a:rPr lang="ru-RU" sz="3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6768782"/>
              </p:ext>
            </p:extLst>
          </p:nvPr>
        </p:nvGraphicFramePr>
        <p:xfrm>
          <a:off x="1043608" y="2420888"/>
          <a:ext cx="6696743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525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powerpoint.ru/wp-content/uploads/2013/02/GreenList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" y="0"/>
            <a:ext cx="9135414" cy="686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68759"/>
            <a:ext cx="8280920" cy="1296145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Категории обращений граждан </a:t>
            </a:r>
            <a:r>
              <a:rPr lang="ru-RU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3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защите прав ребенка в сфере образования (</a:t>
            </a:r>
            <a:r>
              <a:rPr lang="ru-RU" sz="32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абс</a:t>
            </a:r>
            <a:r>
              <a:rPr lang="ru-RU" sz="3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 ч.)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8517200"/>
              </p:ext>
            </p:extLst>
          </p:nvPr>
        </p:nvGraphicFramePr>
        <p:xfrm>
          <a:off x="899592" y="2564904"/>
          <a:ext cx="727280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525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powerpoint.ru/wp-content/uploads/2013/02/GreenListslide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3" y="29277"/>
            <a:ext cx="9135414" cy="686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988840"/>
            <a:ext cx="7772400" cy="893961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Категории обращений граждан, связанных с защитой права ребенка на социальное обеспечение (</a:t>
            </a:r>
            <a:r>
              <a:rPr lang="ru-RU" sz="36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абс</a:t>
            </a:r>
            <a:r>
              <a:rPr lang="ru-RU" sz="3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 ч.)</a:t>
            </a:r>
            <a:br>
              <a:rPr lang="ru-RU" sz="3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2385012"/>
              </p:ext>
            </p:extLst>
          </p:nvPr>
        </p:nvGraphicFramePr>
        <p:xfrm>
          <a:off x="395536" y="2708920"/>
          <a:ext cx="828092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525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645</Words>
  <Application>Microsoft Office PowerPoint</Application>
  <PresentationFormat>Экран (4:3)</PresentationFormat>
  <Paragraphs>70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Доклад о деятельности уполномоченного при Губернаторе Архангельской области по правам ребенка в 2015 году</vt:lpstr>
      <vt:lpstr>«Человек, действительно уважающий человеческую личность, должен уважать ее в своем ребенке, начиная с той минуты, когда ребенок почувствовал свое «Я» и отделил себя от окружающего мира»                                          Дмитрий Писарев </vt:lpstr>
      <vt:lpstr>Количество обращений, находившихся в работе уполномоченного (абс. ч.) </vt:lpstr>
      <vt:lpstr>Результаты рассмотрения обращений граждан (абс. ч.)</vt:lpstr>
      <vt:lpstr>Категории обращений граждан по защите жилищных прав ребенка (абс. ч.)</vt:lpstr>
      <vt:lpstr>Категории обращений граждан, связанных с защитой прав ребенка на семейное воспитание (абс. ч.)</vt:lpstr>
      <vt:lpstr>Категории обращений граждан  о нарушении иных прав ребенка (абс. ч.) </vt:lpstr>
      <vt:lpstr>Категории обращений граждан по защите прав ребенка в сфере образования (абс. ч.)</vt:lpstr>
      <vt:lpstr>Категории обращений граждан, связанных с защитой права ребенка на социальное обеспечение (абс. ч.)   </vt:lpstr>
      <vt:lpstr>Категории обращений граждан, связанных с защитой прав ребенка в сфере здравоохранения (абс. ч.) </vt:lpstr>
      <vt:lpstr>Категории обращений (абс. ч.) </vt:lpstr>
      <vt:lpstr>Количество подготовленных в суды исков и заключений (абс. ч.)</vt:lpstr>
      <vt:lpstr>Предложения уполномоченного по защите жилищных прав:  1) проведение мероприятий, направленных на создание  и поддержание в надлежащем состоянии жилых помещений маневренного фонда, предоставляемых гражданам; 2) расширение перечня лиц, имеющих право на предоставление жилых помещений маневренного фонда; 3) внесение изменений в жилищное законодательство  с включением в льготные очереди семей, имеющих детей-инвалидов, нуждающихся в улучшении жилищных условий и желающих встать на учет после 01 января 2005 года; 4) увеличение денежных средств, выделяемых на приобретение, строительство жилья для детей-сирот и детей, оставшихся без попечения родителей, а также на ремонт и реконструкцию закрепленного жилья данной категории лиц; 5) создание социальных гостиниц для детей-сирот и детей, оставшихся без попечения родителей, предоставляемых им для проживания до момента обеспечения жилыми помещениями; 6) внесение изменений в действующее федеральное законодательство  в части обеспечения права детей-сирот, детей, оставшихся без попечения родителей, и лиц из их числа, получать жилое помещение по договорам специализированного найма в других регионах Российской Федерации, отличных от места фактического выявления данных лиц; 7) внесение изменений в действующее областное законодательство  по вопросу обеспечения земельными участками с инженерной и транспортной инфраструктурой многодетных семей и семей, в которых воспитываются дети-инвалиды. </vt:lpstr>
      <vt:lpstr>В 2015 году к вновь выявленным мерам защиты жилищных прав детей следует отнести: 1) организация системы частно-муниципального партнерства, включая льготные условия строительства и заключение арендных договоров с собственниками жилых помещений; 2) разработка региональных нормативных правовых актов и региональных программ развития рынка арендного жилья; 3) внесение изменений в областные законодательные акты о социальной поддержке детей-сирот, детей, оставшихся без попечения родителей, и лиц из их числа, в части урегулирования вопроса, связанного с включением в списки детей-сирот, детей, оставшихся без попечения родителей, и лиц из их числа, имеющих право на обеспечение  жилыми помещениями, лиц из данных категорий граждан в тех муниципальных образованиях, на территории которых они фактически проживают длительное время, отличных от места их фактического выявления;  4) разработка на федеральном уровне единого порядка исполнения судебных решений по предоставлению жилых помещений гражданам; 5) разработка на федеральном уровне локального акта, регламентирующего порядок выкупа органами местного самоуправления жилых помещений, признанных в установленном законом порядке ветхими и непригодными для проживания, находящихся в собственности граждан.  </vt:lpstr>
      <vt:lpstr> Меры, направленные на улучшение положения семей с детьми в регионе:  1) развитие института посредничества (медиации) при разрешении семейно-правовых споров, в том числе связанных с расторжением брака между супругами на территории Архангельской области и распространение положительного опыта посредством организации круглых столов, обучающих семинаров, конференций; 2) создание служб сопровождения молодых мам, не имеющих навыков ухода за ребенком и ведения домашнего хозяйства, при государственных учреждениях социального обслуживания семьи и детей; 3) увеличение числа гостиниц для молодых мам, оказавшихся в трудной жизненной ситуации;  4) разработка и реализация социальных проектов, направленных на налаживание межпоколенческих отношений между людьми пожилого возраста и семьями с детьми, вовлечение старшего поколения в волонтерскую деятельность с семьями, имеющими детей; 5) внесение изменений в действующее областное законодательство по вопросу расширения понятия многодетной семьи, не только приемными семьями, но и опекунскими; 6) пропаганда среди жителей Архангельской области здорового образа жизни; </vt:lpstr>
      <vt:lpstr>7) создание условий на территории Архангельской области для развития доступной инфраструктуры для организации семейного отдыха и туризма, оздоровления детей и молодежи, занятий физкультурой и спортом и развитие форм отдыха и оздоровления детей и семей с детьми, направленных на формирование навыков здорового образа жизни, исключающих употребление психоактивных веществ; 8) повышение педагогической культуры и грамотности родителей, в том числе путем поддержки деятельности родительских советов и семейных клубов, имеющих различную целевую направленность (семейный досуг, образование, взаимопомощь, и пр.); 9) сопровождение семей, взявших на воспитание ребенка (детей), посредством оказания им консультативной, психологической, педагогической, юридической, социальной и иной помощи, развитие соответствующих служб; 10) изучение опыта проведения курса «Школа любящих родителей» и его внедрение в работу с родителями в детских организация региона;  11) развитие в Архангельской области системы мер поддержки, направленных на профилактику отказов от новорожденных детей; 12) формирование национальной идеи на основе духовных и нравственных ценностей, признанных в обществе; 13) разработка на федеральном уровне нового Семейного кодекса Российской Федерации; 14) на федеральном уровне разработка нормативных правовых актов, направленных на развитие альтернативных форм семейного устройства, в том числе семейных детских домов и патронатных семей. </vt:lpstr>
      <vt:lpstr>На основе анализа обращений, поступивших в адрес уполномоченного в 2015 году по вопросам реализации прав ребенка в сфере образования, остались нерешенными предложения, высказанные уполномоченным в 2014 году: – в первоочередном порядке решать вопрос об устройстве детей, достигших возраста трех лет, в дошкольные образовательные организации;  – руководителям образовательных организаций все решения, связанные с изменениями в организации образовательного процесса, оперативно и прозрачно согласовывать с родителями обучающихся; – не допускать в образовательных организациях Архангельской области нарушения прав детей, изложенных в главе 2 Конституции Российской Федерации; – разработать областной закон, регламентирующий вопросы организации и финансирования семейной формы образования; – внести изменения в нормативные правовые акты органов местного самоуправления в части снижения платы (освобождения от платы), взимаемой с отдельных категорий родителей (законных представителей), в том числе с многодетных семей и семей с детьми-инвалидами. </vt:lpstr>
      <vt:lpstr>Новые предложения уполномоченного в сфере образования: 1) рассмотреть вопрос о возможности бесплатного обеспечения рабочими тетрадями обучающихся образовательных организаций Архангельской области; 2) разработать на уровне региона целостную систему оказания социально-педагогической помощи детям-инвалидам, в том числе в раннем возрасте; 3) разработать и ввести социальные стандарты дополнительного образования детей, закрепляющие государственные гарантии в части объема и состава услуг дополнительного образования детей, предоставляемых за счет бюджетных средств; 4) разработать нормативные правовые документы, регламентирующие деятельность образовательных организаций, реализующих дополнительные общеобразовательные программы на уровне органов местного самоуправления, с учетом приоритетов в развитии дополнительного образования детей на муниципальном уровне в современных условиях; 5) для объективного представления о качестве и спектре услуг целесообразно разработать систему мониторинговых исследований качества дополнительного образования детей в Архангельской области по актуальным направлениям его развития, по итогам которого разработать механизм выявления социального заказа на услуги дополнительного образования детей (в том числе уточнение минимального объема и состава, соотношения бесплатных услуг и услуг, финансируемых потребителем). 6) развивать на территории Архангельской области технические виды спорта, поисковой деятельности, поддержку научных исследований школьников. Эти направления, хотя и являются достаточно ресурсоемкими, несут в себе большой воспитательный потенциал, эффективно вовлекают      в систему дополнительного образования подростков, в том числе из неблагополучных семей, снижая, таким образом, потенциальную и реальную базу правонарушений; 7) продолжать внедрение программ, направленных на формирование основ нравственности в семейной жизни, в школах Архангельской области. </vt:lpstr>
      <vt:lpstr>Анализ состояния прав детей в сфере здравоохранения, показывает, что для его улучшения, необходимо принять ряд мер, среди которых:  1) полное информирование жителей Архангельской области о льготах по обеспечению лекарственными препаратами, предусмотренными нормативными правовыми актами Архангельской области;  2) Архангельскому региональному отделению Фонда социального страхования Российской Федерации своевременно производить обеспечение необходимыми предметами ухода детей-инвалидов;  3) обеспечение доступности медицинских услуг детям во всех населенных пунктах Архангельской области; 4) организация системной работы, направленной на организацию работы по профилактике алкогольной и наркотической зависимости среди школьников и подростков; 5) создание на территории Архангельской области реабилитационного центра помощи несовершеннолетним, страдающим алкогольной, наркотической и иными видами зависимостей; 6) в целях укрепления здоровья детей необходимо продолжить работу, направленную на формирование здорового образа жизни, в том числе путем реализации информационных проектов, направленных на пропаганду здорового образа жизни и создание условий для занятий физической культурой и спортом, профилактику немедицинского потребления наркотиков, предупреждение курения, употребления алкоголя, профилактику интернет-зависимости среди подрастающего поколения;  7) рассмотрение вопроса о предоставлении дополнительных мер социальной поддержки детям, страдающим сахарным диабетом первого типа, в части обеспечения их расходными материалами за счет средств областного бюджета.  </vt:lpstr>
      <vt:lpstr>На федеральном уровне в сфере здравоохранения необходимо: 1) предусмотреть ответственность медицинских учреждений за неправильное лечение в виде компенсации причиненного вреда. В этой связи целесообразно рассмотреть вопрос о принятии Закона Российской Федерации об обязательном страховании пациентов при оказании медицинской помощи, а также разработать алгоритм для максимального исключения врачебных ошибок; 2) внести корректировки в новые критерии и классификации для установления инвалидности и при прохождении переосвидетельствования, установленные Приказом Минтруда России № 664н от 29 сентября 2014года; 3) законодательно закрепить возможность возмещения гражданам материальных затрат на приобретение льготных лекарств за свой счет; 4) рассмотреть вопрос об оставлении в системе обязательного медицинского страхования абортов только по медицинским показаниям. В то же время система государственной помощи женщине-матери должна гарантировать ей социальный статус, включая наличие жилья, социально-психологической поддержки, получение медицинской помощи, трудоустройства для возможности достойного содержания и воспитания детей. 5) включить в раздел «Технические средства реабилитации» Федерального перечня реабилитационных мероприятий, технических средств реабилитации и услуг, предоставляемых инвалиду, утвержденного распоряжением Правительства Российской Федерации от 30 декабря 2005 года № 2347-р, отдельного пункта: аппарат искусственной вентиляции легких (для использования в домашних условиях), включая расходные материалы к нему; концентратор кислорода. </vt:lpstr>
      <vt:lpstr>  </vt:lpstr>
      <vt:lpstr>8) принятие мер к обеспечению детей-инвалидов качественными средствами индивидуальной реабилитации; 9) внесение изменений в действующее областное законодательство, регламентирующее вопросы оказания мер социальной поддержки в части установления выплаты по уходу за ребенком-инвалидом со сложной структурой дефекта развития (со степенью «3» по всем категориям жизнедеятельности) лицу, осуществляющему уход за ним; 10) создание социально-экономических, организационных условий для повышения качества жизни семей с детьми, степени их социальной защищенности, содействие их активному участию в жизни общества; 11) сохранение в 2016 году имеющихся мер социальной поддержки, предоставляемых отдельным категориям граждан; 12) внесение изменений в областное законодательство в части введения именных социальных проездных билетов для детей-инвалидов и сопровождающих их лиц для проезда в общественном транспорте; 13) внесение изменений в федеральное законодательство в части невозможности наложения арестов на лицевые счета граждан, куда поступают денежные средства, являющиеся мерами социальной поддержки; 14) рассмотрение на федеральном уровне вопроса о назначении досрочной пенсии по старости одному из родителей (законному представителю) инвалидов с детства со сложной структурой дефекта развития, проживающим в районах Крайнего Севера и приравненных к ним местностям, а также оформления пособий или присвоения статуса «мать-сиделка» одному из родителей (законному представителю), воспитывающему ребенка со сложной структурой дефекта развития.</vt:lpstr>
      <vt:lpstr>Развитие института уполномоченного по правам ребенка в Архангельской области  В 7 муниципальных образованиях осуществляют свою деятельность уполномоченные по правам ребенка в муниципальных образованиях  Рассмотрено обращений по муниципальным  образованиям (абс. ч.) </vt:lpstr>
      <vt:lpstr> Деятельность уполномоченного в 2015 году:  * 19 раз  были посещены муниципальные образования области * Мониторинг соблюдения прав детей 13 оздоровительных лагерей  * В рамках работы Правовой школы были посещены государственные бюджетные учреждения Архангельской области для детей-сирот и детей, оставшихся без попечения родителей, «Архангельский детский дом № 2», «Архангельский детский дом № 1», «Северодвинская общеобразовательная школа-интернат» и «Северодвинский детский дом». По жалобе состоялся выезд в Цигломенский специальный (коррекционный) детский дом  * Проведены проверки 22 образовательных организаций области (детских садов, школ, учреждений профессионального образования), 4 учреждений системы профилактики безнадзорности и правонарушений несовершеннолетних, 1 учреждения дополнительного образования, 1 учреждения социальной защиты населения («Котласский центр для детей с ограниченными возможностями»), 9 обследований жилищно-бытовых условий проживания семей, 4 органов и учреждений системы профилактики безнадзорности и правонарушений несовершеннолетних, 1 учреждения здравоохранения * В 2015 году в рамках рассмотрения обращений уполномоченный 4 раза выезжала в Архангельскую воспитательную колонию * Проведен мониторинг 30 безопасности детских придворовых игровых площадок. * Участие в сборе и отправке двух гуманитарных грузов В Донецкую и Луганскую народные республики </vt:lpstr>
      <vt:lpstr>Презентация PowerPoint</vt:lpstr>
      <vt:lpstr>Правовое просвещение: – пропаганда основ правового просвещения; – подготовка и проведение мероприятий в рамках «Дня правовой помощи»; – обеспечение размещения в образовательных организациях правовых информационных стендов; – развитие института уполномоченных по защите прав участников образовательного процесса; – деятельность Общественной приемной уполномоченного в С(А)ФУ имени М.В. Ломоносова</vt:lpstr>
      <vt:lpstr>«Детство часто держит в своих слабых пальцах истину, которую не могут удержать взрослые люди своими мужественными руками и открытие которой составляет гордость позднейших лет»                                                 Д. Рескин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Табанина Юлия Викторовна</dc:creator>
  <cp:lastModifiedBy>Табанина Юлия Викторовна</cp:lastModifiedBy>
  <cp:revision>25</cp:revision>
  <cp:lastPrinted>2016-05-24T10:11:19Z</cp:lastPrinted>
  <dcterms:created xsi:type="dcterms:W3CDTF">2016-05-24T07:31:35Z</dcterms:created>
  <dcterms:modified xsi:type="dcterms:W3CDTF">2016-05-24T12:14:15Z</dcterms:modified>
</cp:coreProperties>
</file>