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1" r:id="rId1"/>
  </p:sldMasterIdLst>
  <p:notesMasterIdLst>
    <p:notesMasterId r:id="rId27"/>
  </p:notesMasterIdLst>
  <p:handoutMasterIdLst>
    <p:handoutMasterId r:id="rId28"/>
  </p:handoutMasterIdLst>
  <p:sldIdLst>
    <p:sldId id="260" r:id="rId2"/>
    <p:sldId id="489" r:id="rId3"/>
    <p:sldId id="516" r:id="rId4"/>
    <p:sldId id="536" r:id="rId5"/>
    <p:sldId id="521" r:id="rId6"/>
    <p:sldId id="540" r:id="rId7"/>
    <p:sldId id="541" r:id="rId8"/>
    <p:sldId id="537" r:id="rId9"/>
    <p:sldId id="538" r:id="rId10"/>
    <p:sldId id="550" r:id="rId11"/>
    <p:sldId id="551" r:id="rId12"/>
    <p:sldId id="522" r:id="rId13"/>
    <p:sldId id="552" r:id="rId14"/>
    <p:sldId id="543" r:id="rId15"/>
    <p:sldId id="546" r:id="rId16"/>
    <p:sldId id="547" r:id="rId17"/>
    <p:sldId id="535" r:id="rId18"/>
    <p:sldId id="525" r:id="rId19"/>
    <p:sldId id="545" r:id="rId20"/>
    <p:sldId id="534" r:id="rId21"/>
    <p:sldId id="544" r:id="rId22"/>
    <p:sldId id="548" r:id="rId23"/>
    <p:sldId id="553" r:id="rId24"/>
    <p:sldId id="397" r:id="rId25"/>
    <p:sldId id="533" r:id="rId26"/>
  </p:sldIdLst>
  <p:sldSz cx="12192000" cy="6858000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аршин Вячеслав Павлинович" initials="ПВ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33CC"/>
    <a:srgbClr val="0099CC"/>
    <a:srgbClr val="660066"/>
    <a:srgbClr val="5AE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6" autoAdjust="0"/>
    <p:restoredTop sz="79886" autoAdjust="0"/>
  </p:normalViewPr>
  <p:slideViewPr>
    <p:cSldViewPr>
      <p:cViewPr varScale="1">
        <p:scale>
          <a:sx n="117" d="100"/>
          <a:sy n="117" d="100"/>
        </p:scale>
        <p:origin x="-18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3" cy="511732"/>
          </a:xfrm>
          <a:prstGeom prst="rect">
            <a:avLst/>
          </a:prstGeom>
        </p:spPr>
        <p:txBody>
          <a:bodyPr vert="horz" lIns="94750" tIns="47374" rIns="94750" bIns="473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5" y="2"/>
            <a:ext cx="3076363" cy="511732"/>
          </a:xfrm>
          <a:prstGeom prst="rect">
            <a:avLst/>
          </a:prstGeom>
        </p:spPr>
        <p:txBody>
          <a:bodyPr vert="horz" lIns="94750" tIns="47374" rIns="94750" bIns="47374" rtlCol="0"/>
          <a:lstStyle>
            <a:lvl1pPr algn="r">
              <a:defRPr sz="1200"/>
            </a:lvl1pPr>
          </a:lstStyle>
          <a:p>
            <a:fld id="{6C8D1092-37F3-4CBE-94CC-6C5A8EE5C6FC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9"/>
            <a:ext cx="3076363" cy="511732"/>
          </a:xfrm>
          <a:prstGeom prst="rect">
            <a:avLst/>
          </a:prstGeom>
        </p:spPr>
        <p:txBody>
          <a:bodyPr vert="horz" lIns="94750" tIns="47374" rIns="94750" bIns="473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5" y="9721109"/>
            <a:ext cx="3076363" cy="511732"/>
          </a:xfrm>
          <a:prstGeom prst="rect">
            <a:avLst/>
          </a:prstGeom>
        </p:spPr>
        <p:txBody>
          <a:bodyPr vert="horz" lIns="94750" tIns="47374" rIns="94750" bIns="47374" rtlCol="0" anchor="b"/>
          <a:lstStyle>
            <a:lvl1pPr algn="r">
              <a:defRPr sz="1200"/>
            </a:lvl1pPr>
          </a:lstStyle>
          <a:p>
            <a:fld id="{9520A16D-F0CD-4F92-9B45-03C89D18D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85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3" cy="511732"/>
          </a:xfrm>
          <a:prstGeom prst="rect">
            <a:avLst/>
          </a:prstGeom>
        </p:spPr>
        <p:txBody>
          <a:bodyPr vert="horz" lIns="94750" tIns="47374" rIns="94750" bIns="473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2"/>
            <a:ext cx="3076363" cy="511732"/>
          </a:xfrm>
          <a:prstGeom prst="rect">
            <a:avLst/>
          </a:prstGeom>
        </p:spPr>
        <p:txBody>
          <a:bodyPr vert="horz" lIns="94750" tIns="47374" rIns="94750" bIns="473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6D7D13-BA4D-4483-8557-C1AAB9AA9473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0" tIns="47374" rIns="94750" bIns="47374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7"/>
          </a:xfrm>
          <a:prstGeom prst="rect">
            <a:avLst/>
          </a:prstGeom>
        </p:spPr>
        <p:txBody>
          <a:bodyPr vert="horz" lIns="94750" tIns="47374" rIns="94750" bIns="4737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9"/>
            <a:ext cx="3076363" cy="511732"/>
          </a:xfrm>
          <a:prstGeom prst="rect">
            <a:avLst/>
          </a:prstGeom>
        </p:spPr>
        <p:txBody>
          <a:bodyPr vert="horz" lIns="94750" tIns="47374" rIns="94750" bIns="473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9"/>
            <a:ext cx="3076363" cy="511732"/>
          </a:xfrm>
          <a:prstGeom prst="rect">
            <a:avLst/>
          </a:prstGeom>
        </p:spPr>
        <p:txBody>
          <a:bodyPr vert="horz" lIns="94750" tIns="47374" rIns="94750" bIns="473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45B13F-6651-4E8E-A117-B6DE46220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98663-EBF8-42F9-AF06-B6E375A07FD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21202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87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052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51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565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8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206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87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01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95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0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09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03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630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5301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535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094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036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054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39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66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978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625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08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5B13F-6651-4E8E-A117-B6DE462205A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70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  <a:prstGeom prst="rect">
            <a:avLst/>
          </a:prstGeom>
        </p:spPr>
        <p:txBody>
          <a:bodyPr anchor="b"/>
          <a:lstStyle>
            <a:lvl1pPr>
              <a:defRPr sz="4400">
                <a:ln>
                  <a:noFill/>
                </a:ln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C06F0-3D51-4BA5-830C-59ECD90220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499" y="274638"/>
            <a:ext cx="9186101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ebuchet MS" panose="020B0603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9E5E1-543C-46E2-B717-AAC91C2CC3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  <a:prstGeom prst="rect">
            <a:avLst/>
          </a:prstGeom>
        </p:spPr>
        <p:txBody>
          <a:bodyPr anchor="t"/>
          <a:lstStyle>
            <a:lvl1pPr algn="l">
              <a:defRPr sz="3600" b="0" cap="all">
                <a:latin typeface="Trebuchet MS" panose="020B0603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2598-93FB-4807-8CEB-3B7C124FF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499" y="274638"/>
            <a:ext cx="9186101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4F5E9-8269-4B73-93B1-C3ED776F5F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499" y="274638"/>
            <a:ext cx="91861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1DC7A-3E97-4843-B8AC-92E6DFDF5D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06452" y="188640"/>
            <a:ext cx="9361040" cy="56207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rot="5400000">
            <a:off x="7067448" y="-4044372"/>
            <a:ext cx="0" cy="9720000"/>
          </a:xfrm>
          <a:prstGeom prst="line">
            <a:avLst/>
          </a:prstGeom>
          <a:ln w="47625">
            <a:gradFill>
              <a:gsLst>
                <a:gs pos="45000">
                  <a:schemeClr val="accent2"/>
                </a:gs>
                <a:gs pos="0">
                  <a:schemeClr val="bg1"/>
                </a:gs>
                <a:gs pos="100000">
                  <a:schemeClr val="tx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www.narfu.ru/upload/medialibrary/052/logo_normal_norm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4" b="45194"/>
          <a:stretch/>
        </p:blipFill>
        <p:spPr bwMode="auto">
          <a:xfrm>
            <a:off x="11467069" y="123726"/>
            <a:ext cx="684000" cy="5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A2598-93FB-4807-8CEB-3B7C124FF51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559496" y="3068960"/>
            <a:ext cx="9361040" cy="56207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1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EACBB-6FDA-4B10-88FE-72C10D4716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393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 userDrawn="1"/>
        </p:nvSpPr>
        <p:spPr>
          <a:xfrm rot="16200000">
            <a:off x="10565476" y="5238000"/>
            <a:ext cx="1080000" cy="2160000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8608" y="6290360"/>
            <a:ext cx="480923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96AA2598-93FB-4807-8CEB-3B7C124FF51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Прямоугольный треугольник 13"/>
          <p:cNvSpPr/>
          <p:nvPr userDrawn="1"/>
        </p:nvSpPr>
        <p:spPr>
          <a:xfrm rot="10800000" flipH="1">
            <a:off x="-7664" y="0"/>
            <a:ext cx="1080000" cy="2160000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 userDrawn="1"/>
        </p:nvSpPr>
        <p:spPr>
          <a:xfrm rot="5400000">
            <a:off x="541588" y="-540000"/>
            <a:ext cx="1080000" cy="2160000"/>
          </a:xfrm>
          <a:prstGeom prst="rtTriangl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%D1%81%D0%BF%D0%BE+%D0%B0%D1%80%D0%BA%D1%82%D0%B8%D0%BA%D0%B0&amp;source=images&amp;cd=&amp;cad=rja&amp;docid=cltFHYVQElehQM&amp;tbnid=yj591MuhqDfVfM:&amp;ved=0CAUQjRw&amp;url=http://www.nord-osk.ru/&amp;ei=JrmkUbHTI-SR4ATro4DgDw&amp;bvm=bv.47008514,d.bGE&amp;psig=AFQjCNF0J3kKz4f_gbjDFJTkvCGGpO4o9A&amp;ust=1369836193386463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evmash.ru/rus/index.php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://www.google.ru/url?sa=i&amp;rct=j&amp;q=&#1079;&#1074;&#1077;&#1079;&#1076;&#1086;&#1095;&#1082;&#1072;+&#1089;&#1077;&#1074;&#1077;&#1088;&#1086;&#1076;&#1074;&#1080;&#1085;&#1089;&#1082;&amp;source=images&amp;cd=&amp;cad=rja&amp;docid=unXxhC1pDxlogM&amp;tbnid=g6G75bWWJVKpgM:&amp;ved=0CAUQjRw&amp;url=http://www.oil-gas.ru/companies/243/&amp;ei=pLmkUZrmIdD64QSJy4HoCA&amp;bvm=bv.47008514,d.bGE&amp;psig=AFQjCNFrT_QsvvDRU2BN_pOsXIjUPsEseg&amp;ust=1369836271134725" TargetMode="External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847528" y="2564905"/>
            <a:ext cx="9073008" cy="19340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ru-RU" sz="2400" dirty="0">
                <a:solidFill>
                  <a:srgbClr val="002060"/>
                </a:solidFill>
              </a:rPr>
              <a:t>О ходе </a:t>
            </a:r>
            <a:r>
              <a:rPr lang="ru-RU" altLang="ru-RU" sz="2400" dirty="0" smtClean="0">
                <a:solidFill>
                  <a:srgbClr val="002060"/>
                </a:solidFill>
              </a:rPr>
              <a:t>реализации</a:t>
            </a:r>
            <a:br>
              <a:rPr lang="ru-RU" altLang="ru-RU" sz="2400" dirty="0" smtClean="0">
                <a:solidFill>
                  <a:srgbClr val="002060"/>
                </a:solidFill>
              </a:rPr>
            </a:br>
            <a:r>
              <a:rPr lang="ru-RU" altLang="ru-RU" sz="2400" dirty="0" smtClean="0">
                <a:solidFill>
                  <a:srgbClr val="002060"/>
                </a:solidFill>
              </a:rPr>
              <a:t>Концепции </a:t>
            </a:r>
            <a:r>
              <a:rPr lang="ru-RU" altLang="ru-RU" sz="2400" dirty="0">
                <a:solidFill>
                  <a:srgbClr val="002060"/>
                </a:solidFill>
              </a:rPr>
              <a:t>общенациональной системы выявления и </a:t>
            </a:r>
            <a:r>
              <a:rPr lang="ru-RU" altLang="ru-RU" sz="2400" dirty="0" smtClean="0">
                <a:solidFill>
                  <a:srgbClr val="002060"/>
                </a:solidFill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</a:rPr>
            </a:br>
            <a:r>
              <a:rPr lang="ru-RU" altLang="ru-RU" sz="2400" dirty="0" smtClean="0">
                <a:solidFill>
                  <a:srgbClr val="002060"/>
                </a:solidFill>
              </a:rPr>
              <a:t>развития </a:t>
            </a:r>
            <a:r>
              <a:rPr lang="ru-RU" altLang="ru-RU" sz="2400" dirty="0">
                <a:solidFill>
                  <a:srgbClr val="002060"/>
                </a:solidFill>
              </a:rPr>
              <a:t>молодых талантов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10006136" cy="1305272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Северный (Арктический) федеральный университет имени М.В. Ломоносова</a:t>
            </a:r>
          </a:p>
          <a:p>
            <a:pPr algn="r"/>
            <a:endParaRPr lang="ru-RU" sz="1600" dirty="0" smtClean="0">
              <a:solidFill>
                <a:schemeClr val="tx1"/>
              </a:solidFill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Проректор </a:t>
            </a:r>
            <a:r>
              <a:rPr lang="ru-RU" sz="1600" dirty="0">
                <a:solidFill>
                  <a:schemeClr val="tx1"/>
                </a:solidFill>
              </a:rPr>
              <a:t>по учебно-методической работе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КОРШУНОВ АЛЕКСЕЙ АНАТОЛЬЕВИЧ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общенациональной системы…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89388" y="1060912"/>
            <a:ext cx="599516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1509</a:t>
            </a:r>
            <a:r>
              <a:rPr lang="ru-RU" dirty="0" smtClean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школьников   2-11 классов  Архангельской области и </a:t>
            </a:r>
            <a:r>
              <a:rPr lang="ru-RU" dirty="0" smtClean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дошкольник)</a:t>
            </a:r>
            <a:endParaRPr lang="ru-RU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7412" y="1060912"/>
            <a:ext cx="1414170" cy="384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КОНКУРСЫ</a:t>
            </a:r>
            <a:endParaRPr lang="ru-RU" dirty="0">
              <a:solidFill>
                <a:srgbClr val="0070C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8440" y="1876512"/>
            <a:ext cx="957706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</a:pP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</a:rPr>
              <a:t>1. Конкурс исследовательских работ школьников  по естественным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наукам.</a:t>
            </a:r>
            <a:endParaRPr lang="ru-RU" dirty="0">
              <a:latin typeface="Trebuchet MS" panose="020B0603020202020204" pitchFamily="34" charset="0"/>
            </a:endParaRPr>
          </a:p>
          <a:p>
            <a:pPr indent="180340" algn="just">
              <a:lnSpc>
                <a:spcPct val="150000"/>
              </a:lnSpc>
            </a:pP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</a:rPr>
              <a:t>2. «Конкурс краеведческих математических задач», участники которого составили на материалах Архангельской области интересные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задачи.</a:t>
            </a:r>
            <a:endParaRPr lang="ru-RU" dirty="0">
              <a:latin typeface="Trebuchet MS" panose="020B0603020202020204" pitchFamily="34" charset="0"/>
            </a:endParaRPr>
          </a:p>
          <a:p>
            <a:pPr indent="180340" algn="just">
              <a:lnSpc>
                <a:spcPct val="150000"/>
              </a:lnSpc>
            </a:pP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</a:rPr>
              <a:t>3. Интеллектуальная игра-конкурс «Горизонты познания», 8-11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классы</a:t>
            </a:r>
            <a:endParaRPr lang="ru-RU" dirty="0">
              <a:latin typeface="Trebuchet MS" panose="020B0603020202020204" pitchFamily="34" charset="0"/>
            </a:endParaRPr>
          </a:p>
          <a:p>
            <a:pPr indent="180340" algn="just">
              <a:lnSpc>
                <a:spcPct val="150000"/>
              </a:lnSpc>
            </a:pP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</a:rPr>
              <a:t>4. Орфографическая дуэль: «Школьники города против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первокурсников»</a:t>
            </a:r>
            <a:endParaRPr lang="ru-RU" dirty="0">
              <a:latin typeface="Trebuchet MS" panose="020B0603020202020204" pitchFamily="34" charset="0"/>
            </a:endParaRPr>
          </a:p>
          <a:p>
            <a:pPr indent="180340" algn="just">
              <a:lnSpc>
                <a:spcPct val="150000"/>
              </a:lnSpc>
            </a:pP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</a:rPr>
              <a:t>5. </a:t>
            </a:r>
            <a:r>
              <a:rPr lang="ru-RU" dirty="0">
                <a:latin typeface="Trebuchet MS" panose="020B0603020202020204" pitchFamily="34" charset="0"/>
              </a:rPr>
              <a:t>Лингвистический винегрет для учащихся,  8-11 </a:t>
            </a:r>
            <a:r>
              <a:rPr lang="ru-RU" dirty="0" err="1">
                <a:latin typeface="Trebuchet MS" panose="020B0603020202020204" pitchFamily="34" charset="0"/>
              </a:rPr>
              <a:t>кл</a:t>
            </a:r>
            <a:r>
              <a:rPr lang="ru-RU" dirty="0">
                <a:latin typeface="Trebuchet MS" panose="020B0603020202020204" pitchFamily="34" charset="0"/>
              </a:rPr>
              <a:t>. </a:t>
            </a:r>
          </a:p>
          <a:p>
            <a:pPr indent="180340" algn="just">
              <a:lnSpc>
                <a:spcPct val="150000"/>
              </a:lnSpc>
            </a:pPr>
            <a:r>
              <a:rPr lang="ru-RU" dirty="0">
                <a:latin typeface="Trebuchet MS" panose="020B0603020202020204" pitchFamily="34" charset="0"/>
              </a:rPr>
              <a:t>6. Интерактивная игра «Техника будущего», 11 </a:t>
            </a:r>
            <a:r>
              <a:rPr lang="ru-RU" dirty="0" smtClean="0">
                <a:latin typeface="Trebuchet MS" panose="020B0603020202020204" pitchFamily="34" charset="0"/>
              </a:rPr>
              <a:t>классы</a:t>
            </a:r>
            <a:endParaRPr lang="ru-RU" dirty="0">
              <a:latin typeface="Trebuchet MS" panose="020B0603020202020204" pitchFamily="34" charset="0"/>
            </a:endParaRPr>
          </a:p>
          <a:p>
            <a:pPr indent="180340" algn="just">
              <a:lnSpc>
                <a:spcPct val="150000"/>
              </a:lnSpc>
            </a:pPr>
            <a:r>
              <a:rPr lang="ru-RU" dirty="0">
                <a:latin typeface="Trebuchet MS" panose="020B0603020202020204" pitchFamily="34" charset="0"/>
              </a:rPr>
              <a:t>7. </a:t>
            </a:r>
            <a:r>
              <a:rPr lang="ru-RU" dirty="0">
                <a:solidFill>
                  <a:srgbClr val="0070C0"/>
                </a:solidFill>
                <a:latin typeface="Trebuchet MS" panose="020B0603020202020204" pitchFamily="34" charset="0"/>
              </a:rPr>
              <a:t>Олимпиада-Игра для дошкольников</a:t>
            </a:r>
            <a:r>
              <a:rPr lang="ru-RU" dirty="0">
                <a:latin typeface="Trebuchet MS" panose="020B0603020202020204" pitchFamily="34" charset="0"/>
              </a:rPr>
              <a:t> «Человек и природа» -  подготовительная </a:t>
            </a:r>
            <a:r>
              <a:rPr lang="ru-RU" dirty="0" smtClean="0">
                <a:latin typeface="Trebuchet MS" panose="020B0603020202020204" pitchFamily="34" charset="0"/>
              </a:rPr>
              <a:t>группа</a:t>
            </a:r>
          </a:p>
          <a:p>
            <a:pPr indent="180340" algn="just">
              <a:lnSpc>
                <a:spcPct val="150000"/>
              </a:lnSpc>
            </a:pPr>
            <a:r>
              <a:rPr lang="ru-RU" dirty="0" smtClean="0">
                <a:latin typeface="Trebuchet MS" panose="020B0603020202020204" pitchFamily="34" charset="0"/>
              </a:rPr>
              <a:t>8. Фестиваль </a:t>
            </a:r>
            <a:r>
              <a:rPr lang="ru-RU" dirty="0">
                <a:latin typeface="Trebuchet MS" panose="020B0603020202020204" pitchFamily="34" charset="0"/>
              </a:rPr>
              <a:t>творчества "Зажигаем звезды" для учащихся 9-11 </a:t>
            </a:r>
            <a:r>
              <a:rPr lang="ru-RU" dirty="0" err="1" smtClean="0">
                <a:latin typeface="Trebuchet MS" panose="020B0603020202020204" pitchFamily="34" charset="0"/>
              </a:rPr>
              <a:t>кл</a:t>
            </a:r>
            <a:r>
              <a:rPr lang="ru-RU" dirty="0" smtClean="0">
                <a:latin typeface="Trebuchet MS" panose="020B0603020202020204" pitchFamily="34" charset="0"/>
              </a:rPr>
              <a:t>.</a:t>
            </a:r>
            <a:endParaRPr lang="ru-RU" dirty="0">
              <a:latin typeface="Trebuchet MS" panose="020B0603020202020204" pitchFamily="34" charset="0"/>
            </a:endParaRPr>
          </a:p>
          <a:p>
            <a:pPr indent="180340" algn="just">
              <a:lnSpc>
                <a:spcPct val="150000"/>
              </a:lnSpc>
            </a:pPr>
            <a:r>
              <a:rPr lang="ru-RU" dirty="0">
                <a:latin typeface="Trebuchet MS" panose="020B0603020202020204" pitchFamily="34" charset="0"/>
              </a:rPr>
              <a:t>9. Роботы - это просто, в котором участвовало 9 </a:t>
            </a:r>
            <a:r>
              <a:rPr lang="ru-RU" dirty="0" smtClean="0">
                <a:latin typeface="Trebuchet MS" panose="020B0603020202020204" pitchFamily="34" charset="0"/>
              </a:rPr>
              <a:t>школьников</a:t>
            </a:r>
            <a:endParaRPr lang="ru-RU" dirty="0">
              <a:latin typeface="Trebuchet MS" panose="020B0603020202020204" pitchFamily="34" charset="0"/>
            </a:endParaRPr>
          </a:p>
        </p:txBody>
      </p:sp>
      <p:pic>
        <p:nvPicPr>
          <p:cNvPr id="4098" name="Picture 2" descr="В Архангельске впервые проходит олимпиада для школьников «Росатом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3" y="2276872"/>
            <a:ext cx="180000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0-tub-ru.yandex.net/i?id=571a74647bfe68659a1130a17ea15c43&amp;n=33&amp;h=215&amp;w=3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624536"/>
            <a:ext cx="1800000" cy="119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55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общенациональной системы…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373640" y="1036630"/>
            <a:ext cx="232276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789</a:t>
            </a:r>
            <a:r>
              <a:rPr lang="ru-RU" dirty="0" smtClean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школьников</a:t>
            </a:r>
            <a:endParaRPr lang="ru-RU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7572" y="1036630"/>
            <a:ext cx="2658100" cy="384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СЕССИОННЫЕ </a:t>
            </a:r>
            <a:r>
              <a:rPr lang="ru-RU" b="1" dirty="0" smtClean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</a:t>
            </a:r>
            <a:endParaRPr lang="ru-RU" b="1" dirty="0">
              <a:solidFill>
                <a:srgbClr val="0070C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Подведены итоги исследовательских работ учащихся Школы юного полярника (тема «Техника в Арктике»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2" y="1699226"/>
            <a:ext cx="28575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35502" y="1429868"/>
            <a:ext cx="8133007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организатора для учащихся 10 классов -  53 участников.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 юного кадета – 234 участника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 «Юного полярника» для учащихся 5–10 классов – </a:t>
            </a:r>
            <a:br>
              <a:rPr lang="ru-RU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109 участника.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«В мире компьютерных наук» для учащихся 7-10 классов – 13 участников.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 одаренных детей для учащихся </a:t>
            </a:r>
            <a:r>
              <a:rPr lang="ru-RU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8–11 классов</a:t>
            </a:r>
            <a:r>
              <a:rPr lang="ru-RU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br>
              <a:rPr lang="ru-RU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93 участников (северодвинский филиал, техническая школа), 350 - Архангельск.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Историко-археологическая школа «Клио» для учащихся 5-11 классов – 30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участников</a:t>
            </a:r>
            <a:endParaRPr lang="ru-RU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7572" y="5103459"/>
            <a:ext cx="453762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ЛЕКТОРИИ. КРУЖКИ, МАСТЕР-КЛАССЫ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73640" y="5114231"/>
            <a:ext cx="1975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617</a:t>
            </a:r>
            <a:r>
              <a:rPr lang="ru-RU" b="1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участников</a:t>
            </a: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7572" y="559882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ПРОФИЛЬНЫЕ КЛАССЫ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73640" y="5583433"/>
            <a:ext cx="18197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132</a:t>
            </a:r>
            <a:r>
              <a:rPr lang="ru-RU" dirty="0">
                <a:latin typeface="Trebuchet MS" panose="020B0603020202020204" pitchFamily="34" charset="0"/>
              </a:rPr>
              <a:t> школьника</a:t>
            </a:r>
          </a:p>
        </p:txBody>
      </p:sp>
    </p:spTree>
    <p:extLst>
      <p:ext uri="{BB962C8B-B14F-4D97-AF65-F5344CB8AC3E}">
        <p14:creationId xmlns:p14="http://schemas.microsoft.com/office/powerpoint/2010/main" val="146797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общенациональной системы…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6804" y="2155953"/>
            <a:ext cx="4435430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е) формирование условий для профессиональной самореализации молодёжи, включая</a:t>
            </a:r>
            <a:r>
              <a:rPr lang="ru-RU" dirty="0" smtClean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стимулирование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проектной и научно-исследовательской деятельности студентов, в том числе в рамках отраслевых проектов и программ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1424" y="1123668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Основные направления функционирования общенациональной системы выявления и развития молодых талантов</a:t>
            </a:r>
            <a:endParaRPr lang="ru-RU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33935" y="2825368"/>
            <a:ext cx="1082597" cy="2278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Общеуниверситетские ДПВ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58162" y="1859220"/>
            <a:ext cx="5953178" cy="865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Стажировки/ практики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39552" y="2795766"/>
            <a:ext cx="948091" cy="23074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Проекты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62070" y="4196907"/>
            <a:ext cx="3669149" cy="924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Major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62069" y="2825368"/>
            <a:ext cx="3669149" cy="1302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Профессионально-</a:t>
            </a:r>
          </a:p>
          <a:p>
            <a:r>
              <a:rPr lang="ru-RU" dirty="0" smtClean="0"/>
              <a:t>ориентированные модули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33936" y="5172030"/>
            <a:ext cx="5977403" cy="68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Базовый </a:t>
            </a:r>
            <a:r>
              <a:rPr lang="ru-RU" dirty="0" err="1" smtClean="0"/>
              <a:t>бакалавриат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6216630" y="3035641"/>
            <a:ext cx="5406724" cy="1967878"/>
            <a:chOff x="1699374" y="3560863"/>
            <a:chExt cx="5406724" cy="196787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699374" y="5151680"/>
              <a:ext cx="339825" cy="2285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766273" y="5164996"/>
              <a:ext cx="339825" cy="2285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1717462" y="3560863"/>
              <a:ext cx="339825" cy="2285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338494" y="5300227"/>
              <a:ext cx="339825" cy="2285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599345" y="5227313"/>
              <a:ext cx="339825" cy="2285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4602898" y="5300227"/>
              <a:ext cx="339825" cy="2285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4974765" y="4834118"/>
              <a:ext cx="339825" cy="2285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758161" y="1970435"/>
            <a:ext cx="5865193" cy="2811032"/>
            <a:chOff x="1643158" y="2495657"/>
            <a:chExt cx="5865193" cy="2811032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643158" y="3685882"/>
              <a:ext cx="5865193" cy="1620807"/>
              <a:chOff x="1240905" y="4730416"/>
              <a:chExt cx="5865193" cy="1620807"/>
            </a:xfrm>
          </p:grpSpPr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2559385" y="5392146"/>
                <a:ext cx="339825" cy="2285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6766273" y="5164996"/>
                <a:ext cx="339825" cy="2285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Скругленный прямоугольник 41"/>
              <p:cNvSpPr/>
              <p:nvPr/>
            </p:nvSpPr>
            <p:spPr>
              <a:xfrm>
                <a:off x="1240905" y="6122709"/>
                <a:ext cx="339825" cy="2285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5359013" y="5297835"/>
                <a:ext cx="339825" cy="2285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3465670" y="5349141"/>
                <a:ext cx="339825" cy="2285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4099712" y="5325140"/>
                <a:ext cx="339825" cy="2285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5338494" y="4730416"/>
                <a:ext cx="339825" cy="2285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2881700" y="3416510"/>
              <a:ext cx="4567480" cy="593825"/>
              <a:chOff x="2444604" y="4924968"/>
              <a:chExt cx="4567480" cy="593825"/>
            </a:xfrm>
          </p:grpSpPr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3044206" y="5022867"/>
                <a:ext cx="339825" cy="2285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6672259" y="4924968"/>
                <a:ext cx="339825" cy="2285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2444604" y="4924968"/>
                <a:ext cx="339825" cy="2285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6369281" y="5290279"/>
                <a:ext cx="339825" cy="2285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4421319" y="5274057"/>
                <a:ext cx="339825" cy="2285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4737967" y="4955064"/>
                <a:ext cx="339825" cy="2285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2701530" y="2495657"/>
              <a:ext cx="4677387" cy="652694"/>
              <a:chOff x="2325381" y="4976334"/>
              <a:chExt cx="4677387" cy="652694"/>
            </a:xfrm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2739224" y="5373142"/>
                <a:ext cx="339825" cy="2285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6662943" y="5074848"/>
                <a:ext cx="339825" cy="2285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2325381" y="5183578"/>
                <a:ext cx="339825" cy="2285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6191878" y="5400514"/>
                <a:ext cx="339825" cy="2285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3365301" y="5400514"/>
                <a:ext cx="339825" cy="2285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4159932" y="4976334"/>
                <a:ext cx="339825" cy="2285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5748053" y="5183578"/>
                <a:ext cx="339825" cy="2285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7" name="Группа 46"/>
          <p:cNvGrpSpPr/>
          <p:nvPr/>
        </p:nvGrpSpPr>
        <p:grpSpPr>
          <a:xfrm>
            <a:off x="6877480" y="5359368"/>
            <a:ext cx="4780717" cy="496738"/>
            <a:chOff x="2325381" y="5164996"/>
            <a:chExt cx="4780717" cy="496738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739224" y="5373142"/>
              <a:ext cx="339825" cy="2285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6766273" y="5164996"/>
              <a:ext cx="339825" cy="2285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2325381" y="5183578"/>
              <a:ext cx="339825" cy="2285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6323118" y="5391704"/>
              <a:ext cx="339825" cy="2285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3643751" y="5433220"/>
              <a:ext cx="339825" cy="2285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4427204" y="5411259"/>
              <a:ext cx="339825" cy="2285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5748053" y="5183578"/>
              <a:ext cx="339825" cy="22851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5" name="Прямая соединительная линия 54"/>
          <p:cNvCxnSpPr>
            <a:stCxn id="48" idx="0"/>
            <a:endCxn id="16" idx="2"/>
          </p:cNvCxnSpPr>
          <p:nvPr/>
        </p:nvCxnSpPr>
        <p:spPr>
          <a:xfrm flipH="1" flipV="1">
            <a:off x="6386543" y="4854972"/>
            <a:ext cx="1074693" cy="71254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20" idx="1"/>
            <a:endCxn id="16" idx="3"/>
          </p:cNvCxnSpPr>
          <p:nvPr/>
        </p:nvCxnSpPr>
        <p:spPr>
          <a:xfrm flipH="1" flipV="1">
            <a:off x="6556455" y="4740715"/>
            <a:ext cx="1560146" cy="7563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45" idx="0"/>
            <a:endCxn id="38" idx="2"/>
          </p:cNvCxnSpPr>
          <p:nvPr/>
        </p:nvCxnSpPr>
        <p:spPr>
          <a:xfrm flipV="1">
            <a:off x="8786881" y="3468891"/>
            <a:ext cx="356450" cy="2864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39" idx="1"/>
            <a:endCxn id="38" idx="3"/>
          </p:cNvCxnSpPr>
          <p:nvPr/>
        </p:nvCxnSpPr>
        <p:spPr>
          <a:xfrm>
            <a:off x="9290066" y="3035641"/>
            <a:ext cx="23177" cy="3189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32" idx="2"/>
            <a:endCxn id="39" idx="0"/>
          </p:cNvCxnSpPr>
          <p:nvPr/>
        </p:nvCxnSpPr>
        <p:spPr>
          <a:xfrm>
            <a:off x="8820997" y="2198949"/>
            <a:ext cx="638982" cy="7224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 flipV="1">
            <a:off x="10025662" y="5003519"/>
            <a:ext cx="1032517" cy="56399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7" idx="1"/>
            <a:endCxn id="19" idx="3"/>
          </p:cNvCxnSpPr>
          <p:nvPr/>
        </p:nvCxnSpPr>
        <p:spPr>
          <a:xfrm flipH="1">
            <a:off x="10195575" y="4754031"/>
            <a:ext cx="1087954" cy="13523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17" idx="0"/>
            <a:endCxn id="43" idx="3"/>
          </p:cNvCxnSpPr>
          <p:nvPr/>
        </p:nvCxnSpPr>
        <p:spPr>
          <a:xfrm flipH="1" flipV="1">
            <a:off x="10216094" y="3842336"/>
            <a:ext cx="1237348" cy="7974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37" idx="2"/>
            <a:endCxn id="43" idx="0"/>
          </p:cNvCxnSpPr>
          <p:nvPr/>
        </p:nvCxnSpPr>
        <p:spPr>
          <a:xfrm flipH="1">
            <a:off x="10046182" y="3485113"/>
            <a:ext cx="1045111" cy="2429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37" idx="0"/>
            <a:endCxn id="30" idx="2"/>
          </p:cNvCxnSpPr>
          <p:nvPr/>
        </p:nvCxnSpPr>
        <p:spPr>
          <a:xfrm flipH="1" flipV="1">
            <a:off x="10852943" y="2623129"/>
            <a:ext cx="238350" cy="63347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33" idx="3"/>
            <a:endCxn id="30" idx="0"/>
          </p:cNvCxnSpPr>
          <p:nvPr/>
        </p:nvCxnSpPr>
        <p:spPr>
          <a:xfrm>
            <a:off x="10579030" y="2291936"/>
            <a:ext cx="273913" cy="10267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40" idx="2"/>
            <a:endCxn id="20" idx="0"/>
          </p:cNvCxnSpPr>
          <p:nvPr/>
        </p:nvCxnSpPr>
        <p:spPr>
          <a:xfrm>
            <a:off x="7246554" y="4050904"/>
            <a:ext cx="1039960" cy="6511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40" idx="3"/>
            <a:endCxn id="44" idx="1"/>
          </p:cNvCxnSpPr>
          <p:nvPr/>
        </p:nvCxnSpPr>
        <p:spPr>
          <a:xfrm flipV="1">
            <a:off x="7416466" y="3893642"/>
            <a:ext cx="566460" cy="4300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45" idx="1"/>
            <a:endCxn id="44" idx="3"/>
          </p:cNvCxnSpPr>
          <p:nvPr/>
        </p:nvCxnSpPr>
        <p:spPr>
          <a:xfrm flipH="1">
            <a:off x="8322751" y="3869641"/>
            <a:ext cx="294217" cy="2400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Скругленный прямоугольник 68"/>
          <p:cNvSpPr/>
          <p:nvPr/>
        </p:nvSpPr>
        <p:spPr>
          <a:xfrm>
            <a:off x="9319128" y="1212890"/>
            <a:ext cx="2245055" cy="4839496"/>
          </a:xfrm>
          <a:prstGeom prst="roundRect">
            <a:avLst/>
          </a:prstGeom>
          <a:noFill/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9514262" y="1212889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Арктический 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модуль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7606" y="6070948"/>
            <a:ext cx="5452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Модель практико-ориентированной образовательной программы</a:t>
            </a:r>
            <a:endParaRPr lang="ru-RU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общенациональной системы…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5892" y="990342"/>
            <a:ext cx="1077582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е) формирование условий для профессиональной самореализации молодёжи, включая</a:t>
            </a:r>
            <a:r>
              <a:rPr lang="ru-RU" dirty="0" smtClean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стимулирование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проектной и научно-исследовательской деятельности студентов, в том числе в рамках отраслевых проектов и программ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092" y="2127291"/>
            <a:ext cx="5616624" cy="365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16452" y="58054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rebuchet MS" panose="020B0603020202020204" pitchFamily="34" charset="0"/>
              </a:rPr>
              <a:t>Система непрерывного </a:t>
            </a:r>
          </a:p>
          <a:p>
            <a:r>
              <a:rPr lang="ru-RU" dirty="0">
                <a:solidFill>
                  <a:srgbClr val="0070C0"/>
                </a:solidFill>
                <a:latin typeface="Trebuchet MS" panose="020B0603020202020204" pitchFamily="34" charset="0"/>
              </a:rPr>
              <a:t>инженерно-технического образования</a:t>
            </a:r>
          </a:p>
        </p:txBody>
      </p:sp>
      <p:sp>
        <p:nvSpPr>
          <p:cNvPr id="10" name="Прямоугольник 42"/>
          <p:cNvSpPr/>
          <p:nvPr/>
        </p:nvSpPr>
        <p:spPr>
          <a:xfrm>
            <a:off x="546309" y="3679318"/>
            <a:ext cx="5022056" cy="201989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sz="1350" b="1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icture 4" descr="http://www.oil-gas.ru/s_logo/24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71" y="3932326"/>
            <a:ext cx="315515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Логотип Севмаша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2"/>
          <a:stretch>
            <a:fillRect/>
          </a:stretch>
        </p:blipFill>
        <p:spPr bwMode="auto">
          <a:xfrm>
            <a:off x="2259617" y="3918635"/>
            <a:ext cx="447675" cy="40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 flipH="1">
            <a:off x="2006015" y="4394884"/>
            <a:ext cx="2050256" cy="81483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ru-RU" altLang="ru-RU" sz="1350" b="1" dirty="0">
                <a:solidFill>
                  <a:srgbClr val="000000"/>
                </a:solidFill>
                <a:latin typeface="Georgia" panose="02040502050405020303" pitchFamily="18" charset="0"/>
              </a:rPr>
              <a:t>Производственная деятельность</a:t>
            </a:r>
          </a:p>
          <a:p>
            <a:pPr algn="ctr" eaLnBrk="1" hangingPunct="1"/>
            <a:endParaRPr lang="ru-RU" altLang="ru-RU" sz="12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12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Стрелка вверх 43"/>
          <p:cNvSpPr/>
          <p:nvPr/>
        </p:nvSpPr>
        <p:spPr>
          <a:xfrm>
            <a:off x="61128" y="3798381"/>
            <a:ext cx="5892403" cy="2491979"/>
          </a:xfrm>
          <a:prstGeom prst="upArrow">
            <a:avLst>
              <a:gd name="adj1" fmla="val 50000"/>
              <a:gd name="adj2" fmla="val 2934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>
              <a:latin typeface="Georgia" pitchFamily="18" charset="0"/>
            </a:endParaRPr>
          </a:p>
        </p:txBody>
      </p:sp>
      <p:sp>
        <p:nvSpPr>
          <p:cNvPr id="15" name="Блок-схема: альтернативный процесс 5"/>
          <p:cNvSpPr/>
          <p:nvPr/>
        </p:nvSpPr>
        <p:spPr>
          <a:xfrm>
            <a:off x="321280" y="2280434"/>
            <a:ext cx="5400675" cy="1358404"/>
          </a:xfrm>
          <a:prstGeom prst="flowChartAlternateProcess">
            <a:avLst/>
          </a:prstGeom>
          <a:solidFill>
            <a:schemeClr val="tx2">
              <a:lumMod val="60000"/>
              <a:lumOff val="4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603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1050" b="1" dirty="0">
                <a:solidFill>
                  <a:schemeClr val="tx2"/>
                </a:solidFill>
                <a:latin typeface="Georgia" panose="02040502050405020303" pitchFamily="18" charset="0"/>
              </a:rPr>
              <a:t>Диплом бакалавра </a:t>
            </a:r>
          </a:p>
          <a:p>
            <a:pPr algn="ctr" eaLnBrk="1" hangingPunct="1">
              <a:defRPr/>
            </a:pPr>
            <a:r>
              <a:rPr lang="ru-RU" sz="1050" b="1" dirty="0">
                <a:solidFill>
                  <a:schemeClr val="tx2"/>
                </a:solidFill>
                <a:latin typeface="Georgia" panose="02040502050405020303" pitchFamily="18" charset="0"/>
              </a:rPr>
              <a:t>Рабочие профессии</a:t>
            </a:r>
          </a:p>
          <a:p>
            <a:pPr algn="ctr" eaLnBrk="1" hangingPunct="1">
              <a:defRPr/>
            </a:pPr>
            <a:r>
              <a:rPr lang="ru-RU" sz="1050" b="1" dirty="0">
                <a:solidFill>
                  <a:schemeClr val="tx2"/>
                </a:solidFill>
                <a:latin typeface="Georgia" panose="02040502050405020303" pitchFamily="18" charset="0"/>
              </a:rPr>
              <a:t>Отсутствие адаптационного периода на предприятии</a:t>
            </a:r>
          </a:p>
          <a:p>
            <a:pPr algn="ctr" eaLnBrk="1" hangingPunct="1">
              <a:defRPr/>
            </a:pPr>
            <a:r>
              <a:rPr lang="ru-RU" sz="1050" b="1" dirty="0">
                <a:solidFill>
                  <a:schemeClr val="tx2"/>
                </a:solidFill>
                <a:latin typeface="Georgia" panose="02040502050405020303" pitchFamily="18" charset="0"/>
              </a:rPr>
              <a:t>100% трудоустройство и закрепление на предприятиях ОПК</a:t>
            </a:r>
          </a:p>
          <a:p>
            <a:pPr algn="ctr" eaLnBrk="1" hangingPunct="1">
              <a:defRPr/>
            </a:pPr>
            <a:r>
              <a:rPr lang="ru-RU" sz="1050" b="1" dirty="0">
                <a:solidFill>
                  <a:schemeClr val="tx2"/>
                </a:solidFill>
                <a:latin typeface="Georgia" panose="02040502050405020303" pitchFamily="18" charset="0"/>
              </a:rPr>
              <a:t>Практический опыт производственной деятельности</a:t>
            </a:r>
          </a:p>
          <a:p>
            <a:pPr algn="ctr" eaLnBrk="1" hangingPunct="1">
              <a:defRPr/>
            </a:pPr>
            <a:r>
              <a:rPr lang="ru-RU" sz="1050" b="1" dirty="0">
                <a:solidFill>
                  <a:schemeClr val="tx2"/>
                </a:solidFill>
                <a:latin typeface="Georgia" panose="02040502050405020303" pitchFamily="18" charset="0"/>
              </a:rPr>
              <a:t>Прикладные профессиональные компетенции</a:t>
            </a:r>
          </a:p>
        </p:txBody>
      </p:sp>
      <p:sp>
        <p:nvSpPr>
          <p:cNvPr id="16" name="Прямоугольник 27"/>
          <p:cNvSpPr>
            <a:spLocks noChangeArrowheads="1"/>
          </p:cNvSpPr>
          <p:nvPr/>
        </p:nvSpPr>
        <p:spPr bwMode="auto">
          <a:xfrm>
            <a:off x="2247115" y="5072350"/>
            <a:ext cx="1495425" cy="535781"/>
          </a:xfrm>
          <a:prstGeom prst="rect">
            <a:avLst/>
          </a:prstGeom>
          <a:solidFill>
            <a:srgbClr val="666666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350" b="1" dirty="0">
                <a:latin typeface="Georgia" panose="02040502050405020303" pitchFamily="18" charset="0"/>
              </a:rPr>
              <a:t>Профессия рабочего</a:t>
            </a:r>
          </a:p>
        </p:txBody>
      </p:sp>
      <p:pic>
        <p:nvPicPr>
          <p:cNvPr id="17" name="Picture 2" descr="http://www.nord-osk.ru/skinn/arktik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" t="8542" r="6258" b="14850"/>
          <a:stretch>
            <a:fillRect/>
          </a:stretch>
        </p:blipFill>
        <p:spPr bwMode="auto">
          <a:xfrm>
            <a:off x="3340705" y="3993644"/>
            <a:ext cx="414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5"/>
          <p:cNvSpPr/>
          <p:nvPr/>
        </p:nvSpPr>
        <p:spPr>
          <a:xfrm>
            <a:off x="1672044" y="5699215"/>
            <a:ext cx="2718197" cy="4798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9" name="Rectangle 62"/>
          <p:cNvSpPr>
            <a:spLocks noChangeArrowheads="1"/>
          </p:cNvSpPr>
          <p:nvPr/>
        </p:nvSpPr>
        <p:spPr bwMode="auto">
          <a:xfrm>
            <a:off x="1682165" y="5893806"/>
            <a:ext cx="259199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350" b="1" dirty="0">
                <a:solidFill>
                  <a:srgbClr val="000000"/>
                </a:solidFill>
                <a:latin typeface="Georgia" panose="02040502050405020303" pitchFamily="18" charset="0"/>
              </a:rPr>
              <a:t>Базовый </a:t>
            </a:r>
            <a:r>
              <a:rPr lang="ru-RU" altLang="ru-RU" sz="135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бакалавриат</a:t>
            </a:r>
            <a:endParaRPr lang="ru-RU" altLang="ru-RU" sz="135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6309" y="4780647"/>
            <a:ext cx="810815" cy="559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Georgia" panose="02040502050405020303" pitchFamily="18" charset="0"/>
              </a:rPr>
              <a:t>Базовые кафедры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14673" y="4780647"/>
            <a:ext cx="1338858" cy="559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Лаборатории</a:t>
            </a:r>
            <a:endParaRPr lang="ru-RU" sz="1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2267" y="3717418"/>
            <a:ext cx="1628972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350" b="1" dirty="0" err="1">
                <a:latin typeface="Georgia" panose="02040502050405020303" pitchFamily="18" charset="0"/>
                <a:cs typeface="Arial" charset="0"/>
              </a:rPr>
              <a:t>Профилизация</a:t>
            </a:r>
            <a:endParaRPr lang="ru-RU" sz="1350" b="1" dirty="0"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23" name="Номер слайда 4"/>
          <p:cNvSpPr txBox="1">
            <a:spLocks/>
          </p:cNvSpPr>
          <p:nvPr/>
        </p:nvSpPr>
        <p:spPr>
          <a:xfrm>
            <a:off x="3526616" y="6276148"/>
            <a:ext cx="2133600" cy="273844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44BFC329-4A58-4AB4-B759-D8B69406EBB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НЕОБХОДИМО СДЕЛАТЬ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25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общенациональной системы…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1424" y="1123668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Основные направления функционирования общенациональной системы выявления и развития молодых талантов</a:t>
            </a:r>
            <a:endParaRPr lang="ru-RU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2994" y="2105091"/>
            <a:ext cx="9647956" cy="1855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г) реализация системы мероприятий, направленных на решение поставленных задач на федеральном, региональном и местном уровнях, включая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сети образовательных учреждений высшей категории для детей, подростков и молодых людей, проявивших выдающиеся способности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детских спортивных школ, школ искусств, центров технического творчества, зимних и летних школ и лагерей, дистанционных школ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1650" y="4439638"/>
            <a:ext cx="2019300" cy="81915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19336" y="4563947"/>
            <a:ext cx="9118488" cy="2095501"/>
            <a:chOff x="2320292" y="4020894"/>
            <a:chExt cx="9118488" cy="2095501"/>
          </a:xfrm>
        </p:grpSpPr>
        <p:pic>
          <p:nvPicPr>
            <p:cNvPr id="3076" name="Picture 4" descr="/uploads/post/58cc027055368-list_new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0780" y="4020894"/>
              <a:ext cx="3048000" cy="2095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/uploads/post/58ca3367cf03e-list_new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292" y="4020894"/>
              <a:ext cx="3048000" cy="2095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/uploads/post/58cbfd0769939-list_new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972" y="4020894"/>
              <a:ext cx="3048000" cy="2095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47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общенациональной системы…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55640" y="1779794"/>
            <a:ext cx="8352928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Законодательно закрепить создание современного </a:t>
            </a:r>
            <a:r>
              <a:rPr lang="ru-RU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научно-образовательного центра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обеспечивающего реализации интеллектуального и личностного потенциала, профессионального самоопределения и становления одаренных детей и молодежи. Основной задаче центра является патриотическое воспитание детей и молодежи, формирование понимания и желания </a:t>
            </a:r>
            <a:r>
              <a:rPr lang="ru-RU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жить и работать в территории, входящей в Арктическую зону Российской Федерации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340" y="1052736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ПРЕДЛОЖЕНИЕ </a:t>
            </a:r>
            <a:r>
              <a:rPr lang="en-US" sz="2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1</a:t>
            </a:r>
            <a:endParaRPr lang="ru-RU" sz="2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3889" y="4189160"/>
            <a:ext cx="10939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rebuchet MS" panose="020B0603020202020204" pitchFamily="34" charset="0"/>
              </a:rPr>
              <a:t>Центр должен являться совершенно новой моделью </a:t>
            </a:r>
            <a:r>
              <a:rPr lang="ru-RU" dirty="0">
                <a:latin typeface="Trebuchet MS" panose="020B0603020202020204" pitchFamily="34" charset="0"/>
              </a:rPr>
              <a:t>дополнительного образования детей. Это должна быть система, обеспечивающая: </a:t>
            </a:r>
          </a:p>
          <a:p>
            <a:pPr marL="90170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rebuchet MS" panose="020B0603020202020204" pitchFamily="34" charset="0"/>
              </a:rPr>
              <a:t>новые</a:t>
            </a:r>
            <a:r>
              <a:rPr lang="ru-RU" dirty="0">
                <a:latin typeface="Trebuchet MS" panose="020B0603020202020204" pitchFamily="34" charset="0"/>
              </a:rPr>
              <a:t>, действенные подходы создания у детей мотивации к развитию; </a:t>
            </a:r>
          </a:p>
          <a:p>
            <a:pPr marL="90170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rebuchet MS" panose="020B0603020202020204" pitchFamily="34" charset="0"/>
              </a:rPr>
              <a:t>формирование </a:t>
            </a:r>
            <a:r>
              <a:rPr lang="ru-RU" dirty="0">
                <a:latin typeface="Trebuchet MS" panose="020B0603020202020204" pitchFamily="34" charset="0"/>
              </a:rPr>
              <a:t>«навыков XXI века» за счет реализации образовательных программ нового поколения</a:t>
            </a:r>
            <a:r>
              <a:rPr lang="ru-RU" dirty="0" smtClean="0">
                <a:latin typeface="Trebuchet MS" panose="020B0603020202020204" pitchFamily="34" charset="0"/>
              </a:rPr>
              <a:t>;</a:t>
            </a:r>
          </a:p>
          <a:p>
            <a:pPr marL="90170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rebuchet MS" panose="020B0603020202020204" pitchFamily="34" charset="0"/>
              </a:rPr>
              <a:t>выявление мотивационно-одаренных </a:t>
            </a:r>
            <a:r>
              <a:rPr lang="ru-RU" dirty="0" smtClean="0">
                <a:latin typeface="Trebuchet MS" panose="020B0603020202020204" pitchFamily="34" charset="0"/>
              </a:rPr>
              <a:t>детей</a:t>
            </a:r>
            <a:r>
              <a:rPr lang="ru-RU" dirty="0">
                <a:latin typeface="Trebuchet MS" panose="020B0603020202020204" pitchFamily="34" charset="0"/>
              </a:rPr>
              <a:t>;</a:t>
            </a:r>
          </a:p>
          <a:p>
            <a:pPr marL="90170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Trebuchet MS" panose="020B0603020202020204" pitchFamily="34" charset="0"/>
              </a:rPr>
              <a:t>сохранение </a:t>
            </a:r>
            <a:r>
              <a:rPr lang="ru-RU" dirty="0">
                <a:latin typeface="Trebuchet MS" panose="020B0603020202020204" pitchFamily="34" charset="0"/>
              </a:rPr>
              <a:t>имеющейся образовательной инфраструктуры и ее развитие, в </a:t>
            </a:r>
            <a:r>
              <a:rPr lang="ru-RU" dirty="0" err="1">
                <a:latin typeface="Trebuchet MS" panose="020B0603020202020204" pitchFamily="34" charset="0"/>
              </a:rPr>
              <a:t>т.ч</a:t>
            </a:r>
            <a:r>
              <a:rPr lang="ru-RU" dirty="0">
                <a:latin typeface="Trebuchet MS" panose="020B0603020202020204" pitchFamily="34" charset="0"/>
              </a:rPr>
              <a:t>. за счет привлечения </a:t>
            </a:r>
            <a:r>
              <a:rPr lang="ru-RU" dirty="0" smtClean="0">
                <a:latin typeface="Trebuchet MS" panose="020B0603020202020204" pitchFamily="34" charset="0"/>
              </a:rPr>
              <a:t>промышленных предприятий, бизнеса, работающего в АЗРФ. </a:t>
            </a:r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общенациональной системы…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66864" y="2276872"/>
            <a:ext cx="10081120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е) формирование условий для профессиональной самореализации молодёжи,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включая: </a:t>
            </a:r>
            <a:r>
              <a:rPr lang="ru-RU" dirty="0" smtClean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содействия трудоустройству выпускников образовательных учреждений высшего и среднего профессионального образования, проявивших выдающиеся способности в выбранной специальности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ведущие отечественные научные и научно-образовательные организации, высокотехнологичные компании, учреждения культуры, искусства, спорта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1424" y="1123668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Основные направления функционирования общенациональной системы выявления и развития молодых талантов</a:t>
            </a:r>
            <a:endParaRPr lang="ru-RU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0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общенациональной системы…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90972" y="1101076"/>
            <a:ext cx="70567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«По</a:t>
            </a:r>
            <a:r>
              <a:rPr lang="ru-RU" dirty="0">
                <a:solidFill>
                  <a:srgbClr val="333333"/>
                </a:solidFill>
                <a:latin typeface="Trebuchet MS" panose="020B0603020202020204" pitchFamily="34" charset="0"/>
              </a:rPr>
              <a:t> мнению главы региона, необходимо на уровне федерального законодательства создать набор инструментов, которые позволят осваивать северные территории и сделать комфортной жизнь человека</a:t>
            </a:r>
            <a:r>
              <a:rPr lang="ru-RU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.»</a:t>
            </a:r>
            <a:endParaRPr lang="ru-RU" dirty="0">
              <a:latin typeface="Trebuchet MS" panose="020B0603020202020204" pitchFamily="34" charset="0"/>
            </a:endParaRPr>
          </a:p>
        </p:txBody>
      </p:sp>
      <p:pic>
        <p:nvPicPr>
          <p:cNvPr id="2050" name="Picture 2" descr="https://cdn5.region29.ru/58cd0ef02817ca8b5700834d/58cd1559323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280" y="1098736"/>
            <a:ext cx="3648789" cy="219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90972" y="3262341"/>
            <a:ext cx="68171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«Нашу </a:t>
            </a:r>
            <a:r>
              <a:rPr lang="ru-RU" dirty="0">
                <a:solidFill>
                  <a:srgbClr val="333333"/>
                </a:solidFill>
                <a:latin typeface="Trebuchet MS" panose="020B0603020202020204" pitchFamily="34" charset="0"/>
              </a:rPr>
              <a:t>молодёжь мы должны рассматривать </a:t>
            </a:r>
            <a:r>
              <a:rPr lang="ru-RU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в качестве </a:t>
            </a:r>
            <a:r>
              <a:rPr lang="ru-RU" dirty="0">
                <a:solidFill>
                  <a:srgbClr val="333333"/>
                </a:solidFill>
                <a:latin typeface="Trebuchet MS" panose="020B0603020202020204" pitchFamily="34" charset="0"/>
              </a:rPr>
              <a:t>стратегического ресурса. Нужно делать ставку на тех, кто не боится брать на себя ответственность, </a:t>
            </a:r>
            <a:r>
              <a:rPr lang="ru-RU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кто продолжает </a:t>
            </a:r>
            <a:r>
              <a:rPr lang="ru-RU" dirty="0">
                <a:solidFill>
                  <a:srgbClr val="333333"/>
                </a:solidFill>
                <a:latin typeface="Trebuchet MS" panose="020B0603020202020204" pitchFamily="34" charset="0"/>
              </a:rPr>
              <a:t>учёбу и далее работу в родном регионе. Начнем с вопросов поступления и обучения в профессиональных образовательных учреждениях области, а дальше – вопросы трудоустройства</a:t>
            </a:r>
            <a:r>
              <a:rPr lang="ru-RU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.»</a:t>
            </a: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22812" y="5459363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475A72"/>
                </a:solidFill>
                <a:latin typeface="PT Sans Caption"/>
              </a:rPr>
              <a:t>Послание Губернатора Архангельской области И. А. Орлова Архангельскому областному Собранию депутатов, 4 марта 2016 года</a:t>
            </a:r>
            <a:endParaRPr lang="ru-RU" sz="1600" b="0" i="1" dirty="0">
              <a:solidFill>
                <a:srgbClr val="475A72"/>
              </a:solidFill>
              <a:effectLst/>
              <a:latin typeface="PT Sans Caption"/>
            </a:endParaRPr>
          </a:p>
        </p:txBody>
      </p:sp>
      <p:pic>
        <p:nvPicPr>
          <p:cNvPr id="2052" name="Picture 4" descr="Послание Губернатора Архангельской области И. А. Орлова Архангельскому областному Собранию депутат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279" y="3429000"/>
            <a:ext cx="3648789" cy="205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867719" y="2337946"/>
            <a:ext cx="5195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rgbClr val="475A72"/>
                </a:solidFill>
                <a:latin typeface="PT Sans Caption"/>
              </a:rPr>
              <a:t>Из интервью информационному агентству </a:t>
            </a:r>
            <a:r>
              <a:rPr lang="ru-RU" sz="1600" i="1" dirty="0" smtClean="0">
                <a:solidFill>
                  <a:srgbClr val="475A72"/>
                </a:solidFill>
                <a:latin typeface="PT Sans Caption"/>
              </a:rPr>
              <a:t>ТАСС, </a:t>
            </a:r>
            <a:br>
              <a:rPr lang="ru-RU" sz="1600" i="1" dirty="0" smtClean="0">
                <a:solidFill>
                  <a:srgbClr val="475A72"/>
                </a:solidFill>
                <a:latin typeface="PT Sans Caption"/>
              </a:rPr>
            </a:br>
            <a:r>
              <a:rPr lang="ru-RU" sz="1600" i="1" dirty="0" smtClean="0">
                <a:solidFill>
                  <a:srgbClr val="475A72"/>
                </a:solidFill>
                <a:latin typeface="PT Sans Caption"/>
              </a:rPr>
              <a:t>18 марта 2017 года</a:t>
            </a:r>
            <a:r>
              <a:rPr lang="ru-RU" sz="1600" i="1" dirty="0">
                <a:solidFill>
                  <a:srgbClr val="333333"/>
                </a:solidFill>
                <a:latin typeface="Trebuchet MS" panose="020B0603020202020204" pitchFamily="34" charset="0"/>
              </a:rPr>
              <a:t> </a:t>
            </a:r>
            <a:endParaRPr lang="ru-RU" sz="1600" i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6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общенациональной системы…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66542" y="2564904"/>
            <a:ext cx="7501780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Выступить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законодательной инициативой, обеспечивающей трудоустройству (по результатам конкурса среди талантливых обучающихся) выпускников учреждений среднего профессионального и высшего образования, обучавшихся по приоритетным направлениям подготовки для Арктической зоны Российской Федерации, на предприятия и организации, ведущую свою экономическую деятельность в АЗРФ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340" y="1842766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ПРЕДЛОЖЕНИЕ 2</a:t>
            </a:r>
            <a:endParaRPr lang="ru-RU" sz="2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Концепция </a:t>
            </a:r>
            <a:r>
              <a:rPr lang="ru-RU" dirty="0"/>
              <a:t>общенациональной </a:t>
            </a:r>
            <a:r>
              <a:rPr lang="ru-RU" dirty="0" smtClean="0"/>
              <a:t>системы… 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870" y="1090846"/>
            <a:ext cx="5267325" cy="18192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2067" y="3065587"/>
            <a:ext cx="5391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http://www.kremlin.ru/events/president/news/14907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2274635"/>
            <a:ext cx="5833983" cy="42138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22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общенациональной системы…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97224" y="3784233"/>
            <a:ext cx="1037026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е) формирование условий для профессиональной самореализации молодёжи, включая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поддержку </a:t>
            </a:r>
            <a:r>
              <a:rPr lang="ru-RU" dirty="0">
                <a:solidFill>
                  <a:srgbClr val="C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конкурсов профессионального мастерства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основе государственно-частного и социального партнёрства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97224" y="2262521"/>
            <a:ext cx="9625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rebuchet MS" panose="020B0603020202020204" pitchFamily="34" charset="0"/>
              </a:rPr>
              <a:t>создание системы интеллектуальных и творческих состязаний (в том числе конкурсов профессионального мастерства) для обучающихся в образовательных учреждениях высшего и среднего профессионального образования с участием научных организаций и бизнес-сообщества;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1424" y="1123668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Основные направления функционирования общенациональной системы выявления и развития молодых талантов</a:t>
            </a:r>
            <a:endParaRPr lang="ru-RU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общенациональной системы…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8" name="Рисунок 7" descr="C:\WorldSkills\201505-WSRussia-(Казань)-JS\Задание\Logo_JS_Russi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32" y="2800641"/>
            <a:ext cx="1809750" cy="103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832" y="3784871"/>
            <a:ext cx="1668780" cy="14865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647728" y="938593"/>
            <a:ext cx="806489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Создание новых возможностей для профориентации и освоения школьниками современных и будущих профессиональных компетенций на основе инструментов движения 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WorldSkills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 с опорой на передовой отечественный и международный опыт.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Разработка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целостной системы 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профориентационной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 работы со школьниками с использованием различных форм учебной и </a:t>
            </a:r>
            <a:r>
              <a:rPr lang="ru-RU" dirty="0" err="1">
                <a:solidFill>
                  <a:srgbClr val="000000"/>
                </a:solidFill>
                <a:latin typeface="Trebuchet MS" panose="020B0603020202020204" pitchFamily="34" charset="0"/>
              </a:rPr>
              <a:t>внеучебной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 деятельности: учебные </a:t>
            </a:r>
            <a:r>
              <a:rPr lang="ru-RU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курсы,технические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лагеря, 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практико-ориентированная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проектная 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деятельность. </a:t>
            </a:r>
            <a:endParaRPr lang="ru-RU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Повышение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профессионализма педагогов – участников программы через прохождение стажировок на базе реальных производств.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67608" y="5842149"/>
            <a:ext cx="7829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rebuchet MS" panose="020B0603020202020204" pitchFamily="34" charset="0"/>
              </a:rPr>
              <a:t>Создание </a:t>
            </a:r>
            <a:r>
              <a:rPr lang="ru-RU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инфраструктуры</a:t>
            </a:r>
            <a:r>
              <a:rPr lang="ru-RU" dirty="0" smtClean="0">
                <a:latin typeface="Trebuchet MS" panose="020B0603020202020204" pitchFamily="34" charset="0"/>
              </a:rPr>
              <a:t>: </a:t>
            </a:r>
            <a:r>
              <a:rPr lang="ru-RU" dirty="0">
                <a:latin typeface="Trebuchet MS" panose="020B0603020202020204" pitchFamily="34" charset="0"/>
              </a:rPr>
              <a:t>межведомственные рабочие группы, экспертные сообщества, </a:t>
            </a:r>
            <a:r>
              <a:rPr lang="ru-RU" dirty="0">
                <a:solidFill>
                  <a:srgbClr val="0070C0"/>
                </a:solidFill>
                <a:latin typeface="Trebuchet MS" panose="020B0603020202020204" pitchFamily="34" charset="0"/>
              </a:rPr>
              <a:t>специализированные центры компетенций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832" y="1089499"/>
            <a:ext cx="2193240" cy="134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общенациональной системы…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59696" y="2556061"/>
            <a:ext cx="7501780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условия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предоставить возможности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каждому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ученику/студенту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профессиональных проб в разных сферах и по разным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компетенциям</a:t>
            </a: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углубленного освоения и получения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профессии в рамках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некоммерческого движения </a:t>
            </a:r>
            <a:r>
              <a:rPr lang="en-US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WORLDSKILLS </a:t>
            </a: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RUSSIA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региональные специализированные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центры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компетенций </a:t>
            </a:r>
            <a:r>
              <a:rPr lang="en-US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WSR.</a:t>
            </a:r>
            <a:endParaRPr lang="ru-RU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340" y="1842766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ПРЕДЛОЖЕНИЕ </a:t>
            </a:r>
            <a:r>
              <a:rPr lang="en-US" sz="2000" dirty="0">
                <a:solidFill>
                  <a:srgbClr val="0070C0"/>
                </a:solidFill>
                <a:latin typeface="Trebuchet MS" panose="020B0603020202020204" pitchFamily="34" charset="0"/>
              </a:rPr>
              <a:t>3</a:t>
            </a:r>
            <a:endParaRPr lang="ru-RU" sz="2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Цитата… 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06452" y="119675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«Пренебрегая </a:t>
            </a:r>
            <a:r>
              <a:rPr lang="ru-RU" sz="2400" i="1" dirty="0">
                <a:solidFill>
                  <a:srgbClr val="0070C0"/>
                </a:solidFill>
                <a:latin typeface="Trebuchet MS" panose="020B0603020202020204" pitchFamily="34" charset="0"/>
              </a:rPr>
              <a:t>словесами</a:t>
            </a:r>
          </a:p>
          <a:p>
            <a:pPr>
              <a:lnSpc>
                <a:spcPct val="150000"/>
              </a:lnSpc>
            </a:pPr>
            <a:r>
              <a:rPr lang="ru-RU" sz="2400" i="1" dirty="0">
                <a:solidFill>
                  <a:srgbClr val="0070C0"/>
                </a:solidFill>
                <a:latin typeface="Trebuchet MS" panose="020B0603020202020204" pitchFamily="34" charset="0"/>
              </a:rPr>
              <a:t>Жизнь убеждает нас опять:</a:t>
            </a:r>
          </a:p>
          <a:p>
            <a:pPr>
              <a:lnSpc>
                <a:spcPct val="150000"/>
              </a:lnSpc>
            </a:pPr>
            <a:r>
              <a:rPr lang="ru-RU" sz="2400" i="1" dirty="0">
                <a:solidFill>
                  <a:srgbClr val="0070C0"/>
                </a:solidFill>
                <a:latin typeface="Trebuchet MS" panose="020B0603020202020204" pitchFamily="34" charset="0"/>
              </a:rPr>
              <a:t>Талантам надо помогать,</a:t>
            </a:r>
          </a:p>
          <a:p>
            <a:pPr>
              <a:lnSpc>
                <a:spcPct val="150000"/>
              </a:lnSpc>
            </a:pPr>
            <a:r>
              <a:rPr lang="ru-RU" sz="2400" i="1" dirty="0">
                <a:solidFill>
                  <a:srgbClr val="0070C0"/>
                </a:solidFill>
                <a:latin typeface="Trebuchet MS" panose="020B0603020202020204" pitchFamily="34" charset="0"/>
              </a:rPr>
              <a:t>Бездарности пробьются </a:t>
            </a:r>
            <a:r>
              <a:rPr lang="ru-RU" sz="2400" i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сами»</a:t>
            </a:r>
            <a:endParaRPr lang="ru-RU" sz="2400" i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68208" y="457957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rebuchet MS" panose="020B0603020202020204" pitchFamily="34" charset="0"/>
              </a:rPr>
              <a:t>Лев </a:t>
            </a:r>
            <a:r>
              <a:rPr lang="ru-RU" dirty="0" smtClean="0">
                <a:latin typeface="Trebuchet MS" panose="020B0603020202020204" pitchFamily="34" charset="0"/>
              </a:rPr>
              <a:t>Озеров</a:t>
            </a:r>
            <a:endParaRPr lang="ru-RU" dirty="0">
              <a:latin typeface="Trebuchet MS" panose="020B0603020202020204" pitchFamily="34" charset="0"/>
            </a:endParaRPr>
          </a:p>
          <a:p>
            <a:r>
              <a:rPr lang="ru-RU" dirty="0">
                <a:latin typeface="Trebuchet MS" panose="020B0603020202020204" pitchFamily="34" charset="0"/>
              </a:rPr>
              <a:t>советский </a:t>
            </a:r>
            <a:r>
              <a:rPr lang="ru-RU" dirty="0" smtClean="0">
                <a:latin typeface="Trebuchet MS" panose="020B0603020202020204" pitchFamily="34" charset="0"/>
              </a:rPr>
              <a:t>поэт, переводчик </a:t>
            </a:r>
            <a:r>
              <a:rPr lang="ru-RU" dirty="0">
                <a:latin typeface="Trebuchet MS" panose="020B0603020202020204" pitchFamily="34" charset="0"/>
              </a:rPr>
              <a:t>и </a:t>
            </a:r>
            <a:br>
              <a:rPr lang="ru-RU" dirty="0">
                <a:latin typeface="Trebuchet MS" panose="020B0603020202020204" pitchFamily="34" charset="0"/>
              </a:rPr>
            </a:br>
            <a:r>
              <a:rPr lang="ru-RU" dirty="0">
                <a:latin typeface="Trebuchet MS" panose="020B0603020202020204" pitchFamily="34" charset="0"/>
              </a:rPr>
              <a:t>литературовед </a:t>
            </a:r>
            <a:endParaRPr lang="ru-RU" dirty="0" smtClean="0">
              <a:latin typeface="Trebuchet MS" panose="020B0603020202020204" pitchFamily="34" charset="0"/>
            </a:endParaRPr>
          </a:p>
          <a:p>
            <a:endParaRPr lang="ru-RU" dirty="0">
              <a:latin typeface="Trebuchet MS" panose="020B0603020202020204" pitchFamily="34" charset="0"/>
            </a:endParaRPr>
          </a:p>
          <a:p>
            <a:r>
              <a:rPr lang="ru-RU" dirty="0" smtClean="0">
                <a:latin typeface="Trebuchet MS" panose="020B0603020202020204" pitchFamily="34" charset="0"/>
              </a:rPr>
              <a:t>1965</a:t>
            </a:r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6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83632" y="2570079"/>
            <a:ext cx="66247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>
                <a:latin typeface="Trebuchet MS" panose="020B0603020202020204" pitchFamily="34" charset="0"/>
              </a:rPr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65776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общенациональной системы…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076254"/>
            <a:ext cx="7943850" cy="134302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767408" y="2851390"/>
            <a:ext cx="10355470" cy="3164501"/>
            <a:chOff x="767408" y="2208715"/>
            <a:chExt cx="10355470" cy="3164501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/>
            <a:srcRect b="84083"/>
            <a:stretch/>
          </p:blipFill>
          <p:spPr>
            <a:xfrm>
              <a:off x="767408" y="2208715"/>
              <a:ext cx="10355470" cy="836712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4"/>
            <a:srcRect t="58904" b="1370"/>
            <a:stretch/>
          </p:blipFill>
          <p:spPr>
            <a:xfrm>
              <a:off x="767408" y="3284984"/>
              <a:ext cx="10355470" cy="2088232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6360" y="930629"/>
            <a:ext cx="2592288" cy="174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общенациональной системы…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5372"/>
          <a:stretch/>
        </p:blipFill>
        <p:spPr>
          <a:xfrm>
            <a:off x="1415480" y="1052736"/>
            <a:ext cx="8483719" cy="54844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3780" y="1052736"/>
            <a:ext cx="2065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27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ru-RU" dirty="0" smtClean="0">
                <a:latin typeface="Trebuchet MS" panose="020B0603020202020204" pitchFamily="34" charset="0"/>
              </a:rPr>
              <a:t>мероприятий</a:t>
            </a:r>
            <a:endParaRPr lang="ru-R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СДЕЛАНО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7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общенациональной системы…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06452" y="2276872"/>
            <a:ext cx="83765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latin typeface="Trebuchet MS" panose="020B0603020202020204" pitchFamily="34" charset="0"/>
              </a:rPr>
              <a:t>развитие </a:t>
            </a:r>
            <a:r>
              <a:rPr lang="ru-RU" dirty="0">
                <a:latin typeface="Trebuchet MS" panose="020B0603020202020204" pitchFamily="34" charset="0"/>
              </a:rPr>
              <a:t>и совершенствование системы интеллектуальных, творческих и спортивных состязаний, включая:</a:t>
            </a:r>
          </a:p>
          <a:p>
            <a:pPr marL="72390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latin typeface="Trebuchet MS" panose="020B0603020202020204" pitchFamily="34" charset="0"/>
              </a:rPr>
              <a:t>формирование </a:t>
            </a:r>
            <a:r>
              <a:rPr lang="ru-RU" dirty="0">
                <a:latin typeface="Trebuchet MS" panose="020B0603020202020204" pitchFamily="34" charset="0"/>
              </a:rPr>
              <a:t>реестра межрегиональных, всероссийских, международных состязаний среди детей и молодёжи;</a:t>
            </a:r>
          </a:p>
          <a:p>
            <a:pPr marL="72390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dirty="0" smtClean="0">
                <a:latin typeface="Trebuchet MS" panose="020B0603020202020204" pitchFamily="34" charset="0"/>
              </a:rPr>
              <a:t>участие </a:t>
            </a:r>
            <a:r>
              <a:rPr lang="ru-RU" dirty="0">
                <a:latin typeface="Trebuchet MS" panose="020B0603020202020204" pitchFamily="34" charset="0"/>
              </a:rPr>
              <a:t>в международных интеллектуальных, творческих и спортивных состязаниях;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1424" y="1123668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Основные направления функционирования общенациональной системы выявления и развития молодых талантов</a:t>
            </a:r>
            <a:endParaRPr lang="ru-RU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общенациональной системы…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40211" y="10028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Олимпиады школьников из перечня </a:t>
            </a:r>
            <a:r>
              <a:rPr lang="ru-RU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Министерства образования и науки Российской Федерации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75520" y="18607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Многопрофильная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инженерная олимпиада школьников </a:t>
            </a:r>
            <a:r>
              <a:rPr lang="ru-RU" dirty="0" smtClean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«ЗВЕЗДА»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(отборочный и очный тур)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29333" y="2458592"/>
            <a:ext cx="1919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8298</a:t>
            </a:r>
            <a:r>
              <a:rPr lang="ru-RU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4680" y="3751872"/>
            <a:ext cx="5545336" cy="1401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Победителей </a:t>
            </a:r>
            <a:r>
              <a:rPr lang="ru-RU" sz="2000" b="1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призеров – </a:t>
            </a:r>
            <a:r>
              <a:rPr lang="ru-RU" sz="2000" b="1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lang="ru-RU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школьник. Олимпиада проводилась по </a:t>
            </a:r>
            <a:r>
              <a:rPr lang="ru-RU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направлениям в САФУ, </a:t>
            </a:r>
            <a:r>
              <a:rPr lang="ru-RU" dirty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864</a:t>
            </a:r>
            <a:r>
              <a:rPr lang="ru-RU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школьника Архангельской области  приняли участие в очном туре этой олимпиады </a:t>
            </a:r>
            <a:endParaRPr lang="ru-RU" sz="14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46327" y="3751872"/>
            <a:ext cx="5620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rebuchet MS" panose="020B0603020202020204" pitchFamily="34" charset="0"/>
                <a:ea typeface="Times New Roman" panose="02020603050405020304" pitchFamily="18" charset="0"/>
              </a:rPr>
              <a:t>Регионы и города: Москва</a:t>
            </a:r>
            <a:r>
              <a:rPr lang="ru-RU" dirty="0">
                <a:latin typeface="Trebuchet MS" panose="020B0603020202020204" pitchFamily="34" charset="0"/>
                <a:ea typeface="Times New Roman" panose="02020603050405020304" pitchFamily="18" charset="0"/>
              </a:rPr>
              <a:t>, Санкт – Петербург, Ханты - Мансийский автономный округ – Югра, Курганская область, Самарская область, Челябинская область, республика Коми, Архангельская область </a:t>
            </a: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6280" y="925857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2015/16 учебный год</a:t>
            </a:r>
            <a:endParaRPr lang="ru-RU" sz="2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5454" y="5397801"/>
            <a:ext cx="9528000" cy="1401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отборочном туре олимпиады «</a:t>
            </a:r>
            <a:r>
              <a:rPr lang="ru-RU" i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Звезда 2016/17</a:t>
            </a:r>
            <a:r>
              <a:rPr lang="ru-RU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приняло участие </a:t>
            </a:r>
            <a:r>
              <a:rPr lang="ru-RU" sz="2000" i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9498</a:t>
            </a:r>
            <a:r>
              <a:rPr lang="ru-RU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учащихся. </a:t>
            </a:r>
            <a:r>
              <a:rPr lang="ru-RU" i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направлению </a:t>
            </a:r>
            <a:r>
              <a:rPr lang="ru-RU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олимпиады  «Техника и технологии кораблестроения и водного транспорта» приняло участие </a:t>
            </a:r>
            <a:r>
              <a:rPr lang="ru-RU" i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2687</a:t>
            </a:r>
            <a:r>
              <a:rPr lang="ru-RU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из них - </a:t>
            </a:r>
            <a:r>
              <a:rPr lang="ru-RU" i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319</a:t>
            </a:r>
            <a:r>
              <a:rPr lang="ru-RU" i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обучающиеся Архангельской области. </a:t>
            </a:r>
            <a:endParaRPr lang="ru-RU" sz="14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35760" y="2856336"/>
            <a:ext cx="800583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САФУ – </a:t>
            </a:r>
            <a:r>
              <a:rPr lang="ru-RU" dirty="0" err="1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соорганизатор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олимпиады  в рамках направления</a:t>
            </a:r>
            <a:r>
              <a:rPr lang="ru-RU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solidFill>
                  <a:srgbClr val="C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Техника и технологии кораблестроения и водного  транспорта</a:t>
            </a:r>
            <a:r>
              <a:rPr lang="ru-RU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625" y="1641896"/>
            <a:ext cx="3647971" cy="119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общенациональной системы…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12616" y="1761162"/>
            <a:ext cx="5207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Trebuchet MS" panose="020B0603020202020204" pitchFamily="34" charset="0"/>
                <a:ea typeface="Calibri" panose="020F0502020204030204" pitchFamily="34" charset="0"/>
              </a:rPr>
              <a:t>2. </a:t>
            </a:r>
            <a:r>
              <a:rPr lang="ru-RU" smtClean="0">
                <a:latin typeface="Trebuchet MS" panose="020B0603020202020204" pitchFamily="34" charset="0"/>
                <a:ea typeface="Calibri" panose="020F0502020204030204" pitchFamily="34" charset="0"/>
              </a:rPr>
              <a:t>Объединенная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</a:rPr>
              <a:t>олимпиада по математике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«</a:t>
            </a:r>
            <a:r>
              <a:rPr lang="ru-RU" dirty="0" smtClean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ТРЕТЬЕ ТЫСЯЧЕЛЕТИЕ/ФОРМУЛА ЕДИНСТВА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»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</a:rPr>
              <a:t>для учащихся 5–11 классов, </a:t>
            </a: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6280" y="925857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2015/16 учебный год</a:t>
            </a:r>
            <a:endParaRPr lang="ru-RU" sz="2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96200" y="1530330"/>
            <a:ext cx="41533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597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</a:rPr>
              <a:t> участников из Архангельской области, из них в очном туре участвовало </a:t>
            </a:r>
            <a:r>
              <a:rPr lang="ru-RU" sz="2400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162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</a:rPr>
              <a:t>школьника Архангельской 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области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</a:rPr>
              <a:t>.</a:t>
            </a: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12616" y="3931205"/>
            <a:ext cx="9433048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олимпиада </a:t>
            </a:r>
            <a:r>
              <a:rPr lang="ru-RU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физике</a:t>
            </a:r>
            <a:r>
              <a:rPr lang="ru-RU" b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учащихся 8 – 11 классов, </a:t>
            </a:r>
            <a:r>
              <a:rPr lang="ru-RU" sz="2400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397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участников из Архангельской области, из них в очном туре участвовало  </a:t>
            </a:r>
            <a:r>
              <a:rPr lang="ru-RU" sz="2400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обучающийся школ города Архангельска и Северодвинска, </a:t>
            </a:r>
            <a:r>
              <a:rPr lang="ru-RU" sz="2400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из которых получили  диплом третьей степени.</a:t>
            </a:r>
            <a:endParaRPr lang="ru-RU" sz="1400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376" y="5855045"/>
            <a:ext cx="5772734" cy="481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 (в очном туре):	</a:t>
            </a:r>
            <a:r>
              <a:rPr lang="ru-RU" sz="2400" dirty="0" smtClean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1595</a:t>
            </a:r>
            <a:r>
              <a:rPr lang="ru-RU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обучающихся из АО</a:t>
            </a:r>
            <a:endParaRPr lang="ru-RU" dirty="0">
              <a:effectLst/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общенациональной системы…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67408" y="1196752"/>
            <a:ext cx="102711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Олимпиады </a:t>
            </a:r>
            <a:r>
              <a:rPr lang="ru-RU" b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САФУ имени М.В. </a:t>
            </a:r>
            <a:r>
              <a:rPr lang="ru-RU" b="1" dirty="0" smtClean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Ломоносова</a:t>
            </a:r>
            <a:endParaRPr lang="ru-RU" sz="1400" dirty="0">
              <a:solidFill>
                <a:srgbClr val="0070C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Международная </a:t>
            </a:r>
            <a:r>
              <a:rPr lang="ru-RU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многопредметная Олимпиада Северного (Арктического) федерального университета имени М.В. Ломоносова </a:t>
            </a:r>
            <a:r>
              <a:rPr lang="ru-RU" sz="2400" dirty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«Будущее Арктики»</a:t>
            </a:r>
            <a:r>
              <a:rPr lang="ru-RU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которая проводилась по </a:t>
            </a:r>
            <a:r>
              <a:rPr lang="ru-RU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направлениям/предметам: </a:t>
            </a:r>
            <a:endParaRPr lang="ru-RU" dirty="0" smtClean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математика</a:t>
            </a:r>
            <a:r>
              <a:rPr lang="ru-RU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информатика, физики, химия, биология, география, ОБЖ, экономика, психология, право. </a:t>
            </a:r>
            <a:endParaRPr lang="ru-RU" dirty="0" smtClean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Участвовало </a:t>
            </a:r>
            <a:r>
              <a:rPr lang="ru-RU" sz="2400" dirty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4475</a:t>
            </a:r>
            <a:r>
              <a:rPr lang="ru-RU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учащихся 5-11 классов, в том числе 127 обучающихся зарубежных стран.</a:t>
            </a:r>
            <a:endParaRPr lang="ru-RU" sz="14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Победителей - </a:t>
            </a:r>
            <a:r>
              <a:rPr lang="ru-RU" sz="2400" dirty="0" smtClean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призеров </a:t>
            </a:r>
            <a:r>
              <a:rPr lang="ru-RU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ru-RU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учитываются в индивидуальных достижениях </a:t>
            </a:r>
            <a:r>
              <a:rPr lang="ru-RU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абитуриентов</a:t>
            </a:r>
            <a:endParaRPr lang="ru-RU" sz="14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общенациональной системы…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E35F3-BB44-4FE4-8516-3C47FEAD35B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73295" y="1749864"/>
            <a:ext cx="90010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dirty="0" smtClean="0">
                <a:latin typeface="Trebuchet MS" panose="020B0603020202020204" pitchFamily="34" charset="0"/>
              </a:rPr>
              <a:t>Комплексная </a:t>
            </a:r>
            <a:r>
              <a:rPr lang="ru-RU" dirty="0">
                <a:latin typeface="Trebuchet MS" panose="020B0603020202020204" pitchFamily="34" charset="0"/>
              </a:rPr>
              <a:t>олимпиада по математике, информатике, физике 7-11 класс – 78 </a:t>
            </a:r>
            <a:r>
              <a:rPr lang="ru-RU" dirty="0" smtClean="0">
                <a:latin typeface="Trebuchet MS" panose="020B0603020202020204" pitchFamily="34" charset="0"/>
              </a:rPr>
              <a:t>человек;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dirty="0" smtClean="0">
                <a:latin typeface="Trebuchet MS" panose="020B0603020202020204" pitchFamily="34" charset="0"/>
              </a:rPr>
              <a:t>Олимпиада </a:t>
            </a:r>
            <a:r>
              <a:rPr lang="ru-RU" dirty="0">
                <a:latin typeface="Trebuchet MS" panose="020B0603020202020204" pitchFamily="34" charset="0"/>
              </a:rPr>
              <a:t>по программированию в рамках международного молодежного фестиваля информационных технологий "IT - Архангельск 2016" – 13 чел</a:t>
            </a:r>
            <a:r>
              <a:rPr lang="ru-RU" dirty="0" smtClean="0">
                <a:latin typeface="Trebuchet MS" panose="020B0603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dirty="0" smtClean="0">
                <a:latin typeface="Trebuchet MS" panose="020B0603020202020204" pitchFamily="34" charset="0"/>
              </a:rPr>
              <a:t>Лингвострановедческая </a:t>
            </a:r>
            <a:r>
              <a:rPr lang="ru-RU" dirty="0">
                <a:latin typeface="Trebuchet MS" panose="020B0603020202020204" pitchFamily="34" charset="0"/>
              </a:rPr>
              <a:t>олимпиада по иностранным языкам  (проводилась VI раз), участниками которой стали 134 школьника Архангельской области.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dirty="0" smtClean="0">
                <a:latin typeface="Trebuchet MS" panose="020B0603020202020204" pitchFamily="34" charset="0"/>
              </a:rPr>
              <a:t>Олимпиада </a:t>
            </a:r>
            <a:r>
              <a:rPr lang="ru-RU" dirty="0">
                <a:latin typeface="Trebuchet MS" panose="020B0603020202020204" pitchFamily="34" charset="0"/>
              </a:rPr>
              <a:t>по обществознанию  (8-11 классы) – 85 человек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dirty="0" smtClean="0">
                <a:latin typeface="Trebuchet MS" panose="020B0603020202020204" pitchFamily="34" charset="0"/>
              </a:rPr>
              <a:t>Олимпиада </a:t>
            </a:r>
            <a:r>
              <a:rPr lang="ru-RU" dirty="0">
                <a:latin typeface="Trebuchet MS" panose="020B0603020202020204" pitchFamily="34" charset="0"/>
              </a:rPr>
              <a:t>по математической экономике – 18 </a:t>
            </a:r>
            <a:r>
              <a:rPr lang="ru-RU" dirty="0" smtClean="0">
                <a:latin typeface="Trebuchet MS" panose="020B0603020202020204" pitchFamily="34" charset="0"/>
              </a:rPr>
              <a:t>человек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ru-RU" dirty="0" smtClean="0">
                <a:latin typeface="Trebuchet MS" panose="020B0603020202020204" pitchFamily="34" charset="0"/>
              </a:rPr>
              <a:t>…</a:t>
            </a: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1464" y="1052736"/>
            <a:ext cx="500233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26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Олимпиады САФУ имени М.В. Ломоносова</a:t>
            </a:r>
            <a:endParaRPr lang="ru-RU" sz="1400" dirty="0">
              <a:solidFill>
                <a:srgbClr val="0070C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Arctic_CEA_3</Template>
  <TotalTime>8680</TotalTime>
  <Words>1328</Words>
  <Application>Microsoft Office PowerPoint</Application>
  <PresentationFormat>Произвольный</PresentationFormat>
  <Paragraphs>200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Соседство</vt:lpstr>
      <vt:lpstr>О ходе реализации Концепции общенациональной системы выявления и  развития молодых талантов</vt:lpstr>
      <vt:lpstr>Концепция общенациональной системы… </vt:lpstr>
      <vt:lpstr>Концепция общенациональной системы… </vt:lpstr>
      <vt:lpstr>ЧТО СДЕЛАНО ?</vt:lpstr>
      <vt:lpstr>Концепция общенациональной системы… </vt:lpstr>
      <vt:lpstr>Концепция общенациональной системы… </vt:lpstr>
      <vt:lpstr>Концепция общенациональной системы… </vt:lpstr>
      <vt:lpstr>Концепция общенациональной системы… </vt:lpstr>
      <vt:lpstr>Концепция общенациональной системы… </vt:lpstr>
      <vt:lpstr>Концепция общенациональной системы… </vt:lpstr>
      <vt:lpstr>Концепция общенациональной системы… </vt:lpstr>
      <vt:lpstr>Концепция общенациональной системы… </vt:lpstr>
      <vt:lpstr>Концепция общенациональной системы… </vt:lpstr>
      <vt:lpstr>ЧТО НЕОБХОДИМО СДЕЛАТЬ ?</vt:lpstr>
      <vt:lpstr>Концепция общенациональной системы… </vt:lpstr>
      <vt:lpstr>Концепция общенациональной системы… </vt:lpstr>
      <vt:lpstr>Концепция общенациональной системы… </vt:lpstr>
      <vt:lpstr>Концепция общенациональной системы… </vt:lpstr>
      <vt:lpstr>Концепция общенациональной системы… </vt:lpstr>
      <vt:lpstr>Концепция общенациональной системы… </vt:lpstr>
      <vt:lpstr>Концепция общенациональной системы… </vt:lpstr>
      <vt:lpstr>Концепция общенациональной системы… </vt:lpstr>
      <vt:lpstr>Цитата… </vt:lpstr>
      <vt:lpstr>Презентация PowerPoint</vt:lpstr>
      <vt:lpstr>Концепция общенациональной системы…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Хлестачев Роман Валерьевич</dc:creator>
  <cp:lastModifiedBy>Кутакова Мария Валерьевна</cp:lastModifiedBy>
  <cp:revision>827</cp:revision>
  <cp:lastPrinted>2016-11-24T05:09:46Z</cp:lastPrinted>
  <dcterms:created xsi:type="dcterms:W3CDTF">2012-06-21T07:34:02Z</dcterms:created>
  <dcterms:modified xsi:type="dcterms:W3CDTF">2017-03-20T06:35:27Z</dcterms:modified>
</cp:coreProperties>
</file>