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57" r:id="rId3"/>
    <p:sldId id="260" r:id="rId4"/>
    <p:sldId id="258" r:id="rId5"/>
    <p:sldId id="262" r:id="rId6"/>
    <p:sldId id="263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0"/>
    <p:restoredTop sz="94687" autoAdjust="0"/>
  </p:normalViewPr>
  <p:slideViewPr>
    <p:cSldViewPr>
      <p:cViewPr>
        <p:scale>
          <a:sx n="114" d="100"/>
          <a:sy n="114" d="100"/>
        </p:scale>
        <p:origin x="-83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C66379-4E19-4CCC-BC5B-3CC77CA427B9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3E1C72-9102-40E6-B1C2-4F3B87351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737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66DF97-ED6C-49B2-A842-84D1A8E029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B0E196-A0F7-492E-965B-4B87C01DEB3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71B9BC-8FD7-4ABE-8150-CFF15309EDB0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02B5-81FB-4621-A8D2-98910113E932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724E6-4768-40FA-B997-A89B34138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C9A3-7EC5-4C4E-A73A-45781FED889E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AEAA6-78A7-4186-B5A9-7C0B85963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E0D36-F941-457D-9EB9-0B1E44878A9B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5F4B-C193-4307-92DE-E236929EC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CA39-EDDC-4713-95DE-27E77B28DCA8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AAC49-C433-4BA7-A236-AFE810BD1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B72B-81CD-4F05-AF02-396860C507E1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7F660-1DD7-4B22-BFCC-F66BC72F5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CCE1B-B7BC-4148-B312-F3B4336937D9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C065-9683-47CB-930D-007F2AE7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492D4-E136-4088-98E4-1720B704A41A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41A5F-40D8-49F3-A9C5-F4EB24258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E5D4F-4C2C-4548-8043-66E2A96EF5D3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5F707-2819-42C8-BC03-C99F9A878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731EF-CEFF-400E-8C6F-543F61B708CF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63BE2-A317-472B-AE96-56BC8234E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E0A0D-85D2-46C2-B7C9-C43F5646B679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66693-C6CB-435D-BBA3-E69969522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F6FA2-5783-4FF0-B016-CDC54DBB2BEE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E6B9E-55A4-4BC2-807D-2FC4E7D6B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951FFA-E1A3-434C-A3BF-6630D4BCC32F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5F349A-474F-4D96-B9D5-75BA71F6B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0" Type="http://schemas.openxmlformats.org/officeDocument/2006/relationships/image" Target="../media/image18.jpeg"/><Relationship Id="rId4" Type="http://schemas.openxmlformats.org/officeDocument/2006/relationships/image" Target="../media/image14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6.jpeg"/><Relationship Id="rId5" Type="http://schemas.openxmlformats.org/officeDocument/2006/relationships/image" Target="../media/image3.jpeg"/><Relationship Id="rId10" Type="http://schemas.openxmlformats.org/officeDocument/2006/relationships/image" Target="../media/image25.jpeg"/><Relationship Id="rId4" Type="http://schemas.openxmlformats.org/officeDocument/2006/relationships/image" Target="../media/image2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at14.privet.ru/lr/0834a25861d99d3df6b035aa9c6e83ac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emf"/><Relationship Id="rId5" Type="http://schemas.openxmlformats.org/officeDocument/2006/relationships/image" Target="../media/image3.jpe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.jpeg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back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815263" cy="542925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b="1" smtClean="0">
                <a:solidFill>
                  <a:srgbClr val="CC0000"/>
                </a:solidFill>
                <a:latin typeface="Arial Black" pitchFamily="34" charset="0"/>
              </a:rPr>
              <a:t>Концепция развития</a:t>
            </a:r>
            <a:r>
              <a:rPr lang="ru-RU" b="1" smtClean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ru-RU" b="1" smtClean="0">
                <a:solidFill>
                  <a:srgbClr val="CC0000"/>
                </a:solidFill>
                <a:latin typeface="Arial Black" pitchFamily="34" charset="0"/>
              </a:rPr>
              <a:t>детско-юношеского </a:t>
            </a:r>
            <a:r>
              <a:rPr lang="ru-RU" b="1" smtClean="0">
                <a:solidFill>
                  <a:srgbClr val="CC0000"/>
                </a:solidFill>
                <a:latin typeface="Arial" charset="0"/>
              </a:rPr>
              <a:t>и </a:t>
            </a:r>
            <a:r>
              <a:rPr lang="ru-RU" b="1" smtClean="0">
                <a:solidFill>
                  <a:srgbClr val="CC0000"/>
                </a:solidFill>
                <a:latin typeface="Arial Black" pitchFamily="34" charset="0"/>
              </a:rPr>
              <a:t>школьного</a:t>
            </a:r>
            <a:r>
              <a:rPr lang="ru-RU" b="1" smtClean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ru-RU" b="1" smtClean="0">
                <a:solidFill>
                  <a:srgbClr val="CC0000"/>
                </a:solidFill>
                <a:latin typeface="Arial Black" pitchFamily="34" charset="0"/>
              </a:rPr>
              <a:t>спорта в Архангельской области на 2015-2020 годы</a:t>
            </a:r>
            <a:br>
              <a:rPr lang="ru-RU" b="1" smtClean="0">
                <a:solidFill>
                  <a:srgbClr val="CC0000"/>
                </a:solidFill>
                <a:latin typeface="Arial Black" pitchFamily="34" charset="0"/>
              </a:rPr>
            </a:br>
            <a:r>
              <a:rPr lang="ru-RU" sz="160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160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16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Е.Ю. Доценко, министр по делам молодежи и спорту Архангельской области</a:t>
            </a:r>
            <a:br>
              <a:rPr lang="ru-RU" sz="16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sz="16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ru-RU" sz="16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sz="16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19 февраля 2015 год</a:t>
            </a:r>
            <a:r>
              <a:rPr lang="ru-RU" sz="160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160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1400" b="1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1400" b="1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1400" b="1" smtClean="0">
                <a:solidFill>
                  <a:srgbClr val="000066"/>
                </a:solidFill>
                <a:latin typeface="Arial Black" pitchFamily="34" charset="0"/>
              </a:rPr>
              <a:t>г. Архангельск</a:t>
            </a:r>
            <a:endParaRPr lang="ru-RU" sz="1400" smtClean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000125" y="214313"/>
            <a:ext cx="84296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  <a:ea typeface="+mj-ea"/>
                <a:cs typeface="+mj-cs"/>
              </a:rPr>
              <a:t>Министерство по делам молодежи и спорту Архангельской области</a:t>
            </a:r>
          </a:p>
        </p:txBody>
      </p:sp>
      <p:pic>
        <p:nvPicPr>
          <p:cNvPr id="14340" name="Picture 4" descr="Flag_line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92150"/>
            <a:ext cx="914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photo310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Line 14"/>
          <p:cNvSpPr>
            <a:spLocks noChangeShapeType="1"/>
          </p:cNvSpPr>
          <p:nvPr/>
        </p:nvSpPr>
        <p:spPr bwMode="auto">
          <a:xfrm>
            <a:off x="0" y="6143625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back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 descr="Flag_line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3"/>
            <a:ext cx="914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1563" y="214313"/>
            <a:ext cx="80724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</a:rPr>
              <a:t>Министерство по делам молодежи и спорту Архангельской области</a:t>
            </a:r>
          </a:p>
        </p:txBody>
      </p:sp>
      <p:pic>
        <p:nvPicPr>
          <p:cNvPr id="28676" name="Picture 13" descr="\\fs\USER\Министерство по делам молодежи\Спорт\Наталия Ефремова\мини-футбол\Вилегодск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29527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13"/>
          <p:cNvSpPr txBox="1">
            <a:spLocks noChangeArrowheads="1"/>
          </p:cNvSpPr>
          <p:nvPr/>
        </p:nvSpPr>
        <p:spPr bwMode="auto">
          <a:xfrm>
            <a:off x="3419475" y="1196975"/>
            <a:ext cx="144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8" name="TextBox 14"/>
          <p:cNvSpPr txBox="1">
            <a:spLocks noChangeArrowheads="1"/>
          </p:cNvSpPr>
          <p:nvPr/>
        </p:nvSpPr>
        <p:spPr bwMode="auto">
          <a:xfrm>
            <a:off x="179388" y="2492375"/>
            <a:ext cx="2808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Поле для мини-футбола в Вилегодском районе</a:t>
            </a:r>
          </a:p>
        </p:txBody>
      </p:sp>
      <p:pic>
        <p:nvPicPr>
          <p:cNvPr id="28679" name="Picture 14" descr="\\fs\USER\Министерство по делам молодежи\Спорт\Наталия Ефремова\мини-футбол\Каргопольски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4941888"/>
            <a:ext cx="26638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16"/>
          <p:cNvSpPr txBox="1">
            <a:spLocks noChangeArrowheads="1"/>
          </p:cNvSpPr>
          <p:nvPr/>
        </p:nvSpPr>
        <p:spPr bwMode="auto">
          <a:xfrm>
            <a:off x="6156325" y="6334125"/>
            <a:ext cx="2808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Поле для мини-футбола в Каргопольском районе</a:t>
            </a:r>
          </a:p>
        </p:txBody>
      </p:sp>
      <p:pic>
        <p:nvPicPr>
          <p:cNvPr id="28681" name="Picture 15" descr="C:\Users\efremova\Desktop\ФОТО\КОТЛАС СОШ 7\Ioaq66oHD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765175"/>
            <a:ext cx="25717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Box 18"/>
          <p:cNvSpPr txBox="1">
            <a:spLocks noChangeArrowheads="1"/>
          </p:cNvSpPr>
          <p:nvPr/>
        </p:nvSpPr>
        <p:spPr bwMode="auto">
          <a:xfrm>
            <a:off x="6335713" y="2420938"/>
            <a:ext cx="2808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Спортивная площадка в Устьянском районе</a:t>
            </a:r>
          </a:p>
        </p:txBody>
      </p:sp>
      <p:pic>
        <p:nvPicPr>
          <p:cNvPr id="28683" name="Picture 16" descr="C:\Users\efremova\Desktop\ФОТО спортсмены\xzo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765175"/>
            <a:ext cx="29511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TextBox 20"/>
          <p:cNvSpPr txBox="1">
            <a:spLocks noChangeArrowheads="1"/>
          </p:cNvSpPr>
          <p:nvPr/>
        </p:nvSpPr>
        <p:spPr bwMode="auto">
          <a:xfrm>
            <a:off x="3419475" y="2420938"/>
            <a:ext cx="2808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Хоккейный корт в </a:t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>Устьянском районе</a:t>
            </a:r>
          </a:p>
        </p:txBody>
      </p:sp>
      <p:pic>
        <p:nvPicPr>
          <p:cNvPr id="28685" name="Picture 6" descr="photo310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7" descr="C:\Users\efremova\Desktop\ФОТО спортсмены\ograzhdenie_sportploshadki_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2997200"/>
            <a:ext cx="29527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7" name="TextBox 22"/>
          <p:cNvSpPr txBox="1">
            <a:spLocks noChangeArrowheads="1"/>
          </p:cNvSpPr>
          <p:nvPr/>
        </p:nvSpPr>
        <p:spPr bwMode="auto">
          <a:xfrm>
            <a:off x="395288" y="4508500"/>
            <a:ext cx="2808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Спортивная площадка в </a:t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>п. Катунино Приморского района</a:t>
            </a:r>
          </a:p>
        </p:txBody>
      </p:sp>
      <p:pic>
        <p:nvPicPr>
          <p:cNvPr id="28688" name="Picture 18" descr="C:\Users\efremova\Desktop\ФОТО\КОТЛАС мини-футбол\IMG_004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825" y="5013325"/>
            <a:ext cx="288131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9" name="TextBox 24"/>
          <p:cNvSpPr txBox="1">
            <a:spLocks noChangeArrowheads="1"/>
          </p:cNvSpPr>
          <p:nvPr/>
        </p:nvSpPr>
        <p:spPr bwMode="auto">
          <a:xfrm>
            <a:off x="395288" y="6381750"/>
            <a:ext cx="2808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Спортивная площадка в г. Котласе</a:t>
            </a:r>
          </a:p>
        </p:txBody>
      </p:sp>
      <p:pic>
        <p:nvPicPr>
          <p:cNvPr id="28690" name="Picture 19" descr="C:\Users\efremova\Desktop\ФОТО спортсмены\fa36c7799c_100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48038" y="2997200"/>
            <a:ext cx="2921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1" name="TextBox 26"/>
          <p:cNvSpPr txBox="1">
            <a:spLocks noChangeArrowheads="1"/>
          </p:cNvSpPr>
          <p:nvPr/>
        </p:nvSpPr>
        <p:spPr bwMode="auto">
          <a:xfrm>
            <a:off x="3563938" y="4581525"/>
            <a:ext cx="2808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Скейт-парк в г. Северодвинске</a:t>
            </a:r>
          </a:p>
        </p:txBody>
      </p:sp>
      <p:pic>
        <p:nvPicPr>
          <p:cNvPr id="28692" name="Picture 20" descr="C:\Users\efremova\Desktop\ФОТО спортсмены\6e3f8f839dcbf61a196b9d09716b00a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76600" y="4940300"/>
            <a:ext cx="295116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3" name="TextBox 28"/>
          <p:cNvSpPr txBox="1">
            <a:spLocks noChangeArrowheads="1"/>
          </p:cNvSpPr>
          <p:nvPr/>
        </p:nvSpPr>
        <p:spPr bwMode="auto">
          <a:xfrm>
            <a:off x="3276600" y="6334125"/>
            <a:ext cx="2808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Хоккейный корт в </a:t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>Шенкурском районе</a:t>
            </a:r>
          </a:p>
        </p:txBody>
      </p:sp>
      <p:pic>
        <p:nvPicPr>
          <p:cNvPr id="28694" name="Picture 21" descr="\\fs\USER\Министерство по делам молодежи\Спорт\Наталия Ефремова\фото корта 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72225" y="2997200"/>
            <a:ext cx="26241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5" name="TextBox 30"/>
          <p:cNvSpPr txBox="1">
            <a:spLocks noChangeArrowheads="1"/>
          </p:cNvSpPr>
          <p:nvPr/>
        </p:nvSpPr>
        <p:spPr bwMode="auto">
          <a:xfrm>
            <a:off x="6335713" y="4581525"/>
            <a:ext cx="2808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Хоккейный корт в п. Соловецкий</a:t>
            </a:r>
          </a:p>
        </p:txBody>
      </p:sp>
      <p:pic>
        <p:nvPicPr>
          <p:cNvPr id="28696" name="Рисунок 24" descr="C:\Users\gromovoi\Desktop\фото\Корт в Берез. Устьянского\2014-07-30 19.14.19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00788" y="765175"/>
            <a:ext cx="25923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back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Flag_line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63"/>
            <a:ext cx="914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photo310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1563" y="214313"/>
            <a:ext cx="80724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</a:rPr>
              <a:t>Министерство по делам молодежи и спорту Архангельской области</a:t>
            </a: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1524000" y="1844675"/>
          <a:ext cx="60960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Диаграмма" r:id="rId6" imgW="6096090" imgH="4067280" progId="MSGraph.Chart.8">
                  <p:embed followColorScheme="full"/>
                </p:oleObj>
              </mc:Choice>
              <mc:Fallback>
                <p:oleObj name="Диаграмма" r:id="rId6" imgW="6096090" imgH="4067280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44675"/>
                        <a:ext cx="609600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323850" y="815975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sz="1600">
                <a:latin typeface="Calibri" pitchFamily="34" charset="0"/>
              </a:rPr>
              <a:t>      В 2014 году в городе Вельске Архангельской области в рамках государственно-частного партнерства завершилось устройство полноразмерного футбольного поля с искусственным покрытием</a:t>
            </a:r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4859338" y="3930650"/>
            <a:ext cx="3960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sz="1600">
                <a:latin typeface="Calibri" pitchFamily="34" charset="0"/>
              </a:rPr>
              <a:t>В 2013 году в городе Архангельске по программе «Хет-Трик» было уложено новое искусственное мини-футбольное поле размером 20х40м у МОУ СОШ № 45. </a:t>
            </a:r>
          </a:p>
          <a:p>
            <a:pPr indent="450850" algn="just" eaLnBrk="0" hangingPunct="0"/>
            <a:r>
              <a:rPr lang="ru-RU" sz="1600">
                <a:latin typeface="Calibri" pitchFamily="34" charset="0"/>
              </a:rPr>
              <a:t>В 2014 году по программе «Хет-Трик» открыто 2 поля с искусственным покрытием у МОУ СОШ № 59 размерами 20х40м и у МОУ СОШ № 11 размерами 60х40м.</a:t>
            </a:r>
          </a:p>
        </p:txBody>
      </p:sp>
      <p:pic>
        <p:nvPicPr>
          <p:cNvPr id="38919" name="Picture 7" descr="C:\Users\efremova\Desktop\ФОТО спортсмены\4)%20%~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1556792"/>
            <a:ext cx="374441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6" name="TextBox 15"/>
          <p:cNvSpPr txBox="1">
            <a:spLocks noChangeArrowheads="1"/>
          </p:cNvSpPr>
          <p:nvPr/>
        </p:nvSpPr>
        <p:spPr bwMode="auto">
          <a:xfrm>
            <a:off x="250825" y="1700213"/>
            <a:ext cx="45370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Calibri" pitchFamily="34" charset="0"/>
              </a:rPr>
              <a:t>      Согласно информации оргкомитета «Россия-2018» Архангельская область запланирована к включению в список тренировочных баз команд, которые могут использоваться командами – участницами во время Чемпионата мира по футболу </a:t>
            </a:r>
            <a:r>
              <a:rPr lang="en-US" sz="1600">
                <a:latin typeface="Calibri" pitchFamily="34" charset="0"/>
              </a:rPr>
              <a:t>FIFA</a:t>
            </a:r>
            <a:r>
              <a:rPr lang="ru-RU" sz="1600">
                <a:latin typeface="Calibri" pitchFamily="34" charset="0"/>
              </a:rPr>
              <a:t> 2018.</a:t>
            </a:r>
          </a:p>
        </p:txBody>
      </p:sp>
      <p:pic>
        <p:nvPicPr>
          <p:cNvPr id="17" name="Picture 13" descr="C:\Users\efremova\Desktop\ФОТО спортсмены\Толстых\IMG_75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861049"/>
            <a:ext cx="381642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8" name="Рисунок 11" descr="C:\Users\gromovoi\Desktop\фото\Хэт - трик\фото 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850" y="3284538"/>
            <a:ext cx="4386263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Рисунок 13" descr="C:\Users\gromovoi\Desktop\фото\Вельск футбольное поле\IMG_012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16463" y="1341438"/>
            <a:ext cx="42481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785813" y="785813"/>
            <a:ext cx="7815262" cy="857250"/>
          </a:xfrm>
        </p:spPr>
        <p:txBody>
          <a:bodyPr rtlCol="0">
            <a:normAutofit fontScale="9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200" b="1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20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000125" y="214313"/>
            <a:ext cx="84296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  <a:ea typeface="+mj-ea"/>
                <a:cs typeface="+mj-cs"/>
              </a:rPr>
              <a:t>Министерство по делам молодежи и спорту Архангельской области</a:t>
            </a:r>
          </a:p>
        </p:txBody>
      </p:sp>
      <p:pic>
        <p:nvPicPr>
          <p:cNvPr id="31747" name="Picture 4" descr="Flag_line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914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photo310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Line 14"/>
          <p:cNvSpPr>
            <a:spLocks noChangeShapeType="1"/>
          </p:cNvSpPr>
          <p:nvPr/>
        </p:nvSpPr>
        <p:spPr bwMode="auto">
          <a:xfrm>
            <a:off x="0" y="6143625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85813" y="1714500"/>
            <a:ext cx="80010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srgbClr val="000066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kern="0" dirty="0">
              <a:solidFill>
                <a:srgbClr val="000066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srgbClr val="000066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kern="0" dirty="0">
              <a:solidFill>
                <a:srgbClr val="000066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srgbClr val="000066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srgbClr val="000066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31751" name="Прямоугольник 7"/>
          <p:cNvSpPr>
            <a:spLocks noChangeArrowheads="1"/>
          </p:cNvSpPr>
          <p:nvPr/>
        </p:nvSpPr>
        <p:spPr bwMode="auto">
          <a:xfrm>
            <a:off x="1143000" y="2286000"/>
            <a:ext cx="72866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>
                <a:solidFill>
                  <a:srgbClr val="FF0000"/>
                </a:solidFill>
                <a:latin typeface="Calibri" pitchFamily="34" charset="0"/>
              </a:rPr>
              <a:t>Спасибо за внимание</a:t>
            </a:r>
            <a:endParaRPr lang="ru-RU" sz="8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7"/>
          <p:cNvGrpSpPr>
            <a:grpSpLocks/>
          </p:cNvGrpSpPr>
          <p:nvPr/>
        </p:nvGrpSpPr>
        <p:grpSpPr bwMode="auto">
          <a:xfrm>
            <a:off x="0" y="0"/>
            <a:ext cx="9144000" cy="6165850"/>
            <a:chOff x="0" y="0"/>
            <a:chExt cx="5760" cy="3884"/>
          </a:xfrm>
        </p:grpSpPr>
        <p:pic>
          <p:nvPicPr>
            <p:cNvPr id="16390" name="Picture 10" descr="back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7"/>
              <a:ext cx="5760" cy="3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16392" name="Picture 4" descr="Flag_line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6" descr="photo310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6" name="Line 14"/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476375" y="188913"/>
            <a:ext cx="84296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  <a:ea typeface="+mj-ea"/>
                <a:cs typeface="+mj-cs"/>
              </a:rPr>
              <a:t>Министерство по делам молодежи и спорту Архангельской области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11188" y="981075"/>
            <a:ext cx="61928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  <a:p>
            <a:pPr eaLnBrk="0" hangingPunct="0"/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Концепция - это система взглядов, принципов и приоритетов в сфере развития детско-юношеского и школьного спорта в Архангельской области</a:t>
            </a:r>
            <a:endParaRPr lang="ru-RU" sz="2800" b="1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6389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3213100"/>
            <a:ext cx="36766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back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857250"/>
            <a:ext cx="8929687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МИНИСТЕРСТВО ПО ДЕЛАМ МОЛОДЕЖИ И СПОРТУ АРХАНГЕЛЬСКОЙ ОБЛАСТИ</a:t>
            </a:r>
          </a:p>
        </p:txBody>
      </p:sp>
      <p:sp>
        <p:nvSpPr>
          <p:cNvPr id="4100" name="Прямоугольник 7"/>
          <p:cNvSpPr>
            <a:spLocks noChangeArrowheads="1"/>
          </p:cNvSpPr>
          <p:nvPr/>
        </p:nvSpPr>
        <p:spPr bwMode="auto">
          <a:xfrm>
            <a:off x="142875" y="1500188"/>
            <a:ext cx="8786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66"/>
              </a:solidFill>
              <a:latin typeface="Arial Black" pitchFamily="34" charset="0"/>
            </a:endParaRPr>
          </a:p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66"/>
              </a:solidFill>
              <a:latin typeface="Arial Black" pitchFamily="34" charset="0"/>
            </a:endParaRPr>
          </a:p>
          <a:p>
            <a:pPr marL="355600" indent="-1778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66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7412" name="Picture 4" descr="Flag_line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63"/>
            <a:ext cx="914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photo310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071563" y="214313"/>
            <a:ext cx="80724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</a:rPr>
              <a:t>Министерство по делам молодежи и спорту Архангельской области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42938" y="2714625"/>
            <a:ext cx="3643312" cy="3714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63</a:t>
            </a:r>
          </a:p>
          <a:p>
            <a:pPr algn="ctr" eaLnBrk="0" hangingPunct="0"/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РЕГИОНАЛЬНЫХ СПОРТИВНЫХ ФЕДЕРАЦИЙ, </a:t>
            </a:r>
          </a:p>
          <a:p>
            <a:pPr algn="ctr" eaLnBrk="0" hangingPunct="0"/>
            <a:endParaRPr lang="ru-RU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/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(В Т.Ч. </a:t>
            </a: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59</a:t>
            </a: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ПРОШЕДШИХ ГОСУДАРСТВЕННУЮ АККРЕДИТАЦИЮ</a:t>
            </a: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</a:t>
            </a:r>
          </a:p>
          <a:p>
            <a:pPr algn="ctr" eaLnBrk="0" hangingPunct="0"/>
            <a:endParaRPr lang="ru-RU" sz="24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 rot="7077882">
            <a:off x="2488407" y="1632744"/>
            <a:ext cx="928687" cy="10001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786313" y="2714625"/>
            <a:ext cx="3500437" cy="378618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58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МУНИЦИПАЛЬНЫХ УЧРЕЖДЕНИЙ ДОПОЛНИТЕЛЬНОГО ОБРАЗОВАНИЯ ДЕТЕЙ ФИЗКУЛЬТУРНО-СПОРТИВНОЙ НАПРАВЛЕННОСТИ</a:t>
            </a:r>
          </a:p>
          <a:p>
            <a:pPr algn="ctr" eaLnBrk="0" hangingPunct="0"/>
            <a:endParaRPr lang="ru-RU" sz="20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/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(В Т.Ч. </a:t>
            </a:r>
            <a:r>
              <a:rPr lang="ru-RU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25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ДЮСШ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</a:t>
            </a:r>
          </a:p>
        </p:txBody>
      </p:sp>
      <p:sp>
        <p:nvSpPr>
          <p:cNvPr id="15" name="Стрелка вправо с вырезом 14"/>
          <p:cNvSpPr/>
          <p:nvPr/>
        </p:nvSpPr>
        <p:spPr>
          <a:xfrm rot="2714140">
            <a:off x="5266532" y="1645444"/>
            <a:ext cx="928687" cy="10001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9466" name="Picture 10" descr="back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19468" name="Picture 4" descr="Flag_line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6" descr="photo310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8" name="Line 14"/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476375" y="188913"/>
            <a:ext cx="84296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  <a:ea typeface="+mj-ea"/>
                <a:cs typeface="+mj-cs"/>
              </a:rPr>
              <a:t>Министерство по делам молодежи и спорту Архангельской области</a:t>
            </a:r>
          </a:p>
        </p:txBody>
      </p:sp>
      <p:sp>
        <p:nvSpPr>
          <p:cNvPr id="19460" name="Прямоугольник 8"/>
          <p:cNvSpPr>
            <a:spLocks noChangeArrowheads="1"/>
          </p:cNvSpPr>
          <p:nvPr/>
        </p:nvSpPr>
        <p:spPr bwMode="auto">
          <a:xfrm>
            <a:off x="1331913" y="1052513"/>
            <a:ext cx="64087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Основные принципы реализации действий в рамках Концепции</a:t>
            </a:r>
          </a:p>
        </p:txBody>
      </p:sp>
      <p:sp>
        <p:nvSpPr>
          <p:cNvPr id="19461" name="Прямоугольник 9"/>
          <p:cNvSpPr>
            <a:spLocks noChangeArrowheads="1"/>
          </p:cNvSpPr>
          <p:nvPr/>
        </p:nvSpPr>
        <p:spPr bwMode="auto">
          <a:xfrm>
            <a:off x="395288" y="2205038"/>
            <a:ext cx="41767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максимальная доступность занятий физической культурой и спортом для всех категорий детей 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9462" name="Прямоугольник 10"/>
          <p:cNvSpPr>
            <a:spLocks noChangeArrowheads="1"/>
          </p:cNvSpPr>
          <p:nvPr/>
        </p:nvSpPr>
        <p:spPr bwMode="auto">
          <a:xfrm>
            <a:off x="6084888" y="2636838"/>
            <a:ext cx="200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массовость</a:t>
            </a:r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19463" name="Picture 15" descr="C:\Users\efremova\Desktop\ФОТО\КОТЛАС СОШ 7\Ioaq66oHD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3716338"/>
            <a:ext cx="27368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6" descr="C:\Users\efremova\Desktop\ФОТО спортсмены\xzo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716338"/>
            <a:ext cx="29511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3716338"/>
            <a:ext cx="28813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back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50" y="1000125"/>
            <a:ext cx="3429000" cy="15001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Доля граждан, систематически занимающихся</a:t>
            </a:r>
            <a:b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физической культурой и спортом</a:t>
            </a:r>
            <a:endParaRPr lang="ru-RU" sz="2400" b="1" dirty="0" smtClean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20483" name="Picture 4" descr="Flag_line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3"/>
            <a:ext cx="914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photo310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1563" y="214313"/>
            <a:ext cx="80724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</a:rPr>
              <a:t>Министерство по делам молодежи и спорту Архангельской области</a:t>
            </a:r>
          </a:p>
        </p:txBody>
      </p:sp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571500" y="3071813"/>
            <a:ext cx="26431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2013 год – 20,5%</a:t>
            </a:r>
          </a:p>
        </p:txBody>
      </p:sp>
      <p:pic>
        <p:nvPicPr>
          <p:cNvPr id="20487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4929188" y="785813"/>
            <a:ext cx="3976687" cy="2500312"/>
          </a:xfrm>
        </p:spPr>
      </p:pic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4214813"/>
            <a:ext cx="27860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14"/>
          <p:cNvSpPr txBox="1">
            <a:spLocks noChangeArrowheads="1"/>
          </p:cNvSpPr>
          <p:nvPr/>
        </p:nvSpPr>
        <p:spPr bwMode="auto">
          <a:xfrm>
            <a:off x="5357813" y="3857625"/>
            <a:ext cx="3357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C0000"/>
                </a:solidFill>
                <a:latin typeface="Calibri" pitchFamily="34" charset="0"/>
              </a:rPr>
              <a:t>2020 год – 30%</a:t>
            </a:r>
          </a:p>
        </p:txBody>
      </p:sp>
      <p:sp>
        <p:nvSpPr>
          <p:cNvPr id="16" name="Штриховая стрелка вправо 15"/>
          <p:cNvSpPr/>
          <p:nvPr/>
        </p:nvSpPr>
        <p:spPr>
          <a:xfrm rot="18850797">
            <a:off x="3189288" y="3976688"/>
            <a:ext cx="2025650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back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1071563"/>
            <a:ext cx="3286125" cy="2857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Количество медалей, завоеванных спортсменами Архангельской области на всероссийских и международных соревнованиях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(до 1250 медалей  к 2020 году)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4294967295"/>
          </p:nvPr>
        </p:nvSpPr>
        <p:spPr>
          <a:xfrm>
            <a:off x="285750" y="857250"/>
            <a:ext cx="8501063" cy="642938"/>
          </a:xfrm>
        </p:spPr>
        <p:txBody>
          <a:bodyPr/>
          <a:lstStyle/>
          <a:p>
            <a:pPr marL="95250" indent="0">
              <a:spcBef>
                <a:spcPct val="0"/>
              </a:spcBef>
            </a:pPr>
            <a:endParaRPr lang="ru-RU" sz="1200" smtClean="0">
              <a:solidFill>
                <a:srgbClr val="C00000"/>
              </a:solidFill>
              <a:latin typeface="Arial Black" pitchFamily="34" charset="0"/>
            </a:endParaRPr>
          </a:p>
          <a:p>
            <a:pPr marL="95250" indent="0">
              <a:spcBef>
                <a:spcPct val="0"/>
              </a:spcBef>
              <a:buFont typeface="Arial" charset="0"/>
              <a:buNone/>
            </a:pPr>
            <a:endParaRPr lang="ru-RU" sz="1200" smtClean="0"/>
          </a:p>
          <a:p>
            <a:pPr marL="95250" indent="0">
              <a:spcBef>
                <a:spcPct val="0"/>
              </a:spcBef>
              <a:buFont typeface="Arial" charset="0"/>
              <a:buNone/>
            </a:pPr>
            <a:endParaRPr lang="ru-RU" sz="1200" smtClean="0"/>
          </a:p>
          <a:p>
            <a:pPr marL="95250" indent="0">
              <a:spcBef>
                <a:spcPct val="0"/>
              </a:spcBef>
              <a:buFont typeface="Arial" charset="0"/>
              <a:buNone/>
            </a:pPr>
            <a:endParaRPr lang="ru-RU" sz="1200" b="1" smtClean="0">
              <a:solidFill>
                <a:srgbClr val="000066"/>
              </a:solidFill>
              <a:latin typeface="Arial Black" pitchFamily="34" charset="0"/>
            </a:endParaRPr>
          </a:p>
        </p:txBody>
      </p:sp>
      <p:pic>
        <p:nvPicPr>
          <p:cNvPr id="21508" name="Picture 4" descr="Flag_line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3"/>
            <a:ext cx="914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photo310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1563" y="214313"/>
            <a:ext cx="80724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</a:rPr>
              <a:t>Министерство по делам молодежи и спорту Архангельской области</a:t>
            </a:r>
          </a:p>
        </p:txBody>
      </p:sp>
      <p:pic>
        <p:nvPicPr>
          <p:cNvPr id="21511" name="Picture 2" descr="http://im3-tub-ru.yandex.net/i?id=7559823-15-16f-722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214813"/>
            <a:ext cx="27860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4429125" y="3929063"/>
            <a:ext cx="42148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Количество спортсменов Архангельской области, включенных в составы спортивных сборных команд России, составит не менее 110 человек к 2020 году</a:t>
            </a:r>
          </a:p>
        </p:txBody>
      </p:sp>
      <p:pic>
        <p:nvPicPr>
          <p:cNvPr id="21513" name="Picture 4" descr="http://stat14.privet.ru/lr/0834a25861d99d3df6b035aa9c6e83ac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38" y="1071563"/>
            <a:ext cx="22145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Flag_line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3"/>
            <a:ext cx="914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" descr="photo310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1563" y="214313"/>
            <a:ext cx="80724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</a:rPr>
              <a:t>Министерство по делам молодежи и спорту Архангельской области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524000" y="1844675"/>
          <a:ext cx="60960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иаграмма" r:id="rId5" imgW="6096090" imgH="4067280" progId="MSGraph.Chart.8">
                  <p:embed followColorScheme="full"/>
                </p:oleObj>
              </mc:Choice>
              <mc:Fallback>
                <p:oleObj name="Диаграмма" r:id="rId5" imgW="6096090" imgH="4067280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44675"/>
                        <a:ext cx="609600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323850" y="2852738"/>
            <a:ext cx="8496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Проект «100 плоскостных спортивных сооружений в муниципальных образованиях Архангельской области до 2016 года»</a:t>
            </a:r>
          </a:p>
        </p:txBody>
      </p:sp>
      <p:sp>
        <p:nvSpPr>
          <p:cNvPr id="1031" name="TextBox 12"/>
          <p:cNvSpPr txBox="1">
            <a:spLocks noChangeArrowheads="1"/>
          </p:cNvSpPr>
          <p:nvPr/>
        </p:nvSpPr>
        <p:spPr bwMode="auto">
          <a:xfrm>
            <a:off x="2195513" y="6165850"/>
            <a:ext cx="4824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0000"/>
                </a:solidFill>
                <a:latin typeface="Calibri" pitchFamily="34" charset="0"/>
              </a:rPr>
              <a:t>Архангельск,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back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Flag_line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63"/>
            <a:ext cx="914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photo310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1563" y="214313"/>
            <a:ext cx="80724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</a:rPr>
              <a:t>Министерство по делам молодежи и спорту Архангельской области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1524000" y="1844675"/>
          <a:ext cx="60960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иаграмма" r:id="rId6" imgW="6096090" imgH="4067280" progId="MSGraph.Chart.8">
                  <p:embed followColorScheme="full"/>
                </p:oleObj>
              </mc:Choice>
              <mc:Fallback>
                <p:oleObj name="Диаграмма" r:id="rId6" imgW="6096090" imgH="4067280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44675"/>
                        <a:ext cx="609600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Box 12"/>
          <p:cNvSpPr txBox="1">
            <a:spLocks noChangeArrowheads="1"/>
          </p:cNvSpPr>
          <p:nvPr/>
        </p:nvSpPr>
        <p:spPr bwMode="auto">
          <a:xfrm>
            <a:off x="179388" y="549275"/>
            <a:ext cx="87137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Calibri" pitchFamily="34" charset="0"/>
              </a:rPr>
              <a:t>                С 2012 года успешно реализуется проект Губернатора Архангельской области 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             «100 плоскостных спортивных сооружений». В настоящее время в рамках проекта построено более 90 плоскостных сооружений в Архангельской области, что позволило достичь определенных успехов в развитии массовой физической культуры.</a:t>
            </a:r>
          </a:p>
        </p:txBody>
      </p:sp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250825" y="1773238"/>
            <a:ext cx="4752975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>
                <a:latin typeface="Calibri" pitchFamily="34" charset="0"/>
              </a:rPr>
              <a:t>Целевые программы, в рамках которых реализуется Проект:</a:t>
            </a:r>
          </a:p>
          <a:p>
            <a:pPr algn="just"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ДЦП АО «Развитие образования и науки Архангельской области и Ненецкого автономного округа на 2009-2012 годы»;</a:t>
            </a:r>
          </a:p>
          <a:p>
            <a:pPr algn="just"/>
            <a:endParaRPr lang="ru-RU" sz="1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ДЦП АО «Спорт Беломорья на 2011-2014 годы»;</a:t>
            </a:r>
          </a:p>
          <a:p>
            <a:pPr algn="just"/>
            <a:endParaRPr lang="ru-RU" sz="1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ДЦП АО «Развитие инфраструктуры Соловецкого архипелага на 2012-2014 годы»;</a:t>
            </a:r>
          </a:p>
          <a:p>
            <a:pPr algn="just"/>
            <a:endParaRPr lang="ru-RU" sz="1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ГП АО «Патриотическое воспитание, развитие физической культуры, спорта, туризма и повышение эффективности реализации молодежной политики в Архангельской области на 2014 - 2020 годы»;</a:t>
            </a:r>
          </a:p>
          <a:p>
            <a:pPr algn="just"/>
            <a:endParaRPr lang="ru-RU" sz="1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ГП АО «Устойчивое развитие сельских территорий Архангельской области (2014 – 2017 годы)»;</a:t>
            </a:r>
          </a:p>
          <a:p>
            <a:pPr algn="just"/>
            <a:endParaRPr lang="ru-RU" sz="1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резервный фонд Правительства Архангельской области.</a:t>
            </a:r>
          </a:p>
          <a:p>
            <a:pPr algn="just"/>
            <a:r>
              <a:rPr lang="ru-RU" sz="1600">
                <a:latin typeface="Calibri" pitchFamily="34" charset="0"/>
              </a:rPr>
              <a:t> </a:t>
            </a:r>
          </a:p>
        </p:txBody>
      </p:sp>
      <p:sp>
        <p:nvSpPr>
          <p:cNvPr id="2057" name="TextBox 11"/>
          <p:cNvSpPr txBox="1">
            <a:spLocks noChangeArrowheads="1"/>
          </p:cNvSpPr>
          <p:nvPr/>
        </p:nvSpPr>
        <p:spPr bwMode="auto">
          <a:xfrm>
            <a:off x="4932363" y="1557338"/>
            <a:ext cx="3960812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Количество плоскостных сооружений,  обустроенных в рамках целевых программ:</a:t>
            </a:r>
          </a:p>
          <a:p>
            <a:endParaRPr lang="ru-RU" sz="1000" b="1" i="1">
              <a:solidFill>
                <a:srgbClr val="FF0000"/>
              </a:solidFill>
              <a:latin typeface="Calibri" pitchFamily="34" charset="0"/>
            </a:endParaRPr>
          </a:p>
          <a:p>
            <a:endParaRPr lang="ru-RU" sz="1600" b="1" i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34 сооружения в 2012-2013 г.г.</a:t>
            </a:r>
          </a:p>
          <a:p>
            <a:endParaRPr lang="ru-RU" sz="1600" b="1" i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19 сооружений в 2013 г.</a:t>
            </a:r>
          </a:p>
          <a:p>
            <a:endParaRPr lang="ru-RU" sz="1600" b="1" i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1 сооружение в 2013 г.</a:t>
            </a:r>
          </a:p>
          <a:p>
            <a:endParaRPr lang="ru-RU" sz="1600" b="1" i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1600" b="1" i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16 сооружений в 2014 г.</a:t>
            </a:r>
          </a:p>
          <a:p>
            <a:endParaRPr lang="ru-RU" sz="1600" b="1" i="1">
              <a:solidFill>
                <a:srgbClr val="FF0000"/>
              </a:solidFill>
              <a:latin typeface="Calibri" pitchFamily="34" charset="0"/>
            </a:endParaRPr>
          </a:p>
          <a:p>
            <a:endParaRPr lang="ru-RU" sz="1600" b="1" i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1600" b="1" i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1 сооружение в 2014 г.</a:t>
            </a:r>
          </a:p>
          <a:p>
            <a:endParaRPr lang="ru-RU" sz="1600" b="1" i="1">
              <a:solidFill>
                <a:srgbClr val="FF0000"/>
              </a:solidFill>
              <a:latin typeface="Calibri" pitchFamily="34" charset="0"/>
            </a:endParaRPr>
          </a:p>
          <a:p>
            <a:endParaRPr lang="ru-RU" sz="1600" b="1" i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4 сооружения в 2012-2014 г.г.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 descr="back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" descr="Flag_line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63"/>
            <a:ext cx="914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 descr="photo310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1563" y="214313"/>
            <a:ext cx="80724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</a:rPr>
              <a:t>Министерство по делам молодежи и спорту Архангельской области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1524000" y="1844675"/>
          <a:ext cx="60960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Диаграмма" r:id="rId6" imgW="6096090" imgH="4067280" progId="MSGraph.Chart.8">
                  <p:embed followColorScheme="full"/>
                </p:oleObj>
              </mc:Choice>
              <mc:Fallback>
                <p:oleObj name="Диаграмма" r:id="rId6" imgW="6096090" imgH="4067280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44675"/>
                        <a:ext cx="609600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Диаграмма 15"/>
          <p:cNvGraphicFramePr>
            <a:graphicFrameLocks/>
          </p:cNvGraphicFramePr>
          <p:nvPr/>
        </p:nvGraphicFramePr>
        <p:xfrm>
          <a:off x="128588" y="1003300"/>
          <a:ext cx="4649787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Worksheet" r:id="rId8" imgW="4648177" imgH="3371760" progId="Excel.Sheet.8">
                  <p:embed/>
                </p:oleObj>
              </mc:Choice>
              <mc:Fallback>
                <p:oleObj name="Worksheet" r:id="rId8" imgW="4648177" imgH="3371760" progId="Excel.Sheet.8">
                  <p:embed/>
                  <p:pic>
                    <p:nvPicPr>
                      <p:cNvPr id="0" name="Диаграмма 1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003300"/>
                        <a:ext cx="4649787" cy="337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Диаграмма 16"/>
          <p:cNvGraphicFramePr>
            <a:graphicFrameLocks/>
          </p:cNvGraphicFramePr>
          <p:nvPr/>
        </p:nvGraphicFramePr>
        <p:xfrm>
          <a:off x="3441700" y="3573463"/>
          <a:ext cx="571182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Worksheet" r:id="rId10" imgW="5705478" imgH="2990790" progId="Excel.Sheet.8">
                  <p:embed/>
                </p:oleObj>
              </mc:Choice>
              <mc:Fallback>
                <p:oleObj name="Worksheet" r:id="rId10" imgW="5705478" imgH="2990790" progId="Excel.Sheet.8">
                  <p:embed/>
                  <p:pic>
                    <p:nvPicPr>
                      <p:cNvPr id="0" name="Диаграмма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3573463"/>
                        <a:ext cx="571182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Прямоугольник 17"/>
          <p:cNvSpPr>
            <a:spLocks noChangeArrowheads="1"/>
          </p:cNvSpPr>
          <p:nvPr/>
        </p:nvSpPr>
        <p:spPr bwMode="auto">
          <a:xfrm>
            <a:off x="395288" y="908050"/>
            <a:ext cx="7632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Количество муниципальных образований, участвующих в Проекте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513</Words>
  <Application>Microsoft Office PowerPoint</Application>
  <PresentationFormat>Экран (4:3)</PresentationFormat>
  <Paragraphs>92</Paragraphs>
  <Slides>12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Диаграмма</vt:lpstr>
      <vt:lpstr>Worksheet</vt:lpstr>
      <vt:lpstr>Концепция развития детско-юношеского и школьного спорта в Архангельской области на 2015-2020 годы  Е.Ю. Доценко, министр по делам молодежи и спорту Архангельской области  19 февраля 2015 год  г. Архангельск</vt:lpstr>
      <vt:lpstr>Презентация PowerPoint</vt:lpstr>
      <vt:lpstr>МИНИСТЕРСТВО ПО ДЕЛАМ МОЛОДЕЖИ И СПОРТУ АРХАНГЕЛЬСКОЙ ОБЛАСТИ</vt:lpstr>
      <vt:lpstr>Презентация PowerPoint</vt:lpstr>
      <vt:lpstr>Доля граждан, систематически занимающихся  физической культурой и спортом</vt:lpstr>
      <vt:lpstr>Количество медалей, завоеванных спортсменами Архангельской области на всероссийских и международных соревнованиях (до 1250 медалей  к 2020 году)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Министерство по делам молодежи и спорта</dc:creator>
  <cp:lastModifiedBy>Тельтевская Наталья Анатольевна</cp:lastModifiedBy>
  <cp:revision>29</cp:revision>
  <dcterms:created xsi:type="dcterms:W3CDTF">2012-09-27T08:40:20Z</dcterms:created>
  <dcterms:modified xsi:type="dcterms:W3CDTF">2015-02-16T13:13:37Z</dcterms:modified>
</cp:coreProperties>
</file>