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3" r:id="rId4"/>
    <p:sldId id="274" r:id="rId5"/>
    <p:sldId id="279" r:id="rId6"/>
    <p:sldId id="275" r:id="rId7"/>
    <p:sldId id="288" r:id="rId8"/>
    <p:sldId id="276" r:id="rId9"/>
    <p:sldId id="280" r:id="rId10"/>
    <p:sldId id="289" r:id="rId11"/>
    <p:sldId id="272" r:id="rId12"/>
    <p:sldId id="281" r:id="rId13"/>
    <p:sldId id="290" r:id="rId14"/>
    <p:sldId id="282" r:id="rId15"/>
    <p:sldId id="283" r:id="rId16"/>
    <p:sldId id="277" r:id="rId17"/>
    <p:sldId id="267" r:id="rId18"/>
  </p:sldIdLst>
  <p:sldSz cx="9144000" cy="6858000" type="screen4x3"/>
  <p:notesSz cx="6797675" cy="9926638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7D7EB"/>
    <a:srgbClr val="000099"/>
    <a:srgbClr val="006600"/>
    <a:srgbClr val="003366"/>
    <a:srgbClr val="4579B9"/>
    <a:srgbClr val="000066"/>
    <a:srgbClr val="799FCD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69BF5-80E3-497D-BF05-2F092168BDF7}" type="doc">
      <dgm:prSet loTypeId="urn:microsoft.com/office/officeart/2005/8/layout/chevron2" loCatId="process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FE60852-9B28-4530-8C0B-E524054A5388}">
      <dgm:prSet phldrT="[Текст]" phldr="1"/>
      <dgm:spPr>
        <a:solidFill>
          <a:srgbClr val="0070C0"/>
        </a:solidFill>
      </dgm:spPr>
      <dgm:t>
        <a:bodyPr/>
        <a:lstStyle/>
        <a:p>
          <a:endParaRPr lang="ru-RU" dirty="0"/>
        </a:p>
      </dgm:t>
    </dgm:pt>
    <dgm:pt modelId="{3F00B4AE-D99E-4C26-8A23-69E5A2E2E1DF}" type="parTrans" cxnId="{5C0595C3-F1A9-4A87-A996-211A76DC4F8C}">
      <dgm:prSet/>
      <dgm:spPr/>
      <dgm:t>
        <a:bodyPr/>
        <a:lstStyle/>
        <a:p>
          <a:endParaRPr lang="ru-RU"/>
        </a:p>
      </dgm:t>
    </dgm:pt>
    <dgm:pt modelId="{87447E84-7B6A-449D-A91E-438F9D0C1468}" type="sibTrans" cxnId="{5C0595C3-F1A9-4A87-A996-211A76DC4F8C}">
      <dgm:prSet/>
      <dgm:spPr/>
      <dgm:t>
        <a:bodyPr/>
        <a:lstStyle/>
        <a:p>
          <a:endParaRPr lang="ru-RU"/>
        </a:p>
      </dgm:t>
    </dgm:pt>
    <dgm:pt modelId="{A77AFAFC-DD6C-4C3D-800A-34D080856B5D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3366CC"/>
              </a:solidFill>
            </a:rPr>
            <a:t>План мероприятий по реализации Концепции на 2015-2020 </a:t>
          </a:r>
          <a:r>
            <a:rPr lang="ru-RU" sz="1400" b="1" dirty="0" smtClean="0">
              <a:solidFill>
                <a:srgbClr val="3366CC"/>
              </a:solidFill>
            </a:rPr>
            <a:t>годы, утв</a:t>
          </a:r>
          <a:r>
            <a:rPr lang="ru-RU" sz="1400" b="1" dirty="0" smtClean="0">
              <a:solidFill>
                <a:srgbClr val="3366CC"/>
              </a:solidFill>
            </a:rPr>
            <a:t>. распоряжением Правительства РФ от 24.04.2015 № 729-р</a:t>
          </a:r>
          <a:endParaRPr lang="ru-RU" sz="1400" b="1" dirty="0">
            <a:solidFill>
              <a:srgbClr val="3366CC"/>
            </a:solidFill>
          </a:endParaRPr>
        </a:p>
      </dgm:t>
    </dgm:pt>
    <dgm:pt modelId="{77214F7D-AB23-4D1A-A4A6-9F19123EE916}" type="parTrans" cxnId="{96F8DBB0-71BF-4454-A5A7-EFA59C250BC0}">
      <dgm:prSet/>
      <dgm:spPr/>
      <dgm:t>
        <a:bodyPr/>
        <a:lstStyle/>
        <a:p>
          <a:endParaRPr lang="ru-RU"/>
        </a:p>
      </dgm:t>
    </dgm:pt>
    <dgm:pt modelId="{3B890561-5309-4197-8030-89C099470E0B}" type="sibTrans" cxnId="{96F8DBB0-71BF-4454-A5A7-EFA59C250BC0}">
      <dgm:prSet/>
      <dgm:spPr/>
      <dgm:t>
        <a:bodyPr/>
        <a:lstStyle/>
        <a:p>
          <a:endParaRPr lang="ru-RU"/>
        </a:p>
      </dgm:t>
    </dgm:pt>
    <dgm:pt modelId="{AA7B7F28-B4A6-44C6-AED5-86E720E64DF4}">
      <dgm:prSet phldrT="[Текст]" phldr="1"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E1660627-8F22-481E-9117-B562A78DA03A}" type="parTrans" cxnId="{79A78F17-3920-4A17-A3A2-F38544813A3C}">
      <dgm:prSet/>
      <dgm:spPr/>
      <dgm:t>
        <a:bodyPr/>
        <a:lstStyle/>
        <a:p>
          <a:endParaRPr lang="ru-RU"/>
        </a:p>
      </dgm:t>
    </dgm:pt>
    <dgm:pt modelId="{3A5111A0-0E17-44E3-8782-D32F708492ED}" type="sibTrans" cxnId="{79A78F17-3920-4A17-A3A2-F38544813A3C}">
      <dgm:prSet/>
      <dgm:spPr/>
      <dgm:t>
        <a:bodyPr/>
        <a:lstStyle/>
        <a:p>
          <a:endParaRPr lang="ru-RU"/>
        </a:p>
      </dgm:t>
    </dgm:pt>
    <dgm:pt modelId="{219B9F94-17DC-4DCF-BDDC-3874EE50803A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3366CC"/>
              </a:solidFill>
            </a:rPr>
            <a:t>План мероприятий («дорожная карта») «Изменения в отраслях социальной сферы, направленные на повышение эффективности образования и науки </a:t>
          </a:r>
          <a:br>
            <a:rPr lang="ru-RU" sz="1400" b="1" dirty="0" smtClean="0">
              <a:solidFill>
                <a:srgbClr val="3366CC"/>
              </a:solidFill>
            </a:rPr>
          </a:br>
          <a:r>
            <a:rPr lang="ru-RU" sz="1400" b="1" dirty="0" smtClean="0">
              <a:solidFill>
                <a:srgbClr val="3366CC"/>
              </a:solidFill>
            </a:rPr>
            <a:t>в Архангельской области», утв. распоряжением Правительства Архангельской области </a:t>
          </a:r>
          <a:r>
            <a:rPr lang="ru-RU" sz="1400" b="1" dirty="0" smtClean="0">
              <a:solidFill>
                <a:srgbClr val="3366CC"/>
              </a:solidFill>
            </a:rPr>
            <a:t/>
          </a:r>
          <a:br>
            <a:rPr lang="ru-RU" sz="1400" b="1" dirty="0" smtClean="0">
              <a:solidFill>
                <a:srgbClr val="3366CC"/>
              </a:solidFill>
            </a:rPr>
          </a:br>
          <a:r>
            <a:rPr lang="ru-RU" sz="1400" b="1" dirty="0" smtClean="0">
              <a:solidFill>
                <a:srgbClr val="3366CC"/>
              </a:solidFill>
            </a:rPr>
            <a:t>от </a:t>
          </a:r>
          <a:r>
            <a:rPr lang="ru-RU" sz="1400" b="1" dirty="0" smtClean="0">
              <a:solidFill>
                <a:srgbClr val="3366CC"/>
              </a:solidFill>
            </a:rPr>
            <a:t>13.03.2013 № 60-рп</a:t>
          </a:r>
          <a:endParaRPr lang="ru-RU" sz="1400" b="1" dirty="0">
            <a:solidFill>
              <a:srgbClr val="3366CC"/>
            </a:solidFill>
          </a:endParaRPr>
        </a:p>
      </dgm:t>
    </dgm:pt>
    <dgm:pt modelId="{E6324E00-7294-4869-BF50-B8E61BCB3E40}" type="parTrans" cxnId="{5B1B95F7-9F5C-4A04-9614-32E98D18603E}">
      <dgm:prSet/>
      <dgm:spPr/>
      <dgm:t>
        <a:bodyPr/>
        <a:lstStyle/>
        <a:p>
          <a:endParaRPr lang="ru-RU"/>
        </a:p>
      </dgm:t>
    </dgm:pt>
    <dgm:pt modelId="{6B61E97B-FF47-4B0A-9DF1-E096EB409A8C}" type="sibTrans" cxnId="{5B1B95F7-9F5C-4A04-9614-32E98D18603E}">
      <dgm:prSet/>
      <dgm:spPr/>
      <dgm:t>
        <a:bodyPr/>
        <a:lstStyle/>
        <a:p>
          <a:endParaRPr lang="ru-RU"/>
        </a:p>
      </dgm:t>
    </dgm:pt>
    <dgm:pt modelId="{1EF1DE90-9287-4D31-A24D-CE75699B13BF}">
      <dgm:prSet/>
      <dgm:spPr>
        <a:solidFill>
          <a:srgbClr val="0070C0"/>
        </a:solidFill>
      </dgm:spPr>
      <dgm:t>
        <a:bodyPr/>
        <a:lstStyle/>
        <a:p>
          <a:endParaRPr lang="ru-RU">
            <a:solidFill>
              <a:srgbClr val="3366CC"/>
            </a:solidFill>
          </a:endParaRPr>
        </a:p>
      </dgm:t>
    </dgm:pt>
    <dgm:pt modelId="{A90E2261-A780-4A8B-A048-041E11F32C09}" type="parTrans" cxnId="{9FA24BE8-4B83-4668-97E7-FCAAE21E3544}">
      <dgm:prSet/>
      <dgm:spPr/>
      <dgm:t>
        <a:bodyPr/>
        <a:lstStyle/>
        <a:p>
          <a:endParaRPr lang="ru-RU"/>
        </a:p>
      </dgm:t>
    </dgm:pt>
    <dgm:pt modelId="{58F6D8EA-7FCC-4B31-AE25-27A501506A38}" type="sibTrans" cxnId="{9FA24BE8-4B83-4668-97E7-FCAAE21E3544}">
      <dgm:prSet/>
      <dgm:spPr/>
      <dgm:t>
        <a:bodyPr/>
        <a:lstStyle/>
        <a:p>
          <a:endParaRPr lang="ru-RU"/>
        </a:p>
      </dgm:t>
    </dgm:pt>
    <dgm:pt modelId="{F81EF4A3-5B83-4E87-AD4F-CDDA364F2F52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57F300CD-9C5A-4710-9EF1-0DA6B30C6411}" type="parTrans" cxnId="{A3949F51-29D9-48A4-8B00-45930449748B}">
      <dgm:prSet/>
      <dgm:spPr/>
      <dgm:t>
        <a:bodyPr/>
        <a:lstStyle/>
        <a:p>
          <a:endParaRPr lang="ru-RU"/>
        </a:p>
      </dgm:t>
    </dgm:pt>
    <dgm:pt modelId="{2D91AAF9-4F53-4D1C-9DD2-8A1D980D3BCC}" type="sibTrans" cxnId="{A3949F51-29D9-48A4-8B00-45930449748B}">
      <dgm:prSet/>
      <dgm:spPr/>
      <dgm:t>
        <a:bodyPr/>
        <a:lstStyle/>
        <a:p>
          <a:endParaRPr lang="ru-RU"/>
        </a:p>
      </dgm:t>
    </dgm:pt>
    <dgm:pt modelId="{338A6812-A9CB-450D-8ABE-4A6E9CF81C0B}">
      <dgm:prSet phldrT="[Текст]"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3366CC"/>
              </a:solidFill>
            </a:rPr>
            <a:t>План мероприятий по реализации </a:t>
          </a:r>
          <a:r>
            <a:rPr lang="en-US" sz="1400" b="1" dirty="0" smtClean="0">
              <a:solidFill>
                <a:srgbClr val="3366CC"/>
              </a:solidFill>
            </a:rPr>
            <a:t>I</a:t>
          </a:r>
          <a:r>
            <a:rPr lang="ru-RU" sz="1400" b="1" dirty="0" smtClean="0">
              <a:solidFill>
                <a:srgbClr val="3366CC"/>
              </a:solidFill>
            </a:rPr>
            <a:t> этапа Концепции развития дополнительного образования детей на территории Архангельской </a:t>
          </a:r>
          <a:r>
            <a:rPr lang="ru-RU" sz="1400" b="1" dirty="0" smtClean="0">
              <a:solidFill>
                <a:srgbClr val="3366CC"/>
              </a:solidFill>
            </a:rPr>
            <a:t>области в </a:t>
          </a:r>
          <a:r>
            <a:rPr lang="ru-RU" sz="1400" b="1" dirty="0" smtClean="0">
              <a:solidFill>
                <a:srgbClr val="3366CC"/>
              </a:solidFill>
            </a:rPr>
            <a:t>2016 году, утв. распоряжением министерства образования и науки Архангельской области от 31 декабря 2015 года № 2602 </a:t>
          </a:r>
          <a:endParaRPr lang="ru-RU" sz="1400" dirty="0"/>
        </a:p>
      </dgm:t>
    </dgm:pt>
    <dgm:pt modelId="{C8E11B1F-B289-4795-A0A0-27419DB80988}" type="parTrans" cxnId="{21946318-BD6F-4A4C-BA02-1C1C1E150019}">
      <dgm:prSet/>
      <dgm:spPr/>
      <dgm:t>
        <a:bodyPr/>
        <a:lstStyle/>
        <a:p>
          <a:endParaRPr lang="ru-RU"/>
        </a:p>
      </dgm:t>
    </dgm:pt>
    <dgm:pt modelId="{03248ECC-5D5C-4BDE-B0AE-A51E20D343F8}" type="sibTrans" cxnId="{21946318-BD6F-4A4C-BA02-1C1C1E150019}">
      <dgm:prSet/>
      <dgm:spPr/>
      <dgm:t>
        <a:bodyPr/>
        <a:lstStyle/>
        <a:p>
          <a:endParaRPr lang="ru-RU"/>
        </a:p>
      </dgm:t>
    </dgm:pt>
    <dgm:pt modelId="{BD5542D9-A6E8-4F2F-9E63-D563C1FAA782}">
      <dgm:prSet/>
      <dgm:spPr/>
      <dgm:t>
        <a:bodyPr/>
        <a:lstStyle/>
        <a:p>
          <a:pPr algn="just"/>
          <a:endParaRPr lang="ru-RU" sz="1200" dirty="0"/>
        </a:p>
      </dgm:t>
    </dgm:pt>
    <dgm:pt modelId="{D9580511-E499-4243-BFB4-0DEE51FC7143}" type="parTrans" cxnId="{AA64D031-5FB5-42B3-A2ED-BB52F0243C59}">
      <dgm:prSet/>
      <dgm:spPr/>
      <dgm:t>
        <a:bodyPr/>
        <a:lstStyle/>
        <a:p>
          <a:endParaRPr lang="ru-RU"/>
        </a:p>
      </dgm:t>
    </dgm:pt>
    <dgm:pt modelId="{29F4EFFD-0784-41B4-B43C-9DC9103F20D6}" type="sibTrans" cxnId="{AA64D031-5FB5-42B3-A2ED-BB52F0243C59}">
      <dgm:prSet/>
      <dgm:spPr/>
      <dgm:t>
        <a:bodyPr/>
        <a:lstStyle/>
        <a:p>
          <a:endParaRPr lang="ru-RU"/>
        </a:p>
      </dgm:t>
    </dgm:pt>
    <dgm:pt modelId="{D36D0B65-8753-4B21-9E87-25E9AB61C4B8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3366CC"/>
              </a:solidFill>
            </a:rPr>
            <a:t>Совет по дополнительному образованию и воспитанию </a:t>
          </a:r>
          <a:r>
            <a:rPr lang="ru-RU" sz="1400" b="1" dirty="0" smtClean="0">
              <a:solidFill>
                <a:srgbClr val="3366CC"/>
              </a:solidFill>
            </a:rPr>
            <a:t>детей в </a:t>
          </a:r>
          <a:r>
            <a:rPr lang="ru-RU" sz="1400" b="1" dirty="0" smtClean="0">
              <a:solidFill>
                <a:srgbClr val="3366CC"/>
              </a:solidFill>
            </a:rPr>
            <a:t>Архангельской области, </a:t>
          </a:r>
          <a:r>
            <a:rPr lang="ru-RU" sz="1400" b="1" dirty="0" smtClean="0">
              <a:solidFill>
                <a:srgbClr val="3366CC"/>
              </a:solidFill>
            </a:rPr>
            <a:t/>
          </a:r>
          <a:br>
            <a:rPr lang="ru-RU" sz="1400" b="1" dirty="0" smtClean="0">
              <a:solidFill>
                <a:srgbClr val="3366CC"/>
              </a:solidFill>
            </a:rPr>
          </a:br>
          <a:r>
            <a:rPr lang="ru-RU" sz="1400" b="1" dirty="0" smtClean="0">
              <a:solidFill>
                <a:srgbClr val="3366CC"/>
              </a:solidFill>
            </a:rPr>
            <a:t>утв</a:t>
          </a:r>
          <a:r>
            <a:rPr lang="ru-RU" sz="1400" b="1" dirty="0" smtClean="0">
              <a:solidFill>
                <a:srgbClr val="3366CC"/>
              </a:solidFill>
            </a:rPr>
            <a:t>. распоряжением министерства образования и науки Архангельской области от 03 марта 2016 года № 391</a:t>
          </a:r>
          <a:endParaRPr lang="ru-RU" sz="1400" b="1" dirty="0">
            <a:solidFill>
              <a:srgbClr val="3366CC"/>
            </a:solidFill>
          </a:endParaRPr>
        </a:p>
      </dgm:t>
    </dgm:pt>
    <dgm:pt modelId="{67BC5AC6-C656-46F8-BD16-6BCD0C6B794E}" type="parTrans" cxnId="{509C4D49-F3D4-4585-9244-1D110B7E44C8}">
      <dgm:prSet/>
      <dgm:spPr/>
      <dgm:t>
        <a:bodyPr/>
        <a:lstStyle/>
        <a:p>
          <a:endParaRPr lang="ru-RU"/>
        </a:p>
      </dgm:t>
    </dgm:pt>
    <dgm:pt modelId="{B6FC142D-8434-4E37-9C7F-66BFB7AB1CBC}" type="sibTrans" cxnId="{509C4D49-F3D4-4585-9244-1D110B7E44C8}">
      <dgm:prSet/>
      <dgm:spPr/>
      <dgm:t>
        <a:bodyPr/>
        <a:lstStyle/>
        <a:p>
          <a:endParaRPr lang="ru-RU"/>
        </a:p>
      </dgm:t>
    </dgm:pt>
    <dgm:pt modelId="{93E4B2F5-481B-4DD2-94D7-DDB0F0D7D180}">
      <dgm:prSet custT="1"/>
      <dgm:spPr/>
      <dgm:t>
        <a:bodyPr/>
        <a:lstStyle/>
        <a:p>
          <a:pPr algn="just"/>
          <a:endParaRPr lang="ru-RU" sz="1400" b="1" dirty="0">
            <a:solidFill>
              <a:srgbClr val="3366CC"/>
            </a:solidFill>
          </a:endParaRPr>
        </a:p>
      </dgm:t>
    </dgm:pt>
    <dgm:pt modelId="{796114A5-1BA6-4BDF-822A-75864D8801DC}" type="parTrans" cxnId="{FFCCC1F0-9716-49FF-9F68-673D9B9F28E7}">
      <dgm:prSet/>
      <dgm:spPr/>
    </dgm:pt>
    <dgm:pt modelId="{8319EA17-7330-4842-86EE-BDEDF577E96F}" type="sibTrans" cxnId="{FFCCC1F0-9716-49FF-9F68-673D9B9F28E7}">
      <dgm:prSet/>
      <dgm:spPr/>
    </dgm:pt>
    <dgm:pt modelId="{4FB5DCFE-6FFC-4B6F-9684-2B3CF769DEDA}" type="pres">
      <dgm:prSet presAssocID="{CC069BF5-80E3-497D-BF05-2F092168BD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B1A504-58D2-477D-858B-0E04585C2AF2}" type="pres">
      <dgm:prSet presAssocID="{DFE60852-9B28-4530-8C0B-E524054A5388}" presName="composite" presStyleCnt="0"/>
      <dgm:spPr/>
    </dgm:pt>
    <dgm:pt modelId="{201DF3EE-F8A7-45F7-B5B5-4EBCC79A4CA4}" type="pres">
      <dgm:prSet presAssocID="{DFE60852-9B28-4530-8C0B-E524054A538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7510A-C8BB-435C-9E7F-075028E0D165}" type="pres">
      <dgm:prSet presAssocID="{DFE60852-9B28-4530-8C0B-E524054A5388}" presName="descendantText" presStyleLbl="alignAcc1" presStyleIdx="0" presStyleCnt="4" custLinFactNeighborX="531" custLinFactNeighborY="-60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EB85B-7A76-471F-9EE6-D42661DACA20}" type="pres">
      <dgm:prSet presAssocID="{87447E84-7B6A-449D-A91E-438F9D0C1468}" presName="sp" presStyleCnt="0"/>
      <dgm:spPr/>
    </dgm:pt>
    <dgm:pt modelId="{6DC70930-7075-437A-9DB6-BB7F51E937B4}" type="pres">
      <dgm:prSet presAssocID="{AA7B7F28-B4A6-44C6-AED5-86E720E64DF4}" presName="composite" presStyleCnt="0"/>
      <dgm:spPr/>
    </dgm:pt>
    <dgm:pt modelId="{1577450B-0B3B-4833-9EFE-9F330CD2314B}" type="pres">
      <dgm:prSet presAssocID="{AA7B7F28-B4A6-44C6-AED5-86E720E64DF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225A1-2A68-4C03-8C55-ADA5866BA96F}" type="pres">
      <dgm:prSet presAssocID="{AA7B7F28-B4A6-44C6-AED5-86E720E64DF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BA58E-5A26-48E2-817B-FD944C2474B3}" type="pres">
      <dgm:prSet presAssocID="{3A5111A0-0E17-44E3-8782-D32F708492ED}" presName="sp" presStyleCnt="0"/>
      <dgm:spPr/>
    </dgm:pt>
    <dgm:pt modelId="{C81D9D13-D91A-43FF-B26E-51300B212F19}" type="pres">
      <dgm:prSet presAssocID="{1EF1DE90-9287-4D31-A24D-CE75699B13BF}" presName="composite" presStyleCnt="0"/>
      <dgm:spPr/>
    </dgm:pt>
    <dgm:pt modelId="{4280607C-8251-4539-ABAF-E115C3729A69}" type="pres">
      <dgm:prSet presAssocID="{1EF1DE90-9287-4D31-A24D-CE75699B13B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2FE63-4DB1-4C0B-AA17-132EA2E063B8}" type="pres">
      <dgm:prSet presAssocID="{1EF1DE90-9287-4D31-A24D-CE75699B13B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EF3CF-04DC-403F-8F38-C79DDDE6E711}" type="pres">
      <dgm:prSet presAssocID="{58F6D8EA-7FCC-4B31-AE25-27A501506A38}" presName="sp" presStyleCnt="0"/>
      <dgm:spPr/>
    </dgm:pt>
    <dgm:pt modelId="{B621ABD9-3105-4F09-9F47-EBEDA779EDA6}" type="pres">
      <dgm:prSet presAssocID="{F81EF4A3-5B83-4E87-AD4F-CDDA364F2F52}" presName="composite" presStyleCnt="0"/>
      <dgm:spPr/>
    </dgm:pt>
    <dgm:pt modelId="{02EC27F5-78D3-432D-A2AC-E81C05AA1C49}" type="pres">
      <dgm:prSet presAssocID="{F81EF4A3-5B83-4E87-AD4F-CDDA364F2F5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577CC-1713-4BEB-9C73-09F6DCD8C0FA}" type="pres">
      <dgm:prSet presAssocID="{F81EF4A3-5B83-4E87-AD4F-CDDA364F2F52}" presName="descendantText" presStyleLbl="alignAcc1" presStyleIdx="3" presStyleCnt="4" custLinFactNeighborY="2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CCC1F0-9716-49FF-9F68-673D9B9F28E7}" srcId="{F81EF4A3-5B83-4E87-AD4F-CDDA364F2F52}" destId="{93E4B2F5-481B-4DD2-94D7-DDB0F0D7D180}" srcOrd="2" destOrd="0" parTransId="{796114A5-1BA6-4BDF-822A-75864D8801DC}" sibTransId="{8319EA17-7330-4842-86EE-BDEDF577E96F}"/>
    <dgm:cxn modelId="{96F8DBB0-71BF-4454-A5A7-EFA59C250BC0}" srcId="{DFE60852-9B28-4530-8C0B-E524054A5388}" destId="{A77AFAFC-DD6C-4C3D-800A-34D080856B5D}" srcOrd="0" destOrd="0" parTransId="{77214F7D-AB23-4D1A-A4A6-9F19123EE916}" sibTransId="{3B890561-5309-4197-8030-89C099470E0B}"/>
    <dgm:cxn modelId="{9FA24BE8-4B83-4668-97E7-FCAAE21E3544}" srcId="{CC069BF5-80E3-497D-BF05-2F092168BDF7}" destId="{1EF1DE90-9287-4D31-A24D-CE75699B13BF}" srcOrd="2" destOrd="0" parTransId="{A90E2261-A780-4A8B-A048-041E11F32C09}" sibTransId="{58F6D8EA-7FCC-4B31-AE25-27A501506A38}"/>
    <dgm:cxn modelId="{FF0A152F-C0FD-4F3B-8D46-7379E1C07B61}" type="presOf" srcId="{AA7B7F28-B4A6-44C6-AED5-86E720E64DF4}" destId="{1577450B-0B3B-4833-9EFE-9F330CD2314B}" srcOrd="0" destOrd="0" presId="urn:microsoft.com/office/officeart/2005/8/layout/chevron2"/>
    <dgm:cxn modelId="{AA64D031-5FB5-42B3-A2ED-BB52F0243C59}" srcId="{F81EF4A3-5B83-4E87-AD4F-CDDA364F2F52}" destId="{BD5542D9-A6E8-4F2F-9E63-D563C1FAA782}" srcOrd="0" destOrd="0" parTransId="{D9580511-E499-4243-BFB4-0DEE51FC7143}" sibTransId="{29F4EFFD-0784-41B4-B43C-9DC9103F20D6}"/>
    <dgm:cxn modelId="{5C0595C3-F1A9-4A87-A996-211A76DC4F8C}" srcId="{CC069BF5-80E3-497D-BF05-2F092168BDF7}" destId="{DFE60852-9B28-4530-8C0B-E524054A5388}" srcOrd="0" destOrd="0" parTransId="{3F00B4AE-D99E-4C26-8A23-69E5A2E2E1DF}" sibTransId="{87447E84-7B6A-449D-A91E-438F9D0C1468}"/>
    <dgm:cxn modelId="{EC07550D-28FB-4F46-8AF5-F5BFE2603E88}" type="presOf" srcId="{BD5542D9-A6E8-4F2F-9E63-D563C1FAA782}" destId="{B7E577CC-1713-4BEB-9C73-09F6DCD8C0FA}" srcOrd="0" destOrd="0" presId="urn:microsoft.com/office/officeart/2005/8/layout/chevron2"/>
    <dgm:cxn modelId="{509C4D49-F3D4-4585-9244-1D110B7E44C8}" srcId="{F81EF4A3-5B83-4E87-AD4F-CDDA364F2F52}" destId="{D36D0B65-8753-4B21-9E87-25E9AB61C4B8}" srcOrd="1" destOrd="0" parTransId="{67BC5AC6-C656-46F8-BD16-6BCD0C6B794E}" sibTransId="{B6FC142D-8434-4E37-9C7F-66BFB7AB1CBC}"/>
    <dgm:cxn modelId="{12C722BC-2F63-4854-94A3-2F8029CC5247}" type="presOf" srcId="{93E4B2F5-481B-4DD2-94D7-DDB0F0D7D180}" destId="{B7E577CC-1713-4BEB-9C73-09F6DCD8C0FA}" srcOrd="0" destOrd="2" presId="urn:microsoft.com/office/officeart/2005/8/layout/chevron2"/>
    <dgm:cxn modelId="{C22A689C-2425-4796-9EF7-319CD689F132}" type="presOf" srcId="{CC069BF5-80E3-497D-BF05-2F092168BDF7}" destId="{4FB5DCFE-6FFC-4B6F-9684-2B3CF769DEDA}" srcOrd="0" destOrd="0" presId="urn:microsoft.com/office/officeart/2005/8/layout/chevron2"/>
    <dgm:cxn modelId="{972DBDE4-F594-469D-8E8C-F5F3CF63697E}" type="presOf" srcId="{1EF1DE90-9287-4D31-A24D-CE75699B13BF}" destId="{4280607C-8251-4539-ABAF-E115C3729A69}" srcOrd="0" destOrd="0" presId="urn:microsoft.com/office/officeart/2005/8/layout/chevron2"/>
    <dgm:cxn modelId="{A3949F51-29D9-48A4-8B00-45930449748B}" srcId="{CC069BF5-80E3-497D-BF05-2F092168BDF7}" destId="{F81EF4A3-5B83-4E87-AD4F-CDDA364F2F52}" srcOrd="3" destOrd="0" parTransId="{57F300CD-9C5A-4710-9EF1-0DA6B30C6411}" sibTransId="{2D91AAF9-4F53-4D1C-9DD2-8A1D980D3BCC}"/>
    <dgm:cxn modelId="{4FE38378-2E69-4D94-8AFB-CF0798ED3E49}" type="presOf" srcId="{A77AFAFC-DD6C-4C3D-800A-34D080856B5D}" destId="{4BE7510A-C8BB-435C-9E7F-075028E0D165}" srcOrd="0" destOrd="0" presId="urn:microsoft.com/office/officeart/2005/8/layout/chevron2"/>
    <dgm:cxn modelId="{E644EF3E-D704-44DC-9166-6EECDC282779}" type="presOf" srcId="{338A6812-A9CB-450D-8ABE-4A6E9CF81C0B}" destId="{EDB2FE63-4DB1-4C0B-AA17-132EA2E063B8}" srcOrd="0" destOrd="0" presId="urn:microsoft.com/office/officeart/2005/8/layout/chevron2"/>
    <dgm:cxn modelId="{755DF0DE-04C8-4BBE-BD26-BEC7FECC5BD9}" type="presOf" srcId="{F81EF4A3-5B83-4E87-AD4F-CDDA364F2F52}" destId="{02EC27F5-78D3-432D-A2AC-E81C05AA1C49}" srcOrd="0" destOrd="0" presId="urn:microsoft.com/office/officeart/2005/8/layout/chevron2"/>
    <dgm:cxn modelId="{21946318-BD6F-4A4C-BA02-1C1C1E150019}" srcId="{1EF1DE90-9287-4D31-A24D-CE75699B13BF}" destId="{338A6812-A9CB-450D-8ABE-4A6E9CF81C0B}" srcOrd="0" destOrd="0" parTransId="{C8E11B1F-B289-4795-A0A0-27419DB80988}" sibTransId="{03248ECC-5D5C-4BDE-B0AE-A51E20D343F8}"/>
    <dgm:cxn modelId="{25E4947B-5138-4547-873D-C6D09A5B6896}" type="presOf" srcId="{D36D0B65-8753-4B21-9E87-25E9AB61C4B8}" destId="{B7E577CC-1713-4BEB-9C73-09F6DCD8C0FA}" srcOrd="0" destOrd="1" presId="urn:microsoft.com/office/officeart/2005/8/layout/chevron2"/>
    <dgm:cxn modelId="{90C22467-65FD-4CDE-8DF8-2FCB2EDEAFF9}" type="presOf" srcId="{DFE60852-9B28-4530-8C0B-E524054A5388}" destId="{201DF3EE-F8A7-45F7-B5B5-4EBCC79A4CA4}" srcOrd="0" destOrd="0" presId="urn:microsoft.com/office/officeart/2005/8/layout/chevron2"/>
    <dgm:cxn modelId="{5B1B95F7-9F5C-4A04-9614-32E98D18603E}" srcId="{AA7B7F28-B4A6-44C6-AED5-86E720E64DF4}" destId="{219B9F94-17DC-4DCF-BDDC-3874EE50803A}" srcOrd="0" destOrd="0" parTransId="{E6324E00-7294-4869-BF50-B8E61BCB3E40}" sibTransId="{6B61E97B-FF47-4B0A-9DF1-E096EB409A8C}"/>
    <dgm:cxn modelId="{1628F59F-0C36-4190-B756-AEB0439B3AFD}" type="presOf" srcId="{219B9F94-17DC-4DCF-BDDC-3874EE50803A}" destId="{4DD225A1-2A68-4C03-8C55-ADA5866BA96F}" srcOrd="0" destOrd="0" presId="urn:microsoft.com/office/officeart/2005/8/layout/chevron2"/>
    <dgm:cxn modelId="{79A78F17-3920-4A17-A3A2-F38544813A3C}" srcId="{CC069BF5-80E3-497D-BF05-2F092168BDF7}" destId="{AA7B7F28-B4A6-44C6-AED5-86E720E64DF4}" srcOrd="1" destOrd="0" parTransId="{E1660627-8F22-481E-9117-B562A78DA03A}" sibTransId="{3A5111A0-0E17-44E3-8782-D32F708492ED}"/>
    <dgm:cxn modelId="{539AEFA3-7FB8-461D-A81D-A24A2AD17E5B}" type="presParOf" srcId="{4FB5DCFE-6FFC-4B6F-9684-2B3CF769DEDA}" destId="{50B1A504-58D2-477D-858B-0E04585C2AF2}" srcOrd="0" destOrd="0" presId="urn:microsoft.com/office/officeart/2005/8/layout/chevron2"/>
    <dgm:cxn modelId="{8E2B2CC3-9836-4FA4-BA95-15175C3EE02F}" type="presParOf" srcId="{50B1A504-58D2-477D-858B-0E04585C2AF2}" destId="{201DF3EE-F8A7-45F7-B5B5-4EBCC79A4CA4}" srcOrd="0" destOrd="0" presId="urn:microsoft.com/office/officeart/2005/8/layout/chevron2"/>
    <dgm:cxn modelId="{4187E3EF-A79D-414C-81F9-CD9DDA9A617D}" type="presParOf" srcId="{50B1A504-58D2-477D-858B-0E04585C2AF2}" destId="{4BE7510A-C8BB-435C-9E7F-075028E0D165}" srcOrd="1" destOrd="0" presId="urn:microsoft.com/office/officeart/2005/8/layout/chevron2"/>
    <dgm:cxn modelId="{76FDEDAD-E6B4-49D1-BB9C-340218A67595}" type="presParOf" srcId="{4FB5DCFE-6FFC-4B6F-9684-2B3CF769DEDA}" destId="{9E3EB85B-7A76-471F-9EE6-D42661DACA20}" srcOrd="1" destOrd="0" presId="urn:microsoft.com/office/officeart/2005/8/layout/chevron2"/>
    <dgm:cxn modelId="{6BD36780-DB37-4887-8A2A-152FD72B0821}" type="presParOf" srcId="{4FB5DCFE-6FFC-4B6F-9684-2B3CF769DEDA}" destId="{6DC70930-7075-437A-9DB6-BB7F51E937B4}" srcOrd="2" destOrd="0" presId="urn:microsoft.com/office/officeart/2005/8/layout/chevron2"/>
    <dgm:cxn modelId="{6CA79806-7C42-45CF-BD2B-EFF04BE4E4A6}" type="presParOf" srcId="{6DC70930-7075-437A-9DB6-BB7F51E937B4}" destId="{1577450B-0B3B-4833-9EFE-9F330CD2314B}" srcOrd="0" destOrd="0" presId="urn:microsoft.com/office/officeart/2005/8/layout/chevron2"/>
    <dgm:cxn modelId="{F9E41DE1-C101-4F90-BACA-036C1E902D04}" type="presParOf" srcId="{6DC70930-7075-437A-9DB6-BB7F51E937B4}" destId="{4DD225A1-2A68-4C03-8C55-ADA5866BA96F}" srcOrd="1" destOrd="0" presId="urn:microsoft.com/office/officeart/2005/8/layout/chevron2"/>
    <dgm:cxn modelId="{34178203-AC43-4D89-9007-FB50F203106D}" type="presParOf" srcId="{4FB5DCFE-6FFC-4B6F-9684-2B3CF769DEDA}" destId="{C3CBA58E-5A26-48E2-817B-FD944C2474B3}" srcOrd="3" destOrd="0" presId="urn:microsoft.com/office/officeart/2005/8/layout/chevron2"/>
    <dgm:cxn modelId="{6E2470D2-9F79-4DBC-8C78-4062752CC455}" type="presParOf" srcId="{4FB5DCFE-6FFC-4B6F-9684-2B3CF769DEDA}" destId="{C81D9D13-D91A-43FF-B26E-51300B212F19}" srcOrd="4" destOrd="0" presId="urn:microsoft.com/office/officeart/2005/8/layout/chevron2"/>
    <dgm:cxn modelId="{D3CE848A-4D70-4D46-B50F-45D0AE7FF154}" type="presParOf" srcId="{C81D9D13-D91A-43FF-B26E-51300B212F19}" destId="{4280607C-8251-4539-ABAF-E115C3729A69}" srcOrd="0" destOrd="0" presId="urn:microsoft.com/office/officeart/2005/8/layout/chevron2"/>
    <dgm:cxn modelId="{ED4C48F7-79FD-433F-A4EE-FD7687524184}" type="presParOf" srcId="{C81D9D13-D91A-43FF-B26E-51300B212F19}" destId="{EDB2FE63-4DB1-4C0B-AA17-132EA2E063B8}" srcOrd="1" destOrd="0" presId="urn:microsoft.com/office/officeart/2005/8/layout/chevron2"/>
    <dgm:cxn modelId="{1A5060BC-A029-41F4-9F38-508BF640F6FA}" type="presParOf" srcId="{4FB5DCFE-6FFC-4B6F-9684-2B3CF769DEDA}" destId="{24AEF3CF-04DC-403F-8F38-C79DDDE6E711}" srcOrd="5" destOrd="0" presId="urn:microsoft.com/office/officeart/2005/8/layout/chevron2"/>
    <dgm:cxn modelId="{0100EC31-6368-415A-BE4A-46DCD5A2A3EB}" type="presParOf" srcId="{4FB5DCFE-6FFC-4B6F-9684-2B3CF769DEDA}" destId="{B621ABD9-3105-4F09-9F47-EBEDA779EDA6}" srcOrd="6" destOrd="0" presId="urn:microsoft.com/office/officeart/2005/8/layout/chevron2"/>
    <dgm:cxn modelId="{433F40C8-17B9-4506-B9CF-ADCF2F8E48E1}" type="presParOf" srcId="{B621ABD9-3105-4F09-9F47-EBEDA779EDA6}" destId="{02EC27F5-78D3-432D-A2AC-E81C05AA1C49}" srcOrd="0" destOrd="0" presId="urn:microsoft.com/office/officeart/2005/8/layout/chevron2"/>
    <dgm:cxn modelId="{C3EF1B1E-345B-493D-BC79-6C738BB0F6D4}" type="presParOf" srcId="{B621ABD9-3105-4F09-9F47-EBEDA779EDA6}" destId="{B7E577CC-1713-4BEB-9C73-09F6DCD8C0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1DF3EE-F8A7-45F7-B5B5-4EBCC79A4CA4}">
      <dsp:nvSpPr>
        <dsp:cNvPr id="0" name=""/>
        <dsp:cNvSpPr/>
      </dsp:nvSpPr>
      <dsp:spPr>
        <a:xfrm rot="5400000">
          <a:off x="-173194" y="176768"/>
          <a:ext cx="1154626" cy="80823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5400000">
        <a:off x="-173194" y="176768"/>
        <a:ext cx="1154626" cy="808238"/>
      </dsp:txXfrm>
    </dsp:sp>
    <dsp:sp modelId="{4BE7510A-C8BB-435C-9E7F-075028E0D165}">
      <dsp:nvSpPr>
        <dsp:cNvPr id="0" name=""/>
        <dsp:cNvSpPr/>
      </dsp:nvSpPr>
      <dsp:spPr>
        <a:xfrm rot="5400000">
          <a:off x="4243046" y="-3434807"/>
          <a:ext cx="750507" cy="762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3366CC"/>
              </a:solidFill>
            </a:rPr>
            <a:t>План мероприятий по реализации Концепции на 2015-2020 </a:t>
          </a:r>
          <a:r>
            <a:rPr lang="ru-RU" sz="1400" b="1" kern="1200" dirty="0" smtClean="0">
              <a:solidFill>
                <a:srgbClr val="3366CC"/>
              </a:solidFill>
            </a:rPr>
            <a:t>годы, утв</a:t>
          </a:r>
          <a:r>
            <a:rPr lang="ru-RU" sz="1400" b="1" kern="1200" dirty="0" smtClean="0">
              <a:solidFill>
                <a:srgbClr val="3366CC"/>
              </a:solidFill>
            </a:rPr>
            <a:t>. распоряжением Правительства РФ от 24.04.2015 № 729-р</a:t>
          </a:r>
          <a:endParaRPr lang="ru-RU" sz="1400" b="1" kern="1200" dirty="0">
            <a:solidFill>
              <a:srgbClr val="3366CC"/>
            </a:solidFill>
          </a:endParaRPr>
        </a:p>
      </dsp:txBody>
      <dsp:txXfrm rot="5400000">
        <a:off x="4243046" y="-3434807"/>
        <a:ext cx="750507" cy="7620122"/>
      </dsp:txXfrm>
    </dsp:sp>
    <dsp:sp modelId="{1577450B-0B3B-4833-9EFE-9F330CD2314B}">
      <dsp:nvSpPr>
        <dsp:cNvPr id="0" name=""/>
        <dsp:cNvSpPr/>
      </dsp:nvSpPr>
      <dsp:spPr>
        <a:xfrm rot="5400000">
          <a:off x="-173194" y="1183495"/>
          <a:ext cx="1154626" cy="80823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-173194" y="1183495"/>
        <a:ext cx="1154626" cy="808238"/>
      </dsp:txXfrm>
    </dsp:sp>
    <dsp:sp modelId="{4DD225A1-2A68-4C03-8C55-ADA5866BA96F}">
      <dsp:nvSpPr>
        <dsp:cNvPr id="0" name=""/>
        <dsp:cNvSpPr/>
      </dsp:nvSpPr>
      <dsp:spPr>
        <a:xfrm rot="5400000">
          <a:off x="4243046" y="-2424506"/>
          <a:ext cx="750507" cy="762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3366CC"/>
              </a:solidFill>
            </a:rPr>
            <a:t>План мероприятий («дорожная карта») «Изменения в отраслях социальной сферы, направленные на повышение эффективности образования и науки </a:t>
          </a:r>
          <a:br>
            <a:rPr lang="ru-RU" sz="1400" b="1" kern="1200" dirty="0" smtClean="0">
              <a:solidFill>
                <a:srgbClr val="3366CC"/>
              </a:solidFill>
            </a:rPr>
          </a:br>
          <a:r>
            <a:rPr lang="ru-RU" sz="1400" b="1" kern="1200" dirty="0" smtClean="0">
              <a:solidFill>
                <a:srgbClr val="3366CC"/>
              </a:solidFill>
            </a:rPr>
            <a:t>в Архангельской области», утв. распоряжением Правительства Архангельской области </a:t>
          </a:r>
          <a:r>
            <a:rPr lang="ru-RU" sz="1400" b="1" kern="1200" dirty="0" smtClean="0">
              <a:solidFill>
                <a:srgbClr val="3366CC"/>
              </a:solidFill>
            </a:rPr>
            <a:t/>
          </a:r>
          <a:br>
            <a:rPr lang="ru-RU" sz="1400" b="1" kern="1200" dirty="0" smtClean="0">
              <a:solidFill>
                <a:srgbClr val="3366CC"/>
              </a:solidFill>
            </a:rPr>
          </a:br>
          <a:r>
            <a:rPr lang="ru-RU" sz="1400" b="1" kern="1200" dirty="0" smtClean="0">
              <a:solidFill>
                <a:srgbClr val="3366CC"/>
              </a:solidFill>
            </a:rPr>
            <a:t>от </a:t>
          </a:r>
          <a:r>
            <a:rPr lang="ru-RU" sz="1400" b="1" kern="1200" dirty="0" smtClean="0">
              <a:solidFill>
                <a:srgbClr val="3366CC"/>
              </a:solidFill>
            </a:rPr>
            <a:t>13.03.2013 № 60-рп</a:t>
          </a:r>
          <a:endParaRPr lang="ru-RU" sz="1400" b="1" kern="1200" dirty="0">
            <a:solidFill>
              <a:srgbClr val="3366CC"/>
            </a:solidFill>
          </a:endParaRPr>
        </a:p>
      </dsp:txBody>
      <dsp:txXfrm rot="5400000">
        <a:off x="4243046" y="-2424506"/>
        <a:ext cx="750507" cy="7620122"/>
      </dsp:txXfrm>
    </dsp:sp>
    <dsp:sp modelId="{4280607C-8251-4539-ABAF-E115C3729A69}">
      <dsp:nvSpPr>
        <dsp:cNvPr id="0" name=""/>
        <dsp:cNvSpPr/>
      </dsp:nvSpPr>
      <dsp:spPr>
        <a:xfrm rot="5400000">
          <a:off x="-173194" y="2190222"/>
          <a:ext cx="1154626" cy="80823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rgbClr val="3366CC"/>
            </a:solidFill>
          </a:endParaRPr>
        </a:p>
      </dsp:txBody>
      <dsp:txXfrm rot="5400000">
        <a:off x="-173194" y="2190222"/>
        <a:ext cx="1154626" cy="808238"/>
      </dsp:txXfrm>
    </dsp:sp>
    <dsp:sp modelId="{EDB2FE63-4DB1-4C0B-AA17-132EA2E063B8}">
      <dsp:nvSpPr>
        <dsp:cNvPr id="0" name=""/>
        <dsp:cNvSpPr/>
      </dsp:nvSpPr>
      <dsp:spPr>
        <a:xfrm rot="5400000">
          <a:off x="4243046" y="-1417779"/>
          <a:ext cx="750507" cy="762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3366CC"/>
              </a:solidFill>
            </a:rPr>
            <a:t>План мероприятий по реализации </a:t>
          </a:r>
          <a:r>
            <a:rPr lang="en-US" sz="1400" b="1" kern="1200" dirty="0" smtClean="0">
              <a:solidFill>
                <a:srgbClr val="3366CC"/>
              </a:solidFill>
            </a:rPr>
            <a:t>I</a:t>
          </a:r>
          <a:r>
            <a:rPr lang="ru-RU" sz="1400" b="1" kern="1200" dirty="0" smtClean="0">
              <a:solidFill>
                <a:srgbClr val="3366CC"/>
              </a:solidFill>
            </a:rPr>
            <a:t> этапа Концепции развития дополнительного образования детей на территории Архангельской </a:t>
          </a:r>
          <a:r>
            <a:rPr lang="ru-RU" sz="1400" b="1" kern="1200" dirty="0" smtClean="0">
              <a:solidFill>
                <a:srgbClr val="3366CC"/>
              </a:solidFill>
            </a:rPr>
            <a:t>области в </a:t>
          </a:r>
          <a:r>
            <a:rPr lang="ru-RU" sz="1400" b="1" kern="1200" dirty="0" smtClean="0">
              <a:solidFill>
                <a:srgbClr val="3366CC"/>
              </a:solidFill>
            </a:rPr>
            <a:t>2016 году, утв. распоряжением министерства образования и науки Архангельской области от 31 декабря 2015 года № 2602 </a:t>
          </a:r>
          <a:endParaRPr lang="ru-RU" sz="1400" kern="1200" dirty="0"/>
        </a:p>
      </dsp:txBody>
      <dsp:txXfrm rot="5400000">
        <a:off x="4243046" y="-1417779"/>
        <a:ext cx="750507" cy="7620122"/>
      </dsp:txXfrm>
    </dsp:sp>
    <dsp:sp modelId="{02EC27F5-78D3-432D-A2AC-E81C05AA1C49}">
      <dsp:nvSpPr>
        <dsp:cNvPr id="0" name=""/>
        <dsp:cNvSpPr/>
      </dsp:nvSpPr>
      <dsp:spPr>
        <a:xfrm rot="5400000">
          <a:off x="-173194" y="3196949"/>
          <a:ext cx="1154626" cy="808238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-173194" y="3196949"/>
        <a:ext cx="1154626" cy="808238"/>
      </dsp:txXfrm>
    </dsp:sp>
    <dsp:sp modelId="{B7E577CC-1713-4BEB-9C73-09F6DCD8C0FA}">
      <dsp:nvSpPr>
        <dsp:cNvPr id="0" name=""/>
        <dsp:cNvSpPr/>
      </dsp:nvSpPr>
      <dsp:spPr>
        <a:xfrm rot="5400000">
          <a:off x="4243046" y="-393347"/>
          <a:ext cx="750507" cy="762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3366CC"/>
              </a:solidFill>
            </a:rPr>
            <a:t>Совет по дополнительному образованию и воспитанию </a:t>
          </a:r>
          <a:r>
            <a:rPr lang="ru-RU" sz="1400" b="1" kern="1200" dirty="0" smtClean="0">
              <a:solidFill>
                <a:srgbClr val="3366CC"/>
              </a:solidFill>
            </a:rPr>
            <a:t>детей в </a:t>
          </a:r>
          <a:r>
            <a:rPr lang="ru-RU" sz="1400" b="1" kern="1200" dirty="0" smtClean="0">
              <a:solidFill>
                <a:srgbClr val="3366CC"/>
              </a:solidFill>
            </a:rPr>
            <a:t>Архангельской области, </a:t>
          </a:r>
          <a:r>
            <a:rPr lang="ru-RU" sz="1400" b="1" kern="1200" dirty="0" smtClean="0">
              <a:solidFill>
                <a:srgbClr val="3366CC"/>
              </a:solidFill>
            </a:rPr>
            <a:t/>
          </a:r>
          <a:br>
            <a:rPr lang="ru-RU" sz="1400" b="1" kern="1200" dirty="0" smtClean="0">
              <a:solidFill>
                <a:srgbClr val="3366CC"/>
              </a:solidFill>
            </a:rPr>
          </a:br>
          <a:r>
            <a:rPr lang="ru-RU" sz="1400" b="1" kern="1200" dirty="0" smtClean="0">
              <a:solidFill>
                <a:srgbClr val="3366CC"/>
              </a:solidFill>
            </a:rPr>
            <a:t>утв</a:t>
          </a:r>
          <a:r>
            <a:rPr lang="ru-RU" sz="1400" b="1" kern="1200" dirty="0" smtClean="0">
              <a:solidFill>
                <a:srgbClr val="3366CC"/>
              </a:solidFill>
            </a:rPr>
            <a:t>. распоряжением министерства образования и науки Архангельской области от 03 марта 2016 года № 391</a:t>
          </a:r>
          <a:endParaRPr lang="ru-RU" sz="1400" b="1" kern="1200" dirty="0">
            <a:solidFill>
              <a:srgbClr val="3366CC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3366CC"/>
            </a:solidFill>
          </a:endParaRPr>
        </a:p>
      </dsp:txBody>
      <dsp:txXfrm rot="5400000">
        <a:off x="4243046" y="-393347"/>
        <a:ext cx="750507" cy="7620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47" cy="496572"/>
          </a:xfrm>
          <a:prstGeom prst="rect">
            <a:avLst/>
          </a:prstGeom>
        </p:spPr>
        <p:txBody>
          <a:bodyPr vert="horz" lIns="92081" tIns="46040" rIns="92081" bIns="4604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6572"/>
          </a:xfrm>
          <a:prstGeom prst="rect">
            <a:avLst/>
          </a:prstGeom>
        </p:spPr>
        <p:txBody>
          <a:bodyPr vert="horz" lIns="92081" tIns="46040" rIns="92081" bIns="4604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CA2253-D1FA-4419-B973-F09EEF13ECD4}" type="datetimeFigureOut">
              <a:rPr lang="ru-RU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1" tIns="46040" rIns="92081" bIns="4604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88" y="4715034"/>
            <a:ext cx="5439101" cy="4467546"/>
          </a:xfrm>
          <a:prstGeom prst="rect">
            <a:avLst/>
          </a:prstGeom>
        </p:spPr>
        <p:txBody>
          <a:bodyPr vert="horz" lIns="92081" tIns="46040" rIns="92081" bIns="4604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471"/>
            <a:ext cx="2946247" cy="496571"/>
          </a:xfrm>
          <a:prstGeom prst="rect">
            <a:avLst/>
          </a:prstGeom>
        </p:spPr>
        <p:txBody>
          <a:bodyPr vert="horz" lIns="92081" tIns="46040" rIns="92081" bIns="4604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26" y="9428471"/>
            <a:ext cx="2946246" cy="496571"/>
          </a:xfrm>
          <a:prstGeom prst="rect">
            <a:avLst/>
          </a:prstGeom>
        </p:spPr>
        <p:txBody>
          <a:bodyPr vert="horz" lIns="92081" tIns="46040" rIns="92081" bIns="4604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3E1DFE-892A-4C75-A017-0BA3EBC28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E009E0-B314-400F-A89A-D3D7E2E86165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 txBox="1">
            <a:spLocks noGrp="1"/>
          </p:cNvSpPr>
          <p:nvPr/>
        </p:nvSpPr>
        <p:spPr bwMode="auto">
          <a:xfrm>
            <a:off x="3849826" y="9428471"/>
            <a:ext cx="2946246" cy="49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81" tIns="46040" rIns="92081" bIns="46040" anchor="b"/>
          <a:lstStyle/>
          <a:p>
            <a:pPr algn="r"/>
            <a:fld id="{3B6FFA07-6979-404B-AAB1-75D050D7837A}" type="slidenum">
              <a:rPr lang="ru-RU" sz="1200"/>
              <a:pPr algn="r"/>
              <a:t>9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798343-AFF8-4440-90BA-6EAE974B8850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5714F1-426B-439E-ACE5-2182286A0021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C3B8-955C-4D78-802D-A0FF3C0C313E}" type="datetime1">
              <a:rPr lang="ru-RU" smtClean="0"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0165-EB1C-4555-93EF-533BA6543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6A77-6683-41A6-AE40-8B5A9F0BD559}" type="datetime1">
              <a:rPr lang="ru-RU" smtClean="0"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06B0-0D22-4820-9848-7F6A15599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7461-BF30-44B4-B4E1-EF39B363B418}" type="datetime1">
              <a:rPr lang="ru-RU" smtClean="0"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CBDC-60DB-421A-88BB-67104B4DF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7F7A5-7A03-4225-A81F-B4A258CFA881}" type="datetime1">
              <a:rPr lang="ru-RU" smtClean="0"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B681-EBF7-4E7E-BED7-B4164CD79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A95C-243F-4B49-8530-D1424EF1E0C1}" type="datetime1">
              <a:rPr lang="ru-RU" smtClean="0"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3CF8-B98A-4CF8-A7DB-96F00EC1B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19A2D-3817-409A-AEA4-A9E7706AC42B}" type="datetime1">
              <a:rPr lang="ru-RU" smtClean="0"/>
              <a:t>27.06.2016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ACB8-6652-4B63-99B3-CD8176EF4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7410-E946-4736-971F-CA03240EB8BF}" type="datetime1">
              <a:rPr lang="ru-RU" smtClean="0"/>
              <a:t>27.06.2016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53402-2E4A-4CE3-8ADA-84D8B5C8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C6F8-2110-4BC5-ADA0-1FC9C8F2120C}" type="datetime1">
              <a:rPr lang="ru-RU" smtClean="0"/>
              <a:t>27.06.2016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3860-FD37-45AC-8123-FCB4A344B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ECE7-8025-4E1B-A277-8D8DB99B52B3}" type="datetime1">
              <a:rPr lang="ru-RU" smtClean="0"/>
              <a:t>27.06.2016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A48B-FA58-458F-8F9E-292B7E4E3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E168-7A07-4A3B-9CA9-147EAA86E4B3}" type="datetime1">
              <a:rPr lang="ru-RU" smtClean="0"/>
              <a:t>27.06.2016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519E-48E7-4BAB-8971-8520D4AF8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5C1A-1B76-41AC-93E2-3FBC111A23C6}" type="datetime1">
              <a:rPr lang="ru-RU" smtClean="0"/>
              <a:t>27.06.2016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D862-7A35-46BF-A92F-985E72256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1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3D6D6-696D-4805-A856-BAD91AF8B60D}" type="datetime1">
              <a:rPr lang="ru-RU" smtClean="0"/>
              <a:t>27.06.2016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0BE0C4-94BF-465A-AAC3-74CE59568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dopedu.ru/" TargetMode="External"/><Relationship Id="rId7" Type="http://schemas.openxmlformats.org/officeDocument/2006/relationships/hyperlink" Target="http://www.journal.&#1087;&#1088;&#1086;&#1076;&#1086;&#1076;.&#1088;&#1092;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://www.dop.edu.ru/" TargetMode="External"/><Relationship Id="rId10" Type="http://schemas.openxmlformats.org/officeDocument/2006/relationships/hyperlink" Target="http://www.arkh-edu.ru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aocok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!!Мероприятия2015\2015-11-25-Презентация МОНАО-ГИА ЕГЭ\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3" y="836613"/>
            <a:ext cx="1958975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87338" y="2528888"/>
            <a:ext cx="8569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3366"/>
                </a:solidFill>
                <a:latin typeface="Arial Black" pitchFamily="34" charset="0"/>
              </a:rPr>
              <a:t>О реализации Концепции развития </a:t>
            </a:r>
            <a:br>
              <a:rPr lang="ru-RU" altLang="ru-RU" sz="2800" b="1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altLang="ru-RU" sz="2800" b="1">
                <a:solidFill>
                  <a:srgbClr val="003366"/>
                </a:solidFill>
                <a:latin typeface="Arial Black" pitchFamily="34" charset="0"/>
              </a:rPr>
              <a:t>дополнительного образования детей </a:t>
            </a:r>
            <a:br>
              <a:rPr lang="ru-RU" altLang="ru-RU" sz="2800" b="1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altLang="ru-RU" sz="2800" b="1">
                <a:solidFill>
                  <a:srgbClr val="003366"/>
                </a:solidFill>
                <a:latin typeface="Arial Black" pitchFamily="34" charset="0"/>
              </a:rPr>
              <a:t>в Российской Федерации </a:t>
            </a:r>
            <a:br>
              <a:rPr lang="ru-RU" altLang="ru-RU" sz="2800" b="1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altLang="ru-RU" sz="2800" b="1">
                <a:solidFill>
                  <a:srgbClr val="003366"/>
                </a:solidFill>
                <a:latin typeface="Arial Black" pitchFamily="34" charset="0"/>
              </a:rPr>
              <a:t>на территории Архангельской области</a:t>
            </a:r>
            <a:endParaRPr lang="ru-RU" sz="2800" b="1">
              <a:solidFill>
                <a:srgbClr val="003366"/>
              </a:solidFill>
              <a:latin typeface="Arial Black" pitchFamily="34" charset="0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042988" y="5157788"/>
            <a:ext cx="7058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Е.В. Молчанова, </a:t>
            </a:r>
            <a:r>
              <a:rPr lang="ru-RU" altLang="ru-RU" sz="1400" b="1"/>
              <a:t>исполняющий обязанности </a:t>
            </a:r>
            <a:br>
              <a:rPr lang="ru-RU" altLang="ru-RU" sz="1400" b="1"/>
            </a:br>
            <a:r>
              <a:rPr lang="ru-RU" altLang="ru-RU" sz="1400" b="1"/>
              <a:t>министра образования и науки Архангельской области</a:t>
            </a:r>
            <a:endParaRPr lang="ru-RU" sz="1400" b="1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490913" y="6308725"/>
            <a:ext cx="21605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29 июня 2016 года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4" name="Picture 22" descr="BH-GapAnalysis-06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2515840"/>
            <a:ext cx="9144000" cy="30734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42988" y="4797524"/>
            <a:ext cx="6840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Государственно-частное и социальное партнерство</a:t>
            </a:r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611188" y="5215731"/>
            <a:ext cx="8208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003399"/>
                </a:solidFill>
              </a:rPr>
              <a:t>Федеральный закон от 13 июля 2015 № 224-ФЗ «О государственно-частном партнерстве, </a:t>
            </a:r>
            <a:r>
              <a:rPr lang="ru-RU" sz="1400" b="1" dirty="0" err="1">
                <a:solidFill>
                  <a:srgbClr val="003399"/>
                </a:solidFill>
              </a:rPr>
              <a:t>муниципально-частном</a:t>
            </a:r>
            <a:r>
              <a:rPr lang="ru-RU" sz="1400" b="1" dirty="0">
                <a:solidFill>
                  <a:srgbClr val="003399"/>
                </a:solidFill>
              </a:rPr>
              <a:t> партнерстве в Российской Федерации»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611188" y="5726385"/>
            <a:ext cx="8137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003399"/>
                </a:solidFill>
                <a:latin typeface="Arial Narrow" pitchFamily="34" charset="0"/>
              </a:rPr>
              <a:t>Методические рекомендации по развитию государственно-частного и социального партнерства в системе дополнительного образования от 29 сентября 2015 года</a:t>
            </a:r>
            <a:r>
              <a:rPr lang="ru-RU" sz="1400" b="1" dirty="0">
                <a:solidFill>
                  <a:srgbClr val="003399"/>
                </a:solidFill>
              </a:rPr>
              <a:t> </a:t>
            </a:r>
            <a:r>
              <a:rPr lang="ru-RU" sz="1400" b="1" dirty="0">
                <a:solidFill>
                  <a:srgbClr val="003399"/>
                </a:solidFill>
                <a:latin typeface="Arial Narrow" pitchFamily="34" charset="0"/>
              </a:rPr>
              <a:t>№ 09-2638 (12 моделей реализации проектов сетевого взаимодействия, ГЧП, социального партнерства)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043608" y="1053108"/>
            <a:ext cx="68405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Техническое творчество</a:t>
            </a:r>
          </a:p>
        </p:txBody>
      </p:sp>
      <p:sp>
        <p:nvSpPr>
          <p:cNvPr id="23559" name="Прямоугольник 4"/>
          <p:cNvSpPr>
            <a:spLocks noChangeArrowheads="1"/>
          </p:cNvSpPr>
          <p:nvPr/>
        </p:nvSpPr>
        <p:spPr bwMode="auto">
          <a:xfrm>
            <a:off x="611188" y="1471315"/>
            <a:ext cx="82089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003399"/>
                </a:solidFill>
              </a:rPr>
              <a:t>Инвестиционная стратегия Архангельской области до 2025 года, утв. распоряжением Правительства Архангельской области от 25 февраля 2016 года № 46-рп</a:t>
            </a:r>
          </a:p>
        </p:txBody>
      </p:sp>
      <p:sp>
        <p:nvSpPr>
          <p:cNvPr id="23560" name="Прямоугольник 4"/>
          <p:cNvSpPr>
            <a:spLocks noChangeArrowheads="1"/>
          </p:cNvSpPr>
          <p:nvPr/>
        </p:nvSpPr>
        <p:spPr bwMode="auto">
          <a:xfrm>
            <a:off x="611188" y="1978670"/>
            <a:ext cx="82089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solidFill>
                  <a:srgbClr val="003399"/>
                </a:solidFill>
              </a:rPr>
              <a:t>План мероприятий, направленных на обеспечение стабильного социально-экономического развития Архангельской области на 2016-2018 годы, утв. распоряжением Правительства Архангельской области от 26 апреля 2016 года № 154-рп</a:t>
            </a:r>
          </a:p>
        </p:txBody>
      </p:sp>
      <p:pic>
        <p:nvPicPr>
          <p:cNvPr id="23561" name="Picture 9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561232"/>
            <a:ext cx="431800" cy="355600"/>
          </a:xfrm>
          <a:prstGeom prst="rect">
            <a:avLst/>
          </a:prstGeom>
          <a:noFill/>
        </p:spPr>
      </p:pic>
      <p:pic>
        <p:nvPicPr>
          <p:cNvPr id="23562" name="Picture 10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301208"/>
            <a:ext cx="431800" cy="355600"/>
          </a:xfrm>
          <a:prstGeom prst="rect">
            <a:avLst/>
          </a:prstGeom>
          <a:noFill/>
        </p:spPr>
      </p:pic>
      <p:pic>
        <p:nvPicPr>
          <p:cNvPr id="23563" name="Picture 11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65288"/>
            <a:ext cx="431800" cy="355600"/>
          </a:xfrm>
          <a:prstGeom prst="rect">
            <a:avLst/>
          </a:prstGeom>
          <a:noFill/>
        </p:spPr>
      </p:pic>
      <p:pic>
        <p:nvPicPr>
          <p:cNvPr id="23564" name="Picture 12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09704"/>
            <a:ext cx="431800" cy="355600"/>
          </a:xfrm>
          <a:prstGeom prst="rect">
            <a:avLst/>
          </a:prstGeom>
          <a:noFill/>
        </p:spPr>
      </p:pic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492500" y="2859658"/>
            <a:ext cx="2144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Мероприятия </a:t>
            </a:r>
          </a:p>
          <a:p>
            <a:pPr algn="ctr"/>
            <a:r>
              <a:rPr lang="ru-RU" b="1" dirty="0">
                <a:solidFill>
                  <a:srgbClr val="990000"/>
                </a:solidFill>
              </a:rPr>
              <a:t>с обучающимися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619250" y="3507730"/>
            <a:ext cx="178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</a:rPr>
              <a:t>Мероприятия </a:t>
            </a:r>
          </a:p>
          <a:p>
            <a:pPr algn="ctr"/>
            <a:r>
              <a:rPr lang="ru-RU" b="1" dirty="0">
                <a:solidFill>
                  <a:srgbClr val="990000"/>
                </a:solidFill>
              </a:rPr>
              <a:t>с педагогами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5003800" y="3651746"/>
            <a:ext cx="2713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solidFill>
                  <a:srgbClr val="990000"/>
                </a:solidFill>
              </a:rPr>
              <a:t>Профориентационная</a:t>
            </a:r>
            <a:endParaRPr lang="ru-RU" b="1" dirty="0">
              <a:solidFill>
                <a:srgbClr val="990000"/>
              </a:solidFill>
            </a:endParaRPr>
          </a:p>
          <a:p>
            <a:pPr algn="ctr"/>
            <a:r>
              <a:rPr lang="ru-RU" b="1" dirty="0">
                <a:solidFill>
                  <a:srgbClr val="990000"/>
                </a:solidFill>
              </a:rPr>
              <a:t>работа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 rot="-1056214">
            <a:off x="249238" y="2844485"/>
            <a:ext cx="3386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3399"/>
                </a:solidFill>
              </a:rPr>
              <a:t>Инфраструктура </a:t>
            </a:r>
          </a:p>
          <a:p>
            <a:pPr algn="ctr"/>
            <a:r>
              <a:rPr lang="ru-RU" sz="2000" b="1" dirty="0">
                <a:solidFill>
                  <a:srgbClr val="003399"/>
                </a:solidFill>
              </a:rPr>
              <a:t>технического творчества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 rot="1348766">
            <a:off x="5556250" y="3057335"/>
            <a:ext cx="3336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solidFill>
                  <a:srgbClr val="003399"/>
                </a:solidFill>
              </a:rPr>
              <a:t>Техносфера</a:t>
            </a:r>
            <a:r>
              <a:rPr lang="ru-RU" sz="2000" b="1" dirty="0">
                <a:solidFill>
                  <a:srgbClr val="003399"/>
                </a:solidFill>
              </a:rPr>
              <a:t> учреждений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B681-EBF7-4E7E-BED7-B4164CD79A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8169" y="86519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Прямоугольник 1"/>
          <p:cNvSpPr>
            <a:spLocks noChangeArrowheads="1"/>
          </p:cNvSpPr>
          <p:nvPr/>
        </p:nvSpPr>
        <p:spPr bwMode="auto">
          <a:xfrm>
            <a:off x="1374775" y="1268413"/>
            <a:ext cx="63944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000" b="1" dirty="0">
                <a:solidFill>
                  <a:srgbClr val="003366"/>
                </a:solidFill>
                <a:latin typeface="Arial Black" pitchFamily="34" charset="0"/>
              </a:rPr>
              <a:t>Робототехника</a:t>
            </a:r>
          </a:p>
        </p:txBody>
      </p:sp>
      <p:grpSp>
        <p:nvGrpSpPr>
          <p:cNvPr id="44035" name="Группа 3"/>
          <p:cNvGrpSpPr>
            <a:grpSpLocks/>
          </p:cNvGrpSpPr>
          <p:nvPr/>
        </p:nvGrpSpPr>
        <p:grpSpPr bwMode="auto">
          <a:xfrm>
            <a:off x="311150" y="1628775"/>
            <a:ext cx="8520113" cy="2822575"/>
            <a:chOff x="111419" y="2190954"/>
            <a:chExt cx="8521045" cy="2822222"/>
          </a:xfrm>
        </p:grpSpPr>
        <p:sp>
          <p:nvSpPr>
            <p:cNvPr id="56" name="Овал 55"/>
            <p:cNvSpPr>
              <a:spLocks noChangeArrowheads="1"/>
            </p:cNvSpPr>
            <p:nvPr/>
          </p:nvSpPr>
          <p:spPr bwMode="auto">
            <a:xfrm>
              <a:off x="5831808" y="2390954"/>
              <a:ext cx="1052627" cy="1053968"/>
            </a:xfrm>
            <a:prstGeom prst="ellipse">
              <a:avLst/>
            </a:prstGeom>
            <a:solidFill>
              <a:srgbClr val="799FCD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Овал 56"/>
            <p:cNvSpPr>
              <a:spLocks noChangeArrowheads="1"/>
            </p:cNvSpPr>
            <p:nvPr/>
          </p:nvSpPr>
          <p:spPr bwMode="auto">
            <a:xfrm>
              <a:off x="6109650" y="3152859"/>
              <a:ext cx="1052628" cy="1053968"/>
            </a:xfrm>
            <a:prstGeom prst="ellipse">
              <a:avLst/>
            </a:prstGeom>
            <a:solidFill>
              <a:srgbClr val="799FCD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9" name="Овал 58"/>
            <p:cNvSpPr>
              <a:spLocks noChangeArrowheads="1"/>
            </p:cNvSpPr>
            <p:nvPr/>
          </p:nvSpPr>
          <p:spPr bwMode="auto">
            <a:xfrm>
              <a:off x="5974698" y="3944923"/>
              <a:ext cx="1054215" cy="1053968"/>
            </a:xfrm>
            <a:prstGeom prst="ellipse">
              <a:avLst/>
            </a:prstGeom>
            <a:solidFill>
              <a:srgbClr val="799FCD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3" name="Овал 52"/>
            <p:cNvSpPr>
              <a:spLocks noChangeArrowheads="1"/>
            </p:cNvSpPr>
            <p:nvPr/>
          </p:nvSpPr>
          <p:spPr bwMode="auto">
            <a:xfrm>
              <a:off x="4256835" y="2560796"/>
              <a:ext cx="2438667" cy="2438095"/>
            </a:xfrm>
            <a:prstGeom prst="ellipse">
              <a:avLst/>
            </a:prstGeom>
            <a:solidFill>
              <a:srgbClr val="799FCD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8" name="Овал 47"/>
            <p:cNvSpPr>
              <a:spLocks noChangeArrowheads="1"/>
            </p:cNvSpPr>
            <p:nvPr/>
          </p:nvSpPr>
          <p:spPr bwMode="auto">
            <a:xfrm>
              <a:off x="2218262" y="4062383"/>
              <a:ext cx="949429" cy="950793"/>
            </a:xfrm>
            <a:prstGeom prst="ellipse">
              <a:avLst/>
            </a:prstGeom>
            <a:solidFill>
              <a:srgbClr val="799FCD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Овал 44"/>
            <p:cNvSpPr>
              <a:spLocks noChangeArrowheads="1"/>
            </p:cNvSpPr>
            <p:nvPr/>
          </p:nvSpPr>
          <p:spPr bwMode="auto">
            <a:xfrm>
              <a:off x="1681629" y="3414764"/>
              <a:ext cx="1052627" cy="1055555"/>
            </a:xfrm>
            <a:prstGeom prst="ellipse">
              <a:avLst/>
            </a:prstGeom>
            <a:solidFill>
              <a:srgbClr val="799FCD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Овал 31"/>
            <p:cNvSpPr>
              <a:spLocks noChangeArrowheads="1"/>
            </p:cNvSpPr>
            <p:nvPr/>
          </p:nvSpPr>
          <p:spPr bwMode="auto">
            <a:xfrm>
              <a:off x="1537150" y="2695716"/>
              <a:ext cx="1054215" cy="1053968"/>
            </a:xfrm>
            <a:prstGeom prst="ellipse">
              <a:avLst/>
            </a:prstGeom>
            <a:solidFill>
              <a:srgbClr val="799FCD"/>
            </a:solidFill>
            <a:ln w="254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grpSp>
          <p:nvGrpSpPr>
            <p:cNvPr id="44053" name="Группа 14"/>
            <p:cNvGrpSpPr>
              <a:grpSpLocks/>
            </p:cNvGrpSpPr>
            <p:nvPr/>
          </p:nvGrpSpPr>
          <p:grpSpPr bwMode="auto">
            <a:xfrm>
              <a:off x="2230964" y="2190954"/>
              <a:ext cx="2437079" cy="2438095"/>
              <a:chOff x="1156788" y="2462520"/>
              <a:chExt cx="2437357" cy="2438818"/>
            </a:xfrm>
          </p:grpSpPr>
          <p:sp>
            <p:nvSpPr>
              <p:cNvPr id="35" name="Овал 34"/>
              <p:cNvSpPr>
                <a:spLocks noChangeArrowheads="1"/>
              </p:cNvSpPr>
              <p:nvPr/>
            </p:nvSpPr>
            <p:spPr bwMode="auto">
              <a:xfrm>
                <a:off x="1156788" y="2462520"/>
                <a:ext cx="2437357" cy="2438818"/>
              </a:xfrm>
              <a:prstGeom prst="ellipse">
                <a:avLst/>
              </a:prstGeom>
              <a:solidFill>
                <a:srgbClr val="799FCD"/>
              </a:solidFill>
              <a:ln w="25400" algn="ctr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4068" name="Прямоугольник 13"/>
              <p:cNvSpPr>
                <a:spLocks noChangeArrowheads="1"/>
              </p:cNvSpPr>
              <p:nvPr/>
            </p:nvSpPr>
            <p:spPr bwMode="auto">
              <a:xfrm>
                <a:off x="1498201" y="2894667"/>
                <a:ext cx="1890897" cy="1631496"/>
              </a:xfrm>
              <a:prstGeom prst="rect">
                <a:avLst/>
              </a:prstGeom>
              <a:solidFill>
                <a:srgbClr val="799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chemeClr val="bg1"/>
                    </a:solidFill>
                  </a:rPr>
                  <a:t>УЧРЕЖДЕНИЯ ДОПОЛНИ-</a:t>
                </a:r>
                <a:br>
                  <a:rPr lang="ru-RU" sz="2000" b="1" dirty="0">
                    <a:solidFill>
                      <a:schemeClr val="bg1"/>
                    </a:solidFill>
                  </a:rPr>
                </a:br>
                <a:r>
                  <a:rPr lang="ru-RU" sz="2000" b="1" dirty="0">
                    <a:solidFill>
                      <a:schemeClr val="bg1"/>
                    </a:solidFill>
                  </a:rPr>
                  <a:t>ТЕЛЬНОГО ОБРАЗОВАНИЯ </a:t>
                </a:r>
                <a:br>
                  <a:rPr lang="ru-RU" sz="2000" b="1" dirty="0">
                    <a:solidFill>
                      <a:schemeClr val="bg1"/>
                    </a:solidFill>
                  </a:rPr>
                </a:br>
                <a:r>
                  <a:rPr lang="ru-RU" sz="2000" b="1" dirty="0">
                    <a:solidFill>
                      <a:schemeClr val="bg1"/>
                    </a:solidFill>
                  </a:rPr>
                  <a:t>ДЕТЕЙ</a:t>
                </a:r>
              </a:p>
            </p:txBody>
          </p:sp>
        </p:grpSp>
        <p:sp>
          <p:nvSpPr>
            <p:cNvPr id="44054" name="Прямоугольник 68"/>
            <p:cNvSpPr>
              <a:spLocks noChangeArrowheads="1"/>
            </p:cNvSpPr>
            <p:nvPr/>
          </p:nvSpPr>
          <p:spPr bwMode="auto">
            <a:xfrm>
              <a:off x="1695917" y="2814763"/>
              <a:ext cx="749382" cy="761905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>
                  <a:solidFill>
                    <a:schemeClr val="bg1"/>
                  </a:solidFill>
                </a:rPr>
                <a:t>17</a:t>
              </a:r>
              <a:endParaRPr lang="ru-RU" sz="3600" b="1">
                <a:solidFill>
                  <a:schemeClr val="bg1"/>
                </a:solidFill>
              </a:endParaRPr>
            </a:p>
          </p:txBody>
        </p:sp>
        <p:sp>
          <p:nvSpPr>
            <p:cNvPr id="44055" name="Прямоугольник 3"/>
            <p:cNvSpPr>
              <a:spLocks noChangeArrowheads="1"/>
            </p:cNvSpPr>
            <p:nvPr/>
          </p:nvSpPr>
          <p:spPr bwMode="auto">
            <a:xfrm>
              <a:off x="6884435" y="2692541"/>
              <a:ext cx="1292366" cy="304762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>
                  <a:solidFill>
                    <a:srgbClr val="003366"/>
                  </a:solidFill>
                  <a:latin typeface="Arial" charset="0"/>
                </a:rPr>
                <a:t>объединений</a:t>
              </a:r>
            </a:p>
          </p:txBody>
        </p:sp>
        <p:sp>
          <p:nvSpPr>
            <p:cNvPr id="44056" name="Прямоугольник 68"/>
            <p:cNvSpPr>
              <a:spLocks noChangeArrowheads="1"/>
            </p:cNvSpPr>
            <p:nvPr/>
          </p:nvSpPr>
          <p:spPr bwMode="auto">
            <a:xfrm>
              <a:off x="1727671" y="3636986"/>
              <a:ext cx="879571" cy="641269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bg1"/>
                  </a:solidFill>
                </a:rPr>
                <a:t>248</a:t>
              </a:r>
            </a:p>
          </p:txBody>
        </p:sp>
        <p:sp>
          <p:nvSpPr>
            <p:cNvPr id="44057" name="Прямоугольник 3"/>
            <p:cNvSpPr>
              <a:spLocks noChangeArrowheads="1"/>
            </p:cNvSpPr>
            <p:nvPr/>
          </p:nvSpPr>
          <p:spPr bwMode="auto">
            <a:xfrm>
              <a:off x="246371" y="3790954"/>
              <a:ext cx="1479712" cy="336508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>
                  <a:solidFill>
                    <a:srgbClr val="003366"/>
                  </a:solidFill>
                  <a:latin typeface="Arial" charset="0"/>
                </a:rPr>
                <a:t>обучающихся</a:t>
              </a:r>
            </a:p>
          </p:txBody>
        </p:sp>
        <p:sp>
          <p:nvSpPr>
            <p:cNvPr id="44058" name="Прямоугольник 68"/>
            <p:cNvSpPr>
              <a:spLocks noChangeArrowheads="1"/>
            </p:cNvSpPr>
            <p:nvPr/>
          </p:nvSpPr>
          <p:spPr bwMode="auto">
            <a:xfrm>
              <a:off x="2372266" y="4206827"/>
              <a:ext cx="647771" cy="641270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4059" name="Прямоугольник 3"/>
            <p:cNvSpPr>
              <a:spLocks noChangeArrowheads="1"/>
            </p:cNvSpPr>
            <p:nvPr/>
          </p:nvSpPr>
          <p:spPr bwMode="auto">
            <a:xfrm>
              <a:off x="1137056" y="4422700"/>
              <a:ext cx="1120898" cy="336508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>
                  <a:solidFill>
                    <a:srgbClr val="003366"/>
                  </a:solidFill>
                  <a:latin typeface="Arial" charset="0"/>
                </a:rPr>
                <a:t>педагогов</a:t>
              </a:r>
            </a:p>
          </p:txBody>
        </p:sp>
        <p:sp>
          <p:nvSpPr>
            <p:cNvPr id="44060" name="Прямоугольник 13"/>
            <p:cNvSpPr>
              <a:spLocks noChangeArrowheads="1"/>
            </p:cNvSpPr>
            <p:nvPr/>
          </p:nvSpPr>
          <p:spPr bwMode="auto">
            <a:xfrm>
              <a:off x="4521977" y="3270319"/>
              <a:ext cx="2029047" cy="1006349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solidFill>
                    <a:schemeClr val="bg1"/>
                  </a:solidFill>
                </a:rPr>
                <a:t>ОБЩЕОБРАЗО-ВАТЕЛЬНЫЕ УЧРЕЖДЕНИЯ</a:t>
              </a:r>
            </a:p>
          </p:txBody>
        </p:sp>
        <p:sp>
          <p:nvSpPr>
            <p:cNvPr id="44061" name="Прямоугольник 68"/>
            <p:cNvSpPr>
              <a:spLocks noChangeArrowheads="1"/>
            </p:cNvSpPr>
            <p:nvPr/>
          </p:nvSpPr>
          <p:spPr bwMode="auto">
            <a:xfrm>
              <a:off x="6087423" y="2502065"/>
              <a:ext cx="749382" cy="761905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>
                  <a:solidFill>
                    <a:schemeClr val="bg1"/>
                  </a:solidFill>
                </a:rPr>
                <a:t>37</a:t>
              </a:r>
              <a:endParaRPr lang="ru-RU" sz="3600" b="1">
                <a:solidFill>
                  <a:schemeClr val="bg1"/>
                </a:solidFill>
              </a:endParaRPr>
            </a:p>
          </p:txBody>
        </p:sp>
        <p:sp>
          <p:nvSpPr>
            <p:cNvPr id="44062" name="Прямоугольник 3"/>
            <p:cNvSpPr>
              <a:spLocks noChangeArrowheads="1"/>
            </p:cNvSpPr>
            <p:nvPr/>
          </p:nvSpPr>
          <p:spPr bwMode="auto">
            <a:xfrm>
              <a:off x="111419" y="3030636"/>
              <a:ext cx="1452721" cy="336508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ru-RU" sz="1600">
                  <a:solidFill>
                    <a:srgbClr val="003366"/>
                  </a:solidFill>
                  <a:latin typeface="Arial" charset="0"/>
                </a:rPr>
                <a:t>объединений</a:t>
              </a:r>
            </a:p>
          </p:txBody>
        </p:sp>
        <p:sp>
          <p:nvSpPr>
            <p:cNvPr id="44063" name="Прямоугольник 68"/>
            <p:cNvSpPr>
              <a:spLocks noChangeArrowheads="1"/>
            </p:cNvSpPr>
            <p:nvPr/>
          </p:nvSpPr>
          <p:spPr bwMode="auto">
            <a:xfrm>
              <a:off x="6266830" y="3356033"/>
              <a:ext cx="879571" cy="641270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372</a:t>
              </a:r>
            </a:p>
          </p:txBody>
        </p:sp>
        <p:sp>
          <p:nvSpPr>
            <p:cNvPr id="44064" name="Прямоугольник 3"/>
            <p:cNvSpPr>
              <a:spLocks noChangeArrowheads="1"/>
            </p:cNvSpPr>
            <p:nvPr/>
          </p:nvSpPr>
          <p:spPr bwMode="auto">
            <a:xfrm>
              <a:off x="7152752" y="3510002"/>
              <a:ext cx="1479712" cy="336507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3366"/>
                  </a:solidFill>
                  <a:latin typeface="Arial" charset="0"/>
                </a:rPr>
                <a:t>обучающихся</a:t>
              </a:r>
            </a:p>
          </p:txBody>
        </p:sp>
        <p:sp>
          <p:nvSpPr>
            <p:cNvPr id="44065" name="Прямоугольник 68"/>
            <p:cNvSpPr>
              <a:spLocks noChangeArrowheads="1"/>
            </p:cNvSpPr>
            <p:nvPr/>
          </p:nvSpPr>
          <p:spPr bwMode="auto">
            <a:xfrm>
              <a:off x="6209673" y="4192541"/>
              <a:ext cx="647771" cy="641270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3600" b="1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44066" name="Прямоугольник 3"/>
            <p:cNvSpPr>
              <a:spLocks noChangeArrowheads="1"/>
            </p:cNvSpPr>
            <p:nvPr/>
          </p:nvSpPr>
          <p:spPr bwMode="auto">
            <a:xfrm>
              <a:off x="7059079" y="4360795"/>
              <a:ext cx="1120898" cy="336508"/>
            </a:xfrm>
            <a:prstGeom prst="rect">
              <a:avLst/>
            </a:prstGeom>
            <a:solidFill>
              <a:srgbClr val="799FCD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rgbClr val="003366"/>
                  </a:solidFill>
                  <a:latin typeface="Arial" charset="0"/>
                </a:rPr>
                <a:t>педагогов</a:t>
              </a:r>
            </a:p>
          </p:txBody>
        </p:sp>
      </p:grpSp>
      <p:grpSp>
        <p:nvGrpSpPr>
          <p:cNvPr id="44036" name="Группа 5"/>
          <p:cNvGrpSpPr>
            <a:grpSpLocks/>
          </p:cNvGrpSpPr>
          <p:nvPr/>
        </p:nvGrpSpPr>
        <p:grpSpPr bwMode="auto">
          <a:xfrm>
            <a:off x="1476375" y="4724400"/>
            <a:ext cx="7199313" cy="641350"/>
            <a:chOff x="467544" y="4960008"/>
            <a:chExt cx="7200800" cy="641567"/>
          </a:xfrm>
        </p:grpSpPr>
        <p:sp>
          <p:nvSpPr>
            <p:cNvPr id="44042" name="Прямоугольник 4"/>
            <p:cNvSpPr>
              <a:spLocks noChangeArrowheads="1"/>
            </p:cNvSpPr>
            <p:nvPr/>
          </p:nvSpPr>
          <p:spPr bwMode="auto">
            <a:xfrm>
              <a:off x="1920407" y="4960008"/>
              <a:ext cx="5747937" cy="64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3366"/>
                  </a:solidFill>
                  <a:latin typeface="Arial" charset="0"/>
                </a:rPr>
                <a:t>Архангельск, Новодвинск, Северодвинск, </a:t>
              </a:r>
              <a:br>
                <a:rPr lang="ru-RU">
                  <a:solidFill>
                    <a:srgbClr val="003366"/>
                  </a:solidFill>
                  <a:latin typeface="Arial" charset="0"/>
                </a:rPr>
              </a:br>
              <a:r>
                <a:rPr lang="ru-RU">
                  <a:solidFill>
                    <a:srgbClr val="003366"/>
                  </a:solidFill>
                  <a:latin typeface="Arial" charset="0"/>
                </a:rPr>
                <a:t>Котлас, Мирный, Коряжма</a:t>
              </a:r>
            </a:p>
          </p:txBody>
        </p:sp>
        <p:grpSp>
          <p:nvGrpSpPr>
            <p:cNvPr id="44043" name="Группа 9"/>
            <p:cNvGrpSpPr>
              <a:grpSpLocks/>
            </p:cNvGrpSpPr>
            <p:nvPr/>
          </p:nvGrpSpPr>
          <p:grpSpPr bwMode="auto">
            <a:xfrm>
              <a:off x="467544" y="4960008"/>
              <a:ext cx="1364055" cy="370012"/>
              <a:chOff x="4139952" y="4260915"/>
              <a:chExt cx="1363456" cy="370003"/>
            </a:xfrm>
          </p:grpSpPr>
          <p:sp>
            <p:nvSpPr>
              <p:cNvPr id="69" name="Прямоугольник 68"/>
              <p:cNvSpPr/>
              <p:nvPr/>
            </p:nvSpPr>
            <p:spPr>
              <a:xfrm>
                <a:off x="4139952" y="4260915"/>
                <a:ext cx="1363346" cy="37000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045" name="TextBox 51"/>
              <p:cNvSpPr txBox="1">
                <a:spLocks noChangeArrowheads="1"/>
              </p:cNvSpPr>
              <p:nvPr/>
            </p:nvSpPr>
            <p:spPr bwMode="auto">
              <a:xfrm>
                <a:off x="4139952" y="4260915"/>
                <a:ext cx="1363456" cy="366703"/>
              </a:xfrm>
              <a:prstGeom prst="rect">
                <a:avLst/>
              </a:prstGeom>
              <a:solidFill>
                <a:srgbClr val="799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>
                    <a:solidFill>
                      <a:schemeClr val="bg1"/>
                    </a:solidFill>
                  </a:rPr>
                  <a:t>Города</a:t>
                </a:r>
              </a:p>
            </p:txBody>
          </p:sp>
        </p:grpSp>
      </p:grpSp>
      <p:grpSp>
        <p:nvGrpSpPr>
          <p:cNvPr id="44037" name="Группа 6"/>
          <p:cNvGrpSpPr>
            <a:grpSpLocks/>
          </p:cNvGrpSpPr>
          <p:nvPr/>
        </p:nvGrpSpPr>
        <p:grpSpPr bwMode="auto">
          <a:xfrm>
            <a:off x="1403350" y="5373688"/>
            <a:ext cx="7199313" cy="925512"/>
            <a:chOff x="467543" y="5798022"/>
            <a:chExt cx="7200801" cy="925960"/>
          </a:xfrm>
        </p:grpSpPr>
        <p:sp>
          <p:nvSpPr>
            <p:cNvPr id="44038" name="Прямоугольник 70"/>
            <p:cNvSpPr>
              <a:spLocks noChangeArrowheads="1"/>
            </p:cNvSpPr>
            <p:nvPr/>
          </p:nvSpPr>
          <p:spPr bwMode="auto">
            <a:xfrm>
              <a:off x="1920406" y="5807552"/>
              <a:ext cx="5747938" cy="916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3366"/>
                  </a:solidFill>
                  <a:latin typeface="Arial" charset="0"/>
                </a:rPr>
                <a:t>Вилегодский, Каргопольский, Коношский, Ленский, Устьянский, Пинежский, Холмогорский, Шенкурский, Плесецкий</a:t>
              </a:r>
            </a:p>
          </p:txBody>
        </p:sp>
        <p:grpSp>
          <p:nvGrpSpPr>
            <p:cNvPr id="44039" name="Группа 9"/>
            <p:cNvGrpSpPr>
              <a:grpSpLocks/>
            </p:cNvGrpSpPr>
            <p:nvPr/>
          </p:nvGrpSpPr>
          <p:grpSpPr bwMode="auto">
            <a:xfrm>
              <a:off x="467543" y="5798022"/>
              <a:ext cx="1364055" cy="370066"/>
              <a:chOff x="4139952" y="4260915"/>
              <a:chExt cx="1363456" cy="370057"/>
            </a:xfrm>
          </p:grpSpPr>
          <p:sp>
            <p:nvSpPr>
              <p:cNvPr id="73" name="Прямоугольник 72"/>
              <p:cNvSpPr/>
              <p:nvPr/>
            </p:nvSpPr>
            <p:spPr>
              <a:xfrm>
                <a:off x="4139952" y="4260915"/>
                <a:ext cx="1363346" cy="370057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041" name="TextBox 51"/>
              <p:cNvSpPr txBox="1">
                <a:spLocks noChangeArrowheads="1"/>
              </p:cNvSpPr>
              <p:nvPr/>
            </p:nvSpPr>
            <p:spPr bwMode="auto">
              <a:xfrm>
                <a:off x="4139952" y="4260915"/>
                <a:ext cx="1363456" cy="366703"/>
              </a:xfrm>
              <a:prstGeom prst="rect">
                <a:avLst/>
              </a:prstGeom>
              <a:solidFill>
                <a:srgbClr val="799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>
                    <a:solidFill>
                      <a:schemeClr val="bg1"/>
                    </a:solidFill>
                  </a:rPr>
                  <a:t>Районы</a:t>
                </a:r>
              </a:p>
            </p:txBody>
          </p:sp>
        </p:grpSp>
      </p:grp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8"/>
          <p:cNvSpPr>
            <a:spLocks noChangeArrowheads="1"/>
          </p:cNvSpPr>
          <p:nvPr/>
        </p:nvSpPr>
        <p:spPr bwMode="auto">
          <a:xfrm>
            <a:off x="241300" y="1190625"/>
            <a:ext cx="86598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3300"/>
                </a:solidFill>
                <a:latin typeface="Arial" charset="0"/>
              </a:rPr>
              <a:t>О</a:t>
            </a:r>
            <a:r>
              <a:rPr lang="ru-RU" altLang="ru-RU" sz="2000" b="1">
                <a:solidFill>
                  <a:srgbClr val="CC3300"/>
                </a:solidFill>
                <a:latin typeface="Arial Black" pitchFamily="34" charset="0"/>
              </a:rPr>
              <a:t>бновление содержания дополнительного образования</a:t>
            </a:r>
          </a:p>
        </p:txBody>
      </p:sp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2870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Естественнонаучная</a:t>
            </a:r>
            <a:b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направленность</a:t>
            </a:r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6300788" y="3860800"/>
            <a:ext cx="250983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Художественная</a:t>
            </a:r>
            <a:b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направленность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79388" y="3716338"/>
            <a:ext cx="33750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Туристско-краеведческая</a:t>
            </a:r>
            <a:b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направленность</a:t>
            </a: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5795963" y="1700213"/>
            <a:ext cx="29511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Научно-техническая</a:t>
            </a:r>
            <a:b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направленность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2987675" y="4868863"/>
            <a:ext cx="3529013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Социально-педагогическая</a:t>
            </a:r>
            <a:b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направленность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2922588" y="2636838"/>
            <a:ext cx="329882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Физкультурно-спортивная</a:t>
            </a:r>
            <a:b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направленность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3362325" y="3160713"/>
            <a:ext cx="2419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Президентские игры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Президентские состязания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Областная спартакиада  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6227763" y="2359025"/>
            <a:ext cx="26479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Фестиваль «Креатив»</a:t>
            </a:r>
          </a:p>
          <a:p>
            <a:pPr algn="ctr">
              <a:buFont typeface="Arial" charset="0"/>
              <a:buNone/>
            </a:pPr>
            <a:r>
              <a:rPr lang="en-US" altLang="ru-RU" sz="1600" b="1">
                <a:solidFill>
                  <a:srgbClr val="003399"/>
                </a:solidFill>
                <a:latin typeface="Arial Narrow" pitchFamily="34" charset="0"/>
              </a:rPr>
              <a:t>WEB-29</a:t>
            </a:r>
            <a:endParaRPr lang="ru-RU" altLang="ru-RU" sz="1600" b="1">
              <a:solidFill>
                <a:srgbClr val="003399"/>
              </a:solidFill>
              <a:latin typeface="Arial Narrow" pitchFamily="34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Турнир по робототехнике </a:t>
            </a:r>
          </a:p>
          <a:p>
            <a:pPr algn="ctr">
              <a:buFont typeface="Arial" charset="0"/>
              <a:buNone/>
            </a:pPr>
            <a:r>
              <a:rPr lang="en-US" altLang="ru-RU" sz="1600" b="1">
                <a:solidFill>
                  <a:srgbClr val="003399"/>
                </a:solidFill>
                <a:latin typeface="Arial Narrow" pitchFamily="34" charset="0"/>
              </a:rPr>
              <a:t>AR2T2</a:t>
            </a:r>
            <a:endParaRPr lang="ru-RU" altLang="ru-RU" sz="1600" b="1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719138" y="2276475"/>
            <a:ext cx="1927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Эколята – молодые 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Защитники Природы</a:t>
            </a:r>
          </a:p>
        </p:txBody>
      </p:sp>
      <p:sp>
        <p:nvSpPr>
          <p:cNvPr id="46091" name="Text Box 14"/>
          <p:cNvSpPr txBox="1">
            <a:spLocks noChangeArrowheads="1"/>
          </p:cNvSpPr>
          <p:nvPr/>
        </p:nvSpPr>
        <p:spPr bwMode="auto">
          <a:xfrm>
            <a:off x="436563" y="4292600"/>
            <a:ext cx="2692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Олимпиада «Отечество»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«Увлекательное путешествие 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по Архангельской области»</a:t>
            </a:r>
          </a:p>
        </p:txBody>
      </p:sp>
      <p:sp>
        <p:nvSpPr>
          <p:cNvPr id="46092" name="Text Box 15"/>
          <p:cNvSpPr txBox="1">
            <a:spLocks noChangeArrowheads="1"/>
          </p:cNvSpPr>
          <p:nvPr/>
        </p:nvSpPr>
        <p:spPr bwMode="auto">
          <a:xfrm>
            <a:off x="6443663" y="4508500"/>
            <a:ext cx="2262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Лаборатории «Молодые 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таланты Поморья»</a:t>
            </a:r>
          </a:p>
        </p:txBody>
      </p:sp>
      <p:sp>
        <p:nvSpPr>
          <p:cNvPr id="46093" name="Text Box 16"/>
          <p:cNvSpPr txBox="1">
            <a:spLocks noChangeArrowheads="1"/>
          </p:cNvSpPr>
          <p:nvPr/>
        </p:nvSpPr>
        <p:spPr bwMode="auto">
          <a:xfrm>
            <a:off x="827088" y="5432425"/>
            <a:ext cx="3189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 u="sng">
                <a:solidFill>
                  <a:srgbClr val="003399"/>
                </a:solidFill>
                <a:latin typeface="Arial Narrow" pitchFamily="34" charset="0"/>
              </a:rPr>
              <a:t>Патриотическое направление</a:t>
            </a:r>
          </a:p>
          <a:p>
            <a:pPr algn="ctr">
              <a:buFont typeface="Arial" charset="0"/>
              <a:buNone/>
            </a:pPr>
            <a:endParaRPr lang="ru-RU" altLang="ru-RU" sz="1600" b="1">
              <a:solidFill>
                <a:srgbClr val="003399"/>
              </a:solidFill>
              <a:latin typeface="Arial Narrow" pitchFamily="34" charset="0"/>
            </a:endParaRPr>
          </a:p>
        </p:txBody>
      </p:sp>
      <p:sp>
        <p:nvSpPr>
          <p:cNvPr id="46094" name="Text Box 17"/>
          <p:cNvSpPr txBox="1">
            <a:spLocks noChangeArrowheads="1"/>
          </p:cNvSpPr>
          <p:nvPr/>
        </p:nvSpPr>
        <p:spPr bwMode="auto">
          <a:xfrm>
            <a:off x="5810250" y="5805488"/>
            <a:ext cx="1947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Медиа-БУМ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Форум «Голос моря»</a:t>
            </a:r>
          </a:p>
        </p:txBody>
      </p:sp>
      <p:sp>
        <p:nvSpPr>
          <p:cNvPr id="46095" name="Text Box 18"/>
          <p:cNvSpPr txBox="1">
            <a:spLocks noChangeArrowheads="1"/>
          </p:cNvSpPr>
          <p:nvPr/>
        </p:nvSpPr>
        <p:spPr bwMode="auto">
          <a:xfrm>
            <a:off x="895350" y="5805488"/>
            <a:ext cx="3344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Фестиваль церемониальных отрядов</a:t>
            </a:r>
          </a:p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99"/>
                </a:solidFill>
                <a:latin typeface="Arial Narrow" pitchFamily="34" charset="0"/>
              </a:rPr>
              <a:t>Зарница и Зарничка</a:t>
            </a:r>
          </a:p>
        </p:txBody>
      </p:sp>
      <p:sp>
        <p:nvSpPr>
          <p:cNvPr id="46096" name="Text Box 19"/>
          <p:cNvSpPr txBox="1">
            <a:spLocks noChangeArrowheads="1"/>
          </p:cNvSpPr>
          <p:nvPr/>
        </p:nvSpPr>
        <p:spPr bwMode="auto">
          <a:xfrm>
            <a:off x="5219700" y="5459413"/>
            <a:ext cx="3189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 u="sng">
                <a:solidFill>
                  <a:srgbClr val="003399"/>
                </a:solidFill>
                <a:latin typeface="Arial Narrow" pitchFamily="34" charset="0"/>
              </a:rPr>
              <a:t>Медиа направление</a:t>
            </a:r>
          </a:p>
          <a:p>
            <a:pPr algn="ctr">
              <a:buFont typeface="Arial" charset="0"/>
              <a:buNone/>
            </a:pPr>
            <a:endParaRPr lang="ru-RU" altLang="ru-RU" sz="1600" b="1">
              <a:solidFill>
                <a:srgbClr val="3366CC"/>
              </a:solidFill>
              <a:latin typeface="Arial Narrow" pitchFamily="34" charset="0"/>
            </a:endParaRPr>
          </a:p>
        </p:txBody>
      </p:sp>
      <p:pic>
        <p:nvPicPr>
          <p:cNvPr id="460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5" name="TextBox 1"/>
          <p:cNvSpPr txBox="1">
            <a:spLocks noChangeArrowheads="1"/>
          </p:cNvSpPr>
          <p:nvPr/>
        </p:nvSpPr>
        <p:spPr bwMode="auto">
          <a:xfrm>
            <a:off x="0" y="11969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C3300"/>
                </a:solidFill>
                <a:latin typeface="Arial" charset="0"/>
              </a:rPr>
              <a:t>Развитие кадрового потенциала </a:t>
            </a:r>
            <a:br>
              <a:rPr lang="ru-RU" sz="2000" b="1">
                <a:solidFill>
                  <a:srgbClr val="CC3300"/>
                </a:solidFill>
                <a:latin typeface="Arial" charset="0"/>
              </a:rPr>
            </a:br>
            <a:r>
              <a:rPr lang="ru-RU" sz="2000" b="1">
                <a:solidFill>
                  <a:srgbClr val="CC3300"/>
                </a:solidFill>
                <a:latin typeface="Arial" charset="0"/>
              </a:rPr>
              <a:t>сферы дополнительного образования</a:t>
            </a:r>
          </a:p>
        </p:txBody>
      </p:sp>
      <p:pic>
        <p:nvPicPr>
          <p:cNvPr id="35916" name="Picture 60" descr="reserv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016" y="4509120"/>
            <a:ext cx="2483768" cy="215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917" name="Oval 61"/>
          <p:cNvSpPr>
            <a:spLocks noChangeArrowheads="1"/>
          </p:cNvSpPr>
          <p:nvPr/>
        </p:nvSpPr>
        <p:spPr bwMode="auto">
          <a:xfrm>
            <a:off x="6876256" y="4725144"/>
            <a:ext cx="2015679" cy="1727771"/>
          </a:xfrm>
          <a:prstGeom prst="ellipse">
            <a:avLst/>
          </a:prstGeom>
          <a:solidFill>
            <a:srgbClr val="FF9900">
              <a:alpha val="54901"/>
            </a:srgb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более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2 000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педагогов </a:t>
            </a:r>
          </a:p>
        </p:txBody>
      </p:sp>
      <p:sp>
        <p:nvSpPr>
          <p:cNvPr id="35921" name="Rectangle 87"/>
          <p:cNvSpPr>
            <a:spLocks noChangeArrowheads="1"/>
          </p:cNvSpPr>
          <p:nvPr/>
        </p:nvSpPr>
        <p:spPr bwMode="auto">
          <a:xfrm>
            <a:off x="971550" y="2781300"/>
            <a:ext cx="2016125" cy="792163"/>
          </a:xfrm>
          <a:prstGeom prst="rect">
            <a:avLst/>
          </a:prstGeom>
          <a:solidFill>
            <a:srgbClr val="4579B9"/>
          </a:solidFill>
          <a:ln w="9525">
            <a:solidFill>
              <a:srgbClr val="799FC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Система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трудовых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отношений</a:t>
            </a:r>
            <a:endParaRPr lang="ru-RU"/>
          </a:p>
        </p:txBody>
      </p:sp>
      <p:sp>
        <p:nvSpPr>
          <p:cNvPr id="35922" name="Rectangle 88"/>
          <p:cNvSpPr>
            <a:spLocks noChangeArrowheads="1"/>
          </p:cNvSpPr>
          <p:nvPr/>
        </p:nvSpPr>
        <p:spPr bwMode="auto">
          <a:xfrm>
            <a:off x="6011863" y="2781300"/>
            <a:ext cx="2016125" cy="792163"/>
          </a:xfrm>
          <a:prstGeom prst="rect">
            <a:avLst/>
          </a:prstGeom>
          <a:solidFill>
            <a:srgbClr val="4579B9"/>
          </a:solidFill>
          <a:ln w="9525">
            <a:solidFill>
              <a:srgbClr val="799FC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Повышение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квалификации</a:t>
            </a:r>
            <a:endParaRPr lang="ru-RU"/>
          </a:p>
        </p:txBody>
      </p:sp>
      <p:sp>
        <p:nvSpPr>
          <p:cNvPr id="35923" name="Rectangle 89"/>
          <p:cNvSpPr>
            <a:spLocks noChangeArrowheads="1"/>
          </p:cNvSpPr>
          <p:nvPr/>
        </p:nvSpPr>
        <p:spPr bwMode="auto">
          <a:xfrm>
            <a:off x="3492500" y="2781300"/>
            <a:ext cx="2016125" cy="792163"/>
          </a:xfrm>
          <a:prstGeom prst="rect">
            <a:avLst/>
          </a:prstGeom>
          <a:solidFill>
            <a:srgbClr val="4579B9"/>
          </a:solidFill>
          <a:ln w="9525">
            <a:solidFill>
              <a:srgbClr val="799FC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Подготовка </a:t>
            </a:r>
            <a:br>
              <a:rPr lang="ru-RU" b="1">
                <a:solidFill>
                  <a:schemeClr val="bg1"/>
                </a:solidFill>
                <a:latin typeface="Arial" charset="0"/>
              </a:rPr>
            </a:br>
            <a:r>
              <a:rPr lang="ru-RU" b="1">
                <a:solidFill>
                  <a:schemeClr val="bg1"/>
                </a:solidFill>
                <a:latin typeface="Arial" charset="0"/>
              </a:rPr>
              <a:t>кадров</a:t>
            </a:r>
            <a:endParaRPr lang="ru-RU"/>
          </a:p>
        </p:txBody>
      </p:sp>
      <p:sp>
        <p:nvSpPr>
          <p:cNvPr id="35924" name="Rectangle 91"/>
          <p:cNvSpPr>
            <a:spLocks noChangeArrowheads="1"/>
          </p:cNvSpPr>
          <p:nvPr/>
        </p:nvSpPr>
        <p:spPr bwMode="auto">
          <a:xfrm>
            <a:off x="971550" y="1916113"/>
            <a:ext cx="7056438" cy="792162"/>
          </a:xfrm>
          <a:prstGeom prst="rect">
            <a:avLst/>
          </a:prstGeom>
          <a:solidFill>
            <a:srgbClr val="4579B9"/>
          </a:solidFill>
          <a:ln w="9525">
            <a:solidFill>
              <a:srgbClr val="799FCD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Подготовка к введению профессионального стандарта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Arial" charset="0"/>
              </a:rPr>
              <a:t>педагога дополнительного образования </a:t>
            </a: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43608" y="3717032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Конкурсы профессионального мастерства, в т.ч. конкурс </a:t>
            </a:r>
            <a:b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на получение денежного поощрения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Деятельность профессиональных сообществ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Меры поддержки молодых педагогов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5" descr="_%D0%B1%D0%BB%D0%BE%D0%B3_0_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744663"/>
            <a:ext cx="172878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5219700" y="2046288"/>
            <a:ext cx="2351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ru-RU" sz="2400" b="1">
                <a:solidFill>
                  <a:srgbClr val="0070C0"/>
                </a:solidFill>
                <a:hlinkClick r:id="rId3"/>
              </a:rPr>
              <a:t>w</a:t>
            </a:r>
            <a:r>
              <a:rPr lang="ru-RU" altLang="ru-RU" sz="2400" b="1">
                <a:solidFill>
                  <a:srgbClr val="0070C0"/>
                </a:solidFill>
                <a:hlinkClick r:id="rId3"/>
              </a:rPr>
              <a:t>w</a:t>
            </a:r>
            <a:r>
              <a:rPr lang="en-US" altLang="ru-RU" sz="2400" b="1">
                <a:solidFill>
                  <a:srgbClr val="0070C0"/>
                </a:solidFill>
                <a:hlinkClick r:id="rId3"/>
              </a:rPr>
              <a:t>w.dopedu.ru</a:t>
            </a:r>
            <a:r>
              <a:rPr lang="en-US" altLang="ru-RU" sz="2800" b="1"/>
              <a:t> </a:t>
            </a:r>
            <a:endParaRPr lang="ru-RU" altLang="ru-RU" sz="2800" b="1"/>
          </a:p>
        </p:txBody>
      </p:sp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4" cstate="print"/>
          <a:srcRect t="13861" r="37256" b="65999"/>
          <a:stretch>
            <a:fillRect/>
          </a:stretch>
        </p:blipFill>
        <p:spPr bwMode="auto">
          <a:xfrm>
            <a:off x="0" y="2978150"/>
            <a:ext cx="50768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8"/>
          <p:cNvSpPr txBox="1">
            <a:spLocks noChangeArrowheads="1"/>
          </p:cNvSpPr>
          <p:nvPr/>
        </p:nvSpPr>
        <p:spPr bwMode="auto">
          <a:xfrm>
            <a:off x="5248275" y="3187700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ru-RU" sz="2400" b="1">
                <a:solidFill>
                  <a:srgbClr val="003399"/>
                </a:solidFill>
                <a:hlinkClick r:id="rId5"/>
              </a:rPr>
              <a:t>www.dop.edu.ru</a:t>
            </a:r>
            <a:r>
              <a:rPr lang="en-US" altLang="ru-RU" sz="2400" b="1">
                <a:solidFill>
                  <a:srgbClr val="003399"/>
                </a:solidFill>
              </a:rPr>
              <a:t> </a:t>
            </a:r>
            <a:endParaRPr lang="ru-RU" altLang="ru-RU" sz="2400" b="1">
              <a:solidFill>
                <a:srgbClr val="003399"/>
              </a:solidFill>
            </a:endParaRPr>
          </a:p>
        </p:txBody>
      </p:sp>
      <p:pic>
        <p:nvPicPr>
          <p:cNvPr id="47109" name="Picture 9"/>
          <p:cNvPicPr>
            <a:picLocks noChangeAspect="1" noChangeArrowheads="1"/>
          </p:cNvPicPr>
          <p:nvPr/>
        </p:nvPicPr>
        <p:blipFill>
          <a:blip r:embed="rId6" cstate="print"/>
          <a:srcRect l="3320" t="10083" r="2930" b="34500"/>
          <a:stretch>
            <a:fillRect/>
          </a:stretch>
        </p:blipFill>
        <p:spPr bwMode="auto">
          <a:xfrm>
            <a:off x="684213" y="4068763"/>
            <a:ext cx="41767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11"/>
          <p:cNvSpPr>
            <a:spLocks noChangeArrowheads="1"/>
          </p:cNvSpPr>
          <p:nvPr/>
        </p:nvSpPr>
        <p:spPr bwMode="auto">
          <a:xfrm>
            <a:off x="5291138" y="441166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hlinkClick r:id="rId7"/>
              </a:rPr>
              <a:t>www.journal.продод.рф</a:t>
            </a:r>
            <a:r>
              <a:rPr lang="ru-RU" altLang="ru-RU" sz="1600"/>
              <a:t> </a:t>
            </a:r>
          </a:p>
        </p:txBody>
      </p:sp>
      <p:pic>
        <p:nvPicPr>
          <p:cNvPr id="471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Прямоугольник 8"/>
          <p:cNvSpPr>
            <a:spLocks noChangeArrowheads="1"/>
          </p:cNvSpPr>
          <p:nvPr/>
        </p:nvSpPr>
        <p:spPr bwMode="auto">
          <a:xfrm>
            <a:off x="0" y="1125538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3300"/>
                </a:solidFill>
                <a:latin typeface="Arial" charset="0"/>
              </a:rPr>
              <a:t>Обеспечение информационной открытости 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3300"/>
                </a:solidFill>
                <a:latin typeface="Arial" charset="0"/>
              </a:rPr>
              <a:t>сферы дополнительного образования</a:t>
            </a:r>
          </a:p>
        </p:txBody>
      </p:sp>
      <p:pic>
        <p:nvPicPr>
          <p:cNvPr id="47113" name="Picture 10"/>
          <p:cNvPicPr>
            <a:picLocks noChangeAspect="1" noChangeArrowheads="1"/>
          </p:cNvPicPr>
          <p:nvPr/>
        </p:nvPicPr>
        <p:blipFill>
          <a:blip r:embed="rId9" cstate="print"/>
          <a:srcRect t="10745" r="45958" b="72339"/>
          <a:stretch>
            <a:fillRect/>
          </a:stretch>
        </p:blipFill>
        <p:spPr bwMode="auto">
          <a:xfrm>
            <a:off x="611188" y="5734050"/>
            <a:ext cx="43195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Rectangle 11"/>
          <p:cNvSpPr>
            <a:spLocks noChangeArrowheads="1"/>
          </p:cNvSpPr>
          <p:nvPr/>
        </p:nvSpPr>
        <p:spPr bwMode="auto">
          <a:xfrm>
            <a:off x="5795963" y="5876925"/>
            <a:ext cx="277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>
                <a:hlinkClick r:id="rId10"/>
              </a:rPr>
              <a:t>www.</a:t>
            </a:r>
            <a:r>
              <a:rPr lang="en-US" altLang="ru-RU" sz="2400" b="1">
                <a:hlinkClick r:id="rId10"/>
              </a:rPr>
              <a:t>a</a:t>
            </a:r>
            <a:r>
              <a:rPr lang="ru-RU" altLang="ru-RU" sz="2400" b="1">
                <a:hlinkClick r:id="rId10"/>
              </a:rPr>
              <a:t>r</a:t>
            </a:r>
            <a:r>
              <a:rPr lang="en-US" altLang="ru-RU" sz="2400" b="1">
                <a:hlinkClick r:id="rId10"/>
              </a:rPr>
              <a:t>kh-edu.ru</a:t>
            </a:r>
            <a:r>
              <a:rPr lang="en-US" altLang="ru-RU" sz="2400" b="1"/>
              <a:t> </a:t>
            </a:r>
            <a:r>
              <a:rPr lang="ru-RU" altLang="ru-RU" sz="1600"/>
              <a:t>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Содержимое 2"/>
          <p:cNvSpPr>
            <a:spLocks noGrp="1"/>
          </p:cNvSpPr>
          <p:nvPr>
            <p:ph idx="4294967295"/>
          </p:nvPr>
        </p:nvSpPr>
        <p:spPr>
          <a:xfrm>
            <a:off x="5508625" y="3429000"/>
            <a:ext cx="3168650" cy="3024188"/>
          </a:xfrm>
        </p:spPr>
        <p:txBody>
          <a:bodyPr/>
          <a:lstStyle/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г. Новодвинск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г. Северодвинск 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Верхнетоемский район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Виноградовский район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Котласский район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Каргопольский район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Ленский район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Мезенский район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Плесецкий район</a:t>
            </a:r>
          </a:p>
          <a:p>
            <a:pPr marL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 smtClean="0">
                <a:solidFill>
                  <a:srgbClr val="003399"/>
                </a:solidFill>
                <a:latin typeface="Arial Narrow" pitchFamily="34" charset="0"/>
              </a:rPr>
              <a:t>Шенкурский район</a:t>
            </a:r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5456238" y="3084513"/>
            <a:ext cx="34559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003366"/>
                </a:solidFill>
                <a:latin typeface="Arial Black" pitchFamily="34" charset="0"/>
              </a:rPr>
              <a:t>сентябрь – ноябрь 2016 года</a:t>
            </a:r>
          </a:p>
        </p:txBody>
      </p:sp>
      <p:pic>
        <p:nvPicPr>
          <p:cNvPr id="48131" name="Picture 4" descr="http://aocoko.ru/bitrix/templates/c29/coko29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8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8"/>
          <p:cNvSpPr>
            <a:spLocks noChangeArrowheads="1"/>
          </p:cNvSpPr>
          <p:nvPr/>
        </p:nvSpPr>
        <p:spPr bwMode="auto">
          <a:xfrm>
            <a:off x="107950" y="4475163"/>
            <a:ext cx="482441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ru-RU" altLang="ru-RU" sz="1000" b="1">
              <a:solidFill>
                <a:srgbClr val="003399"/>
              </a:solidFill>
            </a:endParaRPr>
          </a:p>
          <a:p>
            <a:pPr eaLnBrk="0" hangingPunct="0">
              <a:buFont typeface="Arial" charset="0"/>
              <a:buNone/>
            </a:pPr>
            <a:r>
              <a:rPr lang="ru-RU" altLang="ru-RU" b="1">
                <a:solidFill>
                  <a:srgbClr val="003399"/>
                </a:solidFill>
              </a:rPr>
              <a:t>Государственное автономное учреждение Архангельской области</a:t>
            </a:r>
            <a:br>
              <a:rPr lang="ru-RU" altLang="ru-RU" b="1">
                <a:solidFill>
                  <a:srgbClr val="003399"/>
                </a:solidFill>
              </a:rPr>
            </a:br>
            <a:r>
              <a:rPr lang="ru-RU" altLang="ru-RU" b="1">
                <a:solidFill>
                  <a:srgbClr val="003399"/>
                </a:solidFill>
              </a:rPr>
              <a:t>Центр оценки качества образования </a:t>
            </a:r>
          </a:p>
          <a:p>
            <a:pPr>
              <a:buFont typeface="Arial" charset="0"/>
              <a:buNone/>
            </a:pPr>
            <a:endParaRPr lang="ru-RU" altLang="ru-RU">
              <a:solidFill>
                <a:srgbClr val="003399"/>
              </a:solidFill>
            </a:endParaRPr>
          </a:p>
          <a:p>
            <a:pPr>
              <a:buFont typeface="Arial" charset="0"/>
              <a:buNone/>
            </a:pPr>
            <a:r>
              <a:rPr lang="ru-RU" altLang="ru-RU" b="1">
                <a:solidFill>
                  <a:srgbClr val="003399"/>
                </a:solidFill>
              </a:rPr>
              <a:t>Министерство образования и науки Архангельской области </a:t>
            </a:r>
          </a:p>
          <a:p>
            <a:pPr>
              <a:buFont typeface="Arial" charset="0"/>
              <a:buNone/>
            </a:pPr>
            <a:endParaRPr lang="ru-RU" altLang="ru-RU">
              <a:solidFill>
                <a:srgbClr val="0070C0"/>
              </a:solidFill>
            </a:endParaRPr>
          </a:p>
        </p:txBody>
      </p:sp>
      <p:sp>
        <p:nvSpPr>
          <p:cNvPr id="48133" name="Прямоугольник 9"/>
          <p:cNvSpPr>
            <a:spLocks noChangeArrowheads="1"/>
          </p:cNvSpPr>
          <p:nvPr/>
        </p:nvSpPr>
        <p:spPr bwMode="auto">
          <a:xfrm>
            <a:off x="107950" y="2420938"/>
            <a:ext cx="44640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b="1" dirty="0">
                <a:solidFill>
                  <a:srgbClr val="003399"/>
                </a:solidFill>
              </a:rPr>
              <a:t>Общественный совет по проведению независимой оценки качества образовательной </a:t>
            </a:r>
            <a:r>
              <a:rPr lang="ru-RU" altLang="ru-RU" b="1" dirty="0" smtClean="0">
                <a:solidFill>
                  <a:srgbClr val="003399"/>
                </a:solidFill>
              </a:rPr>
              <a:t>деятельности, расположенных </a:t>
            </a:r>
            <a:r>
              <a:rPr lang="ru-RU" altLang="ru-RU" b="1" dirty="0">
                <a:solidFill>
                  <a:srgbClr val="003399"/>
                </a:solidFill>
              </a:rPr>
              <a:t>на территории Архангельской области организаций, осуществляющих образовательную деятельность </a:t>
            </a:r>
          </a:p>
        </p:txBody>
      </p:sp>
      <p:sp>
        <p:nvSpPr>
          <p:cNvPr id="48134" name="TextBox 1"/>
          <p:cNvSpPr txBox="1">
            <a:spLocks noChangeArrowheads="1"/>
          </p:cNvSpPr>
          <p:nvPr/>
        </p:nvSpPr>
        <p:spPr bwMode="auto">
          <a:xfrm>
            <a:off x="5527675" y="2530475"/>
            <a:ext cx="3159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rgbClr val="4579B9"/>
                </a:solidFill>
                <a:latin typeface="Arial Black" pitchFamily="34" charset="0"/>
              </a:rPr>
              <a:t>2016-2018 годы</a:t>
            </a:r>
          </a:p>
        </p:txBody>
      </p:sp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Прямоугольник 8"/>
          <p:cNvSpPr>
            <a:spLocks noChangeArrowheads="1"/>
          </p:cNvSpPr>
          <p:nvPr/>
        </p:nvSpPr>
        <p:spPr bwMode="auto">
          <a:xfrm>
            <a:off x="0" y="1052513"/>
            <a:ext cx="91440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3300"/>
                </a:solidFill>
                <a:latin typeface="Arial" charset="0"/>
              </a:rPr>
              <a:t>Организация независимой оценки качества 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3300"/>
                </a:solidFill>
                <a:latin typeface="Arial" charset="0"/>
              </a:rPr>
              <a:t>образовательной деятельности </a:t>
            </a:r>
          </a:p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3300"/>
                </a:solidFill>
                <a:latin typeface="Arial" charset="0"/>
              </a:rPr>
              <a:t>дополнительного образования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CC3300"/>
                </a:solidFill>
                <a:latin typeface="Arial Black" pitchFamily="34" charset="0"/>
              </a:rPr>
              <a:t>Задачи развития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50825" y="1989138"/>
            <a:ext cx="88931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rgbClr val="003399"/>
                </a:solidFill>
                <a:latin typeface="Arial Narrow" pitchFamily="34" charset="0"/>
              </a:rPr>
              <a:t>Сохранение сети организаций дополнительного образования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rgbClr val="003399"/>
                </a:solidFill>
                <a:latin typeface="Arial Narrow" pitchFamily="34" charset="0"/>
              </a:rPr>
              <a:t>Финансовая поддержка инновационных программ дополнительного образования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rgbClr val="003399"/>
                </a:solidFill>
                <a:latin typeface="Arial Narrow" pitchFamily="34" charset="0"/>
              </a:rPr>
              <a:t>Развитие кадрового потенциала дополнительного образования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rgbClr val="003399"/>
                </a:solidFill>
                <a:latin typeface="Arial Narrow" pitchFamily="34" charset="0"/>
              </a:rPr>
              <a:t>Обновление содержания и форм работы дополнительного образования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rgbClr val="003399"/>
                </a:solidFill>
                <a:latin typeface="Arial Narrow" pitchFamily="34" charset="0"/>
              </a:rPr>
              <a:t>Организация разработки и реализации программ дистанционного обучения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rgbClr val="003399"/>
                </a:solidFill>
                <a:latin typeface="Arial Narrow" pitchFamily="34" charset="0"/>
              </a:rPr>
              <a:t>Организация оценки качества дополнительного образования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F:\!!Мероприятия2015\2015-11-25-Презентация МОНАО-ГИА ЕГЭ\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211388"/>
            <a:ext cx="23050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Freeform 8"/>
          <p:cNvSpPr>
            <a:spLocks noEditPoints="1"/>
          </p:cNvSpPr>
          <p:nvPr/>
        </p:nvSpPr>
        <p:spPr bwMode="auto">
          <a:xfrm>
            <a:off x="3852863" y="3724275"/>
            <a:ext cx="1454150" cy="641350"/>
          </a:xfrm>
          <a:custGeom>
            <a:avLst/>
            <a:gdLst>
              <a:gd name="T0" fmla="*/ 2147483647 w 1522"/>
              <a:gd name="T1" fmla="*/ 2147483647 h 669"/>
              <a:gd name="T2" fmla="*/ 2147483647 w 1522"/>
              <a:gd name="T3" fmla="*/ 2147483647 h 669"/>
              <a:gd name="T4" fmla="*/ 2147483647 w 1522"/>
              <a:gd name="T5" fmla="*/ 2147483647 h 669"/>
              <a:gd name="T6" fmla="*/ 2147483647 w 1522"/>
              <a:gd name="T7" fmla="*/ 2147483647 h 669"/>
              <a:gd name="T8" fmla="*/ 2147483647 w 1522"/>
              <a:gd name="T9" fmla="*/ 2147483647 h 669"/>
              <a:gd name="T10" fmla="*/ 2147483647 w 1522"/>
              <a:gd name="T11" fmla="*/ 2147483647 h 669"/>
              <a:gd name="T12" fmla="*/ 2147483647 w 1522"/>
              <a:gd name="T13" fmla="*/ 2147483647 h 669"/>
              <a:gd name="T14" fmla="*/ 2147483647 w 1522"/>
              <a:gd name="T15" fmla="*/ 2147483647 h 669"/>
              <a:gd name="T16" fmla="*/ 2147483647 w 1522"/>
              <a:gd name="T17" fmla="*/ 2147483647 h 669"/>
              <a:gd name="T18" fmla="*/ 2147483647 w 1522"/>
              <a:gd name="T19" fmla="*/ 2147483647 h 669"/>
              <a:gd name="T20" fmla="*/ 2147483647 w 1522"/>
              <a:gd name="T21" fmla="*/ 2147483647 h 669"/>
              <a:gd name="T22" fmla="*/ 2147483647 w 1522"/>
              <a:gd name="T23" fmla="*/ 2147483647 h 669"/>
              <a:gd name="T24" fmla="*/ 2147483647 w 1522"/>
              <a:gd name="T25" fmla="*/ 2147483647 h 669"/>
              <a:gd name="T26" fmla="*/ 2147483647 w 1522"/>
              <a:gd name="T27" fmla="*/ 2147483647 h 669"/>
              <a:gd name="T28" fmla="*/ 2147483647 w 1522"/>
              <a:gd name="T29" fmla="*/ 2147483647 h 669"/>
              <a:gd name="T30" fmla="*/ 2147483647 w 1522"/>
              <a:gd name="T31" fmla="*/ 2147483647 h 669"/>
              <a:gd name="T32" fmla="*/ 2147483647 w 1522"/>
              <a:gd name="T33" fmla="*/ 2147483647 h 669"/>
              <a:gd name="T34" fmla="*/ 2147483647 w 1522"/>
              <a:gd name="T35" fmla="*/ 2147483647 h 669"/>
              <a:gd name="T36" fmla="*/ 2147483647 w 1522"/>
              <a:gd name="T37" fmla="*/ 2147483647 h 669"/>
              <a:gd name="T38" fmla="*/ 2147483647 w 1522"/>
              <a:gd name="T39" fmla="*/ 2147483647 h 669"/>
              <a:gd name="T40" fmla="*/ 2147483647 w 1522"/>
              <a:gd name="T41" fmla="*/ 2147483647 h 669"/>
              <a:gd name="T42" fmla="*/ 2147483647 w 1522"/>
              <a:gd name="T43" fmla="*/ 2147483647 h 669"/>
              <a:gd name="T44" fmla="*/ 2147483647 w 1522"/>
              <a:gd name="T45" fmla="*/ 2147483647 h 669"/>
              <a:gd name="T46" fmla="*/ 2147483647 w 1522"/>
              <a:gd name="T47" fmla="*/ 2147483647 h 669"/>
              <a:gd name="T48" fmla="*/ 2147483647 w 1522"/>
              <a:gd name="T49" fmla="*/ 2147483647 h 669"/>
              <a:gd name="T50" fmla="*/ 2147483647 w 1522"/>
              <a:gd name="T51" fmla="*/ 2147483647 h 669"/>
              <a:gd name="T52" fmla="*/ 2147483647 w 1522"/>
              <a:gd name="T53" fmla="*/ 2147483647 h 669"/>
              <a:gd name="T54" fmla="*/ 2147483647 w 1522"/>
              <a:gd name="T55" fmla="*/ 2147483647 h 669"/>
              <a:gd name="T56" fmla="*/ 2147483647 w 1522"/>
              <a:gd name="T57" fmla="*/ 2147483647 h 669"/>
              <a:gd name="T58" fmla="*/ 2147483647 w 1522"/>
              <a:gd name="T59" fmla="*/ 2147483647 h 669"/>
              <a:gd name="T60" fmla="*/ 2147483647 w 1522"/>
              <a:gd name="T61" fmla="*/ 2147483647 h 669"/>
              <a:gd name="T62" fmla="*/ 2147483647 w 1522"/>
              <a:gd name="T63" fmla="*/ 2147483647 h 669"/>
              <a:gd name="T64" fmla="*/ 2147483647 w 1522"/>
              <a:gd name="T65" fmla="*/ 2147483647 h 669"/>
              <a:gd name="T66" fmla="*/ 2147483647 w 1522"/>
              <a:gd name="T67" fmla="*/ 2147483647 h 669"/>
              <a:gd name="T68" fmla="*/ 2147483647 w 1522"/>
              <a:gd name="T69" fmla="*/ 2147483647 h 669"/>
              <a:gd name="T70" fmla="*/ 2147483647 w 1522"/>
              <a:gd name="T71" fmla="*/ 2147483647 h 669"/>
              <a:gd name="T72" fmla="*/ 2147483647 w 1522"/>
              <a:gd name="T73" fmla="*/ 2147483647 h 669"/>
              <a:gd name="T74" fmla="*/ 2147483647 w 1522"/>
              <a:gd name="T75" fmla="*/ 2147483647 h 669"/>
              <a:gd name="T76" fmla="*/ 2147483647 w 1522"/>
              <a:gd name="T77" fmla="*/ 2147483647 h 669"/>
              <a:gd name="T78" fmla="*/ 2147483647 w 1522"/>
              <a:gd name="T79" fmla="*/ 2147483647 h 669"/>
              <a:gd name="T80" fmla="*/ 2147483647 w 1522"/>
              <a:gd name="T81" fmla="*/ 2147483647 h 669"/>
              <a:gd name="T82" fmla="*/ 2147483647 w 1522"/>
              <a:gd name="T83" fmla="*/ 2147483647 h 669"/>
              <a:gd name="T84" fmla="*/ 2147483647 w 1522"/>
              <a:gd name="T85" fmla="*/ 2147483647 h 669"/>
              <a:gd name="T86" fmla="*/ 2147483647 w 1522"/>
              <a:gd name="T87" fmla="*/ 2147483647 h 669"/>
              <a:gd name="T88" fmla="*/ 2147483647 w 1522"/>
              <a:gd name="T89" fmla="*/ 2147483647 h 669"/>
              <a:gd name="T90" fmla="*/ 2147483647 w 1522"/>
              <a:gd name="T91" fmla="*/ 2147483647 h 669"/>
              <a:gd name="T92" fmla="*/ 2147483647 w 1522"/>
              <a:gd name="T93" fmla="*/ 2147483647 h 669"/>
              <a:gd name="T94" fmla="*/ 2147483647 w 1522"/>
              <a:gd name="T95" fmla="*/ 2147483647 h 669"/>
              <a:gd name="T96" fmla="*/ 2147483647 w 1522"/>
              <a:gd name="T97" fmla="*/ 2147483647 h 669"/>
              <a:gd name="T98" fmla="*/ 2147483647 w 1522"/>
              <a:gd name="T99" fmla="*/ 2147483647 h 669"/>
              <a:gd name="T100" fmla="*/ 2147483647 w 1522"/>
              <a:gd name="T101" fmla="*/ 2147483647 h 669"/>
              <a:gd name="T102" fmla="*/ 2147483647 w 1522"/>
              <a:gd name="T103" fmla="*/ 2147483647 h 669"/>
              <a:gd name="T104" fmla="*/ 2147483647 w 1522"/>
              <a:gd name="T105" fmla="*/ 2147483647 h 669"/>
              <a:gd name="T106" fmla="*/ 2147483647 w 1522"/>
              <a:gd name="T107" fmla="*/ 2147483647 h 669"/>
              <a:gd name="T108" fmla="*/ 2147483647 w 1522"/>
              <a:gd name="T109" fmla="*/ 2147483647 h 669"/>
              <a:gd name="T110" fmla="*/ 2147483647 w 1522"/>
              <a:gd name="T111" fmla="*/ 2147483647 h 669"/>
              <a:gd name="T112" fmla="*/ 2147483647 w 1522"/>
              <a:gd name="T113" fmla="*/ 2147483647 h 669"/>
              <a:gd name="T114" fmla="*/ 2147483647 w 1522"/>
              <a:gd name="T115" fmla="*/ 2147483647 h 669"/>
              <a:gd name="T116" fmla="*/ 2147483647 w 1522"/>
              <a:gd name="T117" fmla="*/ 2147483647 h 669"/>
              <a:gd name="T118" fmla="*/ 2147483647 w 1522"/>
              <a:gd name="T119" fmla="*/ 2147483647 h 669"/>
              <a:gd name="T120" fmla="*/ 2147483647 w 1522"/>
              <a:gd name="T121" fmla="*/ 2147483647 h 669"/>
              <a:gd name="T122" fmla="*/ 2147483647 w 1522"/>
              <a:gd name="T123" fmla="*/ 2147483647 h 66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22"/>
              <a:gd name="T187" fmla="*/ 0 h 669"/>
              <a:gd name="T188" fmla="*/ 1522 w 1522"/>
              <a:gd name="T189" fmla="*/ 669 h 66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22" h="669">
                <a:moveTo>
                  <a:pt x="416" y="0"/>
                </a:moveTo>
                <a:lnTo>
                  <a:pt x="381" y="99"/>
                </a:lnTo>
                <a:lnTo>
                  <a:pt x="391" y="99"/>
                </a:lnTo>
                <a:lnTo>
                  <a:pt x="399" y="75"/>
                </a:lnTo>
                <a:lnTo>
                  <a:pt x="443" y="75"/>
                </a:lnTo>
                <a:lnTo>
                  <a:pt x="452" y="99"/>
                </a:lnTo>
                <a:lnTo>
                  <a:pt x="462" y="99"/>
                </a:lnTo>
                <a:lnTo>
                  <a:pt x="427" y="0"/>
                </a:lnTo>
                <a:lnTo>
                  <a:pt x="416" y="0"/>
                </a:lnTo>
                <a:close/>
                <a:moveTo>
                  <a:pt x="421" y="11"/>
                </a:moveTo>
                <a:lnTo>
                  <a:pt x="441" y="66"/>
                </a:lnTo>
                <a:lnTo>
                  <a:pt x="402" y="66"/>
                </a:lnTo>
                <a:lnTo>
                  <a:pt x="421" y="11"/>
                </a:lnTo>
                <a:close/>
                <a:moveTo>
                  <a:pt x="482" y="88"/>
                </a:moveTo>
                <a:cubicBezTo>
                  <a:pt x="486" y="95"/>
                  <a:pt x="493" y="101"/>
                  <a:pt x="504" y="101"/>
                </a:cubicBezTo>
                <a:cubicBezTo>
                  <a:pt x="523" y="101"/>
                  <a:pt x="533" y="88"/>
                  <a:pt x="533" y="64"/>
                </a:cubicBezTo>
                <a:cubicBezTo>
                  <a:pt x="533" y="39"/>
                  <a:pt x="523" y="27"/>
                  <a:pt x="504" y="27"/>
                </a:cubicBezTo>
                <a:cubicBezTo>
                  <a:pt x="493" y="27"/>
                  <a:pt x="486" y="32"/>
                  <a:pt x="482" y="39"/>
                </a:cubicBezTo>
                <a:lnTo>
                  <a:pt x="482" y="28"/>
                </a:lnTo>
                <a:lnTo>
                  <a:pt x="473" y="28"/>
                </a:lnTo>
                <a:lnTo>
                  <a:pt x="473" y="130"/>
                </a:lnTo>
                <a:lnTo>
                  <a:pt x="482" y="130"/>
                </a:lnTo>
                <a:lnTo>
                  <a:pt x="482" y="88"/>
                </a:lnTo>
                <a:close/>
                <a:moveTo>
                  <a:pt x="482" y="64"/>
                </a:moveTo>
                <a:cubicBezTo>
                  <a:pt x="482" y="45"/>
                  <a:pt x="488" y="35"/>
                  <a:pt x="503" y="35"/>
                </a:cubicBezTo>
                <a:cubicBezTo>
                  <a:pt x="518" y="35"/>
                  <a:pt x="524" y="45"/>
                  <a:pt x="524" y="64"/>
                </a:cubicBezTo>
                <a:cubicBezTo>
                  <a:pt x="524" y="82"/>
                  <a:pt x="518" y="93"/>
                  <a:pt x="503" y="93"/>
                </a:cubicBezTo>
                <a:cubicBezTo>
                  <a:pt x="488" y="93"/>
                  <a:pt x="482" y="82"/>
                  <a:pt x="482" y="64"/>
                </a:cubicBezTo>
                <a:close/>
                <a:moveTo>
                  <a:pt x="593" y="99"/>
                </a:moveTo>
                <a:lnTo>
                  <a:pt x="604" y="99"/>
                </a:lnTo>
                <a:lnTo>
                  <a:pt x="578" y="63"/>
                </a:lnTo>
                <a:lnTo>
                  <a:pt x="602" y="28"/>
                </a:lnTo>
                <a:lnTo>
                  <a:pt x="592" y="28"/>
                </a:lnTo>
                <a:lnTo>
                  <a:pt x="572" y="56"/>
                </a:lnTo>
                <a:lnTo>
                  <a:pt x="553" y="28"/>
                </a:lnTo>
                <a:lnTo>
                  <a:pt x="543" y="28"/>
                </a:lnTo>
                <a:lnTo>
                  <a:pt x="567" y="63"/>
                </a:lnTo>
                <a:lnTo>
                  <a:pt x="541" y="99"/>
                </a:lnTo>
                <a:lnTo>
                  <a:pt x="552" y="99"/>
                </a:lnTo>
                <a:lnTo>
                  <a:pt x="572" y="69"/>
                </a:lnTo>
                <a:lnTo>
                  <a:pt x="593" y="99"/>
                </a:lnTo>
                <a:close/>
                <a:moveTo>
                  <a:pt x="660" y="78"/>
                </a:moveTo>
                <a:cubicBezTo>
                  <a:pt x="660" y="87"/>
                  <a:pt x="654" y="93"/>
                  <a:pt x="640" y="93"/>
                </a:cubicBezTo>
                <a:cubicBezTo>
                  <a:pt x="627" y="93"/>
                  <a:pt x="620" y="87"/>
                  <a:pt x="620" y="78"/>
                </a:cubicBezTo>
                <a:cubicBezTo>
                  <a:pt x="620" y="69"/>
                  <a:pt x="627" y="64"/>
                  <a:pt x="640" y="64"/>
                </a:cubicBezTo>
                <a:cubicBezTo>
                  <a:pt x="654" y="64"/>
                  <a:pt x="660" y="69"/>
                  <a:pt x="660" y="78"/>
                </a:cubicBezTo>
                <a:close/>
                <a:moveTo>
                  <a:pt x="660" y="91"/>
                </a:moveTo>
                <a:cubicBezTo>
                  <a:pt x="660" y="94"/>
                  <a:pt x="661" y="97"/>
                  <a:pt x="662" y="99"/>
                </a:cubicBezTo>
                <a:lnTo>
                  <a:pt x="671" y="99"/>
                </a:lnTo>
                <a:cubicBezTo>
                  <a:pt x="670" y="96"/>
                  <a:pt x="670" y="93"/>
                  <a:pt x="670" y="89"/>
                </a:cubicBezTo>
                <a:lnTo>
                  <a:pt x="670" y="53"/>
                </a:lnTo>
                <a:cubicBezTo>
                  <a:pt x="670" y="37"/>
                  <a:pt x="660" y="27"/>
                  <a:pt x="642" y="27"/>
                </a:cubicBezTo>
                <a:cubicBezTo>
                  <a:pt x="624" y="27"/>
                  <a:pt x="615" y="36"/>
                  <a:pt x="614" y="49"/>
                </a:cubicBezTo>
                <a:lnTo>
                  <a:pt x="623" y="49"/>
                </a:lnTo>
                <a:cubicBezTo>
                  <a:pt x="624" y="40"/>
                  <a:pt x="630" y="35"/>
                  <a:pt x="642" y="35"/>
                </a:cubicBezTo>
                <a:cubicBezTo>
                  <a:pt x="654" y="35"/>
                  <a:pt x="660" y="42"/>
                  <a:pt x="660" y="53"/>
                </a:cubicBezTo>
                <a:lnTo>
                  <a:pt x="660" y="65"/>
                </a:lnTo>
                <a:cubicBezTo>
                  <a:pt x="657" y="59"/>
                  <a:pt x="650" y="56"/>
                  <a:pt x="638" y="56"/>
                </a:cubicBezTo>
                <a:cubicBezTo>
                  <a:pt x="621" y="56"/>
                  <a:pt x="611" y="64"/>
                  <a:pt x="611" y="78"/>
                </a:cubicBezTo>
                <a:cubicBezTo>
                  <a:pt x="611" y="92"/>
                  <a:pt x="621" y="101"/>
                  <a:pt x="638" y="101"/>
                </a:cubicBezTo>
                <a:cubicBezTo>
                  <a:pt x="650" y="101"/>
                  <a:pt x="657" y="97"/>
                  <a:pt x="660" y="91"/>
                </a:cubicBezTo>
                <a:close/>
                <a:moveTo>
                  <a:pt x="742" y="28"/>
                </a:moveTo>
                <a:lnTo>
                  <a:pt x="732" y="28"/>
                </a:lnTo>
                <a:lnTo>
                  <a:pt x="732" y="59"/>
                </a:lnTo>
                <a:lnTo>
                  <a:pt x="697" y="59"/>
                </a:lnTo>
                <a:lnTo>
                  <a:pt x="697" y="28"/>
                </a:lnTo>
                <a:lnTo>
                  <a:pt x="687" y="28"/>
                </a:lnTo>
                <a:lnTo>
                  <a:pt x="687" y="99"/>
                </a:lnTo>
                <a:lnTo>
                  <a:pt x="697" y="99"/>
                </a:lnTo>
                <a:lnTo>
                  <a:pt x="697" y="67"/>
                </a:lnTo>
                <a:lnTo>
                  <a:pt x="732" y="67"/>
                </a:lnTo>
                <a:lnTo>
                  <a:pt x="732" y="99"/>
                </a:lnTo>
                <a:lnTo>
                  <a:pt x="742" y="99"/>
                </a:lnTo>
                <a:lnTo>
                  <a:pt x="742" y="28"/>
                </a:lnTo>
                <a:close/>
                <a:moveTo>
                  <a:pt x="804" y="36"/>
                </a:moveTo>
                <a:lnTo>
                  <a:pt x="804" y="28"/>
                </a:lnTo>
                <a:lnTo>
                  <a:pt x="760" y="28"/>
                </a:lnTo>
                <a:lnTo>
                  <a:pt x="760" y="99"/>
                </a:lnTo>
                <a:lnTo>
                  <a:pt x="770" y="99"/>
                </a:lnTo>
                <a:lnTo>
                  <a:pt x="770" y="36"/>
                </a:lnTo>
                <a:lnTo>
                  <a:pt x="804" y="36"/>
                </a:lnTo>
                <a:close/>
                <a:moveTo>
                  <a:pt x="862" y="78"/>
                </a:moveTo>
                <a:cubicBezTo>
                  <a:pt x="860" y="87"/>
                  <a:pt x="854" y="93"/>
                  <a:pt x="844" y="93"/>
                </a:cubicBezTo>
                <a:cubicBezTo>
                  <a:pt x="829" y="93"/>
                  <a:pt x="823" y="83"/>
                  <a:pt x="823" y="66"/>
                </a:cubicBezTo>
                <a:lnTo>
                  <a:pt x="873" y="66"/>
                </a:lnTo>
                <a:lnTo>
                  <a:pt x="873" y="64"/>
                </a:lnTo>
                <a:cubicBezTo>
                  <a:pt x="873" y="40"/>
                  <a:pt x="864" y="27"/>
                  <a:pt x="843" y="27"/>
                </a:cubicBezTo>
                <a:cubicBezTo>
                  <a:pt x="823" y="27"/>
                  <a:pt x="813" y="40"/>
                  <a:pt x="813" y="64"/>
                </a:cubicBezTo>
                <a:cubicBezTo>
                  <a:pt x="813" y="87"/>
                  <a:pt x="823" y="101"/>
                  <a:pt x="843" y="101"/>
                </a:cubicBezTo>
                <a:cubicBezTo>
                  <a:pt x="859" y="101"/>
                  <a:pt x="869" y="92"/>
                  <a:pt x="872" y="78"/>
                </a:cubicBezTo>
                <a:lnTo>
                  <a:pt x="862" y="78"/>
                </a:lnTo>
                <a:close/>
                <a:moveTo>
                  <a:pt x="823" y="59"/>
                </a:moveTo>
                <a:cubicBezTo>
                  <a:pt x="823" y="44"/>
                  <a:pt x="830" y="35"/>
                  <a:pt x="843" y="35"/>
                </a:cubicBezTo>
                <a:cubicBezTo>
                  <a:pt x="857" y="35"/>
                  <a:pt x="863" y="44"/>
                  <a:pt x="864" y="59"/>
                </a:cubicBezTo>
                <a:lnTo>
                  <a:pt x="823" y="59"/>
                </a:lnTo>
                <a:close/>
                <a:moveTo>
                  <a:pt x="893" y="83"/>
                </a:moveTo>
                <a:cubicBezTo>
                  <a:pt x="893" y="90"/>
                  <a:pt x="891" y="92"/>
                  <a:pt x="885" y="92"/>
                </a:cubicBezTo>
                <a:lnTo>
                  <a:pt x="882" y="92"/>
                </a:lnTo>
                <a:lnTo>
                  <a:pt x="882" y="100"/>
                </a:lnTo>
                <a:cubicBezTo>
                  <a:pt x="883" y="100"/>
                  <a:pt x="885" y="100"/>
                  <a:pt x="886" y="100"/>
                </a:cubicBezTo>
                <a:cubicBezTo>
                  <a:pt x="897" y="100"/>
                  <a:pt x="903" y="96"/>
                  <a:pt x="903" y="82"/>
                </a:cubicBezTo>
                <a:lnTo>
                  <a:pt x="903" y="36"/>
                </a:lnTo>
                <a:lnTo>
                  <a:pt x="937" y="36"/>
                </a:lnTo>
                <a:lnTo>
                  <a:pt x="937" y="99"/>
                </a:lnTo>
                <a:lnTo>
                  <a:pt x="947" y="99"/>
                </a:lnTo>
                <a:lnTo>
                  <a:pt x="947" y="28"/>
                </a:lnTo>
                <a:lnTo>
                  <a:pt x="893" y="28"/>
                </a:lnTo>
                <a:lnTo>
                  <a:pt x="893" y="83"/>
                </a:lnTo>
                <a:close/>
                <a:moveTo>
                  <a:pt x="1019" y="76"/>
                </a:moveTo>
                <a:cubicBezTo>
                  <a:pt x="1019" y="62"/>
                  <a:pt x="1010" y="53"/>
                  <a:pt x="994" y="53"/>
                </a:cubicBezTo>
                <a:lnTo>
                  <a:pt x="975" y="53"/>
                </a:lnTo>
                <a:lnTo>
                  <a:pt x="975" y="28"/>
                </a:lnTo>
                <a:lnTo>
                  <a:pt x="965" y="28"/>
                </a:lnTo>
                <a:lnTo>
                  <a:pt x="965" y="99"/>
                </a:lnTo>
                <a:lnTo>
                  <a:pt x="994" y="99"/>
                </a:lnTo>
                <a:cubicBezTo>
                  <a:pt x="1010" y="99"/>
                  <a:pt x="1019" y="90"/>
                  <a:pt x="1019" y="76"/>
                </a:cubicBezTo>
                <a:close/>
                <a:moveTo>
                  <a:pt x="1009" y="76"/>
                </a:moveTo>
                <a:cubicBezTo>
                  <a:pt x="1009" y="86"/>
                  <a:pt x="1003" y="91"/>
                  <a:pt x="993" y="91"/>
                </a:cubicBezTo>
                <a:lnTo>
                  <a:pt x="975" y="91"/>
                </a:lnTo>
                <a:lnTo>
                  <a:pt x="975" y="61"/>
                </a:lnTo>
                <a:lnTo>
                  <a:pt x="993" y="61"/>
                </a:lnTo>
                <a:cubicBezTo>
                  <a:pt x="1003" y="61"/>
                  <a:pt x="1009" y="66"/>
                  <a:pt x="1009" y="76"/>
                </a:cubicBezTo>
                <a:close/>
                <a:moveTo>
                  <a:pt x="1030" y="64"/>
                </a:moveTo>
                <a:cubicBezTo>
                  <a:pt x="1030" y="87"/>
                  <a:pt x="1039" y="101"/>
                  <a:pt x="1060" y="101"/>
                </a:cubicBezTo>
                <a:cubicBezTo>
                  <a:pt x="1077" y="101"/>
                  <a:pt x="1087" y="92"/>
                  <a:pt x="1089" y="76"/>
                </a:cubicBezTo>
                <a:lnTo>
                  <a:pt x="1079" y="76"/>
                </a:lnTo>
                <a:cubicBezTo>
                  <a:pt x="1078" y="86"/>
                  <a:pt x="1071" y="93"/>
                  <a:pt x="1060" y="93"/>
                </a:cubicBezTo>
                <a:cubicBezTo>
                  <a:pt x="1045" y="93"/>
                  <a:pt x="1039" y="82"/>
                  <a:pt x="1039" y="64"/>
                </a:cubicBezTo>
                <a:cubicBezTo>
                  <a:pt x="1039" y="45"/>
                  <a:pt x="1045" y="35"/>
                  <a:pt x="1060" y="35"/>
                </a:cubicBezTo>
                <a:cubicBezTo>
                  <a:pt x="1071" y="35"/>
                  <a:pt x="1078" y="41"/>
                  <a:pt x="1079" y="51"/>
                </a:cubicBezTo>
                <a:lnTo>
                  <a:pt x="1089" y="51"/>
                </a:lnTo>
                <a:cubicBezTo>
                  <a:pt x="1087" y="36"/>
                  <a:pt x="1077" y="27"/>
                  <a:pt x="1060" y="27"/>
                </a:cubicBezTo>
                <a:cubicBezTo>
                  <a:pt x="1039" y="27"/>
                  <a:pt x="1030" y="40"/>
                  <a:pt x="1030" y="64"/>
                </a:cubicBezTo>
                <a:close/>
                <a:moveTo>
                  <a:pt x="1114" y="99"/>
                </a:moveTo>
                <a:lnTo>
                  <a:pt x="1114" y="66"/>
                </a:lnTo>
                <a:lnTo>
                  <a:pt x="1122" y="66"/>
                </a:lnTo>
                <a:lnTo>
                  <a:pt x="1148" y="99"/>
                </a:lnTo>
                <a:lnTo>
                  <a:pt x="1159" y="99"/>
                </a:lnTo>
                <a:lnTo>
                  <a:pt x="1130" y="62"/>
                </a:lnTo>
                <a:lnTo>
                  <a:pt x="1156" y="28"/>
                </a:lnTo>
                <a:lnTo>
                  <a:pt x="1145" y="28"/>
                </a:lnTo>
                <a:lnTo>
                  <a:pt x="1122" y="58"/>
                </a:lnTo>
                <a:lnTo>
                  <a:pt x="1114" y="58"/>
                </a:lnTo>
                <a:lnTo>
                  <a:pt x="1114" y="28"/>
                </a:lnTo>
                <a:lnTo>
                  <a:pt x="1104" y="28"/>
                </a:lnTo>
                <a:lnTo>
                  <a:pt x="1104" y="99"/>
                </a:lnTo>
                <a:lnTo>
                  <a:pt x="1114" y="99"/>
                </a:lnTo>
                <a:close/>
                <a:moveTo>
                  <a:pt x="54" y="170"/>
                </a:moveTo>
                <a:lnTo>
                  <a:pt x="0" y="170"/>
                </a:lnTo>
                <a:lnTo>
                  <a:pt x="0" y="241"/>
                </a:lnTo>
                <a:lnTo>
                  <a:pt x="10" y="241"/>
                </a:lnTo>
                <a:lnTo>
                  <a:pt x="10" y="178"/>
                </a:lnTo>
                <a:lnTo>
                  <a:pt x="45" y="178"/>
                </a:lnTo>
                <a:lnTo>
                  <a:pt x="45" y="241"/>
                </a:lnTo>
                <a:lnTo>
                  <a:pt x="54" y="241"/>
                </a:lnTo>
                <a:lnTo>
                  <a:pt x="54" y="170"/>
                </a:lnTo>
                <a:close/>
                <a:moveTo>
                  <a:pt x="82" y="230"/>
                </a:moveTo>
                <a:cubicBezTo>
                  <a:pt x="85" y="238"/>
                  <a:pt x="93" y="243"/>
                  <a:pt x="104" y="243"/>
                </a:cubicBezTo>
                <a:cubicBezTo>
                  <a:pt x="123" y="243"/>
                  <a:pt x="133" y="230"/>
                  <a:pt x="133" y="206"/>
                </a:cubicBezTo>
                <a:cubicBezTo>
                  <a:pt x="133" y="181"/>
                  <a:pt x="123" y="169"/>
                  <a:pt x="104" y="169"/>
                </a:cubicBezTo>
                <a:cubicBezTo>
                  <a:pt x="93" y="169"/>
                  <a:pt x="85" y="174"/>
                  <a:pt x="82" y="182"/>
                </a:cubicBezTo>
                <a:lnTo>
                  <a:pt x="82" y="170"/>
                </a:lnTo>
                <a:lnTo>
                  <a:pt x="73" y="170"/>
                </a:lnTo>
                <a:lnTo>
                  <a:pt x="73" y="272"/>
                </a:lnTo>
                <a:lnTo>
                  <a:pt x="82" y="272"/>
                </a:lnTo>
                <a:lnTo>
                  <a:pt x="82" y="230"/>
                </a:lnTo>
                <a:close/>
                <a:moveTo>
                  <a:pt x="82" y="206"/>
                </a:moveTo>
                <a:cubicBezTo>
                  <a:pt x="82" y="188"/>
                  <a:pt x="88" y="177"/>
                  <a:pt x="103" y="177"/>
                </a:cubicBezTo>
                <a:cubicBezTo>
                  <a:pt x="118" y="177"/>
                  <a:pt x="124" y="188"/>
                  <a:pt x="124" y="206"/>
                </a:cubicBezTo>
                <a:cubicBezTo>
                  <a:pt x="124" y="224"/>
                  <a:pt x="118" y="235"/>
                  <a:pt x="103" y="235"/>
                </a:cubicBezTo>
                <a:cubicBezTo>
                  <a:pt x="88" y="235"/>
                  <a:pt x="82" y="224"/>
                  <a:pt x="82" y="206"/>
                </a:cubicBezTo>
                <a:close/>
                <a:moveTo>
                  <a:pt x="165" y="226"/>
                </a:moveTo>
                <a:lnTo>
                  <a:pt x="154" y="226"/>
                </a:lnTo>
                <a:lnTo>
                  <a:pt x="154" y="241"/>
                </a:lnTo>
                <a:lnTo>
                  <a:pt x="165" y="241"/>
                </a:lnTo>
                <a:lnTo>
                  <a:pt x="165" y="226"/>
                </a:lnTo>
                <a:close/>
                <a:moveTo>
                  <a:pt x="218" y="151"/>
                </a:moveTo>
                <a:lnTo>
                  <a:pt x="247" y="151"/>
                </a:lnTo>
                <a:lnTo>
                  <a:pt x="247" y="241"/>
                </a:lnTo>
                <a:lnTo>
                  <a:pt x="257" y="241"/>
                </a:lnTo>
                <a:lnTo>
                  <a:pt x="257" y="151"/>
                </a:lnTo>
                <a:lnTo>
                  <a:pt x="286" y="151"/>
                </a:lnTo>
                <a:lnTo>
                  <a:pt x="286" y="142"/>
                </a:lnTo>
                <a:lnTo>
                  <a:pt x="218" y="142"/>
                </a:lnTo>
                <a:lnTo>
                  <a:pt x="218" y="151"/>
                </a:lnTo>
                <a:close/>
                <a:moveTo>
                  <a:pt x="307" y="230"/>
                </a:moveTo>
                <a:cubicBezTo>
                  <a:pt x="310" y="238"/>
                  <a:pt x="318" y="243"/>
                  <a:pt x="329" y="243"/>
                </a:cubicBezTo>
                <a:cubicBezTo>
                  <a:pt x="348" y="243"/>
                  <a:pt x="358" y="230"/>
                  <a:pt x="358" y="206"/>
                </a:cubicBezTo>
                <a:cubicBezTo>
                  <a:pt x="358" y="181"/>
                  <a:pt x="348" y="169"/>
                  <a:pt x="329" y="169"/>
                </a:cubicBezTo>
                <a:cubicBezTo>
                  <a:pt x="318" y="169"/>
                  <a:pt x="310" y="174"/>
                  <a:pt x="307" y="182"/>
                </a:cubicBezTo>
                <a:lnTo>
                  <a:pt x="307" y="170"/>
                </a:lnTo>
                <a:lnTo>
                  <a:pt x="298" y="170"/>
                </a:lnTo>
                <a:lnTo>
                  <a:pt x="298" y="272"/>
                </a:lnTo>
                <a:lnTo>
                  <a:pt x="307" y="272"/>
                </a:lnTo>
                <a:lnTo>
                  <a:pt x="307" y="230"/>
                </a:lnTo>
                <a:close/>
                <a:moveTo>
                  <a:pt x="307" y="206"/>
                </a:moveTo>
                <a:cubicBezTo>
                  <a:pt x="307" y="188"/>
                  <a:pt x="313" y="177"/>
                  <a:pt x="328" y="177"/>
                </a:cubicBezTo>
                <a:cubicBezTo>
                  <a:pt x="343" y="177"/>
                  <a:pt x="349" y="188"/>
                  <a:pt x="349" y="206"/>
                </a:cubicBezTo>
                <a:cubicBezTo>
                  <a:pt x="349" y="224"/>
                  <a:pt x="343" y="235"/>
                  <a:pt x="328" y="235"/>
                </a:cubicBezTo>
                <a:cubicBezTo>
                  <a:pt x="313" y="235"/>
                  <a:pt x="307" y="224"/>
                  <a:pt x="307" y="206"/>
                </a:cubicBezTo>
                <a:close/>
                <a:moveTo>
                  <a:pt x="432" y="206"/>
                </a:moveTo>
                <a:cubicBezTo>
                  <a:pt x="432" y="182"/>
                  <a:pt x="422" y="169"/>
                  <a:pt x="401" y="169"/>
                </a:cubicBezTo>
                <a:cubicBezTo>
                  <a:pt x="381" y="169"/>
                  <a:pt x="371" y="182"/>
                  <a:pt x="371" y="206"/>
                </a:cubicBezTo>
                <a:cubicBezTo>
                  <a:pt x="371" y="229"/>
                  <a:pt x="381" y="243"/>
                  <a:pt x="401" y="243"/>
                </a:cubicBezTo>
                <a:cubicBezTo>
                  <a:pt x="422" y="243"/>
                  <a:pt x="432" y="229"/>
                  <a:pt x="432" y="206"/>
                </a:cubicBezTo>
                <a:close/>
                <a:moveTo>
                  <a:pt x="381" y="206"/>
                </a:moveTo>
                <a:cubicBezTo>
                  <a:pt x="381" y="188"/>
                  <a:pt x="386" y="177"/>
                  <a:pt x="401" y="177"/>
                </a:cubicBezTo>
                <a:cubicBezTo>
                  <a:pt x="416" y="177"/>
                  <a:pt x="422" y="188"/>
                  <a:pt x="422" y="206"/>
                </a:cubicBezTo>
                <a:cubicBezTo>
                  <a:pt x="422" y="224"/>
                  <a:pt x="416" y="235"/>
                  <a:pt x="401" y="235"/>
                </a:cubicBezTo>
                <a:cubicBezTo>
                  <a:pt x="386" y="235"/>
                  <a:pt x="381" y="224"/>
                  <a:pt x="381" y="206"/>
                </a:cubicBezTo>
                <a:close/>
                <a:moveTo>
                  <a:pt x="493" y="170"/>
                </a:moveTo>
                <a:lnTo>
                  <a:pt x="457" y="226"/>
                </a:lnTo>
                <a:lnTo>
                  <a:pt x="457" y="170"/>
                </a:lnTo>
                <a:lnTo>
                  <a:pt x="447" y="170"/>
                </a:lnTo>
                <a:lnTo>
                  <a:pt x="447" y="241"/>
                </a:lnTo>
                <a:lnTo>
                  <a:pt x="457" y="241"/>
                </a:lnTo>
                <a:lnTo>
                  <a:pt x="493" y="186"/>
                </a:lnTo>
                <a:lnTo>
                  <a:pt x="493" y="241"/>
                </a:lnTo>
                <a:lnTo>
                  <a:pt x="502" y="241"/>
                </a:lnTo>
                <a:lnTo>
                  <a:pt x="502" y="170"/>
                </a:lnTo>
                <a:lnTo>
                  <a:pt x="493" y="170"/>
                </a:lnTo>
                <a:close/>
                <a:moveTo>
                  <a:pt x="521" y="241"/>
                </a:moveTo>
                <a:lnTo>
                  <a:pt x="574" y="241"/>
                </a:lnTo>
                <a:lnTo>
                  <a:pt x="574" y="257"/>
                </a:lnTo>
                <a:lnTo>
                  <a:pt x="583" y="257"/>
                </a:lnTo>
                <a:lnTo>
                  <a:pt x="583" y="233"/>
                </a:lnTo>
                <a:lnTo>
                  <a:pt x="575" y="233"/>
                </a:lnTo>
                <a:lnTo>
                  <a:pt x="575" y="170"/>
                </a:lnTo>
                <a:lnTo>
                  <a:pt x="566" y="170"/>
                </a:lnTo>
                <a:lnTo>
                  <a:pt x="566" y="233"/>
                </a:lnTo>
                <a:lnTo>
                  <a:pt x="530" y="233"/>
                </a:lnTo>
                <a:lnTo>
                  <a:pt x="530" y="170"/>
                </a:lnTo>
                <a:lnTo>
                  <a:pt x="521" y="170"/>
                </a:lnTo>
                <a:lnTo>
                  <a:pt x="521" y="241"/>
                </a:lnTo>
                <a:close/>
                <a:moveTo>
                  <a:pt x="605" y="241"/>
                </a:moveTo>
                <a:lnTo>
                  <a:pt x="605" y="208"/>
                </a:lnTo>
                <a:lnTo>
                  <a:pt x="613" y="208"/>
                </a:lnTo>
                <a:lnTo>
                  <a:pt x="639" y="241"/>
                </a:lnTo>
                <a:lnTo>
                  <a:pt x="650" y="241"/>
                </a:lnTo>
                <a:lnTo>
                  <a:pt x="621" y="204"/>
                </a:lnTo>
                <a:lnTo>
                  <a:pt x="647" y="170"/>
                </a:lnTo>
                <a:lnTo>
                  <a:pt x="636" y="170"/>
                </a:lnTo>
                <a:lnTo>
                  <a:pt x="613" y="200"/>
                </a:lnTo>
                <a:lnTo>
                  <a:pt x="605" y="200"/>
                </a:lnTo>
                <a:lnTo>
                  <a:pt x="605" y="170"/>
                </a:lnTo>
                <a:lnTo>
                  <a:pt x="595" y="170"/>
                </a:lnTo>
                <a:lnTo>
                  <a:pt x="595" y="241"/>
                </a:lnTo>
                <a:lnTo>
                  <a:pt x="605" y="241"/>
                </a:lnTo>
                <a:close/>
                <a:moveTo>
                  <a:pt x="706" y="170"/>
                </a:moveTo>
                <a:lnTo>
                  <a:pt x="670" y="226"/>
                </a:lnTo>
                <a:lnTo>
                  <a:pt x="670" y="170"/>
                </a:lnTo>
                <a:lnTo>
                  <a:pt x="661" y="170"/>
                </a:lnTo>
                <a:lnTo>
                  <a:pt x="661" y="241"/>
                </a:lnTo>
                <a:lnTo>
                  <a:pt x="670" y="241"/>
                </a:lnTo>
                <a:lnTo>
                  <a:pt x="706" y="186"/>
                </a:lnTo>
                <a:lnTo>
                  <a:pt x="706" y="241"/>
                </a:lnTo>
                <a:lnTo>
                  <a:pt x="715" y="241"/>
                </a:lnTo>
                <a:lnTo>
                  <a:pt x="715" y="170"/>
                </a:lnTo>
                <a:lnTo>
                  <a:pt x="706" y="170"/>
                </a:lnTo>
                <a:close/>
                <a:moveTo>
                  <a:pt x="779" y="170"/>
                </a:moveTo>
                <a:lnTo>
                  <a:pt x="743" y="226"/>
                </a:lnTo>
                <a:lnTo>
                  <a:pt x="743" y="170"/>
                </a:lnTo>
                <a:lnTo>
                  <a:pt x="734" y="170"/>
                </a:lnTo>
                <a:lnTo>
                  <a:pt x="734" y="241"/>
                </a:lnTo>
                <a:lnTo>
                  <a:pt x="743" y="241"/>
                </a:lnTo>
                <a:lnTo>
                  <a:pt x="779" y="186"/>
                </a:lnTo>
                <a:lnTo>
                  <a:pt x="779" y="241"/>
                </a:lnTo>
                <a:lnTo>
                  <a:pt x="789" y="241"/>
                </a:lnTo>
                <a:lnTo>
                  <a:pt x="789" y="170"/>
                </a:lnTo>
                <a:lnTo>
                  <a:pt x="779" y="170"/>
                </a:lnTo>
                <a:close/>
                <a:moveTo>
                  <a:pt x="761" y="161"/>
                </a:moveTo>
                <a:cubicBezTo>
                  <a:pt x="774" y="161"/>
                  <a:pt x="781" y="153"/>
                  <a:pt x="782" y="140"/>
                </a:cubicBezTo>
                <a:lnTo>
                  <a:pt x="773" y="140"/>
                </a:lnTo>
                <a:cubicBezTo>
                  <a:pt x="773" y="149"/>
                  <a:pt x="768" y="153"/>
                  <a:pt x="761" y="153"/>
                </a:cubicBezTo>
                <a:cubicBezTo>
                  <a:pt x="754" y="153"/>
                  <a:pt x="750" y="149"/>
                  <a:pt x="749" y="140"/>
                </a:cubicBezTo>
                <a:lnTo>
                  <a:pt x="741" y="140"/>
                </a:lnTo>
                <a:cubicBezTo>
                  <a:pt x="741" y="153"/>
                  <a:pt x="749" y="161"/>
                  <a:pt x="761" y="161"/>
                </a:cubicBezTo>
                <a:close/>
                <a:moveTo>
                  <a:pt x="811" y="257"/>
                </a:moveTo>
                <a:cubicBezTo>
                  <a:pt x="819" y="256"/>
                  <a:pt x="823" y="252"/>
                  <a:pt x="823" y="242"/>
                </a:cubicBezTo>
                <a:lnTo>
                  <a:pt x="823" y="226"/>
                </a:lnTo>
                <a:lnTo>
                  <a:pt x="812" y="226"/>
                </a:lnTo>
                <a:lnTo>
                  <a:pt x="812" y="241"/>
                </a:lnTo>
                <a:lnTo>
                  <a:pt x="817" y="241"/>
                </a:lnTo>
                <a:lnTo>
                  <a:pt x="817" y="243"/>
                </a:lnTo>
                <a:cubicBezTo>
                  <a:pt x="817" y="248"/>
                  <a:pt x="815" y="251"/>
                  <a:pt x="811" y="252"/>
                </a:cubicBezTo>
                <a:lnTo>
                  <a:pt x="811" y="257"/>
                </a:lnTo>
                <a:close/>
                <a:moveTo>
                  <a:pt x="892" y="210"/>
                </a:moveTo>
                <a:lnTo>
                  <a:pt x="924" y="158"/>
                </a:lnTo>
                <a:lnTo>
                  <a:pt x="924" y="210"/>
                </a:lnTo>
                <a:lnTo>
                  <a:pt x="892" y="210"/>
                </a:lnTo>
                <a:close/>
                <a:moveTo>
                  <a:pt x="946" y="210"/>
                </a:moveTo>
                <a:lnTo>
                  <a:pt x="933" y="210"/>
                </a:lnTo>
                <a:lnTo>
                  <a:pt x="933" y="142"/>
                </a:lnTo>
                <a:lnTo>
                  <a:pt x="923" y="142"/>
                </a:lnTo>
                <a:lnTo>
                  <a:pt x="881" y="210"/>
                </a:lnTo>
                <a:lnTo>
                  <a:pt x="881" y="219"/>
                </a:lnTo>
                <a:lnTo>
                  <a:pt x="924" y="219"/>
                </a:lnTo>
                <a:lnTo>
                  <a:pt x="924" y="241"/>
                </a:lnTo>
                <a:lnTo>
                  <a:pt x="933" y="241"/>
                </a:lnTo>
                <a:lnTo>
                  <a:pt x="933" y="219"/>
                </a:lnTo>
                <a:lnTo>
                  <a:pt x="946" y="219"/>
                </a:lnTo>
                <a:lnTo>
                  <a:pt x="946" y="210"/>
                </a:lnTo>
                <a:close/>
                <a:moveTo>
                  <a:pt x="963" y="219"/>
                </a:moveTo>
                <a:cubicBezTo>
                  <a:pt x="965" y="235"/>
                  <a:pt x="975" y="243"/>
                  <a:pt x="991" y="243"/>
                </a:cubicBezTo>
                <a:cubicBezTo>
                  <a:pt x="1001" y="243"/>
                  <a:pt x="1009" y="239"/>
                  <a:pt x="1014" y="231"/>
                </a:cubicBezTo>
                <a:cubicBezTo>
                  <a:pt x="1019" y="222"/>
                  <a:pt x="1022" y="207"/>
                  <a:pt x="1022" y="185"/>
                </a:cubicBezTo>
                <a:cubicBezTo>
                  <a:pt x="1022" y="174"/>
                  <a:pt x="1021" y="165"/>
                  <a:pt x="1018" y="159"/>
                </a:cubicBezTo>
                <a:cubicBezTo>
                  <a:pt x="1014" y="146"/>
                  <a:pt x="1004" y="141"/>
                  <a:pt x="991" y="141"/>
                </a:cubicBezTo>
                <a:cubicBezTo>
                  <a:pt x="973" y="141"/>
                  <a:pt x="960" y="153"/>
                  <a:pt x="960" y="173"/>
                </a:cubicBezTo>
                <a:cubicBezTo>
                  <a:pt x="960" y="194"/>
                  <a:pt x="972" y="206"/>
                  <a:pt x="990" y="206"/>
                </a:cubicBezTo>
                <a:cubicBezTo>
                  <a:pt x="1001" y="206"/>
                  <a:pt x="1008" y="202"/>
                  <a:pt x="1012" y="194"/>
                </a:cubicBezTo>
                <a:cubicBezTo>
                  <a:pt x="1011" y="223"/>
                  <a:pt x="1006" y="234"/>
                  <a:pt x="991" y="234"/>
                </a:cubicBezTo>
                <a:cubicBezTo>
                  <a:pt x="981" y="234"/>
                  <a:pt x="974" y="229"/>
                  <a:pt x="973" y="219"/>
                </a:cubicBezTo>
                <a:lnTo>
                  <a:pt x="963" y="219"/>
                </a:lnTo>
                <a:close/>
                <a:moveTo>
                  <a:pt x="991" y="149"/>
                </a:moveTo>
                <a:cubicBezTo>
                  <a:pt x="1003" y="149"/>
                  <a:pt x="1012" y="158"/>
                  <a:pt x="1012" y="173"/>
                </a:cubicBezTo>
                <a:cubicBezTo>
                  <a:pt x="1012" y="189"/>
                  <a:pt x="1003" y="198"/>
                  <a:pt x="991" y="198"/>
                </a:cubicBezTo>
                <a:cubicBezTo>
                  <a:pt x="978" y="198"/>
                  <a:pt x="970" y="189"/>
                  <a:pt x="970" y="173"/>
                </a:cubicBezTo>
                <a:cubicBezTo>
                  <a:pt x="970" y="158"/>
                  <a:pt x="978" y="149"/>
                  <a:pt x="991" y="149"/>
                </a:cubicBezTo>
                <a:close/>
                <a:moveTo>
                  <a:pt x="1043" y="257"/>
                </a:moveTo>
                <a:cubicBezTo>
                  <a:pt x="1052" y="256"/>
                  <a:pt x="1056" y="252"/>
                  <a:pt x="1056" y="242"/>
                </a:cubicBezTo>
                <a:lnTo>
                  <a:pt x="1056" y="226"/>
                </a:lnTo>
                <a:lnTo>
                  <a:pt x="1045" y="226"/>
                </a:lnTo>
                <a:lnTo>
                  <a:pt x="1045" y="241"/>
                </a:lnTo>
                <a:lnTo>
                  <a:pt x="1050" y="241"/>
                </a:lnTo>
                <a:lnTo>
                  <a:pt x="1050" y="243"/>
                </a:lnTo>
                <a:cubicBezTo>
                  <a:pt x="1050" y="248"/>
                  <a:pt x="1048" y="251"/>
                  <a:pt x="1043" y="252"/>
                </a:cubicBezTo>
                <a:lnTo>
                  <a:pt x="1043" y="257"/>
                </a:lnTo>
                <a:close/>
                <a:moveTo>
                  <a:pt x="1125" y="241"/>
                </a:moveTo>
                <a:lnTo>
                  <a:pt x="1125" y="208"/>
                </a:lnTo>
                <a:lnTo>
                  <a:pt x="1134" y="208"/>
                </a:lnTo>
                <a:lnTo>
                  <a:pt x="1160" y="241"/>
                </a:lnTo>
                <a:lnTo>
                  <a:pt x="1171" y="241"/>
                </a:lnTo>
                <a:lnTo>
                  <a:pt x="1142" y="204"/>
                </a:lnTo>
                <a:lnTo>
                  <a:pt x="1168" y="170"/>
                </a:lnTo>
                <a:lnTo>
                  <a:pt x="1157" y="170"/>
                </a:lnTo>
                <a:lnTo>
                  <a:pt x="1134" y="200"/>
                </a:lnTo>
                <a:lnTo>
                  <a:pt x="1125" y="200"/>
                </a:lnTo>
                <a:lnTo>
                  <a:pt x="1125" y="170"/>
                </a:lnTo>
                <a:lnTo>
                  <a:pt x="1116" y="170"/>
                </a:lnTo>
                <a:lnTo>
                  <a:pt x="1116" y="241"/>
                </a:lnTo>
                <a:lnTo>
                  <a:pt x="1125" y="241"/>
                </a:lnTo>
                <a:close/>
                <a:moveTo>
                  <a:pt x="1239" y="206"/>
                </a:moveTo>
                <a:cubicBezTo>
                  <a:pt x="1239" y="182"/>
                  <a:pt x="1229" y="169"/>
                  <a:pt x="1209" y="169"/>
                </a:cubicBezTo>
                <a:cubicBezTo>
                  <a:pt x="1188" y="169"/>
                  <a:pt x="1178" y="182"/>
                  <a:pt x="1178" y="206"/>
                </a:cubicBezTo>
                <a:cubicBezTo>
                  <a:pt x="1178" y="229"/>
                  <a:pt x="1188" y="243"/>
                  <a:pt x="1209" y="243"/>
                </a:cubicBezTo>
                <a:cubicBezTo>
                  <a:pt x="1229" y="243"/>
                  <a:pt x="1239" y="229"/>
                  <a:pt x="1239" y="206"/>
                </a:cubicBezTo>
                <a:close/>
                <a:moveTo>
                  <a:pt x="1188" y="206"/>
                </a:moveTo>
                <a:cubicBezTo>
                  <a:pt x="1188" y="188"/>
                  <a:pt x="1194" y="177"/>
                  <a:pt x="1209" y="177"/>
                </a:cubicBezTo>
                <a:cubicBezTo>
                  <a:pt x="1224" y="177"/>
                  <a:pt x="1229" y="188"/>
                  <a:pt x="1229" y="206"/>
                </a:cubicBezTo>
                <a:cubicBezTo>
                  <a:pt x="1229" y="224"/>
                  <a:pt x="1224" y="235"/>
                  <a:pt x="1209" y="235"/>
                </a:cubicBezTo>
                <a:cubicBezTo>
                  <a:pt x="1194" y="235"/>
                  <a:pt x="1188" y="224"/>
                  <a:pt x="1188" y="206"/>
                </a:cubicBezTo>
                <a:close/>
                <a:moveTo>
                  <a:pt x="1264" y="230"/>
                </a:moveTo>
                <a:cubicBezTo>
                  <a:pt x="1267" y="238"/>
                  <a:pt x="1274" y="243"/>
                  <a:pt x="1286" y="243"/>
                </a:cubicBezTo>
                <a:cubicBezTo>
                  <a:pt x="1305" y="243"/>
                  <a:pt x="1315" y="230"/>
                  <a:pt x="1315" y="206"/>
                </a:cubicBezTo>
                <a:cubicBezTo>
                  <a:pt x="1315" y="181"/>
                  <a:pt x="1305" y="169"/>
                  <a:pt x="1286" y="169"/>
                </a:cubicBezTo>
                <a:cubicBezTo>
                  <a:pt x="1274" y="169"/>
                  <a:pt x="1267" y="174"/>
                  <a:pt x="1264" y="182"/>
                </a:cubicBezTo>
                <a:lnTo>
                  <a:pt x="1264" y="170"/>
                </a:lnTo>
                <a:lnTo>
                  <a:pt x="1255" y="170"/>
                </a:lnTo>
                <a:lnTo>
                  <a:pt x="1255" y="272"/>
                </a:lnTo>
                <a:lnTo>
                  <a:pt x="1264" y="272"/>
                </a:lnTo>
                <a:lnTo>
                  <a:pt x="1264" y="230"/>
                </a:lnTo>
                <a:close/>
                <a:moveTo>
                  <a:pt x="1264" y="206"/>
                </a:moveTo>
                <a:cubicBezTo>
                  <a:pt x="1264" y="188"/>
                  <a:pt x="1270" y="177"/>
                  <a:pt x="1285" y="177"/>
                </a:cubicBezTo>
                <a:cubicBezTo>
                  <a:pt x="1300" y="177"/>
                  <a:pt x="1306" y="188"/>
                  <a:pt x="1306" y="206"/>
                </a:cubicBezTo>
                <a:cubicBezTo>
                  <a:pt x="1306" y="224"/>
                  <a:pt x="1300" y="235"/>
                  <a:pt x="1285" y="235"/>
                </a:cubicBezTo>
                <a:cubicBezTo>
                  <a:pt x="1270" y="235"/>
                  <a:pt x="1264" y="224"/>
                  <a:pt x="1264" y="206"/>
                </a:cubicBezTo>
                <a:close/>
                <a:moveTo>
                  <a:pt x="1385" y="170"/>
                </a:moveTo>
                <a:lnTo>
                  <a:pt x="1331" y="170"/>
                </a:lnTo>
                <a:lnTo>
                  <a:pt x="1331" y="241"/>
                </a:lnTo>
                <a:lnTo>
                  <a:pt x="1340" y="241"/>
                </a:lnTo>
                <a:lnTo>
                  <a:pt x="1340" y="178"/>
                </a:lnTo>
                <a:lnTo>
                  <a:pt x="1376" y="178"/>
                </a:lnTo>
                <a:lnTo>
                  <a:pt x="1376" y="241"/>
                </a:lnTo>
                <a:lnTo>
                  <a:pt x="1385" y="241"/>
                </a:lnTo>
                <a:lnTo>
                  <a:pt x="1385" y="170"/>
                </a:lnTo>
                <a:close/>
                <a:moveTo>
                  <a:pt x="1419" y="226"/>
                </a:moveTo>
                <a:lnTo>
                  <a:pt x="1408" y="226"/>
                </a:lnTo>
                <a:lnTo>
                  <a:pt x="1408" y="241"/>
                </a:lnTo>
                <a:lnTo>
                  <a:pt x="1419" y="241"/>
                </a:lnTo>
                <a:lnTo>
                  <a:pt x="1419" y="226"/>
                </a:lnTo>
                <a:close/>
                <a:moveTo>
                  <a:pt x="1522" y="241"/>
                </a:moveTo>
                <a:lnTo>
                  <a:pt x="1522" y="142"/>
                </a:lnTo>
                <a:lnTo>
                  <a:pt x="1514" y="142"/>
                </a:lnTo>
                <a:lnTo>
                  <a:pt x="1487" y="154"/>
                </a:lnTo>
                <a:lnTo>
                  <a:pt x="1487" y="164"/>
                </a:lnTo>
                <a:lnTo>
                  <a:pt x="1512" y="152"/>
                </a:lnTo>
                <a:lnTo>
                  <a:pt x="1512" y="241"/>
                </a:lnTo>
                <a:lnTo>
                  <a:pt x="1522" y="241"/>
                </a:lnTo>
                <a:close/>
                <a:moveTo>
                  <a:pt x="288" y="334"/>
                </a:moveTo>
                <a:cubicBezTo>
                  <a:pt x="288" y="388"/>
                  <a:pt x="298" y="398"/>
                  <a:pt x="318" y="398"/>
                </a:cubicBezTo>
                <a:lnTo>
                  <a:pt x="318" y="390"/>
                </a:lnTo>
                <a:cubicBezTo>
                  <a:pt x="303" y="390"/>
                  <a:pt x="298" y="382"/>
                  <a:pt x="298" y="334"/>
                </a:cubicBezTo>
                <a:cubicBezTo>
                  <a:pt x="298" y="286"/>
                  <a:pt x="303" y="279"/>
                  <a:pt x="318" y="279"/>
                </a:cubicBezTo>
                <a:lnTo>
                  <a:pt x="318" y="270"/>
                </a:lnTo>
                <a:cubicBezTo>
                  <a:pt x="298" y="270"/>
                  <a:pt x="288" y="280"/>
                  <a:pt x="288" y="334"/>
                </a:cubicBezTo>
                <a:close/>
                <a:moveTo>
                  <a:pt x="360" y="385"/>
                </a:moveTo>
                <a:cubicBezTo>
                  <a:pt x="379" y="385"/>
                  <a:pt x="392" y="374"/>
                  <a:pt x="392" y="356"/>
                </a:cubicBezTo>
                <a:cubicBezTo>
                  <a:pt x="392" y="343"/>
                  <a:pt x="385" y="334"/>
                  <a:pt x="373" y="331"/>
                </a:cubicBezTo>
                <a:cubicBezTo>
                  <a:pt x="383" y="328"/>
                  <a:pt x="389" y="319"/>
                  <a:pt x="389" y="308"/>
                </a:cubicBezTo>
                <a:cubicBezTo>
                  <a:pt x="389" y="293"/>
                  <a:pt x="378" y="283"/>
                  <a:pt x="360" y="283"/>
                </a:cubicBezTo>
                <a:cubicBezTo>
                  <a:pt x="342" y="283"/>
                  <a:pt x="331" y="293"/>
                  <a:pt x="331" y="308"/>
                </a:cubicBezTo>
                <a:cubicBezTo>
                  <a:pt x="331" y="319"/>
                  <a:pt x="337" y="328"/>
                  <a:pt x="347" y="331"/>
                </a:cubicBezTo>
                <a:cubicBezTo>
                  <a:pt x="335" y="334"/>
                  <a:pt x="328" y="343"/>
                  <a:pt x="328" y="356"/>
                </a:cubicBezTo>
                <a:cubicBezTo>
                  <a:pt x="328" y="374"/>
                  <a:pt x="341" y="385"/>
                  <a:pt x="360" y="385"/>
                </a:cubicBezTo>
                <a:close/>
                <a:moveTo>
                  <a:pt x="360" y="327"/>
                </a:moveTo>
                <a:cubicBezTo>
                  <a:pt x="348" y="327"/>
                  <a:pt x="340" y="320"/>
                  <a:pt x="340" y="309"/>
                </a:cubicBezTo>
                <a:cubicBezTo>
                  <a:pt x="340" y="298"/>
                  <a:pt x="348" y="291"/>
                  <a:pt x="360" y="291"/>
                </a:cubicBezTo>
                <a:cubicBezTo>
                  <a:pt x="372" y="291"/>
                  <a:pt x="380" y="298"/>
                  <a:pt x="380" y="309"/>
                </a:cubicBezTo>
                <a:cubicBezTo>
                  <a:pt x="380" y="320"/>
                  <a:pt x="372" y="327"/>
                  <a:pt x="360" y="327"/>
                </a:cubicBezTo>
                <a:close/>
                <a:moveTo>
                  <a:pt x="383" y="356"/>
                </a:moveTo>
                <a:cubicBezTo>
                  <a:pt x="383" y="369"/>
                  <a:pt x="373" y="377"/>
                  <a:pt x="360" y="377"/>
                </a:cubicBezTo>
                <a:cubicBezTo>
                  <a:pt x="347" y="377"/>
                  <a:pt x="337" y="369"/>
                  <a:pt x="337" y="356"/>
                </a:cubicBezTo>
                <a:cubicBezTo>
                  <a:pt x="337" y="343"/>
                  <a:pt x="347" y="335"/>
                  <a:pt x="360" y="335"/>
                </a:cubicBezTo>
                <a:cubicBezTo>
                  <a:pt x="373" y="335"/>
                  <a:pt x="383" y="343"/>
                  <a:pt x="383" y="356"/>
                </a:cubicBezTo>
                <a:close/>
                <a:moveTo>
                  <a:pt x="451" y="383"/>
                </a:moveTo>
                <a:lnTo>
                  <a:pt x="451" y="284"/>
                </a:lnTo>
                <a:lnTo>
                  <a:pt x="443" y="284"/>
                </a:lnTo>
                <a:lnTo>
                  <a:pt x="416" y="296"/>
                </a:lnTo>
                <a:lnTo>
                  <a:pt x="416" y="306"/>
                </a:lnTo>
                <a:lnTo>
                  <a:pt x="441" y="295"/>
                </a:lnTo>
                <a:lnTo>
                  <a:pt x="441" y="383"/>
                </a:lnTo>
                <a:lnTo>
                  <a:pt x="451" y="383"/>
                </a:lnTo>
                <a:close/>
                <a:moveTo>
                  <a:pt x="517" y="385"/>
                </a:moveTo>
                <a:cubicBezTo>
                  <a:pt x="536" y="385"/>
                  <a:pt x="549" y="374"/>
                  <a:pt x="549" y="356"/>
                </a:cubicBezTo>
                <a:cubicBezTo>
                  <a:pt x="549" y="343"/>
                  <a:pt x="542" y="334"/>
                  <a:pt x="530" y="331"/>
                </a:cubicBezTo>
                <a:cubicBezTo>
                  <a:pt x="540" y="328"/>
                  <a:pt x="546" y="319"/>
                  <a:pt x="546" y="308"/>
                </a:cubicBezTo>
                <a:cubicBezTo>
                  <a:pt x="546" y="293"/>
                  <a:pt x="535" y="283"/>
                  <a:pt x="517" y="283"/>
                </a:cubicBezTo>
                <a:cubicBezTo>
                  <a:pt x="499" y="283"/>
                  <a:pt x="488" y="293"/>
                  <a:pt x="488" y="308"/>
                </a:cubicBezTo>
                <a:cubicBezTo>
                  <a:pt x="488" y="319"/>
                  <a:pt x="494" y="328"/>
                  <a:pt x="504" y="331"/>
                </a:cubicBezTo>
                <a:cubicBezTo>
                  <a:pt x="492" y="334"/>
                  <a:pt x="485" y="343"/>
                  <a:pt x="485" y="356"/>
                </a:cubicBezTo>
                <a:cubicBezTo>
                  <a:pt x="485" y="374"/>
                  <a:pt x="498" y="385"/>
                  <a:pt x="517" y="385"/>
                </a:cubicBezTo>
                <a:close/>
                <a:moveTo>
                  <a:pt x="517" y="327"/>
                </a:moveTo>
                <a:cubicBezTo>
                  <a:pt x="505" y="327"/>
                  <a:pt x="497" y="320"/>
                  <a:pt x="497" y="309"/>
                </a:cubicBezTo>
                <a:cubicBezTo>
                  <a:pt x="497" y="298"/>
                  <a:pt x="505" y="291"/>
                  <a:pt x="517" y="291"/>
                </a:cubicBezTo>
                <a:cubicBezTo>
                  <a:pt x="529" y="291"/>
                  <a:pt x="537" y="298"/>
                  <a:pt x="537" y="309"/>
                </a:cubicBezTo>
                <a:cubicBezTo>
                  <a:pt x="537" y="320"/>
                  <a:pt x="529" y="327"/>
                  <a:pt x="517" y="327"/>
                </a:cubicBezTo>
                <a:close/>
                <a:moveTo>
                  <a:pt x="540" y="356"/>
                </a:moveTo>
                <a:cubicBezTo>
                  <a:pt x="540" y="369"/>
                  <a:pt x="530" y="377"/>
                  <a:pt x="517" y="377"/>
                </a:cubicBezTo>
                <a:cubicBezTo>
                  <a:pt x="504" y="377"/>
                  <a:pt x="494" y="369"/>
                  <a:pt x="494" y="356"/>
                </a:cubicBezTo>
                <a:cubicBezTo>
                  <a:pt x="494" y="343"/>
                  <a:pt x="504" y="335"/>
                  <a:pt x="517" y="335"/>
                </a:cubicBezTo>
                <a:cubicBezTo>
                  <a:pt x="530" y="335"/>
                  <a:pt x="540" y="343"/>
                  <a:pt x="540" y="356"/>
                </a:cubicBezTo>
                <a:close/>
                <a:moveTo>
                  <a:pt x="625" y="312"/>
                </a:moveTo>
                <a:cubicBezTo>
                  <a:pt x="625" y="296"/>
                  <a:pt x="614" y="283"/>
                  <a:pt x="595" y="283"/>
                </a:cubicBezTo>
                <a:cubicBezTo>
                  <a:pt x="576" y="283"/>
                  <a:pt x="566" y="296"/>
                  <a:pt x="566" y="312"/>
                </a:cubicBezTo>
                <a:lnTo>
                  <a:pt x="566" y="315"/>
                </a:lnTo>
                <a:lnTo>
                  <a:pt x="576" y="315"/>
                </a:lnTo>
                <a:lnTo>
                  <a:pt x="576" y="312"/>
                </a:lnTo>
                <a:cubicBezTo>
                  <a:pt x="576" y="300"/>
                  <a:pt x="583" y="291"/>
                  <a:pt x="595" y="291"/>
                </a:cubicBezTo>
                <a:cubicBezTo>
                  <a:pt x="608" y="291"/>
                  <a:pt x="615" y="300"/>
                  <a:pt x="615" y="312"/>
                </a:cubicBezTo>
                <a:cubicBezTo>
                  <a:pt x="615" y="318"/>
                  <a:pt x="613" y="324"/>
                  <a:pt x="607" y="330"/>
                </a:cubicBezTo>
                <a:lnTo>
                  <a:pt x="567" y="376"/>
                </a:lnTo>
                <a:lnTo>
                  <a:pt x="567" y="383"/>
                </a:lnTo>
                <a:lnTo>
                  <a:pt x="626" y="383"/>
                </a:lnTo>
                <a:lnTo>
                  <a:pt x="626" y="375"/>
                </a:lnTo>
                <a:lnTo>
                  <a:pt x="580" y="375"/>
                </a:lnTo>
                <a:lnTo>
                  <a:pt x="615" y="335"/>
                </a:lnTo>
                <a:cubicBezTo>
                  <a:pt x="623" y="327"/>
                  <a:pt x="625" y="321"/>
                  <a:pt x="625" y="312"/>
                </a:cubicBezTo>
                <a:close/>
                <a:moveTo>
                  <a:pt x="667" y="334"/>
                </a:moveTo>
                <a:cubicBezTo>
                  <a:pt x="667" y="280"/>
                  <a:pt x="658" y="270"/>
                  <a:pt x="638" y="270"/>
                </a:cubicBezTo>
                <a:lnTo>
                  <a:pt x="638" y="279"/>
                </a:lnTo>
                <a:cubicBezTo>
                  <a:pt x="652" y="279"/>
                  <a:pt x="658" y="286"/>
                  <a:pt x="658" y="334"/>
                </a:cubicBezTo>
                <a:cubicBezTo>
                  <a:pt x="658" y="382"/>
                  <a:pt x="652" y="390"/>
                  <a:pt x="638" y="390"/>
                </a:cubicBezTo>
                <a:lnTo>
                  <a:pt x="638" y="398"/>
                </a:lnTo>
                <a:cubicBezTo>
                  <a:pt x="658" y="398"/>
                  <a:pt x="667" y="388"/>
                  <a:pt x="667" y="334"/>
                </a:cubicBezTo>
                <a:close/>
                <a:moveTo>
                  <a:pt x="785" y="312"/>
                </a:moveTo>
                <a:cubicBezTo>
                  <a:pt x="785" y="296"/>
                  <a:pt x="775" y="283"/>
                  <a:pt x="755" y="283"/>
                </a:cubicBezTo>
                <a:cubicBezTo>
                  <a:pt x="736" y="283"/>
                  <a:pt x="726" y="296"/>
                  <a:pt x="726" y="312"/>
                </a:cubicBezTo>
                <a:lnTo>
                  <a:pt x="726" y="315"/>
                </a:lnTo>
                <a:lnTo>
                  <a:pt x="736" y="315"/>
                </a:lnTo>
                <a:lnTo>
                  <a:pt x="736" y="312"/>
                </a:lnTo>
                <a:cubicBezTo>
                  <a:pt x="736" y="300"/>
                  <a:pt x="743" y="291"/>
                  <a:pt x="755" y="291"/>
                </a:cubicBezTo>
                <a:cubicBezTo>
                  <a:pt x="768" y="291"/>
                  <a:pt x="775" y="300"/>
                  <a:pt x="775" y="312"/>
                </a:cubicBezTo>
                <a:cubicBezTo>
                  <a:pt x="775" y="318"/>
                  <a:pt x="773" y="324"/>
                  <a:pt x="767" y="330"/>
                </a:cubicBezTo>
                <a:lnTo>
                  <a:pt x="728" y="376"/>
                </a:lnTo>
                <a:lnTo>
                  <a:pt x="728" y="383"/>
                </a:lnTo>
                <a:lnTo>
                  <a:pt x="786" y="383"/>
                </a:lnTo>
                <a:lnTo>
                  <a:pt x="786" y="375"/>
                </a:lnTo>
                <a:lnTo>
                  <a:pt x="740" y="375"/>
                </a:lnTo>
                <a:lnTo>
                  <a:pt x="775" y="335"/>
                </a:lnTo>
                <a:cubicBezTo>
                  <a:pt x="783" y="327"/>
                  <a:pt x="785" y="321"/>
                  <a:pt x="785" y="312"/>
                </a:cubicBezTo>
                <a:close/>
                <a:moveTo>
                  <a:pt x="846" y="383"/>
                </a:moveTo>
                <a:lnTo>
                  <a:pt x="846" y="284"/>
                </a:lnTo>
                <a:lnTo>
                  <a:pt x="838" y="284"/>
                </a:lnTo>
                <a:lnTo>
                  <a:pt x="812" y="296"/>
                </a:lnTo>
                <a:lnTo>
                  <a:pt x="812" y="306"/>
                </a:lnTo>
                <a:lnTo>
                  <a:pt x="837" y="295"/>
                </a:lnTo>
                <a:lnTo>
                  <a:pt x="837" y="383"/>
                </a:lnTo>
                <a:lnTo>
                  <a:pt x="846" y="383"/>
                </a:lnTo>
                <a:close/>
                <a:moveTo>
                  <a:pt x="881" y="341"/>
                </a:moveTo>
                <a:lnTo>
                  <a:pt x="922" y="341"/>
                </a:lnTo>
                <a:lnTo>
                  <a:pt x="922" y="333"/>
                </a:lnTo>
                <a:lnTo>
                  <a:pt x="881" y="333"/>
                </a:lnTo>
                <a:lnTo>
                  <a:pt x="881" y="341"/>
                </a:lnTo>
                <a:close/>
                <a:moveTo>
                  <a:pt x="970" y="327"/>
                </a:moveTo>
                <a:cubicBezTo>
                  <a:pt x="983" y="327"/>
                  <a:pt x="990" y="336"/>
                  <a:pt x="990" y="352"/>
                </a:cubicBezTo>
                <a:cubicBezTo>
                  <a:pt x="990" y="368"/>
                  <a:pt x="983" y="377"/>
                  <a:pt x="970" y="377"/>
                </a:cubicBezTo>
                <a:cubicBezTo>
                  <a:pt x="958" y="377"/>
                  <a:pt x="951" y="370"/>
                  <a:pt x="949" y="357"/>
                </a:cubicBezTo>
                <a:lnTo>
                  <a:pt x="940" y="357"/>
                </a:lnTo>
                <a:cubicBezTo>
                  <a:pt x="941" y="374"/>
                  <a:pt x="952" y="385"/>
                  <a:pt x="970" y="385"/>
                </a:cubicBezTo>
                <a:cubicBezTo>
                  <a:pt x="988" y="385"/>
                  <a:pt x="1000" y="373"/>
                  <a:pt x="1000" y="352"/>
                </a:cubicBezTo>
                <a:cubicBezTo>
                  <a:pt x="1000" y="331"/>
                  <a:pt x="988" y="319"/>
                  <a:pt x="971" y="319"/>
                </a:cubicBezTo>
                <a:cubicBezTo>
                  <a:pt x="963" y="319"/>
                  <a:pt x="956" y="323"/>
                  <a:pt x="953" y="328"/>
                </a:cubicBezTo>
                <a:lnTo>
                  <a:pt x="955" y="293"/>
                </a:lnTo>
                <a:lnTo>
                  <a:pt x="994" y="293"/>
                </a:lnTo>
                <a:lnTo>
                  <a:pt x="994" y="284"/>
                </a:lnTo>
                <a:lnTo>
                  <a:pt x="946" y="284"/>
                </a:lnTo>
                <a:lnTo>
                  <a:pt x="943" y="339"/>
                </a:lnTo>
                <a:lnTo>
                  <a:pt x="953" y="339"/>
                </a:lnTo>
                <a:cubicBezTo>
                  <a:pt x="956" y="331"/>
                  <a:pt x="962" y="327"/>
                  <a:pt x="970" y="327"/>
                </a:cubicBezTo>
                <a:close/>
                <a:moveTo>
                  <a:pt x="1077" y="312"/>
                </a:moveTo>
                <a:cubicBezTo>
                  <a:pt x="1077" y="296"/>
                  <a:pt x="1067" y="283"/>
                  <a:pt x="1048" y="283"/>
                </a:cubicBezTo>
                <a:cubicBezTo>
                  <a:pt x="1029" y="283"/>
                  <a:pt x="1018" y="296"/>
                  <a:pt x="1018" y="312"/>
                </a:cubicBezTo>
                <a:lnTo>
                  <a:pt x="1018" y="315"/>
                </a:lnTo>
                <a:lnTo>
                  <a:pt x="1028" y="315"/>
                </a:lnTo>
                <a:lnTo>
                  <a:pt x="1028" y="312"/>
                </a:lnTo>
                <a:cubicBezTo>
                  <a:pt x="1028" y="300"/>
                  <a:pt x="1035" y="291"/>
                  <a:pt x="1048" y="291"/>
                </a:cubicBezTo>
                <a:cubicBezTo>
                  <a:pt x="1060" y="291"/>
                  <a:pt x="1067" y="300"/>
                  <a:pt x="1067" y="312"/>
                </a:cubicBezTo>
                <a:cubicBezTo>
                  <a:pt x="1067" y="318"/>
                  <a:pt x="1065" y="324"/>
                  <a:pt x="1060" y="330"/>
                </a:cubicBezTo>
                <a:lnTo>
                  <a:pt x="1020" y="376"/>
                </a:lnTo>
                <a:lnTo>
                  <a:pt x="1020" y="383"/>
                </a:lnTo>
                <a:lnTo>
                  <a:pt x="1078" y="383"/>
                </a:lnTo>
                <a:lnTo>
                  <a:pt x="1078" y="375"/>
                </a:lnTo>
                <a:lnTo>
                  <a:pt x="1032" y="375"/>
                </a:lnTo>
                <a:lnTo>
                  <a:pt x="1067" y="335"/>
                </a:lnTo>
                <a:cubicBezTo>
                  <a:pt x="1075" y="327"/>
                  <a:pt x="1077" y="321"/>
                  <a:pt x="1077" y="312"/>
                </a:cubicBezTo>
                <a:close/>
                <a:moveTo>
                  <a:pt x="1095" y="341"/>
                </a:moveTo>
                <a:lnTo>
                  <a:pt x="1136" y="341"/>
                </a:lnTo>
                <a:lnTo>
                  <a:pt x="1136" y="333"/>
                </a:lnTo>
                <a:lnTo>
                  <a:pt x="1095" y="333"/>
                </a:lnTo>
                <a:lnTo>
                  <a:pt x="1095" y="341"/>
                </a:lnTo>
                <a:close/>
                <a:moveTo>
                  <a:pt x="1183" y="385"/>
                </a:moveTo>
                <a:cubicBezTo>
                  <a:pt x="1202" y="385"/>
                  <a:pt x="1215" y="374"/>
                  <a:pt x="1215" y="356"/>
                </a:cubicBezTo>
                <a:cubicBezTo>
                  <a:pt x="1215" y="343"/>
                  <a:pt x="1208" y="334"/>
                  <a:pt x="1196" y="331"/>
                </a:cubicBezTo>
                <a:cubicBezTo>
                  <a:pt x="1206" y="328"/>
                  <a:pt x="1212" y="319"/>
                  <a:pt x="1212" y="308"/>
                </a:cubicBezTo>
                <a:cubicBezTo>
                  <a:pt x="1212" y="293"/>
                  <a:pt x="1201" y="283"/>
                  <a:pt x="1183" y="283"/>
                </a:cubicBezTo>
                <a:cubicBezTo>
                  <a:pt x="1165" y="283"/>
                  <a:pt x="1153" y="293"/>
                  <a:pt x="1153" y="308"/>
                </a:cubicBezTo>
                <a:cubicBezTo>
                  <a:pt x="1153" y="319"/>
                  <a:pt x="1160" y="328"/>
                  <a:pt x="1170" y="331"/>
                </a:cubicBezTo>
                <a:cubicBezTo>
                  <a:pt x="1158" y="334"/>
                  <a:pt x="1150" y="343"/>
                  <a:pt x="1150" y="356"/>
                </a:cubicBezTo>
                <a:cubicBezTo>
                  <a:pt x="1150" y="374"/>
                  <a:pt x="1164" y="385"/>
                  <a:pt x="1183" y="385"/>
                </a:cubicBezTo>
                <a:close/>
                <a:moveTo>
                  <a:pt x="1183" y="327"/>
                </a:moveTo>
                <a:cubicBezTo>
                  <a:pt x="1171" y="327"/>
                  <a:pt x="1163" y="320"/>
                  <a:pt x="1163" y="309"/>
                </a:cubicBezTo>
                <a:cubicBezTo>
                  <a:pt x="1163" y="298"/>
                  <a:pt x="1171" y="291"/>
                  <a:pt x="1183" y="291"/>
                </a:cubicBezTo>
                <a:cubicBezTo>
                  <a:pt x="1194" y="291"/>
                  <a:pt x="1203" y="298"/>
                  <a:pt x="1203" y="309"/>
                </a:cubicBezTo>
                <a:cubicBezTo>
                  <a:pt x="1203" y="320"/>
                  <a:pt x="1194" y="327"/>
                  <a:pt x="1183" y="327"/>
                </a:cubicBezTo>
                <a:close/>
                <a:moveTo>
                  <a:pt x="1205" y="356"/>
                </a:moveTo>
                <a:cubicBezTo>
                  <a:pt x="1205" y="369"/>
                  <a:pt x="1196" y="377"/>
                  <a:pt x="1183" y="377"/>
                </a:cubicBezTo>
                <a:cubicBezTo>
                  <a:pt x="1170" y="377"/>
                  <a:pt x="1160" y="369"/>
                  <a:pt x="1160" y="356"/>
                </a:cubicBezTo>
                <a:cubicBezTo>
                  <a:pt x="1160" y="343"/>
                  <a:pt x="1170" y="335"/>
                  <a:pt x="1183" y="335"/>
                </a:cubicBezTo>
                <a:cubicBezTo>
                  <a:pt x="1196" y="335"/>
                  <a:pt x="1205" y="343"/>
                  <a:pt x="1205" y="356"/>
                </a:cubicBezTo>
                <a:close/>
                <a:moveTo>
                  <a:pt x="1293" y="334"/>
                </a:moveTo>
                <a:cubicBezTo>
                  <a:pt x="1293" y="311"/>
                  <a:pt x="1290" y="300"/>
                  <a:pt x="1283" y="292"/>
                </a:cubicBezTo>
                <a:cubicBezTo>
                  <a:pt x="1278" y="286"/>
                  <a:pt x="1271" y="283"/>
                  <a:pt x="1261" y="283"/>
                </a:cubicBezTo>
                <a:cubicBezTo>
                  <a:pt x="1251" y="283"/>
                  <a:pt x="1244" y="286"/>
                  <a:pt x="1239" y="292"/>
                </a:cubicBezTo>
                <a:cubicBezTo>
                  <a:pt x="1233" y="300"/>
                  <a:pt x="1229" y="311"/>
                  <a:pt x="1229" y="334"/>
                </a:cubicBezTo>
                <a:cubicBezTo>
                  <a:pt x="1229" y="356"/>
                  <a:pt x="1233" y="368"/>
                  <a:pt x="1239" y="376"/>
                </a:cubicBezTo>
                <a:cubicBezTo>
                  <a:pt x="1244" y="382"/>
                  <a:pt x="1251" y="385"/>
                  <a:pt x="1261" y="385"/>
                </a:cubicBezTo>
                <a:cubicBezTo>
                  <a:pt x="1271" y="385"/>
                  <a:pt x="1278" y="382"/>
                  <a:pt x="1283" y="376"/>
                </a:cubicBezTo>
                <a:cubicBezTo>
                  <a:pt x="1290" y="368"/>
                  <a:pt x="1293" y="356"/>
                  <a:pt x="1293" y="334"/>
                </a:cubicBezTo>
                <a:close/>
                <a:moveTo>
                  <a:pt x="1283" y="334"/>
                </a:moveTo>
                <a:cubicBezTo>
                  <a:pt x="1283" y="354"/>
                  <a:pt x="1281" y="364"/>
                  <a:pt x="1277" y="369"/>
                </a:cubicBezTo>
                <a:cubicBezTo>
                  <a:pt x="1273" y="374"/>
                  <a:pt x="1268" y="377"/>
                  <a:pt x="1261" y="377"/>
                </a:cubicBezTo>
                <a:cubicBezTo>
                  <a:pt x="1254" y="377"/>
                  <a:pt x="1249" y="374"/>
                  <a:pt x="1246" y="369"/>
                </a:cubicBezTo>
                <a:cubicBezTo>
                  <a:pt x="1241" y="364"/>
                  <a:pt x="1239" y="354"/>
                  <a:pt x="1239" y="334"/>
                </a:cubicBezTo>
                <a:cubicBezTo>
                  <a:pt x="1239" y="314"/>
                  <a:pt x="1241" y="304"/>
                  <a:pt x="1246" y="298"/>
                </a:cubicBezTo>
                <a:cubicBezTo>
                  <a:pt x="1249" y="294"/>
                  <a:pt x="1254" y="291"/>
                  <a:pt x="1261" y="291"/>
                </a:cubicBezTo>
                <a:cubicBezTo>
                  <a:pt x="1268" y="291"/>
                  <a:pt x="1273" y="294"/>
                  <a:pt x="1277" y="298"/>
                </a:cubicBezTo>
                <a:cubicBezTo>
                  <a:pt x="1281" y="304"/>
                  <a:pt x="1283" y="314"/>
                  <a:pt x="1283" y="334"/>
                </a:cubicBezTo>
                <a:close/>
                <a:moveTo>
                  <a:pt x="204" y="505"/>
                </a:moveTo>
                <a:cubicBezTo>
                  <a:pt x="204" y="513"/>
                  <a:pt x="198" y="519"/>
                  <a:pt x="185" y="519"/>
                </a:cubicBezTo>
                <a:cubicBezTo>
                  <a:pt x="171" y="519"/>
                  <a:pt x="165" y="513"/>
                  <a:pt x="165" y="505"/>
                </a:cubicBezTo>
                <a:cubicBezTo>
                  <a:pt x="165" y="496"/>
                  <a:pt x="171" y="490"/>
                  <a:pt x="185" y="490"/>
                </a:cubicBezTo>
                <a:cubicBezTo>
                  <a:pt x="198" y="490"/>
                  <a:pt x="204" y="496"/>
                  <a:pt x="204" y="505"/>
                </a:cubicBezTo>
                <a:close/>
                <a:moveTo>
                  <a:pt x="204" y="518"/>
                </a:moveTo>
                <a:cubicBezTo>
                  <a:pt x="205" y="521"/>
                  <a:pt x="205" y="523"/>
                  <a:pt x="206" y="525"/>
                </a:cubicBezTo>
                <a:lnTo>
                  <a:pt x="216" y="525"/>
                </a:lnTo>
                <a:cubicBezTo>
                  <a:pt x="215" y="523"/>
                  <a:pt x="214" y="519"/>
                  <a:pt x="214" y="516"/>
                </a:cubicBezTo>
                <a:lnTo>
                  <a:pt x="214" y="479"/>
                </a:lnTo>
                <a:cubicBezTo>
                  <a:pt x="214" y="463"/>
                  <a:pt x="204" y="453"/>
                  <a:pt x="186" y="453"/>
                </a:cubicBezTo>
                <a:cubicBezTo>
                  <a:pt x="169" y="453"/>
                  <a:pt x="159" y="462"/>
                  <a:pt x="158" y="475"/>
                </a:cubicBezTo>
                <a:lnTo>
                  <a:pt x="168" y="475"/>
                </a:lnTo>
                <a:cubicBezTo>
                  <a:pt x="169" y="467"/>
                  <a:pt x="174" y="461"/>
                  <a:pt x="186" y="461"/>
                </a:cubicBezTo>
                <a:cubicBezTo>
                  <a:pt x="198" y="461"/>
                  <a:pt x="204" y="468"/>
                  <a:pt x="204" y="479"/>
                </a:cubicBezTo>
                <a:lnTo>
                  <a:pt x="204" y="491"/>
                </a:lnTo>
                <a:cubicBezTo>
                  <a:pt x="201" y="485"/>
                  <a:pt x="194" y="482"/>
                  <a:pt x="183" y="482"/>
                </a:cubicBezTo>
                <a:cubicBezTo>
                  <a:pt x="166" y="482"/>
                  <a:pt x="155" y="491"/>
                  <a:pt x="155" y="505"/>
                </a:cubicBezTo>
                <a:cubicBezTo>
                  <a:pt x="155" y="519"/>
                  <a:pt x="166" y="527"/>
                  <a:pt x="183" y="527"/>
                </a:cubicBezTo>
                <a:cubicBezTo>
                  <a:pt x="194" y="527"/>
                  <a:pt x="201" y="524"/>
                  <a:pt x="204" y="518"/>
                </a:cubicBezTo>
                <a:close/>
                <a:moveTo>
                  <a:pt x="262" y="461"/>
                </a:moveTo>
                <a:cubicBezTo>
                  <a:pt x="264" y="461"/>
                  <a:pt x="266" y="461"/>
                  <a:pt x="267" y="461"/>
                </a:cubicBezTo>
                <a:lnTo>
                  <a:pt x="267" y="454"/>
                </a:lnTo>
                <a:cubicBezTo>
                  <a:pt x="266" y="453"/>
                  <a:pt x="264" y="453"/>
                  <a:pt x="262" y="453"/>
                </a:cubicBezTo>
                <a:cubicBezTo>
                  <a:pt x="251" y="453"/>
                  <a:pt x="244" y="459"/>
                  <a:pt x="241" y="468"/>
                </a:cubicBezTo>
                <a:lnTo>
                  <a:pt x="241" y="455"/>
                </a:lnTo>
                <a:lnTo>
                  <a:pt x="232" y="455"/>
                </a:lnTo>
                <a:lnTo>
                  <a:pt x="232" y="525"/>
                </a:lnTo>
                <a:lnTo>
                  <a:pt x="241" y="525"/>
                </a:lnTo>
                <a:lnTo>
                  <a:pt x="241" y="489"/>
                </a:lnTo>
                <a:cubicBezTo>
                  <a:pt x="241" y="470"/>
                  <a:pt x="249" y="461"/>
                  <a:pt x="262" y="461"/>
                </a:cubicBezTo>
                <a:close/>
                <a:moveTo>
                  <a:pt x="336" y="482"/>
                </a:moveTo>
                <a:cubicBezTo>
                  <a:pt x="336" y="464"/>
                  <a:pt x="328" y="453"/>
                  <a:pt x="312" y="453"/>
                </a:cubicBezTo>
                <a:cubicBezTo>
                  <a:pt x="299" y="453"/>
                  <a:pt x="292" y="459"/>
                  <a:pt x="288" y="467"/>
                </a:cubicBezTo>
                <a:lnTo>
                  <a:pt x="288" y="426"/>
                </a:lnTo>
                <a:lnTo>
                  <a:pt x="279" y="426"/>
                </a:lnTo>
                <a:lnTo>
                  <a:pt x="279" y="525"/>
                </a:lnTo>
                <a:lnTo>
                  <a:pt x="288" y="525"/>
                </a:lnTo>
                <a:lnTo>
                  <a:pt x="288" y="489"/>
                </a:lnTo>
                <a:cubicBezTo>
                  <a:pt x="288" y="471"/>
                  <a:pt x="297" y="461"/>
                  <a:pt x="309" y="461"/>
                </a:cubicBezTo>
                <a:cubicBezTo>
                  <a:pt x="321" y="461"/>
                  <a:pt x="327" y="468"/>
                  <a:pt x="327" y="484"/>
                </a:cubicBezTo>
                <a:lnTo>
                  <a:pt x="327" y="525"/>
                </a:lnTo>
                <a:lnTo>
                  <a:pt x="336" y="525"/>
                </a:lnTo>
                <a:lnTo>
                  <a:pt x="336" y="482"/>
                </a:lnTo>
                <a:close/>
                <a:moveTo>
                  <a:pt x="412" y="490"/>
                </a:moveTo>
                <a:cubicBezTo>
                  <a:pt x="412" y="467"/>
                  <a:pt x="403" y="453"/>
                  <a:pt x="382" y="453"/>
                </a:cubicBezTo>
                <a:cubicBezTo>
                  <a:pt x="362" y="453"/>
                  <a:pt x="352" y="467"/>
                  <a:pt x="352" y="490"/>
                </a:cubicBezTo>
                <a:cubicBezTo>
                  <a:pt x="352" y="513"/>
                  <a:pt x="362" y="527"/>
                  <a:pt x="382" y="527"/>
                </a:cubicBezTo>
                <a:cubicBezTo>
                  <a:pt x="403" y="527"/>
                  <a:pt x="412" y="513"/>
                  <a:pt x="412" y="490"/>
                </a:cubicBezTo>
                <a:close/>
                <a:moveTo>
                  <a:pt x="361" y="490"/>
                </a:moveTo>
                <a:cubicBezTo>
                  <a:pt x="361" y="472"/>
                  <a:pt x="367" y="461"/>
                  <a:pt x="382" y="461"/>
                </a:cubicBezTo>
                <a:cubicBezTo>
                  <a:pt x="397" y="461"/>
                  <a:pt x="403" y="472"/>
                  <a:pt x="403" y="490"/>
                </a:cubicBezTo>
                <a:cubicBezTo>
                  <a:pt x="403" y="508"/>
                  <a:pt x="397" y="519"/>
                  <a:pt x="382" y="519"/>
                </a:cubicBezTo>
                <a:cubicBezTo>
                  <a:pt x="367" y="519"/>
                  <a:pt x="361" y="508"/>
                  <a:pt x="361" y="490"/>
                </a:cubicBezTo>
                <a:close/>
                <a:moveTo>
                  <a:pt x="438" y="426"/>
                </a:moveTo>
                <a:lnTo>
                  <a:pt x="428" y="426"/>
                </a:lnTo>
                <a:lnTo>
                  <a:pt x="428" y="525"/>
                </a:lnTo>
                <a:lnTo>
                  <a:pt x="438" y="525"/>
                </a:lnTo>
                <a:lnTo>
                  <a:pt x="438" y="514"/>
                </a:lnTo>
                <a:cubicBezTo>
                  <a:pt x="441" y="522"/>
                  <a:pt x="448" y="527"/>
                  <a:pt x="459" y="527"/>
                </a:cubicBezTo>
                <a:cubicBezTo>
                  <a:pt x="478" y="527"/>
                  <a:pt x="489" y="514"/>
                  <a:pt x="489" y="490"/>
                </a:cubicBezTo>
                <a:cubicBezTo>
                  <a:pt x="489" y="466"/>
                  <a:pt x="478" y="453"/>
                  <a:pt x="459" y="453"/>
                </a:cubicBezTo>
                <a:cubicBezTo>
                  <a:pt x="448" y="453"/>
                  <a:pt x="441" y="458"/>
                  <a:pt x="438" y="466"/>
                </a:cubicBezTo>
                <a:lnTo>
                  <a:pt x="438" y="426"/>
                </a:lnTo>
                <a:close/>
                <a:moveTo>
                  <a:pt x="438" y="490"/>
                </a:moveTo>
                <a:cubicBezTo>
                  <a:pt x="438" y="472"/>
                  <a:pt x="443" y="461"/>
                  <a:pt x="458" y="461"/>
                </a:cubicBezTo>
                <a:cubicBezTo>
                  <a:pt x="473" y="461"/>
                  <a:pt x="479" y="472"/>
                  <a:pt x="479" y="490"/>
                </a:cubicBezTo>
                <a:cubicBezTo>
                  <a:pt x="479" y="508"/>
                  <a:pt x="473" y="519"/>
                  <a:pt x="458" y="519"/>
                </a:cubicBezTo>
                <a:cubicBezTo>
                  <a:pt x="443" y="519"/>
                  <a:pt x="438" y="508"/>
                  <a:pt x="438" y="490"/>
                </a:cubicBezTo>
                <a:close/>
                <a:moveTo>
                  <a:pt x="534" y="461"/>
                </a:moveTo>
                <a:cubicBezTo>
                  <a:pt x="536" y="461"/>
                  <a:pt x="538" y="461"/>
                  <a:pt x="540" y="461"/>
                </a:cubicBezTo>
                <a:lnTo>
                  <a:pt x="540" y="454"/>
                </a:lnTo>
                <a:cubicBezTo>
                  <a:pt x="538" y="453"/>
                  <a:pt x="536" y="453"/>
                  <a:pt x="535" y="453"/>
                </a:cubicBezTo>
                <a:cubicBezTo>
                  <a:pt x="523" y="453"/>
                  <a:pt x="517" y="459"/>
                  <a:pt x="514" y="468"/>
                </a:cubicBezTo>
                <a:lnTo>
                  <a:pt x="514" y="455"/>
                </a:lnTo>
                <a:lnTo>
                  <a:pt x="504" y="455"/>
                </a:lnTo>
                <a:lnTo>
                  <a:pt x="504" y="525"/>
                </a:lnTo>
                <a:lnTo>
                  <a:pt x="514" y="525"/>
                </a:lnTo>
                <a:lnTo>
                  <a:pt x="514" y="489"/>
                </a:lnTo>
                <a:cubicBezTo>
                  <a:pt x="514" y="470"/>
                  <a:pt x="522" y="461"/>
                  <a:pt x="534" y="461"/>
                </a:cubicBezTo>
                <a:close/>
                <a:moveTo>
                  <a:pt x="607" y="459"/>
                </a:moveTo>
                <a:cubicBezTo>
                  <a:pt x="591" y="459"/>
                  <a:pt x="581" y="471"/>
                  <a:pt x="581" y="492"/>
                </a:cubicBezTo>
                <a:cubicBezTo>
                  <a:pt x="581" y="511"/>
                  <a:pt x="590" y="524"/>
                  <a:pt x="609" y="524"/>
                </a:cubicBezTo>
                <a:cubicBezTo>
                  <a:pt x="627" y="524"/>
                  <a:pt x="637" y="512"/>
                  <a:pt x="637" y="490"/>
                </a:cubicBezTo>
                <a:lnTo>
                  <a:pt x="637" y="488"/>
                </a:lnTo>
                <a:cubicBezTo>
                  <a:pt x="637" y="442"/>
                  <a:pt x="625" y="425"/>
                  <a:pt x="595" y="425"/>
                </a:cubicBezTo>
                <a:cubicBezTo>
                  <a:pt x="565" y="425"/>
                  <a:pt x="553" y="442"/>
                  <a:pt x="553" y="488"/>
                </a:cubicBezTo>
                <a:cubicBezTo>
                  <a:pt x="553" y="540"/>
                  <a:pt x="568" y="552"/>
                  <a:pt x="595" y="552"/>
                </a:cubicBezTo>
                <a:cubicBezTo>
                  <a:pt x="602" y="552"/>
                  <a:pt x="609" y="550"/>
                  <a:pt x="615" y="547"/>
                </a:cubicBezTo>
                <a:lnTo>
                  <a:pt x="612" y="540"/>
                </a:lnTo>
                <a:cubicBezTo>
                  <a:pt x="608" y="543"/>
                  <a:pt x="601" y="544"/>
                  <a:pt x="595" y="544"/>
                </a:cubicBezTo>
                <a:cubicBezTo>
                  <a:pt x="574" y="544"/>
                  <a:pt x="562" y="536"/>
                  <a:pt x="562" y="488"/>
                </a:cubicBezTo>
                <a:cubicBezTo>
                  <a:pt x="562" y="445"/>
                  <a:pt x="570" y="432"/>
                  <a:pt x="595" y="432"/>
                </a:cubicBezTo>
                <a:cubicBezTo>
                  <a:pt x="617" y="432"/>
                  <a:pt x="626" y="443"/>
                  <a:pt x="628" y="470"/>
                </a:cubicBezTo>
                <a:cubicBezTo>
                  <a:pt x="625" y="463"/>
                  <a:pt x="618" y="459"/>
                  <a:pt x="607" y="459"/>
                </a:cubicBezTo>
                <a:close/>
                <a:moveTo>
                  <a:pt x="609" y="516"/>
                </a:moveTo>
                <a:cubicBezTo>
                  <a:pt x="596" y="516"/>
                  <a:pt x="590" y="508"/>
                  <a:pt x="590" y="492"/>
                </a:cubicBezTo>
                <a:cubicBezTo>
                  <a:pt x="590" y="475"/>
                  <a:pt x="596" y="467"/>
                  <a:pt x="609" y="467"/>
                </a:cubicBezTo>
                <a:cubicBezTo>
                  <a:pt x="622" y="467"/>
                  <a:pt x="628" y="475"/>
                  <a:pt x="628" y="492"/>
                </a:cubicBezTo>
                <a:cubicBezTo>
                  <a:pt x="628" y="508"/>
                  <a:pt x="622" y="516"/>
                  <a:pt x="609" y="516"/>
                </a:cubicBezTo>
                <a:close/>
                <a:moveTo>
                  <a:pt x="705" y="466"/>
                </a:moveTo>
                <a:cubicBezTo>
                  <a:pt x="702" y="458"/>
                  <a:pt x="695" y="453"/>
                  <a:pt x="684" y="453"/>
                </a:cubicBezTo>
                <a:cubicBezTo>
                  <a:pt x="665" y="453"/>
                  <a:pt x="654" y="466"/>
                  <a:pt x="654" y="490"/>
                </a:cubicBezTo>
                <a:cubicBezTo>
                  <a:pt x="654" y="514"/>
                  <a:pt x="665" y="527"/>
                  <a:pt x="684" y="527"/>
                </a:cubicBezTo>
                <a:cubicBezTo>
                  <a:pt x="695" y="527"/>
                  <a:pt x="702" y="522"/>
                  <a:pt x="705" y="514"/>
                </a:cubicBezTo>
                <a:lnTo>
                  <a:pt x="705" y="525"/>
                </a:lnTo>
                <a:lnTo>
                  <a:pt x="715" y="525"/>
                </a:lnTo>
                <a:lnTo>
                  <a:pt x="715" y="426"/>
                </a:lnTo>
                <a:lnTo>
                  <a:pt x="705" y="426"/>
                </a:lnTo>
                <a:lnTo>
                  <a:pt x="705" y="466"/>
                </a:lnTo>
                <a:close/>
                <a:moveTo>
                  <a:pt x="705" y="490"/>
                </a:moveTo>
                <a:cubicBezTo>
                  <a:pt x="705" y="508"/>
                  <a:pt x="700" y="519"/>
                  <a:pt x="685" y="519"/>
                </a:cubicBezTo>
                <a:cubicBezTo>
                  <a:pt x="670" y="519"/>
                  <a:pt x="664" y="508"/>
                  <a:pt x="664" y="490"/>
                </a:cubicBezTo>
                <a:cubicBezTo>
                  <a:pt x="664" y="472"/>
                  <a:pt x="670" y="461"/>
                  <a:pt x="685" y="461"/>
                </a:cubicBezTo>
                <a:cubicBezTo>
                  <a:pt x="700" y="461"/>
                  <a:pt x="705" y="472"/>
                  <a:pt x="705" y="490"/>
                </a:cubicBezTo>
                <a:close/>
                <a:moveTo>
                  <a:pt x="765" y="525"/>
                </a:moveTo>
                <a:lnTo>
                  <a:pt x="792" y="455"/>
                </a:lnTo>
                <a:lnTo>
                  <a:pt x="782" y="455"/>
                </a:lnTo>
                <a:lnTo>
                  <a:pt x="759" y="515"/>
                </a:lnTo>
                <a:lnTo>
                  <a:pt x="737" y="455"/>
                </a:lnTo>
                <a:lnTo>
                  <a:pt x="727" y="455"/>
                </a:lnTo>
                <a:lnTo>
                  <a:pt x="754" y="525"/>
                </a:lnTo>
                <a:lnTo>
                  <a:pt x="765" y="525"/>
                </a:lnTo>
                <a:close/>
                <a:moveTo>
                  <a:pt x="814" y="525"/>
                </a:moveTo>
                <a:lnTo>
                  <a:pt x="814" y="455"/>
                </a:lnTo>
                <a:lnTo>
                  <a:pt x="805" y="455"/>
                </a:lnTo>
                <a:lnTo>
                  <a:pt x="805" y="525"/>
                </a:lnTo>
                <a:lnTo>
                  <a:pt x="814" y="525"/>
                </a:lnTo>
                <a:close/>
                <a:moveTo>
                  <a:pt x="814" y="440"/>
                </a:moveTo>
                <a:lnTo>
                  <a:pt x="814" y="426"/>
                </a:lnTo>
                <a:lnTo>
                  <a:pt x="805" y="426"/>
                </a:lnTo>
                <a:lnTo>
                  <a:pt x="805" y="440"/>
                </a:lnTo>
                <a:lnTo>
                  <a:pt x="814" y="440"/>
                </a:lnTo>
                <a:close/>
                <a:moveTo>
                  <a:pt x="891" y="482"/>
                </a:moveTo>
                <a:cubicBezTo>
                  <a:pt x="891" y="464"/>
                  <a:pt x="882" y="453"/>
                  <a:pt x="866" y="453"/>
                </a:cubicBezTo>
                <a:cubicBezTo>
                  <a:pt x="854" y="453"/>
                  <a:pt x="846" y="459"/>
                  <a:pt x="843" y="467"/>
                </a:cubicBezTo>
                <a:lnTo>
                  <a:pt x="843" y="455"/>
                </a:lnTo>
                <a:lnTo>
                  <a:pt x="834" y="455"/>
                </a:lnTo>
                <a:lnTo>
                  <a:pt x="834" y="525"/>
                </a:lnTo>
                <a:lnTo>
                  <a:pt x="843" y="525"/>
                </a:lnTo>
                <a:lnTo>
                  <a:pt x="843" y="489"/>
                </a:lnTo>
                <a:cubicBezTo>
                  <a:pt x="843" y="471"/>
                  <a:pt x="852" y="461"/>
                  <a:pt x="864" y="461"/>
                </a:cubicBezTo>
                <a:cubicBezTo>
                  <a:pt x="876" y="461"/>
                  <a:pt x="882" y="468"/>
                  <a:pt x="882" y="484"/>
                </a:cubicBezTo>
                <a:lnTo>
                  <a:pt x="882" y="525"/>
                </a:lnTo>
                <a:lnTo>
                  <a:pt x="891" y="525"/>
                </a:lnTo>
                <a:lnTo>
                  <a:pt x="891" y="482"/>
                </a:lnTo>
                <a:close/>
                <a:moveTo>
                  <a:pt x="955" y="505"/>
                </a:moveTo>
                <a:cubicBezTo>
                  <a:pt x="955" y="513"/>
                  <a:pt x="949" y="519"/>
                  <a:pt x="935" y="519"/>
                </a:cubicBezTo>
                <a:cubicBezTo>
                  <a:pt x="922" y="519"/>
                  <a:pt x="916" y="513"/>
                  <a:pt x="916" y="505"/>
                </a:cubicBezTo>
                <a:cubicBezTo>
                  <a:pt x="916" y="496"/>
                  <a:pt x="922" y="490"/>
                  <a:pt x="935" y="490"/>
                </a:cubicBezTo>
                <a:cubicBezTo>
                  <a:pt x="949" y="490"/>
                  <a:pt x="955" y="496"/>
                  <a:pt x="955" y="505"/>
                </a:cubicBezTo>
                <a:close/>
                <a:moveTo>
                  <a:pt x="955" y="518"/>
                </a:moveTo>
                <a:cubicBezTo>
                  <a:pt x="955" y="521"/>
                  <a:pt x="956" y="523"/>
                  <a:pt x="957" y="525"/>
                </a:cubicBezTo>
                <a:lnTo>
                  <a:pt x="966" y="525"/>
                </a:lnTo>
                <a:cubicBezTo>
                  <a:pt x="965" y="523"/>
                  <a:pt x="965" y="519"/>
                  <a:pt x="965" y="516"/>
                </a:cubicBezTo>
                <a:lnTo>
                  <a:pt x="965" y="479"/>
                </a:lnTo>
                <a:cubicBezTo>
                  <a:pt x="965" y="463"/>
                  <a:pt x="955" y="453"/>
                  <a:pt x="937" y="453"/>
                </a:cubicBezTo>
                <a:cubicBezTo>
                  <a:pt x="919" y="453"/>
                  <a:pt x="910" y="462"/>
                  <a:pt x="909" y="475"/>
                </a:cubicBezTo>
                <a:lnTo>
                  <a:pt x="918" y="475"/>
                </a:lnTo>
                <a:cubicBezTo>
                  <a:pt x="919" y="467"/>
                  <a:pt x="925" y="461"/>
                  <a:pt x="937" y="461"/>
                </a:cubicBezTo>
                <a:cubicBezTo>
                  <a:pt x="949" y="461"/>
                  <a:pt x="955" y="468"/>
                  <a:pt x="955" y="479"/>
                </a:cubicBezTo>
                <a:lnTo>
                  <a:pt x="955" y="491"/>
                </a:lnTo>
                <a:cubicBezTo>
                  <a:pt x="952" y="485"/>
                  <a:pt x="945" y="482"/>
                  <a:pt x="933" y="482"/>
                </a:cubicBezTo>
                <a:cubicBezTo>
                  <a:pt x="916" y="482"/>
                  <a:pt x="906" y="491"/>
                  <a:pt x="906" y="505"/>
                </a:cubicBezTo>
                <a:cubicBezTo>
                  <a:pt x="906" y="519"/>
                  <a:pt x="916" y="527"/>
                  <a:pt x="933" y="527"/>
                </a:cubicBezTo>
                <a:cubicBezTo>
                  <a:pt x="945" y="527"/>
                  <a:pt x="952" y="524"/>
                  <a:pt x="955" y="518"/>
                </a:cubicBezTo>
                <a:close/>
                <a:moveTo>
                  <a:pt x="993" y="525"/>
                </a:moveTo>
                <a:lnTo>
                  <a:pt x="993" y="426"/>
                </a:lnTo>
                <a:lnTo>
                  <a:pt x="983" y="426"/>
                </a:lnTo>
                <a:lnTo>
                  <a:pt x="983" y="525"/>
                </a:lnTo>
                <a:lnTo>
                  <a:pt x="993" y="525"/>
                </a:lnTo>
                <a:close/>
                <a:moveTo>
                  <a:pt x="1058" y="505"/>
                </a:moveTo>
                <a:cubicBezTo>
                  <a:pt x="1058" y="513"/>
                  <a:pt x="1051" y="519"/>
                  <a:pt x="1038" y="519"/>
                </a:cubicBezTo>
                <a:cubicBezTo>
                  <a:pt x="1025" y="519"/>
                  <a:pt x="1018" y="513"/>
                  <a:pt x="1018" y="505"/>
                </a:cubicBezTo>
                <a:cubicBezTo>
                  <a:pt x="1018" y="496"/>
                  <a:pt x="1025" y="490"/>
                  <a:pt x="1038" y="490"/>
                </a:cubicBezTo>
                <a:cubicBezTo>
                  <a:pt x="1051" y="490"/>
                  <a:pt x="1058" y="496"/>
                  <a:pt x="1058" y="505"/>
                </a:cubicBezTo>
                <a:close/>
                <a:moveTo>
                  <a:pt x="1058" y="518"/>
                </a:moveTo>
                <a:cubicBezTo>
                  <a:pt x="1058" y="521"/>
                  <a:pt x="1058" y="523"/>
                  <a:pt x="1059" y="525"/>
                </a:cubicBezTo>
                <a:lnTo>
                  <a:pt x="1069" y="525"/>
                </a:lnTo>
                <a:cubicBezTo>
                  <a:pt x="1068" y="523"/>
                  <a:pt x="1067" y="519"/>
                  <a:pt x="1067" y="516"/>
                </a:cubicBezTo>
                <a:lnTo>
                  <a:pt x="1067" y="479"/>
                </a:lnTo>
                <a:cubicBezTo>
                  <a:pt x="1067" y="463"/>
                  <a:pt x="1058" y="453"/>
                  <a:pt x="1039" y="453"/>
                </a:cubicBezTo>
                <a:cubicBezTo>
                  <a:pt x="1022" y="453"/>
                  <a:pt x="1013" y="462"/>
                  <a:pt x="1011" y="475"/>
                </a:cubicBezTo>
                <a:lnTo>
                  <a:pt x="1021" y="475"/>
                </a:lnTo>
                <a:cubicBezTo>
                  <a:pt x="1022" y="467"/>
                  <a:pt x="1028" y="461"/>
                  <a:pt x="1039" y="461"/>
                </a:cubicBezTo>
                <a:cubicBezTo>
                  <a:pt x="1052" y="461"/>
                  <a:pt x="1058" y="468"/>
                  <a:pt x="1058" y="479"/>
                </a:cubicBezTo>
                <a:lnTo>
                  <a:pt x="1058" y="491"/>
                </a:lnTo>
                <a:cubicBezTo>
                  <a:pt x="1055" y="485"/>
                  <a:pt x="1047" y="482"/>
                  <a:pt x="1036" y="482"/>
                </a:cubicBezTo>
                <a:cubicBezTo>
                  <a:pt x="1019" y="482"/>
                  <a:pt x="1009" y="491"/>
                  <a:pt x="1009" y="505"/>
                </a:cubicBezTo>
                <a:cubicBezTo>
                  <a:pt x="1009" y="519"/>
                  <a:pt x="1019" y="527"/>
                  <a:pt x="1036" y="527"/>
                </a:cubicBezTo>
                <a:cubicBezTo>
                  <a:pt x="1047" y="527"/>
                  <a:pt x="1055" y="524"/>
                  <a:pt x="1058" y="518"/>
                </a:cubicBezTo>
                <a:close/>
                <a:moveTo>
                  <a:pt x="1143" y="482"/>
                </a:moveTo>
                <a:cubicBezTo>
                  <a:pt x="1143" y="464"/>
                  <a:pt x="1134" y="453"/>
                  <a:pt x="1118" y="453"/>
                </a:cubicBezTo>
                <a:cubicBezTo>
                  <a:pt x="1105" y="453"/>
                  <a:pt x="1098" y="459"/>
                  <a:pt x="1095" y="467"/>
                </a:cubicBezTo>
                <a:lnTo>
                  <a:pt x="1095" y="455"/>
                </a:lnTo>
                <a:lnTo>
                  <a:pt x="1085" y="455"/>
                </a:lnTo>
                <a:lnTo>
                  <a:pt x="1085" y="525"/>
                </a:lnTo>
                <a:lnTo>
                  <a:pt x="1095" y="525"/>
                </a:lnTo>
                <a:lnTo>
                  <a:pt x="1095" y="489"/>
                </a:lnTo>
                <a:cubicBezTo>
                  <a:pt x="1095" y="471"/>
                  <a:pt x="1104" y="461"/>
                  <a:pt x="1116" y="461"/>
                </a:cubicBezTo>
                <a:cubicBezTo>
                  <a:pt x="1127" y="461"/>
                  <a:pt x="1133" y="468"/>
                  <a:pt x="1133" y="484"/>
                </a:cubicBezTo>
                <a:lnTo>
                  <a:pt x="1133" y="525"/>
                </a:lnTo>
                <a:lnTo>
                  <a:pt x="1143" y="525"/>
                </a:lnTo>
                <a:lnTo>
                  <a:pt x="1143" y="482"/>
                </a:lnTo>
                <a:close/>
                <a:moveTo>
                  <a:pt x="1209" y="466"/>
                </a:moveTo>
                <a:cubicBezTo>
                  <a:pt x="1206" y="458"/>
                  <a:pt x="1199" y="453"/>
                  <a:pt x="1187" y="453"/>
                </a:cubicBezTo>
                <a:cubicBezTo>
                  <a:pt x="1169" y="453"/>
                  <a:pt x="1158" y="466"/>
                  <a:pt x="1158" y="490"/>
                </a:cubicBezTo>
                <a:cubicBezTo>
                  <a:pt x="1158" y="514"/>
                  <a:pt x="1169" y="527"/>
                  <a:pt x="1187" y="527"/>
                </a:cubicBezTo>
                <a:cubicBezTo>
                  <a:pt x="1199" y="527"/>
                  <a:pt x="1206" y="522"/>
                  <a:pt x="1209" y="514"/>
                </a:cubicBezTo>
                <a:lnTo>
                  <a:pt x="1209" y="525"/>
                </a:lnTo>
                <a:lnTo>
                  <a:pt x="1219" y="525"/>
                </a:lnTo>
                <a:lnTo>
                  <a:pt x="1219" y="426"/>
                </a:lnTo>
                <a:lnTo>
                  <a:pt x="1209" y="426"/>
                </a:lnTo>
                <a:lnTo>
                  <a:pt x="1209" y="466"/>
                </a:lnTo>
                <a:close/>
                <a:moveTo>
                  <a:pt x="1209" y="490"/>
                </a:moveTo>
                <a:cubicBezTo>
                  <a:pt x="1209" y="508"/>
                  <a:pt x="1203" y="519"/>
                  <a:pt x="1188" y="519"/>
                </a:cubicBezTo>
                <a:cubicBezTo>
                  <a:pt x="1173" y="519"/>
                  <a:pt x="1168" y="508"/>
                  <a:pt x="1168" y="490"/>
                </a:cubicBezTo>
                <a:cubicBezTo>
                  <a:pt x="1168" y="472"/>
                  <a:pt x="1173" y="461"/>
                  <a:pt x="1188" y="461"/>
                </a:cubicBezTo>
                <a:cubicBezTo>
                  <a:pt x="1203" y="461"/>
                  <a:pt x="1209" y="472"/>
                  <a:pt x="1209" y="490"/>
                </a:cubicBezTo>
                <a:close/>
                <a:moveTo>
                  <a:pt x="1253" y="511"/>
                </a:moveTo>
                <a:lnTo>
                  <a:pt x="1242" y="511"/>
                </a:lnTo>
                <a:lnTo>
                  <a:pt x="1242" y="525"/>
                </a:lnTo>
                <a:lnTo>
                  <a:pt x="1253" y="525"/>
                </a:lnTo>
                <a:lnTo>
                  <a:pt x="1253" y="511"/>
                </a:lnTo>
                <a:close/>
                <a:moveTo>
                  <a:pt x="1306" y="461"/>
                </a:moveTo>
                <a:cubicBezTo>
                  <a:pt x="1308" y="461"/>
                  <a:pt x="1311" y="461"/>
                  <a:pt x="1312" y="461"/>
                </a:cubicBezTo>
                <a:lnTo>
                  <a:pt x="1312" y="454"/>
                </a:lnTo>
                <a:cubicBezTo>
                  <a:pt x="1311" y="453"/>
                  <a:pt x="1309" y="453"/>
                  <a:pt x="1307" y="453"/>
                </a:cubicBezTo>
                <a:cubicBezTo>
                  <a:pt x="1295" y="453"/>
                  <a:pt x="1289" y="459"/>
                  <a:pt x="1286" y="468"/>
                </a:cubicBezTo>
                <a:lnTo>
                  <a:pt x="1286" y="455"/>
                </a:lnTo>
                <a:lnTo>
                  <a:pt x="1276" y="455"/>
                </a:lnTo>
                <a:lnTo>
                  <a:pt x="1276" y="525"/>
                </a:lnTo>
                <a:lnTo>
                  <a:pt x="1286" y="525"/>
                </a:lnTo>
                <a:lnTo>
                  <a:pt x="1286" y="489"/>
                </a:lnTo>
                <a:cubicBezTo>
                  <a:pt x="1286" y="470"/>
                  <a:pt x="1294" y="461"/>
                  <a:pt x="1306" y="461"/>
                </a:cubicBezTo>
                <a:close/>
                <a:moveTo>
                  <a:pt x="1323" y="498"/>
                </a:moveTo>
                <a:cubicBezTo>
                  <a:pt x="1323" y="516"/>
                  <a:pt x="1332" y="527"/>
                  <a:pt x="1348" y="527"/>
                </a:cubicBezTo>
                <a:cubicBezTo>
                  <a:pt x="1361" y="527"/>
                  <a:pt x="1368" y="521"/>
                  <a:pt x="1371" y="513"/>
                </a:cubicBezTo>
                <a:lnTo>
                  <a:pt x="1371" y="525"/>
                </a:lnTo>
                <a:lnTo>
                  <a:pt x="1381" y="525"/>
                </a:lnTo>
                <a:lnTo>
                  <a:pt x="1381" y="455"/>
                </a:lnTo>
                <a:lnTo>
                  <a:pt x="1371" y="455"/>
                </a:lnTo>
                <a:lnTo>
                  <a:pt x="1371" y="491"/>
                </a:lnTo>
                <a:cubicBezTo>
                  <a:pt x="1371" y="509"/>
                  <a:pt x="1362" y="519"/>
                  <a:pt x="1350" y="519"/>
                </a:cubicBezTo>
                <a:cubicBezTo>
                  <a:pt x="1339" y="519"/>
                  <a:pt x="1333" y="512"/>
                  <a:pt x="1333" y="496"/>
                </a:cubicBezTo>
                <a:lnTo>
                  <a:pt x="1333" y="455"/>
                </a:lnTo>
                <a:lnTo>
                  <a:pt x="1323" y="455"/>
                </a:lnTo>
                <a:lnTo>
                  <a:pt x="1323" y="498"/>
                </a:lnTo>
                <a:close/>
                <a:moveTo>
                  <a:pt x="283" y="597"/>
                </a:moveTo>
                <a:lnTo>
                  <a:pt x="264" y="656"/>
                </a:lnTo>
                <a:lnTo>
                  <a:pt x="245" y="597"/>
                </a:lnTo>
                <a:lnTo>
                  <a:pt x="235" y="597"/>
                </a:lnTo>
                <a:lnTo>
                  <a:pt x="259" y="667"/>
                </a:lnTo>
                <a:lnTo>
                  <a:pt x="269" y="667"/>
                </a:lnTo>
                <a:lnTo>
                  <a:pt x="288" y="609"/>
                </a:lnTo>
                <a:lnTo>
                  <a:pt x="307" y="667"/>
                </a:lnTo>
                <a:lnTo>
                  <a:pt x="318" y="667"/>
                </a:lnTo>
                <a:lnTo>
                  <a:pt x="342" y="597"/>
                </a:lnTo>
                <a:lnTo>
                  <a:pt x="332" y="597"/>
                </a:lnTo>
                <a:lnTo>
                  <a:pt x="313" y="656"/>
                </a:lnTo>
                <a:lnTo>
                  <a:pt x="293" y="597"/>
                </a:lnTo>
                <a:lnTo>
                  <a:pt x="283" y="597"/>
                </a:lnTo>
                <a:close/>
                <a:moveTo>
                  <a:pt x="395" y="597"/>
                </a:moveTo>
                <a:lnTo>
                  <a:pt x="375" y="656"/>
                </a:lnTo>
                <a:lnTo>
                  <a:pt x="356" y="597"/>
                </a:lnTo>
                <a:lnTo>
                  <a:pt x="346" y="597"/>
                </a:lnTo>
                <a:lnTo>
                  <a:pt x="370" y="667"/>
                </a:lnTo>
                <a:lnTo>
                  <a:pt x="380" y="667"/>
                </a:lnTo>
                <a:lnTo>
                  <a:pt x="400" y="609"/>
                </a:lnTo>
                <a:lnTo>
                  <a:pt x="419" y="667"/>
                </a:lnTo>
                <a:lnTo>
                  <a:pt x="429" y="667"/>
                </a:lnTo>
                <a:lnTo>
                  <a:pt x="453" y="597"/>
                </a:lnTo>
                <a:lnTo>
                  <a:pt x="443" y="597"/>
                </a:lnTo>
                <a:lnTo>
                  <a:pt x="424" y="656"/>
                </a:lnTo>
                <a:lnTo>
                  <a:pt x="405" y="597"/>
                </a:lnTo>
                <a:lnTo>
                  <a:pt x="395" y="597"/>
                </a:lnTo>
                <a:close/>
                <a:moveTo>
                  <a:pt x="506" y="597"/>
                </a:moveTo>
                <a:lnTo>
                  <a:pt x="487" y="656"/>
                </a:lnTo>
                <a:lnTo>
                  <a:pt x="468" y="597"/>
                </a:lnTo>
                <a:lnTo>
                  <a:pt x="458" y="597"/>
                </a:lnTo>
                <a:lnTo>
                  <a:pt x="482" y="667"/>
                </a:lnTo>
                <a:lnTo>
                  <a:pt x="492" y="667"/>
                </a:lnTo>
                <a:lnTo>
                  <a:pt x="511" y="609"/>
                </a:lnTo>
                <a:lnTo>
                  <a:pt x="530" y="667"/>
                </a:lnTo>
                <a:lnTo>
                  <a:pt x="541" y="667"/>
                </a:lnTo>
                <a:lnTo>
                  <a:pt x="565" y="597"/>
                </a:lnTo>
                <a:lnTo>
                  <a:pt x="555" y="597"/>
                </a:lnTo>
                <a:lnTo>
                  <a:pt x="536" y="656"/>
                </a:lnTo>
                <a:lnTo>
                  <a:pt x="516" y="597"/>
                </a:lnTo>
                <a:lnTo>
                  <a:pt x="506" y="597"/>
                </a:lnTo>
                <a:close/>
                <a:moveTo>
                  <a:pt x="587" y="653"/>
                </a:moveTo>
                <a:lnTo>
                  <a:pt x="576" y="653"/>
                </a:lnTo>
                <a:lnTo>
                  <a:pt x="576" y="667"/>
                </a:lnTo>
                <a:lnTo>
                  <a:pt x="587" y="667"/>
                </a:lnTo>
                <a:lnTo>
                  <a:pt x="587" y="653"/>
                </a:lnTo>
                <a:close/>
                <a:moveTo>
                  <a:pt x="656" y="647"/>
                </a:moveTo>
                <a:cubicBezTo>
                  <a:pt x="656" y="656"/>
                  <a:pt x="650" y="661"/>
                  <a:pt x="636" y="661"/>
                </a:cubicBezTo>
                <a:cubicBezTo>
                  <a:pt x="623" y="661"/>
                  <a:pt x="617" y="656"/>
                  <a:pt x="617" y="647"/>
                </a:cubicBezTo>
                <a:cubicBezTo>
                  <a:pt x="617" y="638"/>
                  <a:pt x="623" y="632"/>
                  <a:pt x="636" y="632"/>
                </a:cubicBezTo>
                <a:cubicBezTo>
                  <a:pt x="650" y="632"/>
                  <a:pt x="656" y="638"/>
                  <a:pt x="656" y="647"/>
                </a:cubicBezTo>
                <a:close/>
                <a:moveTo>
                  <a:pt x="656" y="660"/>
                </a:moveTo>
                <a:cubicBezTo>
                  <a:pt x="656" y="663"/>
                  <a:pt x="657" y="665"/>
                  <a:pt x="658" y="667"/>
                </a:cubicBezTo>
                <a:lnTo>
                  <a:pt x="667" y="667"/>
                </a:lnTo>
                <a:cubicBezTo>
                  <a:pt x="667" y="665"/>
                  <a:pt x="666" y="661"/>
                  <a:pt x="666" y="658"/>
                </a:cubicBezTo>
                <a:lnTo>
                  <a:pt x="666" y="621"/>
                </a:lnTo>
                <a:cubicBezTo>
                  <a:pt x="666" y="605"/>
                  <a:pt x="656" y="595"/>
                  <a:pt x="638" y="595"/>
                </a:cubicBezTo>
                <a:cubicBezTo>
                  <a:pt x="621" y="595"/>
                  <a:pt x="611" y="604"/>
                  <a:pt x="610" y="617"/>
                </a:cubicBezTo>
                <a:lnTo>
                  <a:pt x="620" y="617"/>
                </a:lnTo>
                <a:cubicBezTo>
                  <a:pt x="621" y="609"/>
                  <a:pt x="626" y="603"/>
                  <a:pt x="638" y="603"/>
                </a:cubicBezTo>
                <a:cubicBezTo>
                  <a:pt x="650" y="603"/>
                  <a:pt x="656" y="610"/>
                  <a:pt x="656" y="621"/>
                </a:cubicBezTo>
                <a:lnTo>
                  <a:pt x="656" y="633"/>
                </a:lnTo>
                <a:cubicBezTo>
                  <a:pt x="653" y="627"/>
                  <a:pt x="646" y="624"/>
                  <a:pt x="634" y="624"/>
                </a:cubicBezTo>
                <a:cubicBezTo>
                  <a:pt x="618" y="624"/>
                  <a:pt x="607" y="633"/>
                  <a:pt x="607" y="647"/>
                </a:cubicBezTo>
                <a:cubicBezTo>
                  <a:pt x="607" y="661"/>
                  <a:pt x="618" y="669"/>
                  <a:pt x="634" y="669"/>
                </a:cubicBezTo>
                <a:cubicBezTo>
                  <a:pt x="646" y="669"/>
                  <a:pt x="653" y="666"/>
                  <a:pt x="656" y="660"/>
                </a:cubicBezTo>
                <a:close/>
                <a:moveTo>
                  <a:pt x="713" y="603"/>
                </a:moveTo>
                <a:cubicBezTo>
                  <a:pt x="716" y="603"/>
                  <a:pt x="718" y="603"/>
                  <a:pt x="719" y="603"/>
                </a:cubicBezTo>
                <a:lnTo>
                  <a:pt x="719" y="596"/>
                </a:lnTo>
                <a:cubicBezTo>
                  <a:pt x="718" y="595"/>
                  <a:pt x="716" y="595"/>
                  <a:pt x="714" y="595"/>
                </a:cubicBezTo>
                <a:cubicBezTo>
                  <a:pt x="702" y="595"/>
                  <a:pt x="696" y="601"/>
                  <a:pt x="693" y="610"/>
                </a:cubicBezTo>
                <a:lnTo>
                  <a:pt x="693" y="597"/>
                </a:lnTo>
                <a:lnTo>
                  <a:pt x="684" y="597"/>
                </a:lnTo>
                <a:lnTo>
                  <a:pt x="684" y="667"/>
                </a:lnTo>
                <a:lnTo>
                  <a:pt x="693" y="667"/>
                </a:lnTo>
                <a:lnTo>
                  <a:pt x="693" y="631"/>
                </a:lnTo>
                <a:cubicBezTo>
                  <a:pt x="693" y="613"/>
                  <a:pt x="701" y="603"/>
                  <a:pt x="713" y="603"/>
                </a:cubicBezTo>
                <a:close/>
                <a:moveTo>
                  <a:pt x="740" y="667"/>
                </a:moveTo>
                <a:lnTo>
                  <a:pt x="740" y="635"/>
                </a:lnTo>
                <a:lnTo>
                  <a:pt x="748" y="635"/>
                </a:lnTo>
                <a:lnTo>
                  <a:pt x="775" y="667"/>
                </a:lnTo>
                <a:lnTo>
                  <a:pt x="786" y="667"/>
                </a:lnTo>
                <a:lnTo>
                  <a:pt x="757" y="631"/>
                </a:lnTo>
                <a:lnTo>
                  <a:pt x="783" y="597"/>
                </a:lnTo>
                <a:lnTo>
                  <a:pt x="772" y="597"/>
                </a:lnTo>
                <a:lnTo>
                  <a:pt x="749" y="627"/>
                </a:lnTo>
                <a:lnTo>
                  <a:pt x="740" y="627"/>
                </a:lnTo>
                <a:lnTo>
                  <a:pt x="740" y="569"/>
                </a:lnTo>
                <a:lnTo>
                  <a:pt x="731" y="569"/>
                </a:lnTo>
                <a:lnTo>
                  <a:pt x="731" y="667"/>
                </a:lnTo>
                <a:lnTo>
                  <a:pt x="740" y="667"/>
                </a:lnTo>
                <a:close/>
                <a:moveTo>
                  <a:pt x="853" y="624"/>
                </a:moveTo>
                <a:cubicBezTo>
                  <a:pt x="853" y="606"/>
                  <a:pt x="845" y="595"/>
                  <a:pt x="829" y="595"/>
                </a:cubicBezTo>
                <a:cubicBezTo>
                  <a:pt x="816" y="595"/>
                  <a:pt x="809" y="601"/>
                  <a:pt x="805" y="610"/>
                </a:cubicBezTo>
                <a:lnTo>
                  <a:pt x="805" y="569"/>
                </a:lnTo>
                <a:lnTo>
                  <a:pt x="796" y="569"/>
                </a:lnTo>
                <a:lnTo>
                  <a:pt x="796" y="667"/>
                </a:lnTo>
                <a:lnTo>
                  <a:pt x="805" y="667"/>
                </a:lnTo>
                <a:lnTo>
                  <a:pt x="805" y="632"/>
                </a:lnTo>
                <a:cubicBezTo>
                  <a:pt x="805" y="614"/>
                  <a:pt x="814" y="603"/>
                  <a:pt x="827" y="603"/>
                </a:cubicBezTo>
                <a:cubicBezTo>
                  <a:pt x="838" y="603"/>
                  <a:pt x="844" y="610"/>
                  <a:pt x="844" y="627"/>
                </a:cubicBezTo>
                <a:lnTo>
                  <a:pt x="844" y="667"/>
                </a:lnTo>
                <a:lnTo>
                  <a:pt x="853" y="667"/>
                </a:lnTo>
                <a:lnTo>
                  <a:pt x="853" y="624"/>
                </a:lnTo>
                <a:close/>
                <a:moveTo>
                  <a:pt x="870" y="626"/>
                </a:moveTo>
                <a:lnTo>
                  <a:pt x="911" y="626"/>
                </a:lnTo>
                <a:lnTo>
                  <a:pt x="911" y="617"/>
                </a:lnTo>
                <a:lnTo>
                  <a:pt x="870" y="617"/>
                </a:lnTo>
                <a:lnTo>
                  <a:pt x="870" y="626"/>
                </a:lnTo>
                <a:close/>
                <a:moveTo>
                  <a:pt x="975" y="647"/>
                </a:moveTo>
                <a:cubicBezTo>
                  <a:pt x="973" y="656"/>
                  <a:pt x="967" y="661"/>
                  <a:pt x="956" y="661"/>
                </a:cubicBezTo>
                <a:cubicBezTo>
                  <a:pt x="942" y="661"/>
                  <a:pt x="935" y="652"/>
                  <a:pt x="935" y="635"/>
                </a:cubicBezTo>
                <a:lnTo>
                  <a:pt x="986" y="635"/>
                </a:lnTo>
                <a:lnTo>
                  <a:pt x="986" y="632"/>
                </a:lnTo>
                <a:cubicBezTo>
                  <a:pt x="986" y="609"/>
                  <a:pt x="976" y="595"/>
                  <a:pt x="956" y="595"/>
                </a:cubicBezTo>
                <a:cubicBezTo>
                  <a:pt x="935" y="595"/>
                  <a:pt x="926" y="609"/>
                  <a:pt x="926" y="632"/>
                </a:cubicBezTo>
                <a:cubicBezTo>
                  <a:pt x="926" y="656"/>
                  <a:pt x="935" y="669"/>
                  <a:pt x="956" y="669"/>
                </a:cubicBezTo>
                <a:cubicBezTo>
                  <a:pt x="972" y="669"/>
                  <a:pt x="982" y="661"/>
                  <a:pt x="985" y="647"/>
                </a:cubicBezTo>
                <a:lnTo>
                  <a:pt x="975" y="647"/>
                </a:lnTo>
                <a:close/>
                <a:moveTo>
                  <a:pt x="935" y="628"/>
                </a:moveTo>
                <a:cubicBezTo>
                  <a:pt x="936" y="612"/>
                  <a:pt x="942" y="603"/>
                  <a:pt x="956" y="603"/>
                </a:cubicBezTo>
                <a:cubicBezTo>
                  <a:pt x="970" y="603"/>
                  <a:pt x="976" y="612"/>
                  <a:pt x="977" y="628"/>
                </a:cubicBezTo>
                <a:lnTo>
                  <a:pt x="935" y="628"/>
                </a:lnTo>
                <a:close/>
                <a:moveTo>
                  <a:pt x="1050" y="608"/>
                </a:moveTo>
                <a:cubicBezTo>
                  <a:pt x="1047" y="600"/>
                  <a:pt x="1040" y="595"/>
                  <a:pt x="1028" y="595"/>
                </a:cubicBezTo>
                <a:cubicBezTo>
                  <a:pt x="1009" y="595"/>
                  <a:pt x="999" y="608"/>
                  <a:pt x="999" y="632"/>
                </a:cubicBezTo>
                <a:cubicBezTo>
                  <a:pt x="999" y="657"/>
                  <a:pt x="1009" y="669"/>
                  <a:pt x="1028" y="669"/>
                </a:cubicBezTo>
                <a:cubicBezTo>
                  <a:pt x="1040" y="669"/>
                  <a:pt x="1047" y="664"/>
                  <a:pt x="1050" y="656"/>
                </a:cubicBezTo>
                <a:lnTo>
                  <a:pt x="1050" y="667"/>
                </a:lnTo>
                <a:lnTo>
                  <a:pt x="1060" y="667"/>
                </a:lnTo>
                <a:lnTo>
                  <a:pt x="1060" y="569"/>
                </a:lnTo>
                <a:lnTo>
                  <a:pt x="1050" y="569"/>
                </a:lnTo>
                <a:lnTo>
                  <a:pt x="1050" y="608"/>
                </a:lnTo>
                <a:close/>
                <a:moveTo>
                  <a:pt x="1050" y="632"/>
                </a:moveTo>
                <a:cubicBezTo>
                  <a:pt x="1050" y="650"/>
                  <a:pt x="1044" y="661"/>
                  <a:pt x="1029" y="661"/>
                </a:cubicBezTo>
                <a:cubicBezTo>
                  <a:pt x="1014" y="661"/>
                  <a:pt x="1009" y="650"/>
                  <a:pt x="1009" y="632"/>
                </a:cubicBezTo>
                <a:cubicBezTo>
                  <a:pt x="1009" y="614"/>
                  <a:pt x="1014" y="603"/>
                  <a:pt x="1029" y="603"/>
                </a:cubicBezTo>
                <a:cubicBezTo>
                  <a:pt x="1044" y="603"/>
                  <a:pt x="1050" y="614"/>
                  <a:pt x="1050" y="632"/>
                </a:cubicBezTo>
                <a:close/>
                <a:moveTo>
                  <a:pt x="1078" y="641"/>
                </a:moveTo>
                <a:cubicBezTo>
                  <a:pt x="1078" y="659"/>
                  <a:pt x="1086" y="669"/>
                  <a:pt x="1103" y="669"/>
                </a:cubicBezTo>
                <a:cubicBezTo>
                  <a:pt x="1115" y="669"/>
                  <a:pt x="1123" y="663"/>
                  <a:pt x="1126" y="655"/>
                </a:cubicBezTo>
                <a:lnTo>
                  <a:pt x="1126" y="667"/>
                </a:lnTo>
                <a:lnTo>
                  <a:pt x="1135" y="667"/>
                </a:lnTo>
                <a:lnTo>
                  <a:pt x="1135" y="597"/>
                </a:lnTo>
                <a:lnTo>
                  <a:pt x="1126" y="597"/>
                </a:lnTo>
                <a:lnTo>
                  <a:pt x="1126" y="633"/>
                </a:lnTo>
                <a:cubicBezTo>
                  <a:pt x="1126" y="651"/>
                  <a:pt x="1117" y="661"/>
                  <a:pt x="1105" y="661"/>
                </a:cubicBezTo>
                <a:cubicBezTo>
                  <a:pt x="1093" y="661"/>
                  <a:pt x="1087" y="654"/>
                  <a:pt x="1087" y="638"/>
                </a:cubicBezTo>
                <a:lnTo>
                  <a:pt x="1087" y="597"/>
                </a:lnTo>
                <a:lnTo>
                  <a:pt x="1078" y="597"/>
                </a:lnTo>
                <a:lnTo>
                  <a:pt x="1078" y="641"/>
                </a:lnTo>
                <a:close/>
                <a:moveTo>
                  <a:pt x="1170" y="653"/>
                </a:moveTo>
                <a:lnTo>
                  <a:pt x="1159" y="653"/>
                </a:lnTo>
                <a:lnTo>
                  <a:pt x="1159" y="667"/>
                </a:lnTo>
                <a:lnTo>
                  <a:pt x="1170" y="667"/>
                </a:lnTo>
                <a:lnTo>
                  <a:pt x="1170" y="653"/>
                </a:lnTo>
                <a:close/>
                <a:moveTo>
                  <a:pt x="1223" y="603"/>
                </a:moveTo>
                <a:cubicBezTo>
                  <a:pt x="1225" y="603"/>
                  <a:pt x="1227" y="603"/>
                  <a:pt x="1229" y="603"/>
                </a:cubicBezTo>
                <a:lnTo>
                  <a:pt x="1229" y="596"/>
                </a:lnTo>
                <a:cubicBezTo>
                  <a:pt x="1227" y="595"/>
                  <a:pt x="1225" y="595"/>
                  <a:pt x="1223" y="595"/>
                </a:cubicBezTo>
                <a:cubicBezTo>
                  <a:pt x="1212" y="595"/>
                  <a:pt x="1206" y="601"/>
                  <a:pt x="1203" y="610"/>
                </a:cubicBezTo>
                <a:lnTo>
                  <a:pt x="1203" y="597"/>
                </a:lnTo>
                <a:lnTo>
                  <a:pt x="1193" y="597"/>
                </a:lnTo>
                <a:lnTo>
                  <a:pt x="1193" y="667"/>
                </a:lnTo>
                <a:lnTo>
                  <a:pt x="1203" y="667"/>
                </a:lnTo>
                <a:lnTo>
                  <a:pt x="1203" y="631"/>
                </a:lnTo>
                <a:cubicBezTo>
                  <a:pt x="1203" y="613"/>
                  <a:pt x="1211" y="603"/>
                  <a:pt x="1223" y="603"/>
                </a:cubicBezTo>
                <a:close/>
                <a:moveTo>
                  <a:pt x="1240" y="641"/>
                </a:moveTo>
                <a:cubicBezTo>
                  <a:pt x="1240" y="659"/>
                  <a:pt x="1249" y="669"/>
                  <a:pt x="1265" y="669"/>
                </a:cubicBezTo>
                <a:cubicBezTo>
                  <a:pt x="1278" y="669"/>
                  <a:pt x="1285" y="663"/>
                  <a:pt x="1288" y="655"/>
                </a:cubicBezTo>
                <a:lnTo>
                  <a:pt x="1288" y="667"/>
                </a:lnTo>
                <a:lnTo>
                  <a:pt x="1298" y="667"/>
                </a:lnTo>
                <a:lnTo>
                  <a:pt x="1298" y="597"/>
                </a:lnTo>
                <a:lnTo>
                  <a:pt x="1288" y="597"/>
                </a:lnTo>
                <a:lnTo>
                  <a:pt x="1288" y="633"/>
                </a:lnTo>
                <a:cubicBezTo>
                  <a:pt x="1288" y="651"/>
                  <a:pt x="1279" y="661"/>
                  <a:pt x="1267" y="661"/>
                </a:cubicBezTo>
                <a:cubicBezTo>
                  <a:pt x="1256" y="661"/>
                  <a:pt x="1250" y="654"/>
                  <a:pt x="1250" y="638"/>
                </a:cubicBezTo>
                <a:lnTo>
                  <a:pt x="1250" y="597"/>
                </a:lnTo>
                <a:lnTo>
                  <a:pt x="1240" y="597"/>
                </a:lnTo>
                <a:lnTo>
                  <a:pt x="1240" y="641"/>
                </a:lnTo>
                <a:close/>
              </a:path>
            </a:pathLst>
          </a:custGeom>
          <a:solidFill>
            <a:srgbClr val="14151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0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13"/>
          <p:cNvSpPr>
            <a:spLocks/>
          </p:cNvSpPr>
          <p:nvPr/>
        </p:nvSpPr>
        <p:spPr bwMode="auto">
          <a:xfrm>
            <a:off x="250825" y="1196975"/>
            <a:ext cx="86423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Концепция развития дополнительного образования детей</a:t>
            </a:r>
          </a:p>
          <a:p>
            <a:pPr algn="ctr"/>
            <a:r>
              <a:rPr lang="ru-RU" altLang="ru-RU" sz="1400" b="1">
                <a:solidFill>
                  <a:srgbClr val="003366"/>
                </a:solidFill>
                <a:latin typeface="Arial Black" pitchFamily="34" charset="0"/>
              </a:rPr>
              <a:t>утв. распоряжением Правительства РФ от 04.09. 2014 № 1726-р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3132138" y="1916113"/>
            <a:ext cx="57943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 typeface="Arial" charset="0"/>
              <a:buNone/>
            </a:pPr>
            <a:r>
              <a:rPr lang="ru-RU" altLang="ru-RU" sz="1200" i="1">
                <a:solidFill>
                  <a:srgbClr val="0070C0"/>
                </a:solidFill>
                <a:latin typeface="Georgia" pitchFamily="18" charset="0"/>
              </a:rPr>
              <a:t>                 Д</a:t>
            </a:r>
            <a:r>
              <a:rPr lang="ru-RU" altLang="ru-RU" sz="1200" b="1" i="1">
                <a:solidFill>
                  <a:srgbClr val="0070C0"/>
                </a:solidFill>
                <a:latin typeface="Georgia" pitchFamily="18" charset="0"/>
              </a:rPr>
              <a:t>ополнительное не означает «второстепенное образование». </a:t>
            </a:r>
          </a:p>
          <a:p>
            <a:pPr marL="342900" indent="-342900" algn="just">
              <a:buFont typeface="Arial" charset="0"/>
              <a:buNone/>
            </a:pPr>
            <a:r>
              <a:rPr lang="ru-RU" altLang="ru-RU" sz="1200" b="1" i="1">
                <a:solidFill>
                  <a:srgbClr val="0070C0"/>
                </a:solidFill>
                <a:latin typeface="Georgia" pitchFamily="18" charset="0"/>
              </a:rPr>
              <a:t>                В современном мире именно дополнительное, неформальное, открытое, персональное образование… играет всё более и более значимую роль. Именно дополнительное образование призвано дать ребёнку навык адаптации к стремительно меняющимся условиям окружающего мира… </a:t>
            </a:r>
          </a:p>
          <a:p>
            <a:pPr marL="342900" indent="-342900" algn="r">
              <a:buFont typeface="Arial" charset="0"/>
              <a:buNone/>
            </a:pPr>
            <a:r>
              <a:rPr lang="ru-RU" altLang="ru-RU" sz="1200" b="1" i="1">
                <a:solidFill>
                  <a:srgbClr val="0070C0"/>
                </a:solidFill>
                <a:latin typeface="Georgia" pitchFamily="18" charset="0"/>
              </a:rPr>
              <a:t>                Д.В. Ливанов, </a:t>
            </a:r>
            <a:br>
              <a:rPr lang="ru-RU" altLang="ru-RU" sz="1200" b="1" i="1">
                <a:solidFill>
                  <a:srgbClr val="0070C0"/>
                </a:solidFill>
                <a:latin typeface="Georgia" pitchFamily="18" charset="0"/>
              </a:rPr>
            </a:br>
            <a:r>
              <a:rPr lang="ru-RU" altLang="ru-RU" sz="1200" b="1" i="1">
                <a:solidFill>
                  <a:srgbClr val="0070C0"/>
                </a:solidFill>
                <a:latin typeface="Georgia" pitchFamily="18" charset="0"/>
              </a:rPr>
              <a:t>Министр образования и науки </a:t>
            </a:r>
          </a:p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</a:pPr>
            <a:r>
              <a:rPr lang="ru-RU" altLang="ru-RU" sz="1200" b="1" i="1">
                <a:solidFill>
                  <a:srgbClr val="0070C0"/>
                </a:solidFill>
                <a:latin typeface="Georgia" pitchFamily="18" charset="0"/>
              </a:rPr>
              <a:t>Российской Федерации </a:t>
            </a:r>
          </a:p>
          <a:p>
            <a:pPr marL="342900" indent="-342900" algn="just">
              <a:buFont typeface="Arial" charset="0"/>
              <a:buNone/>
            </a:pPr>
            <a:endParaRPr lang="ru-RU" altLang="ru-RU" sz="1200" b="1" i="1">
              <a:solidFill>
                <a:srgbClr val="0070C0"/>
              </a:solidFill>
              <a:latin typeface="Georgia" pitchFamily="18" charset="0"/>
            </a:endParaRPr>
          </a:p>
          <a:p>
            <a:pPr marL="342900" indent="-342900" algn="just">
              <a:buFont typeface="Arial" charset="0"/>
              <a:buNone/>
            </a:pPr>
            <a:endParaRPr lang="ru-RU" altLang="ru-RU" sz="1200" b="1" i="1">
              <a:solidFill>
                <a:srgbClr val="0070C0"/>
              </a:solidFill>
              <a:latin typeface="Georgia" pitchFamily="18" charset="0"/>
            </a:endParaRPr>
          </a:p>
          <a:p>
            <a:pPr marL="342900" indent="-342900" algn="just">
              <a:buFont typeface="Arial" charset="0"/>
              <a:buNone/>
            </a:pPr>
            <a:endParaRPr lang="ru-RU" altLang="ru-RU" sz="1200" b="1" i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5364" name="TextBox 81"/>
          <p:cNvSpPr txBox="1">
            <a:spLocks noChangeArrowheads="1"/>
          </p:cNvSpPr>
          <p:nvPr/>
        </p:nvSpPr>
        <p:spPr bwMode="auto">
          <a:xfrm>
            <a:off x="180975" y="4149725"/>
            <a:ext cx="26638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Развитие творческих </a:t>
            </a:r>
          </a:p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способностей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179388" y="4868863"/>
            <a:ext cx="293370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Формирование </a:t>
            </a:r>
          </a:p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общей культуры</a:t>
            </a:r>
          </a:p>
        </p:txBody>
      </p: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2700338" y="4149725"/>
            <a:ext cx="34559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Социализация и адаптация </a:t>
            </a:r>
          </a:p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обучающихся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3167063" y="4868863"/>
            <a:ext cx="28082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Профессиональная </a:t>
            </a:r>
          </a:p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ориентация</a:t>
            </a:r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5976938" y="4149725"/>
            <a:ext cx="30241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Выявление и поддержка </a:t>
            </a:r>
          </a:p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одаренности</a:t>
            </a: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6443663" y="4795838"/>
            <a:ext cx="22320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Воспитание </a:t>
            </a:r>
          </a:p>
          <a:p>
            <a:pPr algn="ctr"/>
            <a:r>
              <a:rPr lang="ru-RU" sz="1400" b="1">
                <a:solidFill>
                  <a:srgbClr val="003366"/>
                </a:solidFill>
                <a:latin typeface="Arial Black" pitchFamily="34" charset="0"/>
              </a:rPr>
              <a:t>обучающихся</a:t>
            </a:r>
          </a:p>
        </p:txBody>
      </p:sp>
      <p:sp>
        <p:nvSpPr>
          <p:cNvPr id="15370" name="Text Box 18"/>
          <p:cNvSpPr txBox="1">
            <a:spLocks noChangeArrowheads="1"/>
          </p:cNvSpPr>
          <p:nvPr/>
        </p:nvSpPr>
        <p:spPr bwMode="auto">
          <a:xfrm>
            <a:off x="179388" y="3573463"/>
            <a:ext cx="14398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  <a:latin typeface="Arial Black" pitchFamily="34" charset="0"/>
              </a:rPr>
              <a:t>Задачи:</a:t>
            </a:r>
          </a:p>
        </p:txBody>
      </p:sp>
      <p:pic>
        <p:nvPicPr>
          <p:cNvPr id="15371" name="Picture 2" descr="http://www.koipkro.kostroma.ru/koiro/DOP/DocLib/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6" t="2708" r="1855" b="3854"/>
          <a:stretch>
            <a:fillRect/>
          </a:stretch>
        </p:blipFill>
        <p:spPr bwMode="auto">
          <a:xfrm>
            <a:off x="1042988" y="1916113"/>
            <a:ext cx="1646237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20"/>
          <p:cNvSpPr>
            <a:spLocks noChangeArrowheads="1"/>
          </p:cNvSpPr>
          <p:nvPr/>
        </p:nvSpPr>
        <p:spPr bwMode="auto">
          <a:xfrm>
            <a:off x="5795963" y="6021388"/>
            <a:ext cx="3168650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70C0"/>
                </a:solidFill>
                <a:latin typeface="Arial Black" pitchFamily="34" charset="0"/>
              </a:rPr>
              <a:t>предпрофессиональные </a:t>
            </a:r>
            <a:br>
              <a:rPr lang="ru-RU" sz="1400" b="1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1400" b="1">
                <a:solidFill>
                  <a:srgbClr val="0070C0"/>
                </a:solidFill>
                <a:latin typeface="Arial Black" pitchFamily="34" charset="0"/>
              </a:rPr>
              <a:t>(спорт и культура)</a:t>
            </a:r>
          </a:p>
        </p:txBody>
      </p:sp>
      <p:sp>
        <p:nvSpPr>
          <p:cNvPr id="15373" name="Text Box 21"/>
          <p:cNvSpPr txBox="1">
            <a:spLocks noChangeArrowheads="1"/>
          </p:cNvSpPr>
          <p:nvPr/>
        </p:nvSpPr>
        <p:spPr bwMode="auto">
          <a:xfrm>
            <a:off x="250825" y="60928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Программы</a:t>
            </a:r>
          </a:p>
        </p:txBody>
      </p:sp>
      <p:sp>
        <p:nvSpPr>
          <p:cNvPr id="15374" name="Text Box 22"/>
          <p:cNvSpPr txBox="1">
            <a:spLocks noChangeArrowheads="1"/>
          </p:cNvSpPr>
          <p:nvPr/>
        </p:nvSpPr>
        <p:spPr bwMode="auto">
          <a:xfrm>
            <a:off x="2268538" y="6021388"/>
            <a:ext cx="35274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70C0"/>
                </a:solidFill>
                <a:latin typeface="Arial Black" pitchFamily="34" charset="0"/>
              </a:rPr>
              <a:t>общеразвивающие (образование, спорт и культура)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36915" y="2661372"/>
          <a:ext cx="8428361" cy="418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19" name="Text Box 9"/>
          <p:cNvSpPr txBox="1">
            <a:spLocks noChangeArrowheads="1"/>
          </p:cNvSpPr>
          <p:nvPr/>
        </p:nvSpPr>
        <p:spPr bwMode="auto">
          <a:xfrm>
            <a:off x="971550" y="1196975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3366"/>
                </a:solidFill>
                <a:latin typeface="Arial Black" pitchFamily="34" charset="0"/>
              </a:rPr>
              <a:t>Этапы реализации Концепции</a:t>
            </a:r>
          </a:p>
        </p:txBody>
      </p:sp>
      <p:sp>
        <p:nvSpPr>
          <p:cNvPr id="34820" name="Text Box 10"/>
          <p:cNvSpPr txBox="1">
            <a:spLocks noChangeArrowheads="1"/>
          </p:cNvSpPr>
          <p:nvPr/>
        </p:nvSpPr>
        <p:spPr bwMode="auto">
          <a:xfrm>
            <a:off x="179388" y="1628775"/>
            <a:ext cx="4392612" cy="97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70C0"/>
                </a:solidFill>
                <a:latin typeface="Arial Black" pitchFamily="34" charset="0"/>
              </a:rPr>
              <a:t>I 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этап – до 2018 года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3366"/>
                </a:solidFill>
                <a:latin typeface="Arial Black" pitchFamily="34" charset="0"/>
              </a:rPr>
              <a:t>Создание механизмов реализации</a:t>
            </a:r>
            <a:br>
              <a:rPr lang="ru-RU" sz="1600" b="1" dirty="0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rgbClr val="003366"/>
                </a:solidFill>
                <a:latin typeface="Arial Black" pitchFamily="34" charset="0"/>
              </a:rPr>
              <a:t>Реализация </a:t>
            </a:r>
            <a:r>
              <a:rPr lang="ru-RU" sz="1600" b="1" dirty="0" err="1">
                <a:solidFill>
                  <a:srgbClr val="003366"/>
                </a:solidFill>
                <a:latin typeface="Arial Black" pitchFamily="34" charset="0"/>
              </a:rPr>
              <a:t>пилотных</a:t>
            </a:r>
            <a:r>
              <a:rPr lang="ru-RU" sz="1600" b="1" dirty="0">
                <a:solidFill>
                  <a:srgbClr val="003366"/>
                </a:solidFill>
                <a:latin typeface="Arial Black" pitchFamily="34" charset="0"/>
              </a:rPr>
              <a:t> проектов</a:t>
            </a:r>
          </a:p>
        </p:txBody>
      </p:sp>
      <p:sp>
        <p:nvSpPr>
          <p:cNvPr id="34821" name="Text Box 11"/>
          <p:cNvSpPr txBox="1">
            <a:spLocks noChangeArrowheads="1"/>
          </p:cNvSpPr>
          <p:nvPr/>
        </p:nvSpPr>
        <p:spPr bwMode="auto">
          <a:xfrm>
            <a:off x="4572000" y="1628775"/>
            <a:ext cx="4321175" cy="97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II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этап 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– 2018-2020 годы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003366"/>
                </a:solidFill>
                <a:latin typeface="Arial Black" pitchFamily="34" charset="0"/>
              </a:rPr>
              <a:t>Реализация региональных программ развития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14"/>
          <p:cNvSpPr txBox="1">
            <a:spLocks noChangeArrowheads="1"/>
          </p:cNvSpPr>
          <p:nvPr/>
        </p:nvSpPr>
        <p:spPr bwMode="auto">
          <a:xfrm>
            <a:off x="209550" y="3213100"/>
            <a:ext cx="8683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Численность обучающихся, </a:t>
            </a:r>
          </a:p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получающих услуги дополнительного образования</a:t>
            </a:r>
          </a:p>
        </p:txBody>
      </p:sp>
      <p:sp>
        <p:nvSpPr>
          <p:cNvPr id="40963" name="Прямоугольник 15"/>
          <p:cNvSpPr>
            <a:spLocks noChangeArrowheads="1"/>
          </p:cNvSpPr>
          <p:nvPr/>
        </p:nvSpPr>
        <p:spPr bwMode="auto">
          <a:xfrm>
            <a:off x="2771775" y="1916113"/>
            <a:ext cx="6119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Организации дополнительного образования</a:t>
            </a:r>
          </a:p>
        </p:txBody>
      </p:sp>
      <p:graphicFrame>
        <p:nvGraphicFramePr>
          <p:cNvPr id="30772" name="Group 52"/>
          <p:cNvGraphicFramePr>
            <a:graphicFrameLocks noGrp="1"/>
          </p:cNvGraphicFramePr>
          <p:nvPr/>
        </p:nvGraphicFramePr>
        <p:xfrm>
          <a:off x="2771775" y="2276475"/>
          <a:ext cx="6086475" cy="803275"/>
        </p:xfrm>
        <a:graphic>
          <a:graphicData uri="http://schemas.openxmlformats.org/drawingml/2006/table">
            <a:tbl>
              <a:tblPr/>
              <a:tblGrid>
                <a:gridCol w="2028825"/>
                <a:gridCol w="2028825"/>
                <a:gridCol w="202882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2013 год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2014 год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107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775" name="Group 55"/>
          <p:cNvGraphicFramePr>
            <a:graphicFrameLocks noGrp="1"/>
          </p:cNvGraphicFramePr>
          <p:nvPr/>
        </p:nvGraphicFramePr>
        <p:xfrm>
          <a:off x="292100" y="3860800"/>
          <a:ext cx="8601075" cy="2737797"/>
        </p:xfrm>
        <a:graphic>
          <a:graphicData uri="http://schemas.openxmlformats.org/drawingml/2006/table">
            <a:tbl>
              <a:tblPr/>
              <a:tblGrid>
                <a:gridCol w="2498725"/>
                <a:gridCol w="1949450"/>
                <a:gridCol w="2074863"/>
                <a:gridCol w="20780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2013 год</a:t>
                      </a:r>
                    </a:p>
                  </a:txBody>
                  <a:tcPr marL="91427" marR="91427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2014 год</a:t>
                      </a:r>
                    </a:p>
                  </a:txBody>
                  <a:tcPr marL="91427" marR="91427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marL="91427" marR="91427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Организации дополнительного образования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268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98 180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101 150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95496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Общеобразовательные организации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65 587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70 441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108 452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Охват дополнительным образованием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60%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62%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268"/>
                          </a:solidFill>
                          <a:effectLst/>
                          <a:latin typeface="Arial" charset="0"/>
                        </a:rPr>
                        <a:t>64%</a:t>
                      </a:r>
                    </a:p>
                  </a:txBody>
                  <a:tcPr marL="91427" marR="91427" marT="45717" marB="4571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41005" name="Picture 41" descr="C:\Users\1\AppData\Local\Microsoft\Windows\Temporary Internet Files\Content.IE5\BKLMH0XI\fr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18637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6" name="Text Box 47"/>
          <p:cNvSpPr txBox="1">
            <a:spLocks noChangeArrowheads="1"/>
          </p:cNvSpPr>
          <p:nvPr/>
        </p:nvSpPr>
        <p:spPr bwMode="auto">
          <a:xfrm>
            <a:off x="0" y="1268413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C3300"/>
                </a:solidFill>
                <a:latin typeface="Arial" charset="0"/>
              </a:rPr>
              <a:t>Сохранение сети организаций дополнительного образования детей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7" descr="Logo_cent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420938"/>
            <a:ext cx="13462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7" descr="726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578100"/>
            <a:ext cx="113823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9" descr="fdebc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2679700"/>
            <a:ext cx="14827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3" descr="fcttu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2649538"/>
            <a:ext cx="151288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5" descr="1440599880-logo_fcomo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366963"/>
            <a:ext cx="23066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Прямоугольник 8"/>
          <p:cNvSpPr>
            <a:spLocks noChangeArrowheads="1"/>
          </p:cNvSpPr>
          <p:nvPr/>
        </p:nvSpPr>
        <p:spPr bwMode="auto">
          <a:xfrm>
            <a:off x="0" y="1052513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2000" b="1">
                <a:solidFill>
                  <a:srgbClr val="CC3300"/>
                </a:solidFill>
                <a:latin typeface="Arial" charset="0"/>
              </a:rPr>
              <a:t>Выявление и поддержка учреждений – лидеров сферы дополнительного образования, организация взаимодействия</a:t>
            </a: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7" cstate="print"/>
          <a:srcRect l="19373" t="12079" r="47552" b="72279"/>
          <a:stretch>
            <a:fillRect/>
          </a:stretch>
        </p:blipFill>
        <p:spPr bwMode="auto">
          <a:xfrm>
            <a:off x="250825" y="4864100"/>
            <a:ext cx="19304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7" descr="http://www.news29.ru/media.data/news_01/51980/5983e60f0852c2c8ba08e9aa3642ebb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8538" y="4770438"/>
            <a:ext cx="11795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4" descr="http://www.vdvsn.ru/upload/iblock/858/858bb1665885470a2a16ee280c23a498.jpg"/>
          <p:cNvPicPr>
            <a:picLocks noChangeAspect="1" noChangeArrowheads="1"/>
          </p:cNvPicPr>
          <p:nvPr/>
        </p:nvPicPr>
        <p:blipFill>
          <a:blip r:embed="rId9" cstate="print"/>
          <a:srcRect t="22810" b="21429"/>
          <a:stretch>
            <a:fillRect/>
          </a:stretch>
        </p:blipFill>
        <p:spPr bwMode="auto">
          <a:xfrm>
            <a:off x="5064125" y="4648200"/>
            <a:ext cx="1666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5"/>
          <p:cNvPicPr>
            <a:picLocks noChangeAspect="1" noChangeArrowheads="1"/>
          </p:cNvPicPr>
          <p:nvPr/>
        </p:nvPicPr>
        <p:blipFill>
          <a:blip r:embed="rId10" cstate="print"/>
          <a:srcRect t="13879" r="71262" b="71840"/>
          <a:stretch>
            <a:fillRect/>
          </a:stretch>
        </p:blipFill>
        <p:spPr bwMode="auto">
          <a:xfrm>
            <a:off x="6845300" y="4937125"/>
            <a:ext cx="20478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"/>
          <p:cNvPicPr>
            <a:picLocks noChangeAspect="1" noChangeArrowheads="1"/>
          </p:cNvPicPr>
          <p:nvPr/>
        </p:nvPicPr>
        <p:blipFill>
          <a:blip r:embed="rId11" cstate="print"/>
          <a:srcRect l="50899" t="13652" r="36127" b="72392"/>
          <a:stretch>
            <a:fillRect/>
          </a:stretch>
        </p:blipFill>
        <p:spPr bwMode="auto">
          <a:xfrm>
            <a:off x="3608388" y="4900613"/>
            <a:ext cx="13239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6" name="Group 33"/>
          <p:cNvGrpSpPr>
            <a:grpSpLocks/>
          </p:cNvGrpSpPr>
          <p:nvPr/>
        </p:nvGrpSpPr>
        <p:grpSpPr bwMode="auto">
          <a:xfrm>
            <a:off x="2484438" y="5705475"/>
            <a:ext cx="4170362" cy="460375"/>
            <a:chOff x="1511" y="3245"/>
            <a:chExt cx="2624" cy="488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1511" y="3279"/>
              <a:ext cx="0" cy="45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2117" y="3280"/>
              <a:ext cx="0" cy="45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3190" y="3245"/>
              <a:ext cx="0" cy="45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4135" y="3245"/>
              <a:ext cx="0" cy="45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77" name="TextBox 22"/>
          <p:cNvSpPr txBox="1">
            <a:spLocks noChangeArrowheads="1"/>
          </p:cNvSpPr>
          <p:nvPr/>
        </p:nvSpPr>
        <p:spPr bwMode="auto">
          <a:xfrm>
            <a:off x="250825" y="5778500"/>
            <a:ext cx="1871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400" b="1">
                <a:solidFill>
                  <a:srgbClr val="3366CC"/>
                </a:solidFill>
                <a:latin typeface="Arial Narrow" pitchFamily="34" charset="0"/>
              </a:rPr>
              <a:t>Организационная функция</a:t>
            </a:r>
          </a:p>
        </p:txBody>
      </p:sp>
      <p:sp>
        <p:nvSpPr>
          <p:cNvPr id="36878" name="TextBox 23"/>
          <p:cNvSpPr txBox="1">
            <a:spLocks noChangeArrowheads="1"/>
          </p:cNvSpPr>
          <p:nvPr/>
        </p:nvSpPr>
        <p:spPr bwMode="auto">
          <a:xfrm>
            <a:off x="3429000" y="5776913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400" b="1">
                <a:solidFill>
                  <a:srgbClr val="3366CC"/>
                </a:solidFill>
                <a:latin typeface="Arial Narrow" pitchFamily="34" charset="0"/>
              </a:rPr>
              <a:t>Методическая функция</a:t>
            </a:r>
          </a:p>
        </p:txBody>
      </p:sp>
      <p:sp>
        <p:nvSpPr>
          <p:cNvPr id="36879" name="TextBox 24"/>
          <p:cNvSpPr txBox="1">
            <a:spLocks noChangeArrowheads="1"/>
          </p:cNvSpPr>
          <p:nvPr/>
        </p:nvSpPr>
        <p:spPr bwMode="auto">
          <a:xfrm>
            <a:off x="6877050" y="5768975"/>
            <a:ext cx="19446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400" b="1">
                <a:solidFill>
                  <a:srgbClr val="3366CC"/>
                </a:solidFill>
                <a:latin typeface="Arial Narrow" pitchFamily="34" charset="0"/>
              </a:rPr>
              <a:t>Информационная функция</a:t>
            </a:r>
          </a:p>
        </p:txBody>
      </p:sp>
      <p:grpSp>
        <p:nvGrpSpPr>
          <p:cNvPr id="36880" name="Group 34"/>
          <p:cNvGrpSpPr>
            <a:grpSpLocks/>
          </p:cNvGrpSpPr>
          <p:nvPr/>
        </p:nvGrpSpPr>
        <p:grpSpPr bwMode="auto">
          <a:xfrm>
            <a:off x="2058988" y="3355975"/>
            <a:ext cx="5024437" cy="503238"/>
            <a:chOff x="1269" y="1934"/>
            <a:chExt cx="3188" cy="408"/>
          </a:xfrm>
        </p:grpSpPr>
        <p:cxnSp>
          <p:nvCxnSpPr>
            <p:cNvPr id="31" name="Прямая со стрелкой 30"/>
            <p:cNvCxnSpPr/>
            <p:nvPr/>
          </p:nvCxnSpPr>
          <p:spPr>
            <a:xfrm>
              <a:off x="4457" y="1934"/>
              <a:ext cx="0" cy="40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3483" y="1956"/>
              <a:ext cx="1" cy="36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>
              <a:off x="2290" y="1978"/>
              <a:ext cx="1" cy="36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>
              <a:off x="1269" y="1978"/>
              <a:ext cx="1" cy="36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Овал 39"/>
          <p:cNvSpPr/>
          <p:nvPr/>
        </p:nvSpPr>
        <p:spPr>
          <a:xfrm>
            <a:off x="1403350" y="4040188"/>
            <a:ext cx="6335713" cy="520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403350" y="6318250"/>
            <a:ext cx="6337300" cy="35083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83" name="TextBox 40"/>
          <p:cNvSpPr txBox="1">
            <a:spLocks noChangeArrowheads="1"/>
          </p:cNvSpPr>
          <p:nvPr/>
        </p:nvSpPr>
        <p:spPr bwMode="auto">
          <a:xfrm>
            <a:off x="2627313" y="6308725"/>
            <a:ext cx="3887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chemeClr val="bg1"/>
                </a:solidFill>
              </a:rPr>
              <a:t>Муниципальные учреждения</a:t>
            </a:r>
          </a:p>
        </p:txBody>
      </p:sp>
      <p:sp>
        <p:nvSpPr>
          <p:cNvPr id="36884" name="TextBox 10"/>
          <p:cNvSpPr txBox="1">
            <a:spLocks noChangeArrowheads="1"/>
          </p:cNvSpPr>
          <p:nvPr/>
        </p:nvSpPr>
        <p:spPr bwMode="auto">
          <a:xfrm>
            <a:off x="2032000" y="4130675"/>
            <a:ext cx="5041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chemeClr val="bg1"/>
                </a:solidFill>
                <a:latin typeface="Arial Narrow" pitchFamily="34" charset="0"/>
              </a:rPr>
              <a:t>Региональные ресурсные центры</a:t>
            </a:r>
          </a:p>
        </p:txBody>
      </p:sp>
      <p:sp>
        <p:nvSpPr>
          <p:cNvPr id="52" name="Овал 51"/>
          <p:cNvSpPr/>
          <p:nvPr/>
        </p:nvSpPr>
        <p:spPr>
          <a:xfrm>
            <a:off x="1403350" y="1771650"/>
            <a:ext cx="6337300" cy="4333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886" name="TextBox 7"/>
          <p:cNvSpPr txBox="1">
            <a:spLocks noChangeArrowheads="1"/>
          </p:cNvSpPr>
          <p:nvPr/>
        </p:nvSpPr>
        <p:spPr bwMode="auto">
          <a:xfrm>
            <a:off x="2339975" y="1797050"/>
            <a:ext cx="4319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sz="1600" b="1">
                <a:solidFill>
                  <a:schemeClr val="bg1"/>
                </a:solidFill>
                <a:latin typeface="Arial Narrow" pitchFamily="34" charset="0"/>
              </a:rPr>
              <a:t>Федеральные ресурсные центры</a:t>
            </a:r>
          </a:p>
        </p:txBody>
      </p:sp>
      <p:pic>
        <p:nvPicPr>
          <p:cNvPr id="36887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913" y="0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3" cstate="print"/>
          <a:srcRect t="10083" r="44589" b="28195"/>
          <a:stretch>
            <a:fillRect/>
          </a:stretch>
        </p:blipFill>
        <p:spPr bwMode="auto">
          <a:xfrm>
            <a:off x="611188" y="2276475"/>
            <a:ext cx="28194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18"/>
          <p:cNvSpPr txBox="1">
            <a:spLocks noChangeArrowheads="1"/>
          </p:cNvSpPr>
          <p:nvPr/>
        </p:nvSpPr>
        <p:spPr bwMode="auto">
          <a:xfrm>
            <a:off x="322263" y="4565650"/>
            <a:ext cx="45370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600" b="1">
                <a:solidFill>
                  <a:srgbClr val="003366"/>
                </a:solidFill>
                <a:latin typeface="Arial" charset="0"/>
              </a:rPr>
              <a:t>Дворец детского и юношеского творчества</a:t>
            </a:r>
          </a:p>
          <a:p>
            <a:pPr>
              <a:buFont typeface="Arial" charset="0"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проект «Молодые таланты Поморья»</a:t>
            </a:r>
          </a:p>
        </p:txBody>
      </p:sp>
      <p:pic>
        <p:nvPicPr>
          <p:cNvPr id="37892" name="Picture 8" descr="innovat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025650"/>
            <a:ext cx="1296987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6370638" y="2195513"/>
            <a:ext cx="24479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600" b="1">
                <a:solidFill>
                  <a:srgbClr val="003366"/>
                </a:solidFill>
                <a:latin typeface="Arial" charset="0"/>
              </a:rPr>
              <a:t>РЕГИОНАЛЬНЫЕ </a:t>
            </a:r>
          </a:p>
          <a:p>
            <a:pPr>
              <a:buFont typeface="Arial" charset="0"/>
              <a:buNone/>
            </a:pPr>
            <a:r>
              <a:rPr lang="ru-RU" altLang="ru-RU" sz="1600" b="1">
                <a:solidFill>
                  <a:srgbClr val="003366"/>
                </a:solidFill>
                <a:latin typeface="Arial" charset="0"/>
              </a:rPr>
              <a:t>ИННОВАЦИОННЫЕ </a:t>
            </a:r>
          </a:p>
          <a:p>
            <a:pPr>
              <a:buFont typeface="Arial" charset="0"/>
              <a:buNone/>
            </a:pPr>
            <a:r>
              <a:rPr lang="ru-RU" altLang="ru-RU" sz="1600" b="1">
                <a:solidFill>
                  <a:srgbClr val="003366"/>
                </a:solidFill>
                <a:latin typeface="Arial" charset="0"/>
              </a:rPr>
              <a:t>ПЛОЩАДКИ</a:t>
            </a:r>
          </a:p>
        </p:txBody>
      </p:sp>
      <p:sp>
        <p:nvSpPr>
          <p:cNvPr id="37894" name="Text Box 19"/>
          <p:cNvSpPr txBox="1">
            <a:spLocks noChangeArrowheads="1"/>
          </p:cNvSpPr>
          <p:nvPr/>
        </p:nvSpPr>
        <p:spPr bwMode="auto">
          <a:xfrm>
            <a:off x="4427538" y="3197225"/>
            <a:ext cx="45370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endParaRPr lang="ru-RU" altLang="ru-RU" sz="1400" b="1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ru-RU" altLang="ru-RU" sz="1600" b="1">
                <a:solidFill>
                  <a:srgbClr val="003366"/>
                </a:solidFill>
                <a:latin typeface="Arial" charset="0"/>
              </a:rPr>
              <a:t>Дворец детского и юношеского</a:t>
            </a:r>
            <a:r>
              <a:rPr lang="ru-RU" altLang="ru-RU" sz="1400" b="1">
                <a:solidFill>
                  <a:srgbClr val="C00000"/>
                </a:solidFill>
              </a:rPr>
              <a:t> </a:t>
            </a:r>
            <a:r>
              <a:rPr lang="ru-RU" altLang="ru-RU" sz="1600" b="1">
                <a:solidFill>
                  <a:srgbClr val="003366"/>
                </a:solidFill>
                <a:latin typeface="Arial" charset="0"/>
              </a:rPr>
              <a:t>творчества</a:t>
            </a:r>
          </a:p>
          <a:p>
            <a:pPr algn="r">
              <a:buFont typeface="Arial" charset="0"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Дистанционные образовательные технологии</a:t>
            </a:r>
          </a:p>
          <a:p>
            <a:pPr>
              <a:buFont typeface="Arial" charset="0"/>
              <a:buNone/>
            </a:pPr>
            <a:endParaRPr lang="ru-RU" altLang="ru-RU" sz="1400" b="1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ru-RU" altLang="ru-RU" sz="1600" b="1">
                <a:solidFill>
                  <a:srgbClr val="003366"/>
                </a:solidFill>
                <a:latin typeface="Arial" charset="0"/>
              </a:rPr>
              <a:t>Центр юношеского научно-технического творчества  (г. Северодвинск)</a:t>
            </a:r>
          </a:p>
          <a:p>
            <a:pPr algn="r">
              <a:buFont typeface="Arial" charset="0"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Профориентация на инженерные специальности</a:t>
            </a:r>
          </a:p>
          <a:p>
            <a:pPr>
              <a:buFont typeface="Arial" charset="0"/>
              <a:buNone/>
            </a:pPr>
            <a:endParaRPr lang="ru-RU" altLang="ru-RU" sz="1400" b="1">
              <a:solidFill>
                <a:srgbClr val="0070C0"/>
              </a:solidFill>
            </a:endParaRPr>
          </a:p>
          <a:p>
            <a:pPr>
              <a:buFont typeface="Arial" charset="0"/>
              <a:buNone/>
            </a:pPr>
            <a:r>
              <a:rPr lang="ru-RU" altLang="ru-RU" sz="1600" b="1">
                <a:solidFill>
                  <a:srgbClr val="003366"/>
                </a:solidFill>
                <a:latin typeface="Arial" charset="0"/>
              </a:rPr>
              <a:t>Детско-юношеский центр (г. Вельск)</a:t>
            </a:r>
          </a:p>
          <a:p>
            <a:pPr algn="r">
              <a:buFont typeface="Arial" charset="0"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 Black" pitchFamily="34" charset="0"/>
              </a:rPr>
              <a:t>Поддержка одаренности</a:t>
            </a:r>
          </a:p>
        </p:txBody>
      </p:sp>
      <p:sp>
        <p:nvSpPr>
          <p:cNvPr id="37895" name="Прямоугольник 8"/>
          <p:cNvSpPr>
            <a:spLocks noChangeArrowheads="1"/>
          </p:cNvSpPr>
          <p:nvPr/>
        </p:nvSpPr>
        <p:spPr bwMode="auto">
          <a:xfrm>
            <a:off x="466725" y="1700213"/>
            <a:ext cx="8210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Региональная инновационная инфраструктура</a:t>
            </a:r>
          </a:p>
        </p:txBody>
      </p:sp>
      <p:sp>
        <p:nvSpPr>
          <p:cNvPr id="37896" name="TextBox 1"/>
          <p:cNvSpPr txBox="1">
            <a:spLocks noChangeArrowheads="1"/>
          </p:cNvSpPr>
          <p:nvPr/>
        </p:nvSpPr>
        <p:spPr bwMode="auto">
          <a:xfrm>
            <a:off x="0" y="11969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C3300"/>
                </a:solidFill>
                <a:latin typeface="Arial" charset="0"/>
              </a:rPr>
              <a:t>Формирование нового передового опыта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ашивка 3"/>
          <p:cNvSpPr/>
          <p:nvPr/>
        </p:nvSpPr>
        <p:spPr>
          <a:xfrm>
            <a:off x="107504" y="1196752"/>
            <a:ext cx="86409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124744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программа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Архангельской области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«Развитие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и науки Архангельской области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(2013-2018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)», </a:t>
            </a:r>
            <a:b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утв. постановлением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Архангельской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12.10.2012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463-пп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07504" y="3356992"/>
            <a:ext cx="86409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112" y="3072442"/>
            <a:ext cx="80283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программа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Архангельской области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«Патриотическое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воспитание, развитие физической культуры, спорта, туризма и повышение эффективности реализации молодежной политики в Архангельской области (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2014-2020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)»,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утв. постановлением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Правительства Архангельской области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19.07.2013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330-пп</a:t>
            </a: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346520"/>
            <a:ext cx="6731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Строительство и совершенствование объектов спортивной инфраструктуры</a:t>
            </a:r>
          </a:p>
          <a:p>
            <a:endParaRPr lang="ru-RU" sz="1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Гранты на организацию физкультурно-массовой работы</a:t>
            </a:r>
          </a:p>
        </p:txBody>
      </p:sp>
      <p:pic>
        <p:nvPicPr>
          <p:cNvPr id="10" name="Picture 9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369544"/>
            <a:ext cx="431800" cy="355600"/>
          </a:xfrm>
          <a:prstGeom prst="rect">
            <a:avLst/>
          </a:prstGeom>
          <a:noFill/>
        </p:spPr>
      </p:pic>
      <p:pic>
        <p:nvPicPr>
          <p:cNvPr id="11" name="Picture 9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949280"/>
            <a:ext cx="431800" cy="355600"/>
          </a:xfrm>
          <a:prstGeom prst="rect">
            <a:avLst/>
          </a:prstGeom>
          <a:noFill/>
        </p:spPr>
      </p:pic>
      <p:sp>
        <p:nvSpPr>
          <p:cNvPr id="12" name="Нашивка 11"/>
          <p:cNvSpPr/>
          <p:nvPr/>
        </p:nvSpPr>
        <p:spPr>
          <a:xfrm>
            <a:off x="107504" y="5229200"/>
            <a:ext cx="864096" cy="7200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5190291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программа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Архангельской области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«Культура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Русского Севера (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2013-2020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годы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)»,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утв. постановлением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Правительства Архангельской области от 12.10.2012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461-пп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5910371"/>
            <a:ext cx="7956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Модернизация и развитие школ искусств, образовательных организаций в сфере культуры и искусства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Оснащение музыкальными инструментами и оборудованием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5" name="Picture 9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29584"/>
            <a:ext cx="431800" cy="355600"/>
          </a:xfrm>
          <a:prstGeom prst="rect">
            <a:avLst/>
          </a:prstGeom>
          <a:noFill/>
        </p:spPr>
      </p:pic>
      <p:pic>
        <p:nvPicPr>
          <p:cNvPr id="16" name="Picture 9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385768"/>
            <a:ext cx="431800" cy="3556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971600" y="1916832"/>
            <a:ext cx="795637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Строительство учебно-методических центров в форме </a:t>
            </a:r>
            <a:r>
              <a:rPr lang="ru-RU" sz="1600" b="1" dirty="0" err="1" smtClean="0">
                <a:solidFill>
                  <a:srgbClr val="002060"/>
                </a:solidFill>
                <a:latin typeface="Arial Narrow" pitchFamily="34" charset="0"/>
              </a:rPr>
              <a:t>автогородков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Создание и ремонт спортивных залов в общеобразовательных организациях сельской местности, создание спортивных клубов</a:t>
            </a:r>
          </a:p>
          <a:p>
            <a:pPr algn="just"/>
            <a:endParaRPr lang="ru-RU" sz="2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Поддержка инновационных программ развития дополнительного образования</a:t>
            </a:r>
            <a:endParaRPr lang="ru-RU" sz="1600" b="1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8" name="Picture 9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431800" cy="355600"/>
          </a:xfrm>
          <a:prstGeom prst="rect">
            <a:avLst/>
          </a:prstGeom>
          <a:noFill/>
        </p:spPr>
      </p:pic>
      <p:pic>
        <p:nvPicPr>
          <p:cNvPr id="19" name="Picture 9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9304"/>
            <a:ext cx="431800" cy="355600"/>
          </a:xfrm>
          <a:prstGeom prst="rect">
            <a:avLst/>
          </a:prstGeom>
          <a:noFill/>
        </p:spPr>
      </p:pic>
      <p:pic>
        <p:nvPicPr>
          <p:cNvPr id="20" name="Picture 9" descr="dc7ejdaM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5368"/>
            <a:ext cx="431800" cy="35560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/>
          </p:cNvSpPr>
          <p:nvPr/>
        </p:nvSpPr>
        <p:spPr bwMode="auto">
          <a:xfrm>
            <a:off x="88900" y="1844675"/>
            <a:ext cx="896461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Субвенция на реализацию программ дополнительного образования </a:t>
            </a:r>
            <a:endParaRPr lang="ru-RU" altLang="ru-RU" b="1">
              <a:solidFill>
                <a:srgbClr val="003366"/>
              </a:solidFill>
              <a:latin typeface="Arial" charset="0"/>
            </a:endParaRPr>
          </a:p>
          <a:p>
            <a:pPr algn="ctr"/>
            <a:r>
              <a:rPr lang="ru-RU" altLang="ru-RU" sz="1400" b="1">
                <a:solidFill>
                  <a:srgbClr val="003366"/>
                </a:solidFill>
                <a:latin typeface="Arial Black" pitchFamily="34" charset="0"/>
              </a:rPr>
              <a:t>(тыс. рублей)</a:t>
            </a:r>
          </a:p>
        </p:txBody>
      </p:sp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250825" y="3292475"/>
            <a:ext cx="85582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Уровень средней заработной платы пед. работников организаций дополнительного образования </a:t>
            </a:r>
            <a:r>
              <a:rPr lang="ru-RU" altLang="ru-RU" sz="1400" b="1">
                <a:solidFill>
                  <a:srgbClr val="003366"/>
                </a:solidFill>
                <a:latin typeface="Arial Black" pitchFamily="34" charset="0"/>
              </a:rPr>
              <a:t>(тыс. рублей)</a:t>
            </a:r>
          </a:p>
        </p:txBody>
      </p:sp>
      <p:sp>
        <p:nvSpPr>
          <p:cNvPr id="38916" name="Заголовок 1"/>
          <p:cNvSpPr>
            <a:spLocks/>
          </p:cNvSpPr>
          <p:nvPr/>
        </p:nvSpPr>
        <p:spPr bwMode="auto">
          <a:xfrm>
            <a:off x="242888" y="4803775"/>
            <a:ext cx="8658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Конкурс программ развития </a:t>
            </a:r>
            <a:br>
              <a:rPr lang="ru-RU" altLang="ru-RU" b="1">
                <a:solidFill>
                  <a:srgbClr val="003366"/>
                </a:solidFill>
                <a:latin typeface="Arial Black" pitchFamily="34" charset="0"/>
              </a:rPr>
            </a:br>
            <a:r>
              <a:rPr lang="ru-RU" altLang="ru-RU" b="1">
                <a:solidFill>
                  <a:srgbClr val="003366"/>
                </a:solidFill>
                <a:latin typeface="Arial Black" pitchFamily="34" charset="0"/>
              </a:rPr>
              <a:t>организаций дополнительного образования </a:t>
            </a:r>
          </a:p>
        </p:txBody>
      </p:sp>
      <p:graphicFrame>
        <p:nvGraphicFramePr>
          <p:cNvPr id="32819" name="Group 51"/>
          <p:cNvGraphicFramePr>
            <a:graphicFrameLocks noGrp="1"/>
          </p:cNvGraphicFramePr>
          <p:nvPr/>
        </p:nvGraphicFramePr>
        <p:xfrm>
          <a:off x="322263" y="2409825"/>
          <a:ext cx="8497888" cy="803275"/>
        </p:xfrm>
        <a:graphic>
          <a:graphicData uri="http://schemas.openxmlformats.org/drawingml/2006/table">
            <a:tbl>
              <a:tblPr/>
              <a:tblGrid>
                <a:gridCol w="2832100"/>
                <a:gridCol w="2833688"/>
                <a:gridCol w="28321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2014 год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72 587,7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126 817,3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219 068,8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20" name="Group 52"/>
          <p:cNvGraphicFramePr>
            <a:graphicFrameLocks noGrp="1"/>
          </p:cNvGraphicFramePr>
          <p:nvPr/>
        </p:nvGraphicFramePr>
        <p:xfrm>
          <a:off x="250825" y="3933825"/>
          <a:ext cx="8497887" cy="804863"/>
        </p:xfrm>
        <a:graphic>
          <a:graphicData uri="http://schemas.openxmlformats.org/drawingml/2006/table">
            <a:tbl>
              <a:tblPr/>
              <a:tblGrid>
                <a:gridCol w="2832100"/>
                <a:gridCol w="2833687"/>
                <a:gridCol w="28321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2014 год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24,7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28,5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29,6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21" name="Group 53"/>
          <p:cNvGraphicFramePr>
            <a:graphicFrameLocks noGrp="1"/>
          </p:cNvGraphicFramePr>
          <p:nvPr/>
        </p:nvGraphicFramePr>
        <p:xfrm>
          <a:off x="252413" y="5381625"/>
          <a:ext cx="8637587" cy="1477657"/>
        </p:xfrm>
        <a:graphic>
          <a:graphicData uri="http://schemas.openxmlformats.org/drawingml/2006/table">
            <a:tbl>
              <a:tblPr/>
              <a:tblGrid>
                <a:gridCol w="4319587"/>
                <a:gridCol w="431800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2013 год</a:t>
                      </a:r>
                    </a:p>
                  </a:txBody>
                  <a:tcPr marL="91435" marR="91435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2015 год</a:t>
                      </a:r>
                    </a:p>
                  </a:txBody>
                  <a:tcPr marL="91435" marR="91435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9FCD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1 023,7 тыс. рублей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62673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73"/>
                          </a:solidFill>
                          <a:effectLst/>
                          <a:latin typeface="Arial" charset="0"/>
                        </a:rPr>
                        <a:t>1 412, 3 тыс. рублей</a:t>
                      </a:r>
                    </a:p>
                  </a:txBody>
                  <a:tcPr marL="91435" marR="91435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Северодвинск     Новодвинск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Устьянский район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Северодвинск       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Новодвинск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Верхнетоемский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      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Пинежский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Плесецкий районы</a:t>
                      </a:r>
                    </a:p>
                  </a:txBody>
                  <a:tcPr marL="91435" marR="91435"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38959" name="TextBox 1"/>
          <p:cNvSpPr txBox="1">
            <a:spLocks noChangeArrowheads="1"/>
          </p:cNvSpPr>
          <p:nvPr/>
        </p:nvSpPr>
        <p:spPr bwMode="auto">
          <a:xfrm>
            <a:off x="0" y="11255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C3300"/>
                </a:solidFill>
                <a:latin typeface="Arial" charset="0"/>
              </a:rPr>
              <a:t>Совершенствование финансирования </a:t>
            </a:r>
            <a:br>
              <a:rPr lang="ru-RU" sz="2000" b="1">
                <a:solidFill>
                  <a:srgbClr val="CC3300"/>
                </a:solidFill>
                <a:latin typeface="Arial" charset="0"/>
              </a:rPr>
            </a:br>
            <a:r>
              <a:rPr lang="ru-RU" sz="2000" b="1">
                <a:solidFill>
                  <a:srgbClr val="CC3300"/>
                </a:solidFill>
                <a:latin typeface="Arial" charset="0"/>
              </a:rPr>
              <a:t>сферы дополнительного образования детей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65088"/>
            <a:ext cx="6480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86" name="Group 30"/>
          <p:cNvGrpSpPr>
            <a:grpSpLocks/>
          </p:cNvGrpSpPr>
          <p:nvPr/>
        </p:nvGrpSpPr>
        <p:grpSpPr bwMode="auto">
          <a:xfrm>
            <a:off x="250825" y="1989138"/>
            <a:ext cx="3095625" cy="576262"/>
            <a:chOff x="340" y="1026"/>
            <a:chExt cx="1950" cy="363"/>
          </a:xfrm>
        </p:grpSpPr>
        <p:sp>
          <p:nvSpPr>
            <p:cNvPr id="2" name="Прямоугольник 6"/>
            <p:cNvSpPr>
              <a:spLocks noChangeArrowheads="1"/>
            </p:cNvSpPr>
            <p:nvPr/>
          </p:nvSpPr>
          <p:spPr bwMode="auto">
            <a:xfrm>
              <a:off x="340" y="1026"/>
              <a:ext cx="1950" cy="363"/>
            </a:xfrm>
            <a:prstGeom prst="rect">
              <a:avLst/>
            </a:prstGeom>
            <a:solidFill>
              <a:srgbClr val="799FC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022" name="TextBox 63"/>
            <p:cNvSpPr txBox="1">
              <a:spLocks noChangeArrowheads="1"/>
            </p:cNvSpPr>
            <p:nvPr/>
          </p:nvSpPr>
          <p:spPr bwMode="auto">
            <a:xfrm>
              <a:off x="340" y="1091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АВИАМОДЕЛИРОВАНИЕ</a:t>
              </a:r>
            </a:p>
          </p:txBody>
        </p:sp>
      </p:grpSp>
      <p:sp>
        <p:nvSpPr>
          <p:cNvPr id="41987" name="TextBox 65"/>
          <p:cNvSpPr txBox="1">
            <a:spLocks noChangeArrowheads="1"/>
          </p:cNvSpPr>
          <p:nvPr/>
        </p:nvSpPr>
        <p:spPr bwMode="auto">
          <a:xfrm>
            <a:off x="611188" y="2565400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66"/>
                </a:solidFill>
                <a:latin typeface="Arial" charset="0"/>
              </a:rPr>
              <a:t>Архангельск, Северодвинск</a:t>
            </a:r>
          </a:p>
        </p:txBody>
      </p:sp>
      <p:sp>
        <p:nvSpPr>
          <p:cNvPr id="41988" name="TextBox 70"/>
          <p:cNvSpPr txBox="1">
            <a:spLocks noChangeArrowheads="1"/>
          </p:cNvSpPr>
          <p:nvPr/>
        </p:nvSpPr>
        <p:spPr bwMode="auto">
          <a:xfrm>
            <a:off x="179388" y="3357563"/>
            <a:ext cx="30956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66"/>
                </a:solidFill>
                <a:latin typeface="Arial" charset="0"/>
              </a:rPr>
              <a:t>Архангельск, Северодвинск, Мирный, Коряжма</a:t>
            </a:r>
          </a:p>
        </p:txBody>
      </p:sp>
      <p:sp>
        <p:nvSpPr>
          <p:cNvPr id="41989" name="TextBox 74"/>
          <p:cNvSpPr txBox="1">
            <a:spLocks noChangeArrowheads="1"/>
          </p:cNvSpPr>
          <p:nvPr/>
        </p:nvSpPr>
        <p:spPr bwMode="auto">
          <a:xfrm>
            <a:off x="395288" y="4365625"/>
            <a:ext cx="3024187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66"/>
                </a:solidFill>
                <a:latin typeface="Arial" charset="0"/>
              </a:rPr>
              <a:t>Архангельск, Северодвинск, Мирный</a:t>
            </a:r>
          </a:p>
        </p:txBody>
      </p:sp>
      <p:sp>
        <p:nvSpPr>
          <p:cNvPr id="41990" name="TextBox 78"/>
          <p:cNvSpPr txBox="1">
            <a:spLocks noChangeArrowheads="1"/>
          </p:cNvSpPr>
          <p:nvPr/>
        </p:nvSpPr>
        <p:spPr bwMode="auto">
          <a:xfrm>
            <a:off x="250825" y="5445125"/>
            <a:ext cx="309562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66"/>
                </a:solidFill>
                <a:latin typeface="Arial" charset="0"/>
              </a:rPr>
              <a:t>Северодвинск, Коряжма, Новодвинск</a:t>
            </a:r>
          </a:p>
        </p:txBody>
      </p:sp>
      <p:sp>
        <p:nvSpPr>
          <p:cNvPr id="41991" name="TextBox 82"/>
          <p:cNvSpPr txBox="1">
            <a:spLocks noChangeArrowheads="1"/>
          </p:cNvSpPr>
          <p:nvPr/>
        </p:nvSpPr>
        <p:spPr bwMode="auto">
          <a:xfrm>
            <a:off x="6300788" y="2565400"/>
            <a:ext cx="2520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66"/>
                </a:solidFill>
                <a:latin typeface="Arial" charset="0"/>
              </a:rPr>
              <a:t>Архангельск</a:t>
            </a:r>
          </a:p>
        </p:txBody>
      </p:sp>
      <p:sp>
        <p:nvSpPr>
          <p:cNvPr id="41992" name="TextBox 86"/>
          <p:cNvSpPr txBox="1">
            <a:spLocks noChangeArrowheads="1"/>
          </p:cNvSpPr>
          <p:nvPr/>
        </p:nvSpPr>
        <p:spPr bwMode="auto">
          <a:xfrm>
            <a:off x="5797550" y="3714750"/>
            <a:ext cx="30956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66"/>
                </a:solidFill>
                <a:latin typeface="Arial" charset="0"/>
              </a:rPr>
              <a:t>Северодвинск</a:t>
            </a:r>
          </a:p>
        </p:txBody>
      </p:sp>
      <p:sp>
        <p:nvSpPr>
          <p:cNvPr id="41993" name="TextBox 94"/>
          <p:cNvSpPr txBox="1">
            <a:spLocks noChangeArrowheads="1"/>
          </p:cNvSpPr>
          <p:nvPr/>
        </p:nvSpPr>
        <p:spPr bwMode="auto">
          <a:xfrm>
            <a:off x="5437188" y="5878513"/>
            <a:ext cx="3527425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66"/>
                </a:solidFill>
                <a:latin typeface="Arial" charset="0"/>
              </a:rPr>
              <a:t>Архангельск, Северодвинск, Новодвинск, Вилегодский, Плесецкий, Пинежский и др. районы</a:t>
            </a:r>
          </a:p>
        </p:txBody>
      </p:sp>
      <p:sp>
        <p:nvSpPr>
          <p:cNvPr id="41994" name="TextBox 102"/>
          <p:cNvSpPr txBox="1">
            <a:spLocks noChangeArrowheads="1"/>
          </p:cNvSpPr>
          <p:nvPr/>
        </p:nvSpPr>
        <p:spPr bwMode="auto">
          <a:xfrm>
            <a:off x="6300788" y="4799013"/>
            <a:ext cx="25209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rgbClr val="003366"/>
                </a:solidFill>
                <a:latin typeface="Arial" charset="0"/>
              </a:rPr>
              <a:t>Архангельск</a:t>
            </a:r>
          </a:p>
        </p:txBody>
      </p:sp>
      <p:sp>
        <p:nvSpPr>
          <p:cNvPr id="41995" name="TextBox 1"/>
          <p:cNvSpPr txBox="1">
            <a:spLocks noChangeArrowheads="1"/>
          </p:cNvSpPr>
          <p:nvPr/>
        </p:nvSpPr>
        <p:spPr bwMode="auto">
          <a:xfrm>
            <a:off x="0" y="11255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C3300"/>
                </a:solidFill>
                <a:latin typeface="Arial" charset="0"/>
              </a:rPr>
              <a:t>Развитие технического творчества </a:t>
            </a:r>
            <a:br>
              <a:rPr lang="ru-RU" sz="2000" b="1" dirty="0">
                <a:solidFill>
                  <a:srgbClr val="CC33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C3300"/>
                </a:solidFill>
                <a:latin typeface="Arial" charset="0"/>
              </a:rPr>
              <a:t>и инженерно-технических компетенций </a:t>
            </a:r>
          </a:p>
        </p:txBody>
      </p:sp>
      <p:sp>
        <p:nvSpPr>
          <p:cNvPr id="41996" name="Прямоугольник 80"/>
          <p:cNvSpPr>
            <a:spLocks noChangeArrowheads="1"/>
          </p:cNvSpPr>
          <p:nvPr/>
        </p:nvSpPr>
        <p:spPr bwMode="auto">
          <a:xfrm>
            <a:off x="3563938" y="3068638"/>
            <a:ext cx="2016125" cy="2159000"/>
          </a:xfrm>
          <a:prstGeom prst="rect">
            <a:avLst/>
          </a:prstGeom>
          <a:solidFill>
            <a:srgbClr val="799FCD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Arial" charset="0"/>
              </a:rPr>
              <a:t>2015 - 2016 </a:t>
            </a:r>
            <a:r>
              <a:rPr lang="ru-RU" sz="1400" b="1">
                <a:solidFill>
                  <a:srgbClr val="FFFFFF"/>
                </a:solidFill>
                <a:latin typeface="Arial" charset="0"/>
              </a:rPr>
              <a:t>годы </a:t>
            </a:r>
          </a:p>
          <a:p>
            <a:pPr algn="ctr"/>
            <a:endParaRPr lang="ru-RU" sz="1400" b="1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b="1">
                <a:solidFill>
                  <a:srgbClr val="FFFFFF"/>
                </a:solidFill>
                <a:latin typeface="Arial" charset="0"/>
              </a:rPr>
              <a:t> + 50 </a:t>
            </a:r>
            <a:r>
              <a:rPr lang="ru-RU" sz="1400" b="1">
                <a:solidFill>
                  <a:srgbClr val="FFFFFF"/>
                </a:solidFill>
                <a:latin typeface="Arial" charset="0"/>
              </a:rPr>
              <a:t>объединений</a:t>
            </a:r>
          </a:p>
        </p:txBody>
      </p:sp>
      <p:grpSp>
        <p:nvGrpSpPr>
          <p:cNvPr id="41997" name="Group 30"/>
          <p:cNvGrpSpPr>
            <a:grpSpLocks/>
          </p:cNvGrpSpPr>
          <p:nvPr/>
        </p:nvGrpSpPr>
        <p:grpSpPr bwMode="auto">
          <a:xfrm>
            <a:off x="250825" y="2852738"/>
            <a:ext cx="3095625" cy="576262"/>
            <a:chOff x="340" y="1026"/>
            <a:chExt cx="1950" cy="363"/>
          </a:xfrm>
        </p:grpSpPr>
        <p:sp>
          <p:nvSpPr>
            <p:cNvPr id="3" name="Прямоугольник 6"/>
            <p:cNvSpPr>
              <a:spLocks noChangeArrowheads="1"/>
            </p:cNvSpPr>
            <p:nvPr/>
          </p:nvSpPr>
          <p:spPr bwMode="auto">
            <a:xfrm>
              <a:off x="340" y="1026"/>
              <a:ext cx="1950" cy="363"/>
            </a:xfrm>
            <a:prstGeom prst="rect">
              <a:avLst/>
            </a:prstGeom>
            <a:solidFill>
              <a:srgbClr val="799FC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020" name="TextBox 63"/>
            <p:cNvSpPr txBox="1">
              <a:spLocks noChangeArrowheads="1"/>
            </p:cNvSpPr>
            <p:nvPr/>
          </p:nvSpPr>
          <p:spPr bwMode="auto">
            <a:xfrm>
              <a:off x="340" y="1091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СУДОМОДЕЛИРОВАНИЕ</a:t>
              </a:r>
            </a:p>
          </p:txBody>
        </p:sp>
      </p:grpSp>
      <p:grpSp>
        <p:nvGrpSpPr>
          <p:cNvPr id="41998" name="Group 30"/>
          <p:cNvGrpSpPr>
            <a:grpSpLocks/>
          </p:cNvGrpSpPr>
          <p:nvPr/>
        </p:nvGrpSpPr>
        <p:grpSpPr bwMode="auto">
          <a:xfrm>
            <a:off x="250825" y="3860800"/>
            <a:ext cx="3095625" cy="576263"/>
            <a:chOff x="340" y="1026"/>
            <a:chExt cx="1950" cy="363"/>
          </a:xfrm>
        </p:grpSpPr>
        <p:sp>
          <p:nvSpPr>
            <p:cNvPr id="4" name="Прямоугольник 6"/>
            <p:cNvSpPr>
              <a:spLocks noChangeArrowheads="1"/>
            </p:cNvSpPr>
            <p:nvPr/>
          </p:nvSpPr>
          <p:spPr bwMode="auto">
            <a:xfrm>
              <a:off x="340" y="1026"/>
              <a:ext cx="1950" cy="363"/>
            </a:xfrm>
            <a:prstGeom prst="rect">
              <a:avLst/>
            </a:prstGeom>
            <a:solidFill>
              <a:srgbClr val="799FC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018" name="TextBox 63"/>
            <p:cNvSpPr txBox="1">
              <a:spLocks noChangeArrowheads="1"/>
            </p:cNvSpPr>
            <p:nvPr/>
          </p:nvSpPr>
          <p:spPr bwMode="auto">
            <a:xfrm>
              <a:off x="340" y="1091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РАКЕТОМОДЕЛИРОВАНИЕ</a:t>
              </a:r>
            </a:p>
          </p:txBody>
        </p:sp>
      </p:grpSp>
      <p:grpSp>
        <p:nvGrpSpPr>
          <p:cNvPr id="41999" name="Group 30"/>
          <p:cNvGrpSpPr>
            <a:grpSpLocks/>
          </p:cNvGrpSpPr>
          <p:nvPr/>
        </p:nvGrpSpPr>
        <p:grpSpPr bwMode="auto">
          <a:xfrm>
            <a:off x="250825" y="4868863"/>
            <a:ext cx="3095625" cy="576262"/>
            <a:chOff x="340" y="1026"/>
            <a:chExt cx="1950" cy="363"/>
          </a:xfrm>
        </p:grpSpPr>
        <p:sp>
          <p:nvSpPr>
            <p:cNvPr id="5" name="Прямоугольник 6"/>
            <p:cNvSpPr>
              <a:spLocks noChangeArrowheads="1"/>
            </p:cNvSpPr>
            <p:nvPr/>
          </p:nvSpPr>
          <p:spPr bwMode="auto">
            <a:xfrm>
              <a:off x="340" y="1026"/>
              <a:ext cx="1950" cy="363"/>
            </a:xfrm>
            <a:prstGeom prst="rect">
              <a:avLst/>
            </a:prstGeom>
            <a:solidFill>
              <a:srgbClr val="799FC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016" name="TextBox 63"/>
            <p:cNvSpPr txBox="1">
              <a:spLocks noChangeArrowheads="1"/>
            </p:cNvSpPr>
            <p:nvPr/>
          </p:nvSpPr>
          <p:spPr bwMode="auto">
            <a:xfrm>
              <a:off x="340" y="1091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КАРТИНГ</a:t>
              </a:r>
            </a:p>
          </p:txBody>
        </p:sp>
      </p:grpSp>
      <p:grpSp>
        <p:nvGrpSpPr>
          <p:cNvPr id="42000" name="Group 30"/>
          <p:cNvGrpSpPr>
            <a:grpSpLocks/>
          </p:cNvGrpSpPr>
          <p:nvPr/>
        </p:nvGrpSpPr>
        <p:grpSpPr bwMode="auto">
          <a:xfrm>
            <a:off x="5797550" y="2062163"/>
            <a:ext cx="3095625" cy="576262"/>
            <a:chOff x="340" y="1026"/>
            <a:chExt cx="1950" cy="363"/>
          </a:xfrm>
        </p:grpSpPr>
        <p:sp>
          <p:nvSpPr>
            <p:cNvPr id="6" name="Прямоугольник 6"/>
            <p:cNvSpPr>
              <a:spLocks noChangeArrowheads="1"/>
            </p:cNvSpPr>
            <p:nvPr/>
          </p:nvSpPr>
          <p:spPr bwMode="auto">
            <a:xfrm>
              <a:off x="340" y="1026"/>
              <a:ext cx="1950" cy="363"/>
            </a:xfrm>
            <a:prstGeom prst="rect">
              <a:avLst/>
            </a:prstGeom>
            <a:solidFill>
              <a:srgbClr val="799FC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014" name="TextBox 63"/>
            <p:cNvSpPr txBox="1">
              <a:spLocks noChangeArrowheads="1"/>
            </p:cNvSpPr>
            <p:nvPr/>
          </p:nvSpPr>
          <p:spPr bwMode="auto">
            <a:xfrm>
              <a:off x="340" y="1091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МОТОКРОСС</a:t>
              </a:r>
            </a:p>
          </p:txBody>
        </p:sp>
      </p:grpSp>
      <p:grpSp>
        <p:nvGrpSpPr>
          <p:cNvPr id="42001" name="Group 30"/>
          <p:cNvGrpSpPr>
            <a:grpSpLocks/>
          </p:cNvGrpSpPr>
          <p:nvPr/>
        </p:nvGrpSpPr>
        <p:grpSpPr bwMode="auto">
          <a:xfrm>
            <a:off x="5797550" y="2925763"/>
            <a:ext cx="3095625" cy="788987"/>
            <a:chOff x="340" y="1026"/>
            <a:chExt cx="1950" cy="363"/>
          </a:xfrm>
        </p:grpSpPr>
        <p:sp>
          <p:nvSpPr>
            <p:cNvPr id="8" name="Прямоугольник 6"/>
            <p:cNvSpPr>
              <a:spLocks noChangeArrowheads="1"/>
            </p:cNvSpPr>
            <p:nvPr/>
          </p:nvSpPr>
          <p:spPr bwMode="auto">
            <a:xfrm>
              <a:off x="340" y="1026"/>
              <a:ext cx="1950" cy="363"/>
            </a:xfrm>
            <a:prstGeom prst="rect">
              <a:avLst/>
            </a:prstGeom>
            <a:solidFill>
              <a:srgbClr val="799FC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012" name="TextBox 63"/>
            <p:cNvSpPr txBox="1">
              <a:spLocks noChangeArrowheads="1"/>
            </p:cNvSpPr>
            <p:nvPr/>
          </p:nvSpPr>
          <p:spPr bwMode="auto">
            <a:xfrm>
              <a:off x="340" y="1091"/>
              <a:ext cx="1860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ТРАССОВЫЙ АВТОМОДЕЛИЗМ</a:t>
              </a:r>
            </a:p>
          </p:txBody>
        </p:sp>
      </p:grp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50825" y="5949950"/>
            <a:ext cx="3095625" cy="720725"/>
          </a:xfrm>
          <a:prstGeom prst="rect">
            <a:avLst/>
          </a:prstGeom>
          <a:solidFill>
            <a:srgbClr val="799FCD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010" name="TextBox 63"/>
          <p:cNvSpPr txBox="1">
            <a:spLocks noChangeArrowheads="1"/>
          </p:cNvSpPr>
          <p:nvPr/>
        </p:nvSpPr>
        <p:spPr bwMode="auto">
          <a:xfrm>
            <a:off x="250825" y="6021388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Arial" charset="0"/>
              </a:rPr>
              <a:t>WEB</a:t>
            </a:r>
            <a:r>
              <a:rPr lang="ru-RU" sz="1600" b="1">
                <a:solidFill>
                  <a:schemeClr val="bg1"/>
                </a:solidFill>
                <a:latin typeface="Arial" charset="0"/>
              </a:rPr>
              <a:t>-ДИЗАЙН, ПРОГРАММИРОВАНИЕ</a:t>
            </a:r>
          </a:p>
        </p:txBody>
      </p:sp>
      <p:grpSp>
        <p:nvGrpSpPr>
          <p:cNvPr id="42003" name="Group 30"/>
          <p:cNvGrpSpPr>
            <a:grpSpLocks/>
          </p:cNvGrpSpPr>
          <p:nvPr/>
        </p:nvGrpSpPr>
        <p:grpSpPr bwMode="auto">
          <a:xfrm>
            <a:off x="5797550" y="5302250"/>
            <a:ext cx="3095625" cy="576263"/>
            <a:chOff x="340" y="1026"/>
            <a:chExt cx="1950" cy="363"/>
          </a:xfrm>
        </p:grpSpPr>
        <p:sp>
          <p:nvSpPr>
            <p:cNvPr id="10" name="Прямоугольник 6"/>
            <p:cNvSpPr>
              <a:spLocks noChangeArrowheads="1"/>
            </p:cNvSpPr>
            <p:nvPr/>
          </p:nvSpPr>
          <p:spPr bwMode="auto">
            <a:xfrm>
              <a:off x="340" y="1026"/>
              <a:ext cx="1950" cy="363"/>
            </a:xfrm>
            <a:prstGeom prst="rect">
              <a:avLst/>
            </a:prstGeom>
            <a:solidFill>
              <a:srgbClr val="799FC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008" name="TextBox 63"/>
            <p:cNvSpPr txBox="1">
              <a:spLocks noChangeArrowheads="1"/>
            </p:cNvSpPr>
            <p:nvPr/>
          </p:nvSpPr>
          <p:spPr bwMode="auto">
            <a:xfrm>
              <a:off x="340" y="1091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РОБОТОТЕХНИКА</a:t>
              </a:r>
            </a:p>
          </p:txBody>
        </p:sp>
      </p:grpSp>
      <p:grpSp>
        <p:nvGrpSpPr>
          <p:cNvPr id="42004" name="Group 30"/>
          <p:cNvGrpSpPr>
            <a:grpSpLocks/>
          </p:cNvGrpSpPr>
          <p:nvPr/>
        </p:nvGrpSpPr>
        <p:grpSpPr bwMode="auto">
          <a:xfrm>
            <a:off x="5797550" y="4222750"/>
            <a:ext cx="3095625" cy="576263"/>
            <a:chOff x="340" y="1026"/>
            <a:chExt cx="1950" cy="363"/>
          </a:xfrm>
        </p:grpSpPr>
        <p:sp>
          <p:nvSpPr>
            <p:cNvPr id="7" name="Прямоугольник 6"/>
            <p:cNvSpPr>
              <a:spLocks noChangeArrowheads="1"/>
            </p:cNvSpPr>
            <p:nvPr/>
          </p:nvSpPr>
          <p:spPr bwMode="auto">
            <a:xfrm>
              <a:off x="340" y="1026"/>
              <a:ext cx="1950" cy="363"/>
            </a:xfrm>
            <a:prstGeom prst="rect">
              <a:avLst/>
            </a:prstGeom>
            <a:solidFill>
              <a:srgbClr val="799FC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42006" name="TextBox 63"/>
            <p:cNvSpPr txBox="1">
              <a:spLocks noChangeArrowheads="1"/>
            </p:cNvSpPr>
            <p:nvPr/>
          </p:nvSpPr>
          <p:spPr bwMode="auto">
            <a:xfrm>
              <a:off x="340" y="1091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Arial" charset="0"/>
                </a:rPr>
                <a:t>АВИАРОБОТОТЕХНИКА</a:t>
              </a:r>
            </a:p>
          </p:txBody>
        </p:sp>
      </p:grp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6A48B-FA58-458F-8F9E-292B7E4E3AD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fc8f1b279fb9c1cefc6a32c8ca43aeb4762442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989</Words>
  <Application>Microsoft Office PowerPoint</Application>
  <PresentationFormat>Экран (4:3)</PresentationFormat>
  <Paragraphs>272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ippk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nick</dc:creator>
  <cp:lastModifiedBy>Pogozheva</cp:lastModifiedBy>
  <cp:revision>261</cp:revision>
  <dcterms:created xsi:type="dcterms:W3CDTF">2013-03-15T09:02:41Z</dcterms:created>
  <dcterms:modified xsi:type="dcterms:W3CDTF">2016-06-27T14:37:36Z</dcterms:modified>
</cp:coreProperties>
</file>