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425" r:id="rId2"/>
    <p:sldId id="408" r:id="rId3"/>
    <p:sldId id="409" r:id="rId4"/>
    <p:sldId id="410" r:id="rId5"/>
    <p:sldId id="411" r:id="rId6"/>
    <p:sldId id="424" r:id="rId7"/>
    <p:sldId id="438" r:id="rId8"/>
    <p:sldId id="417" r:id="rId9"/>
    <p:sldId id="427" r:id="rId10"/>
    <p:sldId id="428" r:id="rId11"/>
    <p:sldId id="429" r:id="rId12"/>
    <p:sldId id="430" r:id="rId13"/>
    <p:sldId id="431" r:id="rId14"/>
    <p:sldId id="432" r:id="rId15"/>
    <p:sldId id="433" r:id="rId16"/>
    <p:sldId id="434" r:id="rId17"/>
    <p:sldId id="435" r:id="rId18"/>
    <p:sldId id="436" r:id="rId19"/>
    <p:sldId id="437" r:id="rId20"/>
    <p:sldId id="423" r:id="rId21"/>
    <p:sldId id="447" r:id="rId22"/>
    <p:sldId id="444" r:id="rId23"/>
    <p:sldId id="445" r:id="rId24"/>
    <p:sldId id="446" r:id="rId25"/>
    <p:sldId id="44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3714" autoAdjust="0"/>
  </p:normalViewPr>
  <p:slideViewPr>
    <p:cSldViewPr>
      <p:cViewPr varScale="1">
        <p:scale>
          <a:sx n="109" d="100"/>
          <a:sy n="109" d="100"/>
        </p:scale>
        <p:origin x="129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049AD-530C-4646-80E9-FE9B45076E48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CE146-8C89-4BAC-A8BE-6E2DEFB12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267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CE146-8C89-4BAC-A8BE-6E2DEFB12EA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233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CE146-8C89-4BAC-A8BE-6E2DEFB12EA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233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CE146-8C89-4BAC-A8BE-6E2DEFB12EA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233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CE146-8C89-4BAC-A8BE-6E2DEFB12EA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233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CE146-8C89-4BAC-A8BE-6E2DEFB12EA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323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B4E66-8CCD-4559-A92F-A14A1224994E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7FAD6-4452-4A6C-B06E-8E5F42FBA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278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B4E66-8CCD-4559-A92F-A14A1224994E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7FAD6-4452-4A6C-B06E-8E5F42FBA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254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B4E66-8CCD-4559-A92F-A14A1224994E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7FAD6-4452-4A6C-B06E-8E5F42FBA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096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B4E66-8CCD-4559-A92F-A14A1224994E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7FAD6-4452-4A6C-B06E-8E5F42FBA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476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B4E66-8CCD-4559-A92F-A14A1224994E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7FAD6-4452-4A6C-B06E-8E5F42FBA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291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B4E66-8CCD-4559-A92F-A14A1224994E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7FAD6-4452-4A6C-B06E-8E5F42FBA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187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B4E66-8CCD-4559-A92F-A14A1224994E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7FAD6-4452-4A6C-B06E-8E5F42FBA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272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B4E66-8CCD-4559-A92F-A14A1224994E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7FAD6-4452-4A6C-B06E-8E5F42FBA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461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B4E66-8CCD-4559-A92F-A14A1224994E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7FAD6-4452-4A6C-B06E-8E5F42FBA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8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B4E66-8CCD-4559-A92F-A14A1224994E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7FAD6-4452-4A6C-B06E-8E5F42FBA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486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B4E66-8CCD-4559-A92F-A14A1224994E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7FAD6-4452-4A6C-B06E-8E5F42FBA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567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B4E66-8CCD-4559-A92F-A14A1224994E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7FAD6-4452-4A6C-B06E-8E5F42FBA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278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fc29.ru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689"/>
            <a:ext cx="8656066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696" y="4869160"/>
            <a:ext cx="5612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 развитие системы 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МФЦ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(2013 – 2016гг.)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45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МФЦ Коноша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telezhkin\Desktop\Фото для презентации\DSCN03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58" y="3789040"/>
            <a:ext cx="3313509" cy="248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elezhkin\Desktop\Фото для презентации\DSCN03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644241"/>
            <a:ext cx="5535831" cy="428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elezhkin\Desktop\Фото для презентации\DSCN03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58" y="1270904"/>
            <a:ext cx="3323531" cy="249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C:\Users\tiuncev\AppData\Local\Microsoft\Windows\INetCache\Content.Word\logo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7" y="58525"/>
            <a:ext cx="1918522" cy="1008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215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0">
        <p:wipe/>
      </p:transition>
    </mc:Choice>
    <mc:Fallback xmlns="">
      <p:transition spd="slow" advClick="0" advTm="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telezhkin\Desktop\Фото для презентации\IMG_02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823" y="3582677"/>
            <a:ext cx="4093603" cy="307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17931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МФЦ Октябрьский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telezhkin\Desktop\Фото для презентации\IMG_03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91" y="4256999"/>
            <a:ext cx="3181573" cy="238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elezhkin\Desktop\Фото для презентации\IMG_02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60931"/>
            <a:ext cx="4080502" cy="306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C:\Users\tiuncev\AppData\Local\Microsoft\Windows\INetCache\Content.Word\logo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7" y="58525"/>
            <a:ext cx="1918522" cy="1008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408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0">
        <p:wipe/>
      </p:transition>
    </mc:Choice>
    <mc:Fallback xmlns="">
      <p:transition spd="slow" advClick="0" advTm="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84584" y="219808"/>
            <a:ext cx="8229600" cy="1216671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МФЦ </a:t>
            </a:r>
            <a:r>
              <a:rPr lang="ru-RU" sz="3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Ильинско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Подомское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telezhkin\Desktop\Фото для презентации\P_20160422_162925_1_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36479"/>
            <a:ext cx="4824536" cy="271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telezhkin\Desktop\Фото для презентации\P_20160422_122614_1_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93096"/>
            <a:ext cx="4056451" cy="228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telezhkin\Desktop\Фото для презентации\P_20160422_122622_1_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060" y="4581128"/>
            <a:ext cx="3544392" cy="199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C:\Users\tiuncev\AppData\Local\Microsoft\Windows\INetCache\Content.Word\logo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7" y="58525"/>
            <a:ext cx="1918522" cy="1008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174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0">
        <p:wipe/>
      </p:transition>
    </mc:Choice>
    <mc:Fallback xmlns="">
      <p:transition spd="slow" advClick="0" advTm="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25487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МФЦ Коряжма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telezhkin\Desktop\Фото для презентации\IMG_20150120_0845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4896544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telezhkin\Desktop\Фото для презентации\Зал_с_заявителям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50661"/>
            <a:ext cx="3491880" cy="261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C:\Users\tiuncev\AppData\Local\Microsoft\Windows\INetCache\Content.Word\logo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7" y="58525"/>
            <a:ext cx="1918522" cy="1008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74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0">
        <p:wipe/>
      </p:transition>
    </mc:Choice>
    <mc:Fallback xmlns="">
      <p:transition spd="slow" advClick="0" advTm="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7705" y="128541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МФЦ Красноборск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telezhkin\Desktop\Фото для презентации\P10405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71541"/>
            <a:ext cx="5710808" cy="428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telezhkin\Desktop\Фото для презентации\P10406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488" y="1276416"/>
            <a:ext cx="3446176" cy="258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telezhkin\Desktop\Фото для презентации\P10406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924" y="3991606"/>
            <a:ext cx="2855404" cy="214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C:\Users\tiuncev\AppData\Local\Microsoft\Windows\INetCache\Content.Word\logo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7" y="58525"/>
            <a:ext cx="1918522" cy="1008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77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0">
        <p:wipe/>
      </p:transition>
    </mc:Choice>
    <mc:Fallback xmlns="">
      <p:transition spd="slow" advClick="0" advTm="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5995" y="243563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МФЦ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Березник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telezhkin\Desktop\Фото для презентации\SAM_17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805" y="2636912"/>
            <a:ext cx="499255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telezhkin\Desktop\Фото для презентации\SAM_17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73805"/>
            <a:ext cx="4824536" cy="361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C:\Users\tiuncev\AppData\Local\Microsoft\Windows\INetCache\Content.Word\logo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7" y="58525"/>
            <a:ext cx="1918522" cy="1008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983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0">
        <p:wipe/>
      </p:transition>
    </mc:Choice>
    <mc:Fallback xmlns="">
      <p:transition spd="slow" advClick="0" advTm="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70" y="238155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МФЦ Котлас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telezhkin\Desktop\Фото для презентации\Котлас - зал 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20013"/>
            <a:ext cx="3959896" cy="296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telezhkin\Desktop\Фото для презентации\Котлас - зал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171" y="1694584"/>
            <a:ext cx="2340260" cy="175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telezhkin\Desktop\Фото для презентации\Котлас ЭО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96" y="1694584"/>
            <a:ext cx="4680520" cy="35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telezhkin\Desktop\Фото для презентации\Котлас - зал 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46871"/>
            <a:ext cx="3888432" cy="275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C:\Users\tiuncev\AppData\Local\Microsoft\Windows\INetCache\Content.Word\logo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7" y="58525"/>
            <a:ext cx="1918522" cy="1008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756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0">
        <p:wipe/>
      </p:transition>
    </mc:Choice>
    <mc:Fallback xmlns="">
      <p:transition spd="slow" advClick="0" advTm="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C:\Users\telezhkin\Desktop\Фото для презентации\Плесецк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704" y="1556792"/>
            <a:ext cx="3902075" cy="292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telezhkin\Desktop\Фото для презентации\Плесецк_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3902075" cy="292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0969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МФЦ Плесецк</a:t>
            </a:r>
          </a:p>
        </p:txBody>
      </p:sp>
      <p:pic>
        <p:nvPicPr>
          <p:cNvPr id="10" name="Рисунок 9" descr="C:\Users\tiuncev\AppData\Local\Microsoft\Windows\INetCache\Content.Word\logo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7" y="58525"/>
            <a:ext cx="1918522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 descr="C:\Users\telezhkin\Desktop\Фото для презентации\Плесецк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645024"/>
            <a:ext cx="3902075" cy="292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telezhkin\Desktop\Фото для презентации\Плесецк_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7" y="3616887"/>
            <a:ext cx="3902075" cy="292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03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0">
        <p:wipe/>
      </p:transition>
    </mc:Choice>
    <mc:Fallback xmlns="">
      <p:transition spd="slow" advClick="0" advTm="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Users\telezhkin\Desktop\Фото для презентации\Холмогоры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939" y="1484784"/>
            <a:ext cx="5568619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156095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МФЦ Холмогоры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9" descr="C:\Users\tiuncev\AppData\Local\Microsoft\Windows\INetCache\Content.Word\log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7" y="58525"/>
            <a:ext cx="1918522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2" name="Picture 2" descr="C:\Users\telezhkin\Desktop\Фото для презентации\Холмогоры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3743872" cy="280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telezhkin\Desktop\Фото для презентации\Холмогоры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01008"/>
            <a:ext cx="3743872" cy="280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23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0">
        <p:wipe/>
      </p:transition>
    </mc:Choice>
    <mc:Fallback xmlns="">
      <p:transition spd="slow" advClick="0" advTm="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127023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МФЦ </a:t>
            </a:r>
            <a:r>
              <a:rPr lang="ru-RU" sz="36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Новодвинск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C:\Users\tiuncev\AppData\Local\Microsoft\Windows\INetCache\Content.Word\logo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7" y="58525"/>
            <a:ext cx="1918522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7" name="Picture 3" descr="C:\Users\telezhkin\Desktop\Фото для презентации\DSC_00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53" y="2657821"/>
            <a:ext cx="5663444" cy="375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telezhkin\Desktop\Фото для презентации\Электронная очередь 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4166592" cy="31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02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0">
        <p:wipe/>
      </p:transition>
    </mc:Choice>
    <mc:Fallback xmlns="">
      <p:transition spd="slow" advClick="0" advTm="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7193" y="159434"/>
            <a:ext cx="65527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Открытые отделения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МФЦ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2013 году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97811"/>
            <a:ext cx="2232248" cy="91365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274152" y="1149709"/>
            <a:ext cx="21137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1. г. Архангельск </a:t>
            </a:r>
          </a:p>
          <a:p>
            <a:pPr marL="171450" indent="-171450">
              <a:buFontTx/>
              <a:buChar char="-"/>
            </a:pP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Октябрьский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округ (№1)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telezhkin\Documents\PrintScreen Files\ScreenShot26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66" y="576546"/>
            <a:ext cx="6310515" cy="579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2915816" y="2521977"/>
            <a:ext cx="1799137" cy="246221"/>
            <a:chOff x="-2411958" y="4358603"/>
            <a:chExt cx="1799137" cy="246221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11958" y="4365422"/>
              <a:ext cx="211818" cy="2325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-2306049" y="4358603"/>
              <a:ext cx="169322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 smtClean="0"/>
                <a:t>Архангельск</a:t>
              </a:r>
              <a:endParaRPr lang="ru-RU" sz="1000" b="1" dirty="0"/>
            </a:p>
          </p:txBody>
        </p:sp>
      </p:grpSp>
      <p:sp>
        <p:nvSpPr>
          <p:cNvPr id="4" name="Скругленный прямоугольник 3"/>
          <p:cNvSpPr/>
          <p:nvPr/>
        </p:nvSpPr>
        <p:spPr>
          <a:xfrm>
            <a:off x="14509104" y="2852936"/>
            <a:ext cx="2448272" cy="338437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Распоряжением Правительства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Архангельской области от 26 февраля 2013 г. № 43-РП на территории области создано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автономное учреждение Архангельской области «Архангельский региональный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многофункциональный центр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предоставления государственных и муниципальных услуг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первого отделения МФЦ состоялось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25.12.2013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63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32285E-6 L -0.27535 0.0048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67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625 -0.00532 L -0.85833 -2.96296E-6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29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\\mgt\Temp\Для Бобровой\Аналитика\Для презентации\фото отобранные\здание\DSC016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28" y="3501008"/>
            <a:ext cx="4076270" cy="305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mgt\Temp\Для Бобровой\Аналитика\Для презентации\фото отобранные\здание\DSCN03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01008"/>
            <a:ext cx="382939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\mgt\Temp\Для Бобровой\Аналитика\Для презентации\фото отобранные\здание\IMG_075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08" r="4842" b="36731"/>
          <a:stretch/>
        </p:blipFill>
        <p:spPr bwMode="auto">
          <a:xfrm>
            <a:off x="624528" y="1124744"/>
            <a:ext cx="8064896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97811"/>
            <a:ext cx="2232248" cy="91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0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97811"/>
            <a:ext cx="2232248" cy="913659"/>
          </a:xfrm>
          <a:prstGeom prst="rect">
            <a:avLst/>
          </a:prstGeom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40768"/>
            <a:ext cx="6833732" cy="5125299"/>
          </a:xfrm>
        </p:spPr>
      </p:pic>
    </p:spTree>
    <p:extLst>
      <p:ext uri="{BB962C8B-B14F-4D97-AF65-F5344CB8AC3E}">
        <p14:creationId xmlns:p14="http://schemas.microsoft.com/office/powerpoint/2010/main" val="332384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127023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МФЦ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Архангельск № 5</a:t>
            </a:r>
            <a:b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(ноябрь 2016г.)</a:t>
            </a:r>
            <a:endParaRPr lang="ru-RU" sz="1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C:\Users\tiuncev\AppData\Local\Microsoft\Windows\INetCache\Content.Word\logo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7" y="58525"/>
            <a:ext cx="1918522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443" y="3933056"/>
            <a:ext cx="3024336" cy="226825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319" y="1365720"/>
            <a:ext cx="3024336" cy="22682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32856"/>
            <a:ext cx="4956044" cy="371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7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0">
        <p:wipe/>
      </p:transition>
    </mc:Choice>
    <mc:Fallback xmlns="">
      <p:transition spd="slow" advClick="0" advTm="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127023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МФЦ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Архангельск №5</a:t>
            </a:r>
            <a:b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 декабря 2016г.)</a:t>
            </a:r>
            <a:endParaRPr lang="ru-RU" sz="1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C:\Users\tiuncev\AppData\Local\Microsoft\Windows\INetCache\Content.Word\logo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7" y="58525"/>
            <a:ext cx="1918522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32931"/>
            <a:ext cx="3500206" cy="262515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16680"/>
            <a:ext cx="3491879" cy="26189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36" y="4199072"/>
            <a:ext cx="3491880" cy="26189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479" y="4199072"/>
            <a:ext cx="3590936" cy="269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32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0">
        <p:wipe/>
      </p:transition>
    </mc:Choice>
    <mc:Fallback xmlns="">
      <p:transition spd="slow" advClick="0" advTm="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127023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МФЦ Архангельск № 4</a:t>
            </a:r>
            <a:b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администрацией ГАУ АО «МФЦ»)</a:t>
            </a:r>
            <a:endParaRPr lang="ru-RU" sz="1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C:\Users\tiuncev\AppData\Local\Microsoft\Windows\INetCache\Content.Word\logo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7" y="58525"/>
            <a:ext cx="1918522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53548"/>
            <a:ext cx="3672408" cy="275430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347668"/>
            <a:ext cx="3803915" cy="28529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861048"/>
            <a:ext cx="3635896" cy="27269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52" y="3861048"/>
            <a:ext cx="3551032" cy="266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23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0">
        <p:wipe/>
      </p:transition>
    </mc:Choice>
    <mc:Fallback xmlns="">
      <p:transition spd="slow" advClick="0" advTm="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97811"/>
            <a:ext cx="2232248" cy="913659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18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7193" y="159434"/>
            <a:ext cx="65527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Открытые отделения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МФЦ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2014 г.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97811"/>
            <a:ext cx="2232248" cy="913659"/>
          </a:xfrm>
          <a:prstGeom prst="rect">
            <a:avLst/>
          </a:prstGeom>
        </p:spPr>
      </p:pic>
      <p:pic>
        <p:nvPicPr>
          <p:cNvPr id="2050" name="Picture 2" descr="C:\Users\telezhkin\Documents\PrintScreen Files\ScreenShot26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66" y="576546"/>
            <a:ext cx="6310515" cy="579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528796"/>
            <a:ext cx="211818" cy="232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9169" y="2484382"/>
            <a:ext cx="11312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Архангельск</a:t>
            </a:r>
            <a:endParaRPr lang="ru-RU" sz="1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612560" y="1149710"/>
            <a:ext cx="23042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г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. Архангельск </a:t>
            </a:r>
            <a:endParaRPr lang="ru-RU" sz="12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Ломоносовский округ (№2)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2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. г. Северодвинск</a:t>
            </a:r>
          </a:p>
          <a:p>
            <a:pPr marL="171450" indent="-171450">
              <a:buFontTx/>
              <a:buChar char="-"/>
            </a:pP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о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тделение № 1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3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. г. Новодвинск</a:t>
            </a:r>
          </a:p>
          <a:p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4. Холмогорский район</a:t>
            </a:r>
          </a:p>
          <a:p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5. г. Коряжма</a:t>
            </a:r>
          </a:p>
          <a:p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6. г. Котлас</a:t>
            </a:r>
          </a:p>
          <a:p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7. Вельский район</a:t>
            </a:r>
          </a:p>
          <a:p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8. Каргопольский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район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60" y="2593349"/>
            <a:ext cx="211818" cy="232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693102" y="5771158"/>
            <a:ext cx="5656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Вельск</a:t>
            </a:r>
            <a:endParaRPr lang="ru-RU" sz="1000" b="1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885" y="5838265"/>
            <a:ext cx="130037" cy="142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168627" y="2659197"/>
            <a:ext cx="11873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Новодвинск</a:t>
            </a:r>
            <a:endParaRPr lang="ru-RU" sz="1000" b="1" dirty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634" y="2753957"/>
            <a:ext cx="130037" cy="142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27" y="2864803"/>
            <a:ext cx="130037" cy="142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249202" y="2805133"/>
            <a:ext cx="11873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Холмогоры</a:t>
            </a:r>
            <a:endParaRPr lang="ru-RU" sz="1000" b="1" dirty="0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924" y="2654580"/>
            <a:ext cx="130037" cy="142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813456" y="2586530"/>
            <a:ext cx="11873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Северодвинск</a:t>
            </a:r>
            <a:endParaRPr lang="ru-RU" sz="1000" b="1" dirty="0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706899"/>
            <a:ext cx="130037" cy="142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5789146" y="5605801"/>
            <a:ext cx="853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Коряжма</a:t>
            </a:r>
            <a:endParaRPr lang="ru-RU" sz="1000" b="1" dirty="0"/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091" y="5699765"/>
            <a:ext cx="130037" cy="142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5396314" y="5479026"/>
            <a:ext cx="853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Котлас</a:t>
            </a:r>
            <a:endParaRPr lang="ru-RU" sz="1000" b="1" dirty="0"/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093" y="5470806"/>
            <a:ext cx="130037" cy="142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342110" y="5412736"/>
            <a:ext cx="7855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Каргополь</a:t>
            </a:r>
            <a:endParaRPr lang="ru-RU" sz="10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0548664" y="4077072"/>
            <a:ext cx="2376264" cy="223224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2014 году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состоялось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отделений в городах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Архангельске (№2), Северодвинске (№1),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Новодвинске, Коряжме, Каргополе, Котласе,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Вельске, в с.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Холмогоры и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территориальных обособленных структурных подразделений МФЦ (ТОСП). </a:t>
            </a:r>
          </a:p>
        </p:txBody>
      </p:sp>
    </p:spTree>
    <p:extLst>
      <p:ext uri="{BB962C8B-B14F-4D97-AF65-F5344CB8AC3E}">
        <p14:creationId xmlns:p14="http://schemas.microsoft.com/office/powerpoint/2010/main" val="345729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000"/>
                            </p:stCondLst>
                            <p:childTnLst>
                              <p:par>
                                <p:cTn id="10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500"/>
                            </p:stCondLst>
                            <p:childTnLst>
                              <p:par>
                                <p:cTn id="1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5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5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6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6 L -0.2967 -0.00092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4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5500"/>
                            </p:stCondLst>
                            <p:childTnLst>
                              <p:par>
                                <p:cTn id="16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34 -0.0051 L -0.42118 0.00023 " pathEditMode="relative" rAng="0" ptsTypes="AA">
                                      <p:cBhvr>
                                        <p:cTn id="1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29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3" grpId="0"/>
      <p:bldP spid="13" grpId="1"/>
      <p:bldP spid="17" grpId="0"/>
      <p:bldP spid="17" grpId="1"/>
      <p:bldP spid="21" grpId="0"/>
      <p:bldP spid="21" grpId="1"/>
      <p:bldP spid="23" grpId="0"/>
      <p:bldP spid="23" grpId="1"/>
      <p:bldP spid="26" grpId="0"/>
      <p:bldP spid="26" grpId="1"/>
      <p:bldP spid="28" grpId="0"/>
      <p:bldP spid="28" grpId="1"/>
      <p:bldP spid="30" grpId="0"/>
      <p:bldP spid="30" grpId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7193" y="159434"/>
            <a:ext cx="65527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Открытые отделения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МФЦ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2015 г.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97811"/>
            <a:ext cx="2232248" cy="913659"/>
          </a:xfrm>
          <a:prstGeom prst="rect">
            <a:avLst/>
          </a:prstGeom>
        </p:spPr>
      </p:pic>
      <p:pic>
        <p:nvPicPr>
          <p:cNvPr id="2050" name="Picture 2" descr="C:\Users\telezhkin\Documents\PrintScreen Files\ScreenShot26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66" y="576546"/>
            <a:ext cx="6310515" cy="579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528796"/>
            <a:ext cx="211818" cy="232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9169" y="2484382"/>
            <a:ext cx="11312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Архангельск</a:t>
            </a:r>
            <a:endParaRPr lang="ru-RU" sz="1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612559" y="1149710"/>
            <a:ext cx="2400545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1. г. Архангельск </a:t>
            </a:r>
          </a:p>
          <a:p>
            <a:pPr marL="171450" indent="-171450">
              <a:buFontTx/>
              <a:buChar char="-"/>
            </a:pP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о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круг Майская Горка (№3)</a:t>
            </a:r>
          </a:p>
          <a:p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2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. г. Северодвинск</a:t>
            </a:r>
          </a:p>
          <a:p>
            <a:pPr marL="171450" indent="-171450">
              <a:buFontTx/>
              <a:buChar char="-"/>
            </a:pP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о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тделение №2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3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Вилегодский район</a:t>
            </a:r>
          </a:p>
          <a:p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4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Мезенский район</a:t>
            </a:r>
          </a:p>
          <a:p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5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г. Мирный</a:t>
            </a:r>
          </a:p>
          <a:p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6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Онежский район</a:t>
            </a:r>
          </a:p>
          <a:p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7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Лешуконский район</a:t>
            </a:r>
          </a:p>
          <a:p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8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Пинежский район</a:t>
            </a:r>
          </a:p>
          <a:p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9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Плесецкий район</a:t>
            </a:r>
          </a:p>
          <a:p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10.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Верхнетоемский район</a:t>
            </a:r>
          </a:p>
          <a:p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11.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Ленский район</a:t>
            </a:r>
          </a:p>
          <a:p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12.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Виноградовский район</a:t>
            </a:r>
          </a:p>
          <a:p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13.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Устьянский район</a:t>
            </a:r>
          </a:p>
          <a:p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14.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Коношский район</a:t>
            </a:r>
          </a:p>
          <a:p>
            <a:endParaRPr lang="ru-RU" sz="1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804" y="2593350"/>
            <a:ext cx="154273" cy="16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693102" y="5771158"/>
            <a:ext cx="5656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Вельск</a:t>
            </a:r>
            <a:endParaRPr lang="ru-RU" sz="1000" b="1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885" y="5838265"/>
            <a:ext cx="130037" cy="142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168627" y="2659197"/>
            <a:ext cx="11873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Новодвинск</a:t>
            </a:r>
            <a:endParaRPr lang="ru-RU" sz="1000" b="1" dirty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634" y="2753957"/>
            <a:ext cx="130037" cy="142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27" y="2864803"/>
            <a:ext cx="130037" cy="142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249202" y="2805133"/>
            <a:ext cx="11873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Холмогоры</a:t>
            </a:r>
            <a:endParaRPr lang="ru-RU" sz="1000" b="1" dirty="0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924" y="2654580"/>
            <a:ext cx="130037" cy="142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813456" y="2586530"/>
            <a:ext cx="11873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Северодвинск</a:t>
            </a:r>
            <a:endParaRPr lang="ru-RU" sz="1000" b="1" dirty="0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706899"/>
            <a:ext cx="130037" cy="142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5789146" y="5605801"/>
            <a:ext cx="853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Коряжма</a:t>
            </a:r>
            <a:endParaRPr lang="ru-RU" sz="1000" b="1" dirty="0"/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091" y="5699765"/>
            <a:ext cx="130037" cy="142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5396314" y="5479026"/>
            <a:ext cx="853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Котлас</a:t>
            </a:r>
            <a:endParaRPr lang="ru-RU" sz="1000" b="1" dirty="0"/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093" y="5470806"/>
            <a:ext cx="130037" cy="142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342110" y="5412736"/>
            <a:ext cx="7855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Каргополь</a:t>
            </a:r>
            <a:endParaRPr lang="ru-RU" sz="1000" b="1" dirty="0"/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884" y="1340768"/>
            <a:ext cx="130037" cy="142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4640902" y="1289050"/>
            <a:ext cx="6511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Мезень</a:t>
            </a:r>
            <a:endParaRPr lang="ru-RU" sz="1000" b="1" dirty="0"/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061" y="2276872"/>
            <a:ext cx="130037" cy="142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5292079" y="2225154"/>
            <a:ext cx="1038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Лешуконское</a:t>
            </a:r>
            <a:endParaRPr lang="ru-RU" sz="1000" b="1" dirty="0"/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717" y="5842551"/>
            <a:ext cx="130037" cy="142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5817572" y="5968365"/>
            <a:ext cx="1038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Ильинско- Подомское</a:t>
            </a:r>
            <a:endParaRPr lang="ru-RU" sz="1000" b="1" dirty="0"/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84984"/>
            <a:ext cx="130037" cy="142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972722" y="3236938"/>
            <a:ext cx="5193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Онега</a:t>
            </a:r>
            <a:endParaRPr lang="ru-RU" sz="1000" b="1" dirty="0"/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03" y="2625805"/>
            <a:ext cx="130037" cy="142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454" y="4869160"/>
            <a:ext cx="130037" cy="142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4901472" y="4817442"/>
            <a:ext cx="11312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Верхняя Тойма</a:t>
            </a:r>
            <a:endParaRPr lang="ru-RU" sz="1000" b="1" dirty="0"/>
          </a:p>
        </p:txBody>
      </p:sp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767" y="4365104"/>
            <a:ext cx="130037" cy="142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2947903" y="4313386"/>
            <a:ext cx="6668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Плесецк</a:t>
            </a:r>
            <a:endParaRPr lang="ru-RU" sz="1000" b="1" dirty="0"/>
          </a:p>
        </p:txBody>
      </p:sp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549" y="5586125"/>
            <a:ext cx="130037" cy="142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6119717" y="5388027"/>
            <a:ext cx="6668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Яренск</a:t>
            </a:r>
            <a:endParaRPr lang="ru-RU" sz="1000" b="1" dirty="0"/>
          </a:p>
        </p:txBody>
      </p:sp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706" y="4268503"/>
            <a:ext cx="130037" cy="142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3012921" y="4208544"/>
            <a:ext cx="6668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Мирный</a:t>
            </a:r>
            <a:endParaRPr lang="ru-RU" sz="1000" b="1" dirty="0"/>
          </a:p>
        </p:txBody>
      </p:sp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591" y="3236938"/>
            <a:ext cx="130037" cy="142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4633043" y="3181549"/>
            <a:ext cx="8340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Карпогоры</a:t>
            </a:r>
            <a:endParaRPr lang="ru-RU" sz="1000" b="1" dirty="0"/>
          </a:p>
        </p:txBody>
      </p:sp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140" y="2662347"/>
            <a:ext cx="130037" cy="142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879" y="4260261"/>
            <a:ext cx="130037" cy="142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4039368" y="4208544"/>
            <a:ext cx="7486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Березник</a:t>
            </a:r>
            <a:endParaRPr lang="ru-RU" sz="1000" b="1" dirty="0"/>
          </a:p>
        </p:txBody>
      </p:sp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734" y="5837939"/>
            <a:ext cx="130037" cy="142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4221755" y="5771157"/>
            <a:ext cx="968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Октябрьский</a:t>
            </a:r>
            <a:endParaRPr lang="ru-RU" sz="1000" b="1" dirty="0"/>
          </a:p>
        </p:txBody>
      </p:sp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942" y="5945985"/>
            <a:ext cx="130037" cy="142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2910960" y="5894267"/>
            <a:ext cx="968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Коноша</a:t>
            </a:r>
            <a:endParaRPr lang="ru-RU" sz="1000" b="1" dirty="0"/>
          </a:p>
        </p:txBody>
      </p:sp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040" y="2645088"/>
            <a:ext cx="130037" cy="142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Скругленный прямоугольник 58"/>
          <p:cNvSpPr/>
          <p:nvPr/>
        </p:nvSpPr>
        <p:spPr>
          <a:xfrm>
            <a:off x="9536273" y="4208544"/>
            <a:ext cx="2380543" cy="264945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2015 году состоялось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14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отделений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МФЦ в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селах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Лешуконское,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Верхняя Тойма,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Карпогоры, Яренск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Ильинско-Подомское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поселках Плесецк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Коноша, Березник и Октябрьский, городах Онега, Мирный,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Мезень, Северодвинск (№2)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Архангельск (№3) и 49 ТОСП МФЦ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49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00"/>
                            </p:stCondLst>
                            <p:childTnLst>
                              <p:par>
                                <p:cTn id="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500"/>
                            </p:stCondLst>
                            <p:childTnLst>
                              <p:par>
                                <p:cTn id="9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500"/>
                            </p:stCondLst>
                            <p:childTnLst>
                              <p:par>
                                <p:cTn id="1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5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4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7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4500"/>
                            </p:stCondLst>
                            <p:childTnLst>
                              <p:par>
                                <p:cTn id="1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9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6000"/>
                            </p:stCondLst>
                            <p:childTnLst>
                              <p:par>
                                <p:cTn id="20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8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6500"/>
                            </p:stCondLst>
                            <p:childTnLst>
                              <p:par>
                                <p:cTn id="2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7500"/>
                            </p:stCondLst>
                            <p:childTnLst>
                              <p:par>
                                <p:cTn id="2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1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8000"/>
                            </p:stCondLst>
                            <p:childTnLst>
                              <p:par>
                                <p:cTn id="2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9000"/>
                            </p:stCondLst>
                            <p:childTnLst>
                              <p:par>
                                <p:cTn id="2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8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1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9500"/>
                            </p:stCondLst>
                            <p:childTnLst>
                              <p:par>
                                <p:cTn id="2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20500"/>
                            </p:stCondLst>
                            <p:childTnLst>
                              <p:par>
                                <p:cTn id="26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8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1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7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22000"/>
                            </p:stCondLst>
                            <p:childTnLst>
                              <p:par>
                                <p:cTn id="2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22500"/>
                            </p:stCondLst>
                            <p:childTnLst>
                              <p:par>
                                <p:cTn id="28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59259E-6 L -0.28889 0.00139 " pathEditMode="relative" rAng="0" ptsTypes="AA">
                                      <p:cBhvr>
                                        <p:cTn id="28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44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24500"/>
                            </p:stCondLst>
                            <p:childTnLst>
                              <p:par>
                                <p:cTn id="29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962 -0.01481 L -0.31076 -0.0037 " pathEditMode="relative" rAng="0" ptsTypes="AA">
                                      <p:cBhvr>
                                        <p:cTn id="29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28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1" grpId="0"/>
      <p:bldP spid="23" grpId="0"/>
      <p:bldP spid="32" grpId="1"/>
      <p:bldP spid="32" grpId="2"/>
      <p:bldP spid="35" grpId="0"/>
      <p:bldP spid="35" grpId="1"/>
      <p:bldP spid="37" grpId="0"/>
      <p:bldP spid="37" grpId="1"/>
      <p:bldP spid="39" grpId="0"/>
      <p:bldP spid="39" grpId="1"/>
      <p:bldP spid="42" grpId="0"/>
      <p:bldP spid="42" grpId="1"/>
      <p:bldP spid="44" grpId="0"/>
      <p:bldP spid="44" grpId="1"/>
      <p:bldP spid="46" grpId="0"/>
      <p:bldP spid="46" grpId="1"/>
      <p:bldP spid="48" grpId="0"/>
      <p:bldP spid="48" grpId="1"/>
      <p:bldP spid="50" grpId="0"/>
      <p:bldP spid="50" grpId="1"/>
      <p:bldP spid="53" grpId="0"/>
      <p:bldP spid="53" grpId="1"/>
      <p:bldP spid="56" grpId="0"/>
      <p:bldP spid="56" grpId="1"/>
      <p:bldP spid="58" grpId="0"/>
      <p:bldP spid="58" grpId="1"/>
      <p:bldP spid="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7193" y="159434"/>
            <a:ext cx="65527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Открытые отделения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МФЦ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2016 г.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22384" y="6368475"/>
            <a:ext cx="939653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5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97811"/>
            <a:ext cx="2232248" cy="913659"/>
          </a:xfrm>
          <a:prstGeom prst="rect">
            <a:avLst/>
          </a:prstGeom>
        </p:spPr>
      </p:pic>
      <p:pic>
        <p:nvPicPr>
          <p:cNvPr id="2050" name="Picture 2" descr="C:\Users\telezhkin\Documents\PrintScreen Files\ScreenShot26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66" y="576546"/>
            <a:ext cx="6310515" cy="579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528796"/>
            <a:ext cx="211818" cy="232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9169" y="2484382"/>
            <a:ext cx="11312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Архангельск</a:t>
            </a:r>
            <a:endParaRPr lang="ru-RU" sz="1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612560" y="1149710"/>
            <a:ext cx="22920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1. г. Архангельск </a:t>
            </a:r>
          </a:p>
          <a:p>
            <a:pPr marL="171450" indent="-171450">
              <a:buFontTx/>
              <a:buChar char="-"/>
            </a:pPr>
            <a:r>
              <a:rPr lang="ru-RU" sz="1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Соломбальский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округ (№4)</a:t>
            </a:r>
          </a:p>
          <a:p>
            <a:pPr marL="171450" indent="-171450">
              <a:buFontTx/>
              <a:buChar char="-"/>
            </a:pP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Октябрьский округ (№5)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2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. г.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Северодвинск</a:t>
            </a:r>
          </a:p>
          <a:p>
            <a:pPr marL="171450" indent="-171450">
              <a:buFontTx/>
              <a:buChar char="-"/>
            </a:pP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о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тделение №3</a:t>
            </a:r>
          </a:p>
          <a:p>
            <a:pPr marL="171450" indent="-171450">
              <a:buFontTx/>
              <a:buChar char="-"/>
            </a:pP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о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тделение №4 (29.12.2016г.)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3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Красноборский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район</a:t>
            </a:r>
          </a:p>
          <a:p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4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Няндомский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район</a:t>
            </a:r>
          </a:p>
          <a:p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5. Шенкурский район</a:t>
            </a:r>
          </a:p>
          <a:p>
            <a:endParaRPr lang="ru-RU" sz="12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endParaRPr lang="ru-RU" sz="1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endParaRPr lang="ru-RU" sz="1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804" y="2593350"/>
            <a:ext cx="154273" cy="16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693102" y="5771158"/>
            <a:ext cx="5656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Вельск</a:t>
            </a:r>
            <a:endParaRPr lang="ru-RU" sz="1000" b="1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885" y="5838265"/>
            <a:ext cx="130037" cy="142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168627" y="2659197"/>
            <a:ext cx="11873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Новодвинск</a:t>
            </a:r>
            <a:endParaRPr lang="ru-RU" sz="1000" b="1" dirty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634" y="2753957"/>
            <a:ext cx="130037" cy="142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27" y="2864803"/>
            <a:ext cx="130037" cy="142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249202" y="2805133"/>
            <a:ext cx="11873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Холмогоры</a:t>
            </a:r>
            <a:endParaRPr lang="ru-RU" sz="1000" b="1" dirty="0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924" y="2654580"/>
            <a:ext cx="130037" cy="142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813456" y="2586530"/>
            <a:ext cx="11873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Северодвинск</a:t>
            </a:r>
            <a:endParaRPr lang="ru-RU" sz="1000" b="1" dirty="0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706899"/>
            <a:ext cx="130037" cy="142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5789146" y="5605801"/>
            <a:ext cx="853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Коряжма</a:t>
            </a:r>
            <a:endParaRPr lang="ru-RU" sz="1000" b="1" dirty="0"/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091" y="5699765"/>
            <a:ext cx="130037" cy="142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5396314" y="5479026"/>
            <a:ext cx="853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Котлас</a:t>
            </a:r>
            <a:endParaRPr lang="ru-RU" sz="1000" b="1" dirty="0"/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093" y="5470806"/>
            <a:ext cx="130037" cy="142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342110" y="5412736"/>
            <a:ext cx="7855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Каргополь</a:t>
            </a:r>
            <a:endParaRPr lang="ru-RU" sz="1000" b="1" dirty="0"/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884" y="1340768"/>
            <a:ext cx="130037" cy="142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4640902" y="1289050"/>
            <a:ext cx="6511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Мезень</a:t>
            </a:r>
            <a:endParaRPr lang="ru-RU" sz="1000" b="1" dirty="0"/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061" y="2276872"/>
            <a:ext cx="130037" cy="142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5292079" y="2225154"/>
            <a:ext cx="1038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Лешуконское</a:t>
            </a:r>
            <a:endParaRPr lang="ru-RU" sz="1000" b="1" dirty="0"/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717" y="5842551"/>
            <a:ext cx="130037" cy="142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5817572" y="5968365"/>
            <a:ext cx="1038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Ильинско- Подомское</a:t>
            </a:r>
            <a:endParaRPr lang="ru-RU" sz="1000" b="1" dirty="0"/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84984"/>
            <a:ext cx="130037" cy="142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972722" y="3236938"/>
            <a:ext cx="5193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Онега</a:t>
            </a:r>
            <a:endParaRPr lang="ru-RU" sz="1000" b="1" dirty="0"/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03" y="2625805"/>
            <a:ext cx="130037" cy="142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454" y="4869160"/>
            <a:ext cx="130037" cy="142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4901472" y="4817442"/>
            <a:ext cx="11312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Верхняя Тойма</a:t>
            </a:r>
            <a:endParaRPr lang="ru-RU" sz="1000" b="1" dirty="0"/>
          </a:p>
        </p:txBody>
      </p:sp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767" y="4365104"/>
            <a:ext cx="130037" cy="142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2947903" y="4313386"/>
            <a:ext cx="6668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Плесецк</a:t>
            </a:r>
            <a:endParaRPr lang="ru-RU" sz="1000" b="1" dirty="0"/>
          </a:p>
        </p:txBody>
      </p:sp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549" y="5586125"/>
            <a:ext cx="130037" cy="142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6119717" y="5388027"/>
            <a:ext cx="6668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Яренск</a:t>
            </a:r>
            <a:endParaRPr lang="ru-RU" sz="1000" b="1" dirty="0"/>
          </a:p>
        </p:txBody>
      </p:sp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706" y="4268503"/>
            <a:ext cx="130037" cy="142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3012921" y="4208544"/>
            <a:ext cx="6668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Мирный</a:t>
            </a:r>
            <a:endParaRPr lang="ru-RU" sz="1000" b="1" dirty="0"/>
          </a:p>
        </p:txBody>
      </p:sp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591" y="3236938"/>
            <a:ext cx="130037" cy="142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4633043" y="3181549"/>
            <a:ext cx="8340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Карпогоры</a:t>
            </a:r>
            <a:endParaRPr lang="ru-RU" sz="1000" b="1" dirty="0"/>
          </a:p>
        </p:txBody>
      </p:sp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140" y="2662347"/>
            <a:ext cx="130037" cy="142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879" y="4260261"/>
            <a:ext cx="130037" cy="142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4039368" y="4208544"/>
            <a:ext cx="7486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Березник</a:t>
            </a:r>
            <a:endParaRPr lang="ru-RU" sz="1000" b="1" dirty="0"/>
          </a:p>
        </p:txBody>
      </p:sp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734" y="5837939"/>
            <a:ext cx="130037" cy="142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4221755" y="5771157"/>
            <a:ext cx="968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Октябрьский</a:t>
            </a:r>
            <a:endParaRPr lang="ru-RU" sz="1000" b="1" dirty="0"/>
          </a:p>
        </p:txBody>
      </p:sp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942" y="5945985"/>
            <a:ext cx="130037" cy="142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2910960" y="5894267"/>
            <a:ext cx="968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Коноша</a:t>
            </a:r>
            <a:endParaRPr lang="ru-RU" sz="1000" b="1" dirty="0"/>
          </a:p>
        </p:txBody>
      </p:sp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905" y="2701038"/>
            <a:ext cx="130037" cy="142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040" y="2645088"/>
            <a:ext cx="130037" cy="142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546" y="5318738"/>
            <a:ext cx="130037" cy="142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" name="TextBox 61"/>
          <p:cNvSpPr txBox="1"/>
          <p:nvPr/>
        </p:nvSpPr>
        <p:spPr>
          <a:xfrm>
            <a:off x="2838779" y="5264630"/>
            <a:ext cx="7855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Няндома</a:t>
            </a:r>
            <a:endParaRPr lang="ru-RU" sz="1000" b="1" dirty="0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9703492" y="3483159"/>
            <a:ext cx="1868714" cy="2712929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состоялось открытие 6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МФЦ в городах </a:t>
            </a:r>
            <a:r>
              <a:rPr lang="ru-RU" sz="1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Няндоме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Шенкурске, Северодвинске (№3), Архангельске (№3, №4) и с. Красноборск и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ТОСП МФЦ. </a:t>
            </a:r>
          </a:p>
          <a:p>
            <a:pPr algn="just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декабря 2016 года будет открыт МФЦ в г. Северодвинске (№4).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105508" y="5289625"/>
            <a:ext cx="9066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Красноборск</a:t>
            </a:r>
            <a:endParaRPr lang="ru-RU" sz="1000" b="1" dirty="0"/>
          </a:p>
        </p:txBody>
      </p:sp>
      <p:pic>
        <p:nvPicPr>
          <p:cNvPr id="6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06" y="5336240"/>
            <a:ext cx="130037" cy="142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272" y="4928807"/>
            <a:ext cx="130037" cy="142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" name="TextBox 66"/>
          <p:cNvSpPr txBox="1"/>
          <p:nvPr/>
        </p:nvSpPr>
        <p:spPr>
          <a:xfrm>
            <a:off x="3866118" y="4867653"/>
            <a:ext cx="7486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Шенкурск</a:t>
            </a:r>
            <a:endParaRPr lang="ru-RU" sz="1000" b="1" dirty="0"/>
          </a:p>
        </p:txBody>
      </p:sp>
      <p:pic>
        <p:nvPicPr>
          <p:cNvPr id="68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705" y="2681051"/>
            <a:ext cx="130037" cy="142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053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L -0.28889 0.0057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4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5261 -0.00024 L -0.30416 0.00601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847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3" grpId="0"/>
      <p:bldP spid="62" grpId="0"/>
      <p:bldP spid="62" grpId="1"/>
      <p:bldP spid="63" grpId="0" animBg="1"/>
      <p:bldP spid="64" grpId="0"/>
      <p:bldP spid="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3193895"/>
              </p:ext>
            </p:extLst>
          </p:nvPr>
        </p:nvGraphicFramePr>
        <p:xfrm>
          <a:off x="683567" y="1124744"/>
          <a:ext cx="7920880" cy="321382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1152"/>
                <a:gridCol w="1713376"/>
                <a:gridCol w="1266408"/>
                <a:gridCol w="1415397"/>
                <a:gridCol w="1503644"/>
                <a:gridCol w="1340903"/>
              </a:tblGrid>
              <a:tr h="438983">
                <a:tc gridSpan="6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 развития МФЦ (2013 -</a:t>
                      </a:r>
                      <a:r>
                        <a:rPr lang="ru-RU" sz="1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гг.) 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84109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МФЦ/ТОСП/окон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услуг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заявителей/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консультаций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4938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федеральных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региональных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муниципальных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4508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1/0/15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79/23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9751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9/37/118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85.149/11.539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508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23/86/233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214.110/33.204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266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30/95/291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302.200/42.920</a:t>
                      </a: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 01.12.2016г.)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97811"/>
            <a:ext cx="2232248" cy="91365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 rot="10800000" flipV="1">
            <a:off x="791579" y="4300896"/>
            <a:ext cx="77048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Указа Президента РФ от 07.05.2012г. № 601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на 01.12.2016г.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граждан, имеющих доступ к получению государственных и муниципальных услуг по принципу «одного окна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по месту пребывания,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Архангельской области составляет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94.6%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удовлетворенности заявителей качеством предоставления услуг в МФЦ (по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пятибальной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шкале – оценки 4 и 5)  -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90% </a:t>
            </a:r>
          </a:p>
          <a:p>
            <a:pPr algn="just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время ожидания в очереди (по данным систем электронного управления очередью) –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 15 минут</a:t>
            </a:r>
          </a:p>
          <a:p>
            <a:pPr algn="just"/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19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97811"/>
            <a:ext cx="2232248" cy="91365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МФЦ сегодня: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МФЦ (192 окна приема – выдачи документов) в городах и райцентрах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 ТОСП (99 окон) в поселениях области с численностью более 1 тыс. чел.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Более 400  сотрудников, в том числе: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администраторов – 50 человек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тарших администраторов – 140 человек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кспертов – 60 человек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экспертов 2 категории – 20 человек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кспертов 1 категории – 8 человек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ачальников отделений и управлений – 23 человека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Разработана </a:t>
            </a:r>
            <a:r>
              <a:rPr lang="ru-RU" sz="1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спецпрограмма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подготовки «универсальных» специалистов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Более 1000 принятых, обработанных пакетов документов в день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Более 400 выданных результатов  предоставления услуг в день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Более 150 межведомственных запросов по СМЭВ в органы власти в день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Более 500 телефонных звонков в справочные службы МФЦ в день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Автопарк – 19 машин повышенной проходимости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Собственный сайт МФЦ – 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www.mfc29.ru</a:t>
            </a:r>
            <a:endParaRPr lang="en-US" sz="18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Налаженная обратная связь – «вопрос- ответ» на почте МФЦ –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www.info29.ru </a:t>
            </a:r>
            <a:endParaRPr lang="ru-RU" sz="18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Внедрен новый фирменный стиль «Мои документы» в 21 МФЦ и 70 ТОСП </a:t>
            </a:r>
          </a:p>
          <a:p>
            <a:pPr>
              <a:buFontTx/>
              <a:buChar char="-"/>
            </a:pPr>
            <a:endParaRPr lang="ru-RU" sz="18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24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023856"/>
            <a:ext cx="8229600" cy="57175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Преимущество предоставления услуг через МФЦ по принципу «одного окна» позволило не только упростить процедуры оказания услуг населению, синхронизировать работу разных ведомств, но и обеспечить комфорт посетителей, снизить временные и финансовые затраты граждан при получении услуг в различных сферах.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и муниципальные услуги стали доступны каждому гражданину, в том числе и для маломобильных групп населения, а процедура их предоставления стать  простой, прозрачной и качественной.</a:t>
            </a:r>
          </a:p>
          <a:p>
            <a:pPr marL="0" indent="0" algn="just"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сети МФЦ и организация деятельности МФЦ, ТОСП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МФЦ на территории Архангельской области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самых успешных и эффективных социально – значимых проектов области, нацеленных на повышение качества и доступности предоставления государственных и муниципальных услуг населению.</a:t>
            </a:r>
          </a:p>
          <a:p>
            <a:pPr marL="0" indent="0" algn="just">
              <a:buNone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Планы 2017г.:</a:t>
            </a:r>
          </a:p>
          <a:p>
            <a:pPr algn="just">
              <a:buFontTx/>
              <a:buChar char="-"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услуг, внедрение системы комплексных услуг по жизненным ситуациям, реестровой модели предоставления услуг;</a:t>
            </a:r>
          </a:p>
          <a:p>
            <a:pPr algn="just">
              <a:buFontTx/>
              <a:buChar char="-"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величение количества услуг в МФЦ, в том числе внедрение бизнес - услуг (поддержка малого и среднего предпринимательства);</a:t>
            </a:r>
          </a:p>
          <a:p>
            <a:pPr algn="just">
              <a:buFontTx/>
              <a:buChar char="-"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системы электронной оценки качества услуг в МФЦ; </a:t>
            </a:r>
          </a:p>
          <a:p>
            <a:pPr algn="just">
              <a:buFontTx/>
              <a:buChar char="-"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недрение системы предварительной записи на предоставление услуг;</a:t>
            </a:r>
          </a:p>
          <a:p>
            <a:pPr algn="just">
              <a:buFontTx/>
              <a:buChar char="-"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авершение мероприятий по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ребрендингу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(фирменный стиль «Мои документы»)</a:t>
            </a:r>
          </a:p>
          <a:p>
            <a:pPr algn="just">
              <a:buFontTx/>
              <a:buChar char="-"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1 областного конкурса на звание «Лучший МФЦ»</a:t>
            </a:r>
          </a:p>
          <a:p>
            <a:pPr algn="just">
              <a:buFontTx/>
              <a:buChar char="-"/>
            </a:pPr>
            <a:endParaRPr lang="ru-RU" sz="16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u-RU" sz="16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u-RU" sz="18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97811"/>
            <a:ext cx="2232248" cy="91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17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МФЦ </a:t>
            </a:r>
            <a:r>
              <a:rPr lang="ru-RU" sz="3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Няндома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C:\Users\telezhkin\Desktop\Фото для презентации\20160426_1721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 flipV="1">
            <a:off x="-519024" y="2183319"/>
            <a:ext cx="4180844" cy="235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elezhkin\Desktop\Фото для презентации\20160427_1147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140968"/>
            <a:ext cx="5489312" cy="308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elezhkin\Desktop\Фото для презентации\20160427_1148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108" y="1226269"/>
            <a:ext cx="4687844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C:\Users\tiuncev\AppData\Local\Microsoft\Windows\INetCache\Content.Word\logo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7" y="58525"/>
            <a:ext cx="1918522" cy="1008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685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0">
        <p:wipe/>
      </p:transition>
    </mc:Choice>
    <mc:Fallback xmlns="">
      <p:transition spd="slow" advTm="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2118</TotalTime>
  <Words>802</Words>
  <Application>Microsoft Office PowerPoint</Application>
  <PresentationFormat>Экран (4:3)</PresentationFormat>
  <Paragraphs>196</Paragraphs>
  <Slides>25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МФЦ Няндома</vt:lpstr>
      <vt:lpstr>МФЦ Коноша</vt:lpstr>
      <vt:lpstr>МФЦ Октябрьский</vt:lpstr>
      <vt:lpstr>МФЦ Ильинско - Подомское</vt:lpstr>
      <vt:lpstr>МФЦ Коряжма</vt:lpstr>
      <vt:lpstr>МФЦ Красноборск</vt:lpstr>
      <vt:lpstr>МФЦ Березник</vt:lpstr>
      <vt:lpstr>МФЦ Котлас</vt:lpstr>
      <vt:lpstr>МФЦ Плесецк</vt:lpstr>
      <vt:lpstr>МФЦ Холмогоры</vt:lpstr>
      <vt:lpstr>МФЦ Новодвинск</vt:lpstr>
      <vt:lpstr>Презентация PowerPoint</vt:lpstr>
      <vt:lpstr>Презентация PowerPoint</vt:lpstr>
      <vt:lpstr>МФЦ Архангельск № 5 (ноябрь 2016г.)</vt:lpstr>
      <vt:lpstr>МФЦ Архангельск №5 (1 декабря 2016г.)</vt:lpstr>
      <vt:lpstr>МФЦ Архангельск № 4 (с администрацией ГАУ АО «МФЦ»)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автономное учреждение Архангельской области «Архангельский региональный многофункциональный центр предоставления государственных и муниципальных услуг»</dc:title>
  <dc:creator>Тележкин Алексей Александрович</dc:creator>
  <cp:lastModifiedBy>Вакуленко Валерий Иванович</cp:lastModifiedBy>
  <cp:revision>227</cp:revision>
  <dcterms:created xsi:type="dcterms:W3CDTF">2014-02-14T08:38:07Z</dcterms:created>
  <dcterms:modified xsi:type="dcterms:W3CDTF">2016-12-20T06:00:47Z</dcterms:modified>
</cp:coreProperties>
</file>