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5" r:id="rId3"/>
    <p:sldId id="327" r:id="rId4"/>
    <p:sldId id="271" r:id="rId5"/>
    <p:sldId id="332" r:id="rId6"/>
    <p:sldId id="337" r:id="rId7"/>
    <p:sldId id="410" r:id="rId8"/>
    <p:sldId id="406" r:id="rId9"/>
    <p:sldId id="407" r:id="rId10"/>
    <p:sldId id="408" r:id="rId11"/>
    <p:sldId id="409" r:id="rId12"/>
    <p:sldId id="314" r:id="rId13"/>
    <p:sldId id="411" r:id="rId14"/>
    <p:sldId id="399" r:id="rId15"/>
    <p:sldId id="388" r:id="rId16"/>
    <p:sldId id="389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омтеваЛА" initials="mu" lastIdx="1" clrIdx="0"/>
  <p:cmAuthor id="2" name="minfin user" initials="mu" lastIdx="1" clrIdx="1">
    <p:extLst>
      <p:ext uri="{19B8F6BF-5375-455C-9EA6-DF929625EA0E}">
        <p15:presenceInfo xmlns:p15="http://schemas.microsoft.com/office/powerpoint/2012/main" userId="minfin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5" autoAdjust="0"/>
    <p:restoredTop sz="87719" autoAdjust="0"/>
  </p:normalViewPr>
  <p:slideViewPr>
    <p:cSldViewPr>
      <p:cViewPr varScale="1">
        <p:scale>
          <a:sx n="71" d="100"/>
          <a:sy n="71" d="100"/>
        </p:scale>
        <p:origin x="11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modo\Documents\&#1055;&#1088;&#1086;&#1077;&#1082;&#1090;%202022\&#1073;&#1102;&#1076;&#1078;&#1077;&#1090;%20&#1076;&#1083;&#1103;%20&#1075;&#1088;&#1072;&#1078;&#1076;&#1072;&#1085;\&#1056;&#1072;&#1089;&#1093;&#1086;&#1076;&#1099;%20&#1087;&#1086;%20&#1043;&#1055;%20&#1076;&#1083;&#1103;%20&#1055;&#1047;_v2_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modo\Documents\&#1055;&#1088;&#1086;&#1077;&#1082;&#1090;%202022\&#1073;&#1102;&#1076;&#1078;&#1077;&#1090;%20&#1076;&#1083;&#1103;%20&#1075;&#1088;&#1072;&#1078;&#1076;&#1072;&#1085;\&#1056;&#1072;&#1089;&#1093;&#1086;&#1076;&#1099;%20&#1087;&#1086;%20&#1043;&#1055;%20&#1076;&#1083;&#1103;%20&#1055;&#1047;_v2_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ommodo\Documents\&#1055;&#1088;&#1086;&#1077;&#1082;&#1090;%202022\&#1073;&#1102;&#1076;&#1078;&#1077;&#1090;%20&#1076;&#1083;&#1103;%20&#1075;&#1088;&#1072;&#1078;&#1076;&#1072;&#1085;\&#1056;&#1072;&#1089;&#1093;&#1086;&#1076;&#1099;%20&#1087;&#1086;%20&#1043;&#1055;%20&#1076;&#1083;&#1103;%20&#1055;&#1047;_v2_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modo\Documents\&#1055;&#1088;&#1086;&#1077;&#1082;&#1090;%202022\&#1073;&#1102;&#1076;&#1078;&#1077;&#1090;%20&#1076;&#1083;&#1103;%20&#1075;&#1088;&#1072;&#1078;&#1076;&#1072;&#1085;\&#1056;&#1072;&#1089;&#1093;&#1086;&#1076;&#1099;%20&#1087;&#1086;%20&#1043;&#1055;%20&#1076;&#1083;&#1103;%20&#1055;&#1047;_v2_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modo\Documents\&#1055;&#1088;&#1086;&#1077;&#1082;&#1090;%202022\&#1073;&#1102;&#1076;&#1078;&#1077;&#1090;%20&#1076;&#1083;&#1103;%20&#1075;&#1088;&#1072;&#1078;&#1076;&#1072;&#1085;\&#1056;&#1072;&#1089;&#1093;&#1086;&#1076;&#1099;%20&#1087;&#1086;%20&#1043;&#1055;%20&#1076;&#1083;&#1103;%20&#1055;&#1047;_v2_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modo\Documents\&#1055;&#1088;&#1086;&#1077;&#1082;&#1090;%202022\&#1073;&#1102;&#1076;&#1078;&#1077;&#1090;%20&#1076;&#1083;&#1103;%20&#1075;&#1088;&#1072;&#1078;&#1076;&#1072;&#1085;\&#1056;&#1072;&#1089;&#1093;&#1086;&#1076;&#1099;%20&#1087;&#1086;%20&#1043;&#1055;%20&#1076;&#1083;&#1103;%20&#1055;&#1047;_v2_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118102648754653E-2"/>
          <c:y val="7.581833052414149E-3"/>
          <c:w val="0.97152947918067922"/>
          <c:h val="0.650348213997731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94712485895614E-3"/>
                  <c:y val="-2.274549915724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35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41374576866368E-3"/>
                  <c:y val="-0.11372749578621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(первоначально)</c:v>
                </c:pt>
                <c:pt idx="1">
                  <c:v>2021 г. (уточненный план)</c:v>
                </c:pt>
                <c:pt idx="2">
                  <c:v>2022 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86391</c:v>
                </c:pt>
                <c:pt idx="1">
                  <c:v>90244</c:v>
                </c:pt>
                <c:pt idx="2">
                  <c:v>96375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947124858955554E-3"/>
                  <c:y val="1.0109110736552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(первоначально)</c:v>
                </c:pt>
                <c:pt idx="1">
                  <c:v>2021 г. (уточненный план)</c:v>
                </c:pt>
                <c:pt idx="2">
                  <c:v>2022 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20360</c:v>
                </c:pt>
                <c:pt idx="1">
                  <c:v>30677</c:v>
                </c:pt>
                <c:pt idx="2">
                  <c:v>24379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-847003664"/>
        <c:axId val="-846991696"/>
      </c:barChart>
      <c:catAx>
        <c:axId val="-84700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846991696"/>
        <c:crosses val="autoZero"/>
        <c:auto val="1"/>
        <c:lblAlgn val="ctr"/>
        <c:lblOffset val="100"/>
        <c:noMultiLvlLbl val="0"/>
      </c:catAx>
      <c:valAx>
        <c:axId val="-84699169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847003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16639866525E-2"/>
          <c:y val="0.77429434363924032"/>
          <c:w val="0.89516247707369778"/>
          <c:h val="0.19485894936404918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5339688871819"/>
          <c:y val="8.0780684892994194E-3"/>
          <c:w val="0.58547379066925331"/>
          <c:h val="0.9407608310784727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38771908610397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1 541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1 653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2 880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ЖИЛИЩНОЕ СТРОИТЕЛЬСТВО</c:v>
                </c:pt>
                <c:pt idx="1">
                  <c:v>ПРОЧИЕ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КУЛЬТУРА</c:v>
                </c:pt>
                <c:pt idx="5">
                  <c:v>ИНЖЕНЕРНАЯ ИНФРАСТРУКТУРА</c:v>
                </c:pt>
                <c:pt idx="6">
                  <c:v>ОБРАЗОВАНИЕ</c:v>
                </c:pt>
                <c:pt idx="7">
                  <c:v>ДОРОЖНОЕ СТРОИТЕЛЬСТВО, ТРАНСПОРТНАЯ ИНФРАСТРУКТУРА</c:v>
                </c:pt>
                <c:pt idx="8">
                  <c:v>ЗДРАВООХРАНЕНИЕ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30.3</c:v>
                </c:pt>
                <c:pt idx="1">
                  <c:v>58</c:v>
                </c:pt>
                <c:pt idx="2">
                  <c:v>70.099999999999994</c:v>
                </c:pt>
                <c:pt idx="3">
                  <c:v>122.7</c:v>
                </c:pt>
                <c:pt idx="4">
                  <c:v>167.3</c:v>
                </c:pt>
                <c:pt idx="5">
                  <c:v>920.1</c:v>
                </c:pt>
                <c:pt idx="6">
                  <c:v>1541.3</c:v>
                </c:pt>
                <c:pt idx="7">
                  <c:v>1652.6</c:v>
                </c:pt>
                <c:pt idx="8">
                  <c:v>2880.1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-846996592"/>
        <c:axId val="-846996048"/>
      </c:barChart>
      <c:catAx>
        <c:axId val="-846996592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846996048"/>
        <c:crosses val="autoZero"/>
        <c:auto val="1"/>
        <c:lblAlgn val="ctr"/>
        <c:lblOffset val="100"/>
        <c:noMultiLvlLbl val="1"/>
      </c:catAx>
      <c:valAx>
        <c:axId val="-846996048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crossAx val="-84699659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49981291989323E-2"/>
          <c:y val="6.3418879383772412E-4"/>
          <c:w val="0.97630611285846869"/>
          <c:h val="0.607961909956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1756.8</c:v>
                </c:pt>
                <c:pt idx="1">
                  <c:v>771.5</c:v>
                </c:pt>
                <c:pt idx="2">
                  <c:v>985.3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819483658903826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605.9</c:v>
                </c:pt>
                <c:pt idx="1">
                  <c:v>605.9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01.10.2022 на 4%</c:v>
                </c:pt>
              </c:strCache>
            </c:strRef>
          </c:tx>
          <c:spPr>
            <a:pattFill prst="pct7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705.1</c:v>
                </c:pt>
                <c:pt idx="1">
                  <c:v>705.1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47005840"/>
        <c:axId val="-847003120"/>
      </c:barChart>
      <c:catAx>
        <c:axId val="-84700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847003120"/>
        <c:crosses val="autoZero"/>
        <c:auto val="1"/>
        <c:lblAlgn val="ctr"/>
        <c:lblOffset val="100"/>
        <c:noMultiLvlLbl val="0"/>
      </c:catAx>
      <c:valAx>
        <c:axId val="-84700312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-847005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07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005040884891339"/>
          <c:y val="0.15972222222222224"/>
          <c:w val="0.46388888888888902"/>
          <c:h val="0.77314814814814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B9297"/>
              </a:solidFill>
            </c:spPr>
          </c:dPt>
          <c:dPt>
            <c:idx val="1"/>
            <c:bubble3D val="0"/>
            <c:spPr>
              <a:solidFill>
                <a:srgbClr val="3C7478"/>
              </a:solidFill>
            </c:spPr>
          </c:dPt>
          <c:dPt>
            <c:idx val="2"/>
            <c:bubble3D val="0"/>
            <c:spPr>
              <a:solidFill>
                <a:srgbClr val="8AC0C4"/>
              </a:solidFill>
            </c:spPr>
          </c:dPt>
          <c:dLbls>
            <c:dLbl>
              <c:idx val="0"/>
              <c:layout>
                <c:manualLayout>
                  <c:x val="9.0662450959719545E-2"/>
                  <c:y val="-0.28240758967629059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u="none" strike="noStrike" baseline="0" dirty="0" smtClean="0">
                        <a:solidFill>
                          <a:schemeClr val="bg1"/>
                        </a:solidFill>
                      </a:rPr>
                      <a:t>62% </a:t>
                    </a:r>
                    <a:r>
                      <a:rPr lang="ru-RU" sz="2000" dirty="0" smtClean="0"/>
                      <a:t>74 546 млн.руб.  </a:t>
                    </a:r>
                    <a:endParaRPr lang="ru-RU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6083201639727"/>
                      <c:h val="0.22680555555555551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Лист1!$L$6:$L$8</c:f>
              <c:strCache>
                <c:ptCount val="3"/>
                <c:pt idx="0">
                  <c:v>Новое качество жизни</c:v>
                </c:pt>
                <c:pt idx="1">
                  <c:v>Инновационное развитие и модернизация экономики</c:v>
                </c:pt>
                <c:pt idx="2">
                  <c:v>Эффективное государство</c:v>
                </c:pt>
              </c:strCache>
            </c:strRef>
          </c:cat>
          <c:val>
            <c:numRef>
              <c:f>Лист1!$M$6:$M$8</c:f>
              <c:numCache>
                <c:formatCode>#,##0.0</c:formatCode>
                <c:ptCount val="3"/>
                <c:pt idx="0">
                  <c:v>74546.2</c:v>
                </c:pt>
                <c:pt idx="1">
                  <c:v>22041.599999999991</c:v>
                </c:pt>
                <c:pt idx="2">
                  <c:v>14697.8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2400" b="1" baseline="0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5503535321472216"/>
          <c:y val="4.1436278798483564E-2"/>
          <c:w val="0.37711777300632515"/>
          <c:h val="0.16249781277340339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B929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Лист1!$K$11:$K$20</c:f>
              <c:strCache>
                <c:ptCount val="10"/>
                <c:pt idx="0">
                  <c:v>Молодежь Поморья</c:v>
                </c:pt>
                <c:pt idx="1">
                  <c:v>Охрана окружающей среды</c:v>
                </c:pt>
                <c:pt idx="2">
                  <c:v>Формирование современной городской среды</c:v>
                </c:pt>
                <c:pt idx="3">
                  <c:v>Обеспечение качественным, доступным жильем </c:v>
                </c:pt>
                <c:pt idx="4">
                  <c:v>Развитие физической культуры и спорта</c:v>
                </c:pt>
                <c:pt idx="5">
                  <c:v>Содействие занятости населения </c:v>
                </c:pt>
                <c:pt idx="6">
                  <c:v>Культура Русского Севера</c:v>
                </c:pt>
                <c:pt idx="7">
                  <c:v>Социальная поддержка граждан </c:v>
                </c:pt>
                <c:pt idx="8">
                  <c:v>Развитие здравоохранения </c:v>
                </c:pt>
                <c:pt idx="9">
                  <c:v>Развитие образования и науки </c:v>
                </c:pt>
              </c:strCache>
            </c:strRef>
          </c:cat>
          <c:val>
            <c:numRef>
              <c:f>Лист1!$L$11:$L$20</c:f>
              <c:numCache>
                <c:formatCode>#,##0</c:formatCode>
                <c:ptCount val="10"/>
                <c:pt idx="0">
                  <c:v>401.2</c:v>
                </c:pt>
                <c:pt idx="1">
                  <c:v>543.70000000000005</c:v>
                </c:pt>
                <c:pt idx="2">
                  <c:v>555.5</c:v>
                </c:pt>
                <c:pt idx="3">
                  <c:v>835.1</c:v>
                </c:pt>
                <c:pt idx="4">
                  <c:v>891</c:v>
                </c:pt>
                <c:pt idx="5">
                  <c:v>1267.3</c:v>
                </c:pt>
                <c:pt idx="6">
                  <c:v>2280.1</c:v>
                </c:pt>
                <c:pt idx="7">
                  <c:v>17691.099999999995</c:v>
                </c:pt>
                <c:pt idx="8">
                  <c:v>21709.8</c:v>
                </c:pt>
                <c:pt idx="9">
                  <c:v>28371.4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-850543664"/>
        <c:axId val="-1144925712"/>
      </c:barChart>
      <c:catAx>
        <c:axId val="-850543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144925712"/>
        <c:crosses val="autoZero"/>
        <c:auto val="1"/>
        <c:lblAlgn val="ctr"/>
        <c:lblOffset val="100"/>
        <c:noMultiLvlLbl val="0"/>
      </c:catAx>
      <c:valAx>
        <c:axId val="-114492571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-85054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005040884891339"/>
          <c:y val="0.15972222222222232"/>
          <c:w val="0.46388888888888929"/>
          <c:h val="0.7731481481481485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B9297"/>
              </a:solidFill>
            </c:spPr>
          </c:dPt>
          <c:dPt>
            <c:idx val="1"/>
            <c:bubble3D val="0"/>
            <c:spPr>
              <a:solidFill>
                <a:srgbClr val="3C7478"/>
              </a:solidFill>
            </c:spPr>
          </c:dPt>
          <c:dPt>
            <c:idx val="2"/>
            <c:bubble3D val="0"/>
            <c:spPr>
              <a:solidFill>
                <a:srgbClr val="8AC0C4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646023079824088E-2"/>
                  <c:y val="-5.0925925925925979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22 </a:t>
                    </a:r>
                    <a:r>
                      <a:rPr lang="ru-RU" sz="1800" dirty="0" smtClean="0"/>
                      <a:t>042 млн.руб</a:t>
                    </a:r>
                    <a:r>
                      <a:rPr lang="ru-RU" dirty="0" smtClean="0"/>
                      <a:t>. 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18%</a:t>
                    </a:r>
                    <a:endParaRPr lang="ru-RU" sz="18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48717791749519"/>
                      <c:h val="0.20555555555555555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Лист1!$L$6:$L$8</c:f>
              <c:strCache>
                <c:ptCount val="3"/>
                <c:pt idx="0">
                  <c:v>Новое качество жизни</c:v>
                </c:pt>
                <c:pt idx="1">
                  <c:v>Инновационное развитие и модернизация экономики</c:v>
                </c:pt>
                <c:pt idx="2">
                  <c:v>Эффективное государство</c:v>
                </c:pt>
              </c:strCache>
            </c:strRef>
          </c:cat>
          <c:val>
            <c:numRef>
              <c:f>Лист1!$M$6:$M$8</c:f>
              <c:numCache>
                <c:formatCode>#,##0.0</c:formatCode>
                <c:ptCount val="3"/>
                <c:pt idx="0">
                  <c:v>74546.2</c:v>
                </c:pt>
                <c:pt idx="1">
                  <c:v>22041.599999999991</c:v>
                </c:pt>
                <c:pt idx="2">
                  <c:v>14697.8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400" b="1" baseline="0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57674893643714586"/>
          <c:y val="2.7547389909594638E-2"/>
          <c:w val="0.40831234171259889"/>
          <c:h val="0.50972003499562568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C747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Лист1!$K$23:$K$30</c:f>
              <c:strCache>
                <c:ptCount val="8"/>
                <c:pt idx="0">
                  <c:v>Комплексное развитие сельских территорий </c:v>
                </c:pt>
                <c:pt idx="1">
                  <c:v>Развитие инфраструктуры Соловецкого архипелага</c:v>
                </c:pt>
                <c:pt idx="2">
                  <c:v>Экономическое развитие и инвесдеятельность</c:v>
                </c:pt>
                <c:pt idx="3">
                  <c:v>Развитие лесного комплекса </c:v>
                </c:pt>
                <c:pt idx="4">
                  <c:v>Цифровое развитие </c:v>
                </c:pt>
                <c:pt idx="5">
                  <c:v>Развитие сельского хозяйства </c:v>
                </c:pt>
                <c:pt idx="6">
                  <c:v>Развитие энергетики и ЖКХ</c:v>
                </c:pt>
                <c:pt idx="7">
                  <c:v>Развитие транспортной системы </c:v>
                </c:pt>
              </c:strCache>
            </c:strRef>
          </c:cat>
          <c:val>
            <c:numRef>
              <c:f>Лист1!$L$23:$L$30</c:f>
              <c:numCache>
                <c:formatCode>#,##0</c:formatCode>
                <c:ptCount val="8"/>
                <c:pt idx="0">
                  <c:v>319.60000000000002</c:v>
                </c:pt>
                <c:pt idx="1">
                  <c:v>364.1</c:v>
                </c:pt>
                <c:pt idx="2">
                  <c:v>761.7</c:v>
                </c:pt>
                <c:pt idx="3">
                  <c:v>801.1</c:v>
                </c:pt>
                <c:pt idx="4">
                  <c:v>1143.5999999999999</c:v>
                </c:pt>
                <c:pt idx="5">
                  <c:v>1214.4000000000001</c:v>
                </c:pt>
                <c:pt idx="6">
                  <c:v>6199.7</c:v>
                </c:pt>
                <c:pt idx="7">
                  <c:v>11237.4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1144925168"/>
        <c:axId val="-847006928"/>
      </c:barChart>
      <c:catAx>
        <c:axId val="-1144925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847006928"/>
        <c:crosses val="autoZero"/>
        <c:auto val="1"/>
        <c:lblAlgn val="ctr"/>
        <c:lblOffset val="100"/>
        <c:noMultiLvlLbl val="0"/>
      </c:catAx>
      <c:valAx>
        <c:axId val="-84700692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-114492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005040884891339"/>
          <c:y val="0.15972222222222238"/>
          <c:w val="0.46388888888888946"/>
          <c:h val="0.7731481481481488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B9297"/>
              </a:solidFill>
            </c:spPr>
          </c:dPt>
          <c:dPt>
            <c:idx val="1"/>
            <c:bubble3D val="0"/>
            <c:spPr>
              <a:solidFill>
                <a:srgbClr val="3C7478"/>
              </a:solidFill>
            </c:spPr>
          </c:dPt>
          <c:dPt>
            <c:idx val="2"/>
            <c:bubble3D val="0"/>
            <c:spPr>
              <a:solidFill>
                <a:srgbClr val="8AC0C4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341878113316215E-3"/>
                  <c:y val="-7.911526684164481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1</a:t>
                    </a:r>
                    <a:r>
                      <a:rPr lang="ru-RU" sz="1800" dirty="0"/>
                      <a:t>4 </a:t>
                    </a:r>
                    <a:r>
                      <a:rPr lang="ru-RU" sz="1800" dirty="0" smtClean="0"/>
                      <a:t>698 </a:t>
                    </a:r>
                  </a:p>
                  <a:p>
                    <a:r>
                      <a:rPr lang="ru-RU" sz="1800" dirty="0" smtClean="0"/>
                      <a:t>млн. руб.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 </a:t>
                    </a:r>
                    <a:r>
                      <a:rPr lang="ru-RU" sz="1800" b="1" dirty="0" smtClean="0">
                        <a:solidFill>
                          <a:schemeClr val="bg1"/>
                        </a:solidFill>
                      </a:rPr>
                      <a:t>12%</a:t>
                    </a:r>
                    <a:endParaRPr lang="ru-RU" sz="1800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Лист1!$L$6:$L$8</c:f>
              <c:strCache>
                <c:ptCount val="3"/>
                <c:pt idx="0">
                  <c:v>Новое качество жизни</c:v>
                </c:pt>
                <c:pt idx="1">
                  <c:v>Инновационное развитие и модернизация экономики</c:v>
                </c:pt>
                <c:pt idx="2">
                  <c:v>Эффективное государство</c:v>
                </c:pt>
              </c:strCache>
            </c:strRef>
          </c:cat>
          <c:val>
            <c:numRef>
              <c:f>Лист1!$M$6:$M$8</c:f>
              <c:numCache>
                <c:formatCode>#,##0.0</c:formatCode>
                <c:ptCount val="3"/>
                <c:pt idx="0">
                  <c:v>74546.2</c:v>
                </c:pt>
                <c:pt idx="1">
                  <c:v>22041.599999999988</c:v>
                </c:pt>
                <c:pt idx="2">
                  <c:v>14697.8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2400" b="1" baseline="0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514747416575774"/>
          <c:y val="5.5325167687372404E-2"/>
          <c:w val="0.37711777300632532"/>
          <c:h val="0.18101633129192193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8AC0C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Лист1!$L$40:$L$44</c:f>
              <c:strCache>
                <c:ptCount val="5"/>
                <c:pt idx="0">
                  <c:v>Управление госимуществом </c:v>
                </c:pt>
                <c:pt idx="1">
                  <c:v>Обеспечение общественного порядка</c:v>
                </c:pt>
                <c:pt idx="2">
                  <c:v>Совершенствование госуправления </c:v>
                </c:pt>
                <c:pt idx="3">
                  <c:v>Защита населения и территорий от ЧС</c:v>
                </c:pt>
                <c:pt idx="4">
                  <c:v>Управление госфинансами </c:v>
                </c:pt>
              </c:strCache>
            </c:strRef>
          </c:cat>
          <c:val>
            <c:numRef>
              <c:f>Лист1!$M$40:$M$44</c:f>
              <c:numCache>
                <c:formatCode>#,##0</c:formatCode>
                <c:ptCount val="5"/>
                <c:pt idx="0">
                  <c:v>132.9</c:v>
                </c:pt>
                <c:pt idx="1">
                  <c:v>139.6</c:v>
                </c:pt>
                <c:pt idx="2">
                  <c:v>1955.4</c:v>
                </c:pt>
                <c:pt idx="3">
                  <c:v>2071.3000000000002</c:v>
                </c:pt>
                <c:pt idx="4">
                  <c:v>10398.6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47000400"/>
        <c:axId val="-846993328"/>
      </c:barChart>
      <c:catAx>
        <c:axId val="-847000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846993328"/>
        <c:crosses val="autoZero"/>
        <c:auto val="1"/>
        <c:lblAlgn val="ctr"/>
        <c:lblOffset val="100"/>
        <c:noMultiLvlLbl val="0"/>
      </c:catAx>
      <c:valAx>
        <c:axId val="-84699332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-8470004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36357055480523E-2"/>
          <c:y val="9.7370811570843385E-3"/>
          <c:w val="0.97152947918067889"/>
          <c:h val="0.65034821399773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8401677546506816E-3"/>
                  <c:y val="1.2008832670098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22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667167193593387E-3"/>
                  <c:y val="-0.1229353709565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(первоначальный)</c:v>
                </c:pt>
                <c:pt idx="1">
                  <c:v>2021 г. (уточненный план)</c:v>
                </c:pt>
                <c:pt idx="2">
                  <c:v>2022 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25567</c:v>
                </c:pt>
                <c:pt idx="1">
                  <c:v>27433</c:v>
                </c:pt>
                <c:pt idx="2">
                  <c:v>28498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7699887164674E-2"/>
                  <c:y val="-8.9325240658364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(первоначальный)</c:v>
                </c:pt>
                <c:pt idx="1">
                  <c:v>2021 г. (уточненный план)</c:v>
                </c:pt>
                <c:pt idx="2">
                  <c:v>2022 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6064</c:v>
                </c:pt>
                <c:pt idx="1">
                  <c:v>10339</c:v>
                </c:pt>
                <c:pt idx="2">
                  <c:v>6061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-846998224"/>
        <c:axId val="-846997680"/>
      </c:barChart>
      <c:catAx>
        <c:axId val="-846998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846997680"/>
        <c:crosses val="autoZero"/>
        <c:auto val="1"/>
        <c:lblAlgn val="ctr"/>
        <c:lblOffset val="100"/>
        <c:noMultiLvlLbl val="0"/>
      </c:catAx>
      <c:valAx>
        <c:axId val="-84699768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846998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474225659513721E-2"/>
          <c:y val="0.8215248693111783"/>
          <c:w val="0.8920290387859845"/>
          <c:h val="0.15146996690975364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0.42166</cdr:x>
      <cdr:y>0</cdr:y>
    </cdr:from>
    <cdr:to>
      <cdr:x>0.5862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58040" y="0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120 921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0.73199</cdr:x>
      <cdr:y>0</cdr:y>
    </cdr:from>
    <cdr:to>
      <cdr:x>0.90378</cdr:x>
      <cdr:y>0.09623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29410" y="0"/>
          <a:ext cx="136815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120 754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0.12272</cdr:x>
      <cdr:y>0.88525</cdr:y>
    </cdr:from>
    <cdr:to>
      <cdr:x>0.16758</cdr:x>
      <cdr:y>0.94212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44853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0.79927</cdr:y>
    </cdr:from>
    <cdr:to>
      <cdr:x>0.16758</cdr:x>
      <cdr:y>0.85614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01648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0.5819</cdr:x>
      <cdr:y>0.26405</cdr:y>
    </cdr:from>
    <cdr:to>
      <cdr:x>0.74287</cdr:x>
      <cdr:y>0.36547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634129" y="1326911"/>
          <a:ext cx="1281931" cy="509616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0.1027</cdr:x>
      <cdr:y>0.08195</cdr:y>
    </cdr:from>
    <cdr:to>
      <cdr:x>0.26723</cdr:x>
      <cdr:y>0.17818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17880" y="411811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106 751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0.41379</cdr:x>
      <cdr:y>0.14286</cdr:y>
    </cdr:from>
    <cdr:to>
      <cdr:x>0.57471</cdr:x>
      <cdr:y>0.21861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720080"/>
          <a:ext cx="100811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2 083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0.25287</cdr:x>
      <cdr:y>0.01429</cdr:y>
    </cdr:from>
    <cdr:to>
      <cdr:x>0.38313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3 068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0.3</cdr:y>
    </cdr:from>
    <cdr:to>
      <cdr:x>0.89655</cdr:x>
      <cdr:y>0.37575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1512168"/>
          <a:ext cx="1008115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985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0.09195</cdr:x>
      <cdr:y>0.77941</cdr:y>
    </cdr:from>
    <cdr:to>
      <cdr:x>0.14943</cdr:x>
      <cdr:y>0.82353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6064" y="3816424"/>
          <a:ext cx="360040" cy="216024"/>
        </a:xfrm>
        <a:prstGeom xmlns:a="http://schemas.openxmlformats.org/drawingml/2006/main" prst="rect">
          <a:avLst/>
        </a:prstGeom>
        <a:pattFill xmlns:a="http://schemas.openxmlformats.org/drawingml/2006/main" prst="pct70">
          <a:fgClr>
            <a:schemeClr val="bg2">
              <a:lumMod val="75000"/>
            </a:schemeClr>
          </a:fgClr>
          <a:bgClr>
            <a:schemeClr val="bg1"/>
          </a:bgClr>
        </a:patt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0.09195</cdr:x>
      <cdr:y>0.85294</cdr:y>
    </cdr:from>
    <cdr:to>
      <cdr:x>0.14943</cdr:x>
      <cdr:y>0.89706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76064" y="4176464"/>
          <a:ext cx="36004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0.09195</cdr:x>
      <cdr:y>0.93067</cdr:y>
    </cdr:from>
    <cdr:to>
      <cdr:x>0.14943</cdr:x>
      <cdr:y>0.97479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76064" y="4557087"/>
          <a:ext cx="36004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0.22979</cdr:x>
      <cdr:y>3.64538E-7</cdr:y>
    </cdr:from>
    <cdr:to>
      <cdr:x>0.40794</cdr:x>
      <cdr:y>0.24861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2432326" y="1"/>
          <a:ext cx="1885818" cy="68199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E4E6"/>
        </a:solidFill>
        <a:ln xmlns:a="http://schemas.openxmlformats.org/drawingml/2006/main">
          <a:solidFill>
            <a:srgbClr val="8AC0C4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РАСХОДЫ бюджета на 2022 г.   -120 754 млн.руб.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0.7042</cdr:x>
      <cdr:y>0.01833</cdr:y>
    </cdr:from>
    <cdr:to>
      <cdr:x>0.89</cdr:x>
      <cdr:y>0.11456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708313" y="96591"/>
          <a:ext cx="1506118" cy="507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34 559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0.12057</cdr:x>
      <cdr:y>0.90433</cdr:y>
    </cdr:from>
    <cdr:to>
      <cdr:x>0.16543</cdr:x>
      <cdr:y>0.9612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764566"/>
          <a:ext cx="363641" cy="2996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0.12057</cdr:x>
      <cdr:y>0.82232</cdr:y>
    </cdr:from>
    <cdr:to>
      <cdr:x>0.16543</cdr:x>
      <cdr:y>0.87919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332518"/>
          <a:ext cx="363641" cy="2996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0.12057</cdr:x>
      <cdr:y>0.06645</cdr:y>
    </cdr:from>
    <cdr:to>
      <cdr:x>0.23906</cdr:x>
      <cdr:y>0.14823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977332" y="350091"/>
          <a:ext cx="960519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31 631</a:t>
          </a:r>
          <a:endParaRPr lang="ru-RU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0931-EACA-44C7-8B58-198434571E5F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FC486-1EEF-4D1C-AEA5-E4EA29498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49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A1B8-A8D8-4D9E-8C64-F04CA442FF1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3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552FD7-EB9E-4AEB-9ABF-8A5059260C77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4EC6-557D-4DF9-9668-439A2DDDD2F8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710B-7FB0-44DB-A18C-629E6FF3D622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1DCC0-8E76-482D-A172-56B9A74E7578}" type="datetime1">
              <a:rPr lang="ru-RU" smtClean="0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DE9F-B135-4DFF-B824-FD945457BBEF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1E85-DBD0-43EA-B0F1-8740AB35EDD4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B64A-F840-4348-99D8-13F3739B238C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48B60-D294-48D7-9CF2-F660C3C4BD31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E33D97-1636-497B-B581-F772E709278D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E70C-DD64-4F63-9229-86BEC7EC7E87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3587-2BE3-4198-8BE8-856AD0C4B973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C96D-76EF-4301-925C-5237E0CD2AE4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A1E28B-8F5B-4FEA-BBAA-526D9BB0278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2021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ДЕПУТАТСКИЕ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СЛУШАНИЯ</a:t>
            </a:r>
            <a:b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проекте областного закона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областном бюджете на 2022 год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2024 годов»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9401" y="4869160"/>
            <a:ext cx="4953000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 ноября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25760" y="130546"/>
            <a:ext cx="91440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Государственные программы Архангельской области на 2022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4655214"/>
              </p:ext>
            </p:extLst>
          </p:nvPr>
        </p:nvGraphicFramePr>
        <p:xfrm>
          <a:off x="-2410440" y="514760"/>
          <a:ext cx="105851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724104" y="692696"/>
            <a:ext cx="5312392" cy="1168900"/>
          </a:xfrm>
          <a:prstGeom prst="roundRect">
            <a:avLst/>
          </a:prstGeom>
          <a:noFill/>
          <a:ln>
            <a:solidFill>
              <a:srgbClr val="8AC0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ГП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51520" y="3284984"/>
          <a:ext cx="8892480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28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88640"/>
            <a:ext cx="91440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Государственные программы Архангельской области на 2022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41712262"/>
              </p:ext>
            </p:extLst>
          </p:nvPr>
        </p:nvGraphicFramePr>
        <p:xfrm>
          <a:off x="-2124744" y="711329"/>
          <a:ext cx="105851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067944" y="889265"/>
            <a:ext cx="4968552" cy="504056"/>
          </a:xfrm>
          <a:prstGeom prst="roundRect">
            <a:avLst/>
          </a:prstGeom>
          <a:noFill/>
          <a:ln>
            <a:solidFill>
              <a:srgbClr val="8AC0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ГП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51520" y="3356992"/>
          <a:ext cx="871296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07504" y="711329"/>
            <a:ext cx="1885818" cy="681992"/>
          </a:xfrm>
          <a:prstGeom prst="roundRect">
            <a:avLst/>
          </a:prstGeom>
          <a:solidFill>
            <a:srgbClr val="CCE4E6"/>
          </a:solidFill>
          <a:ln>
            <a:solidFill>
              <a:srgbClr val="8AC0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РАСХОДЫ бюджета на 2022 г.   -120 754 млн.руб.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504" y="1412776"/>
            <a:ext cx="892899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1950" y="50509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сопоставимые виды нецелевой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1505204"/>
              </p:ext>
            </p:extLst>
          </p:nvPr>
        </p:nvGraphicFramePr>
        <p:xfrm>
          <a:off x="327019" y="1255986"/>
          <a:ext cx="8640961" cy="42566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368152"/>
                <a:gridCol w="1224136"/>
                <a:gridCol w="1152129"/>
              </a:tblGrid>
              <a:tr h="732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 план)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(2022 г. 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- 2021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(БО) поселений *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919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БО муниципальных районов (муниципальных округов, городских округов)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(+ 14 %)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62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 бюджетов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4 768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+319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(+ 7 %)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3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6 634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(+ 8 %)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446" y="909604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733256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i="1" dirty="0" smtClean="0">
                <a:solidFill>
                  <a:prstClr val="black"/>
                </a:solidFill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Снижение дотации на выравнивание  поселений обусловлено сокращением численности постоянного населения и исключением трех новых муниципальных округов из получателей дотации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56400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0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036817" y="729735"/>
            <a:ext cx="1998031" cy="5269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9149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межбюджетных трансфертов (МБТ)                       муниципальным образованиям 2021-2022 гг.,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474735"/>
              </p:ext>
            </p:extLst>
          </p:nvPr>
        </p:nvGraphicFramePr>
        <p:xfrm>
          <a:off x="714348" y="1256722"/>
          <a:ext cx="8106124" cy="5268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87392" y="698929"/>
            <a:ext cx="2096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94 %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объема МБТ-2022г. распределено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078404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37 772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08104" y="1844824"/>
            <a:ext cx="1296144" cy="21602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08104" y="2852936"/>
            <a:ext cx="1296144" cy="36004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8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220521"/>
              </p:ext>
            </p:extLst>
          </p:nvPr>
        </p:nvGraphicFramePr>
        <p:xfrm>
          <a:off x="297532" y="680211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63664" y="407002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Областная адресная инвестиционная программа на 2022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781148"/>
            <a:ext cx="2071702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803783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7 442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67223"/>
              </p:ext>
            </p:extLst>
          </p:nvPr>
        </p:nvGraphicFramePr>
        <p:xfrm>
          <a:off x="4644008" y="3429000"/>
          <a:ext cx="4150422" cy="7485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4 785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97133" y="3132839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09614" y="5396685"/>
            <a:ext cx="8984245" cy="5008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Адресная программа «Переселение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жилищного фонда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2025 годы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71255"/>
              </p:ext>
            </p:extLst>
          </p:nvPr>
        </p:nvGraphicFramePr>
        <p:xfrm>
          <a:off x="4624209" y="5964153"/>
          <a:ext cx="4150422" cy="7061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Фонда ЖКХ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576" y="6048134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6 148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9546" y="5632018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1271" y="35024"/>
            <a:ext cx="828092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2021 - 2022 годы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20451"/>
              </p:ext>
            </p:extLst>
          </p:nvPr>
        </p:nvGraphicFramePr>
        <p:xfrm>
          <a:off x="107504" y="368032"/>
          <a:ext cx="8568952" cy="6204684"/>
        </p:xfrm>
        <a:graphic>
          <a:graphicData uri="http://schemas.openxmlformats.org/drawingml/2006/table">
            <a:tbl>
              <a:tblPr/>
              <a:tblGrid>
                <a:gridCol w="4464496"/>
                <a:gridCol w="1080120"/>
                <a:gridCol w="1152128"/>
                <a:gridCol w="936104"/>
                <a:gridCol w="936104"/>
              </a:tblGrid>
              <a:tr h="4608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            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млн.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Прирост(+)/снижение(-) к 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плану 2021г.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9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200" b="1" i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42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+ 80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326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+ 6 113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- 6 033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658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120 921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120 754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- 167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7346"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счет инфраструктурных бюджетных кредитов 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+ 202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</a:pP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5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- 8 143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- 7 896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+ 247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666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- 11,5 %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- 10,2 %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+ 1,3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1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8 143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7 896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-247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434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- 9 730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6467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- 3 578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8 521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+ 12 099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326">
                <a:tc>
                  <a:txBody>
                    <a:bodyPr/>
                    <a:lstStyle/>
                    <a:p>
                      <a:pPr marL="108000" algn="l">
                        <a:lnSpc>
                          <a:spcPts val="16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 и изменение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средств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2 616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- 2 616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78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48 199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56 095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+ 7 896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+ 16 %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66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+ 5 п.п.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6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7276"/>
              </p:ext>
            </p:extLst>
          </p:nvPr>
        </p:nvGraphicFramePr>
        <p:xfrm>
          <a:off x="251521" y="738679"/>
          <a:ext cx="8717472" cy="5783240"/>
        </p:xfrm>
        <a:graphic>
          <a:graphicData uri="http://schemas.openxmlformats.org/drawingml/2006/table">
            <a:tbl>
              <a:tblPr/>
              <a:tblGrid>
                <a:gridCol w="3993426"/>
                <a:gridCol w="1161724"/>
                <a:gridCol w="1165632"/>
                <a:gridCol w="1152966"/>
                <a:gridCol w="1243724"/>
              </a:tblGrid>
              <a:tr h="74610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831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113 115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117 068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8050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80 571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83 687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8050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32 544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33 381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206">
                <a:tc>
                  <a:txBody>
                    <a:bodyPr/>
                    <a:lstStyle/>
                    <a:p>
                      <a:pPr marL="108000" lvl="0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 бюджетной обеспеченности  и на повышение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11 342</a:t>
                      </a: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11 485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11 559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11 636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41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120 921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120 754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116 420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118 238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206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.  за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счет инфраструктурного бюджетного кредита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2 406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805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- 8 143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- 7 896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- 3 304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-1 169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2463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- 11,5 %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-10,2 %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- 4,1 %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887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48 198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59 328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60 425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6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185152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5898" y="39946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441006"/>
            <a:ext cx="8229600" cy="1066800"/>
          </a:xfrm>
        </p:spPr>
        <p:txBody>
          <a:bodyPr/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itchFamily="18" charset="0"/>
              </a:rPr>
              <a:t>Структура налоговых и неналоговых доходов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 по уровням бюджетной системы 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(исходя из показателей прогноза СЭР Архангельской области и Ненецкого АО)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22130"/>
              </p:ext>
            </p:extLst>
          </p:nvPr>
        </p:nvGraphicFramePr>
        <p:xfrm>
          <a:off x="214282" y="1643050"/>
          <a:ext cx="8466168" cy="4742876"/>
        </p:xfrm>
        <a:graphic>
          <a:graphicData uri="http://schemas.openxmlformats.org/drawingml/2006/table">
            <a:tbl>
              <a:tblPr/>
              <a:tblGrid>
                <a:gridCol w="2341494"/>
                <a:gridCol w="1080120"/>
                <a:gridCol w="1027323"/>
                <a:gridCol w="940447"/>
                <a:gridCol w="1028302"/>
                <a:gridCol w="1031386"/>
                <a:gridCol w="1017096"/>
              </a:tblGrid>
              <a:tr h="3331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203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01.11.2021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6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Консолидированный бюджет,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98 447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102 316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темп роста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104,6 %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103,9 %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Областной бюджет, млн.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80 571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83 687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темп роста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104,6 %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103,9 %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5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Местные бюджеты, млн.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17 876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18 629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0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104,9 %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104,2 %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306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0307" name="Rectangle 2"/>
          <p:cNvSpPr>
            <a:spLocks noChangeArrowheads="1"/>
          </p:cNvSpPr>
          <p:nvPr/>
        </p:nvSpPr>
        <p:spPr bwMode="auto">
          <a:xfrm rot="10800000" flipV="1">
            <a:off x="250825" y="6524627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33072" y="180558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областного  бюджета                         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36845"/>
              </p:ext>
            </p:extLst>
          </p:nvPr>
        </p:nvGraphicFramePr>
        <p:xfrm>
          <a:off x="142845" y="680630"/>
          <a:ext cx="8715436" cy="6129454"/>
        </p:xfrm>
        <a:graphic>
          <a:graphicData uri="http://schemas.openxmlformats.org/drawingml/2006/table">
            <a:tbl>
              <a:tblPr/>
              <a:tblGrid>
                <a:gridCol w="2558630"/>
                <a:gridCol w="1438477"/>
                <a:gridCol w="1152128"/>
                <a:gridCol w="1152128"/>
                <a:gridCol w="1224136"/>
                <a:gridCol w="118993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оценки 2021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2 098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+ 8,5 %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1 134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+ 5,1 %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+ 38,3 %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9 315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8 629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- 5,4 %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-428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- 19,2 %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4 355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62 540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4 524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49719" y="0"/>
            <a:ext cx="462854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593892"/>
              </p:ext>
            </p:extLst>
          </p:nvPr>
        </p:nvGraphicFramePr>
        <p:xfrm>
          <a:off x="179510" y="508639"/>
          <a:ext cx="8773122" cy="5612798"/>
        </p:xfrm>
        <a:graphic>
          <a:graphicData uri="http://schemas.openxmlformats.org/drawingml/2006/table">
            <a:tbl>
              <a:tblPr/>
              <a:tblGrid>
                <a:gridCol w="4392490"/>
                <a:gridCol w="1224136"/>
                <a:gridCol w="1152128"/>
                <a:gridCol w="1152128"/>
                <a:gridCol w="852240"/>
              </a:tblGrid>
              <a:tr h="900456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2022 г. -2021 г.,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2022/2021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026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+ 4 355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36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- 6 033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376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из них:</a:t>
                      </a:r>
                      <a:endParaRPr lang="ru-RU" sz="12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51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9 557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9 629 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+ 0,8 %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93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повышение оплаты труда</a:t>
                      </a: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1 784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1 856 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144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8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*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12 216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fontAlgn="ctr">
                        <a:buFontTx/>
                        <a:buChar char="-"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1 694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- 12 %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7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*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4 982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3 451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- 1 530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- 31 %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938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трансферты *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2 484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- 3 114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- 56 %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Фонда ЖКХ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+ 3 060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       в 2 раза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организаций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- 1 083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в 8 раз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+ 80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4117" y="103381"/>
            <a:ext cx="8820472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областного бюджета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17" y="6157363"/>
            <a:ext cx="9109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информация  к 1 чт. проекта федерального бюджета, предварительные  соглашения 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2 чт. проекта областного бюджета  доходы от федерального бюджета будут увеличены на 4 567 млн. рублей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1022" y="6093296"/>
            <a:ext cx="8449450" cy="44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1022" y="38610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592098"/>
              </p:ext>
            </p:extLst>
          </p:nvPr>
        </p:nvGraphicFramePr>
        <p:xfrm>
          <a:off x="263686" y="1250387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4048" y="1811677"/>
            <a:ext cx="1152128" cy="361413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05110" y="22521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+ 7 %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620425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297203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7058" y="18978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- 21 %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456" y="6142204"/>
            <a:ext cx="8453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сформированы с дефицитом: 2021 год 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11,5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2022 год 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10,2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61834" y="325068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74281" y="0"/>
            <a:ext cx="1014222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2022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2021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339812"/>
              </p:ext>
            </p:extLst>
          </p:nvPr>
        </p:nvGraphicFramePr>
        <p:xfrm>
          <a:off x="2699792" y="1628800"/>
          <a:ext cx="62646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4016" y="1844824"/>
          <a:ext cx="2483768" cy="1627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13 617 (+ 6,4%)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4016" y="3933056"/>
          <a:ext cx="2483768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45 181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48 434 (+ 7,2%)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51 631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55 090 (+ 6,7%)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58 726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190624" y="110648"/>
            <a:ext cx="9144064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83310"/>
              </p:ext>
            </p:extLst>
          </p:nvPr>
        </p:nvGraphicFramePr>
        <p:xfrm>
          <a:off x="323529" y="494357"/>
          <a:ext cx="8629911" cy="625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422"/>
                <a:gridCol w="950273"/>
                <a:gridCol w="901735"/>
                <a:gridCol w="926407"/>
                <a:gridCol w="997669"/>
                <a:gridCol w="1068931"/>
                <a:gridCol w="915474"/>
              </a:tblGrid>
              <a:tr h="486371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        2022 г.-2021 г. 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70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442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16 979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4 865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18 420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5 273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+ 1 441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+ 408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73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- 965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+ 759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Жилье и городская среда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5 278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+ 2 048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Безопасные  качественные </a:t>
                      </a:r>
                    </a:p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дороги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038">
                <a:tc>
                  <a:txBody>
                    <a:bodyPr/>
                    <a:lstStyle/>
                    <a:p>
                      <a:pPr algn="l" fontAlgn="ctr">
                        <a:lnSpc>
                          <a:spcPts val="182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Туризм и индустрия гостеприимства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40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МСП и поддержка </a:t>
                      </a:r>
                      <a:r>
                        <a:rPr kumimoji="0" lang="ru-RU" sz="16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инициативы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10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экономика РФ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203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753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5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Комплексный план модернизации     и расширения магистральной инфраструктуры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7897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87759"/>
              </p:ext>
            </p:extLst>
          </p:nvPr>
        </p:nvGraphicFramePr>
        <p:xfrm>
          <a:off x="323527" y="1484783"/>
          <a:ext cx="8568952" cy="3845938"/>
        </p:xfrm>
        <a:graphic>
          <a:graphicData uri="http://schemas.openxmlformats.org/drawingml/2006/table">
            <a:tbl>
              <a:tblPr/>
              <a:tblGrid>
                <a:gridCol w="371678"/>
                <a:gridCol w="3452483"/>
                <a:gridCol w="778995"/>
                <a:gridCol w="991449"/>
                <a:gridCol w="991449"/>
                <a:gridCol w="991449"/>
                <a:gridCol w="991449"/>
              </a:tblGrid>
              <a:tr h="7656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marL="0" indent="0"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инфраструктурного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Объем инфраструктурного бюджетного кредита (ИБК)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Процентные платежи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за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2022 - 2038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гг.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Итого 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расходы 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погашение и 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обслужива-ние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ИБК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1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2023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Архангельске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3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Северодвинске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5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608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88640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за счет бюджетного кредита  из федерального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2022 - 2023 годах на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финансовое обеспечение реализации инфраструктурных проектов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9" y="5611201"/>
            <a:ext cx="85689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Утвержденный дефицит бюджета субъекта Российской Федерации может превысить установленный соглашениями о реструктуризации показатель (10 %) на сумму  бюджетных ассигнований, направленных на реализацию инфраструктурных проектов за счет бюджетных кредитов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0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88640"/>
            <a:ext cx="91440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Государственные программы Архангельской области на 2022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35777979"/>
              </p:ext>
            </p:extLst>
          </p:nvPr>
        </p:nvGraphicFramePr>
        <p:xfrm>
          <a:off x="-2268252" y="702396"/>
          <a:ext cx="105851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779912" y="761239"/>
            <a:ext cx="5156824" cy="504056"/>
          </a:xfrm>
          <a:prstGeom prst="roundRect">
            <a:avLst/>
          </a:prstGeom>
          <a:noFill/>
          <a:ln>
            <a:solidFill>
              <a:srgbClr val="8AC0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ГП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3212976"/>
          <a:ext cx="9144000" cy="36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35496" y="545830"/>
            <a:ext cx="2016224" cy="876259"/>
          </a:xfrm>
          <a:prstGeom prst="roundRect">
            <a:avLst/>
          </a:prstGeom>
          <a:solidFill>
            <a:srgbClr val="CCE4E6"/>
          </a:solidFill>
          <a:ln>
            <a:solidFill>
              <a:srgbClr val="8AC0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РАСХОДЫ бюджета на 2022 г.   -120 754 млн.руб.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8502</TotalTime>
  <Words>1758</Words>
  <Application>Microsoft Office PowerPoint</Application>
  <PresentationFormat>Экран (4:3)</PresentationFormat>
  <Paragraphs>605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Franklin Gothic Book</vt:lpstr>
      <vt:lpstr>Georgia</vt:lpstr>
      <vt:lpstr>Times New Roman</vt:lpstr>
      <vt:lpstr>Trebuchet MS</vt:lpstr>
      <vt:lpstr>Wingdings 2</vt:lpstr>
      <vt:lpstr>Wingdings 3</vt:lpstr>
      <vt:lpstr>Городская</vt:lpstr>
      <vt:lpstr>         ДЕПУТАТСКИЕ СЛУШАНИЯ   «О проекте областного закона  «Об областном бюджете на 2022 год  и на плановый период  2023 и 2024 годов»   </vt:lpstr>
      <vt:lpstr> Структура налоговых и неналоговых доходов  по уровням бюджетной системы  (исходя из показателей прогноза СЭР Архангельской области и Ненецкого АО) 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Доходы  областного бюджета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Отдельные сопоставимые виды нецелевой финансовой поддержки                               муниципальных образований</vt:lpstr>
      <vt:lpstr>Презентация PowerPoint</vt:lpstr>
      <vt:lpstr>1. Областная адресная инвестиционная программа на 2022 год  </vt:lpstr>
      <vt:lpstr>Общие параметры областного бюджета на 2021 - 2022 годы </vt:lpstr>
      <vt:lpstr>Общие параметры областного бюджета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1067</cp:revision>
  <cp:lastPrinted>2021-11-24T14:43:49Z</cp:lastPrinted>
  <dcterms:created xsi:type="dcterms:W3CDTF">2013-10-05T06:58:27Z</dcterms:created>
  <dcterms:modified xsi:type="dcterms:W3CDTF">2021-11-25T08:07:46Z</dcterms:modified>
</cp:coreProperties>
</file>