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8"/>
  </p:notesMasterIdLst>
  <p:handoutMasterIdLst>
    <p:handoutMasterId r:id="rId9"/>
  </p:handoutMasterIdLst>
  <p:sldIdLst>
    <p:sldId id="469" r:id="rId2"/>
    <p:sldId id="462" r:id="rId3"/>
    <p:sldId id="466" r:id="rId4"/>
    <p:sldId id="471" r:id="rId5"/>
    <p:sldId id="470" r:id="rId6"/>
    <p:sldId id="472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B6B"/>
    <a:srgbClr val="3E3F68"/>
    <a:srgbClr val="AEAFCE"/>
    <a:srgbClr val="EAEAEA"/>
    <a:srgbClr val="FF7979"/>
    <a:srgbClr val="8889B6"/>
    <a:srgbClr val="64A1A4"/>
    <a:srgbClr val="5F2E60"/>
    <a:srgbClr val="558E91"/>
    <a:srgbClr val="6BB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8811" autoAdjust="0"/>
  </p:normalViewPr>
  <p:slideViewPr>
    <p:cSldViewPr>
      <p:cViewPr varScale="1">
        <p:scale>
          <a:sx n="63" d="100"/>
          <a:sy n="63" d="100"/>
        </p:scale>
        <p:origin x="15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451566-1808-454F-9E5E-38384A198399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F44A61-7256-4B04-A89F-0D77740F3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29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B05544-E7E5-4D3C-A4FC-51BE753958A1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111048-93A1-4227-AE86-A51E75E9C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80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6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C084-5D9D-4BDC-A383-4A2D931B68F1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FB32F5-7F67-422B-912C-A579769F5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982B-DD4E-44D9-9861-080A7CF909E8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21DB-3577-4302-ADC3-CBFB78EC9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8CD6-F1A5-4215-862E-AE4E2F034D84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CCDA-8433-48A4-B420-6360A8E15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2023-2E3E-437F-A40B-331CA064E9AB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751C-0732-4E85-9E12-73D53E728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4FC5-51ED-4258-B3D1-BC0E9F9A1156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E3F1-A33A-444E-8B68-5FADE93D6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FC80-4B6E-40D1-83C5-FD768453C1D0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EC62-5FE4-4323-B87E-BC3B60262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035BFB-052A-414A-B2D2-DD7EFB849D1B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051DD9-4B9A-4D34-9E55-99E4A31A2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94C8-D332-4A36-965F-C10ECADB00B5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38E8-774C-49C1-98FD-48E1BB0BE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E8D1-89B7-41BC-9A09-19FF767701F8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AD89-D265-43ED-8263-004EF44C9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D220C-A887-483C-9BAD-33721A55DCC2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574A7-BD6D-436D-AD67-F815DA976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1E29-F94C-40F0-8B05-16C4B1E2F77B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CCD4-9922-4622-92C3-8DD2AF31D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7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7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F23ECF-7B02-456F-A547-0E0EBEA573A1}" type="datetimeFigureOut">
              <a:rPr lang="ru-RU"/>
              <a:pPr>
                <a:defRPr/>
              </a:pPr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A67BB1-0217-4700-BB31-16B95AC96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0" r:id="rId2"/>
    <p:sldLayoutId id="2147483829" r:id="rId3"/>
    <p:sldLayoutId id="2147483828" r:id="rId4"/>
    <p:sldLayoutId id="2147483832" r:id="rId5"/>
    <p:sldLayoutId id="2147483833" r:id="rId6"/>
    <p:sldLayoutId id="2147483827" r:id="rId7"/>
    <p:sldLayoutId id="2147483826" r:id="rId8"/>
    <p:sldLayoutId id="2147483825" r:id="rId9"/>
    <p:sldLayoutId id="2147483824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58200" cy="1470025"/>
          </a:xfrm>
        </p:spPr>
        <p:txBody>
          <a:bodyPr/>
          <a:lstStyle/>
          <a:p>
            <a:r>
              <a:rPr lang="ru-RU" sz="3600" dirty="0" smtClean="0"/>
              <a:t>Информация об исполнении областного бюджета в январе 2023 года в условиях перехода налогоплательщиков на Единый налоговый платеж и Единый </a:t>
            </a:r>
            <a:r>
              <a:rPr lang="ru-RU" sz="3600" dirty="0" err="1" smtClean="0"/>
              <a:t>наловый</a:t>
            </a:r>
            <a:r>
              <a:rPr lang="ru-RU" sz="3600" dirty="0" smtClean="0"/>
              <a:t> счет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81128"/>
            <a:ext cx="8147248" cy="1071410"/>
          </a:xfrm>
        </p:spPr>
        <p:txBody>
          <a:bodyPr/>
          <a:lstStyle/>
          <a:p>
            <a:r>
              <a:rPr lang="ru-RU" dirty="0" smtClean="0"/>
              <a:t>Министр финансов Архангельской области</a:t>
            </a:r>
          </a:p>
          <a:p>
            <a:r>
              <a:rPr lang="ru-RU" dirty="0" smtClean="0"/>
              <a:t>Усачева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64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8943851" cy="5103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28"/>
                <a:gridCol w="1008112"/>
                <a:gridCol w="936104"/>
                <a:gridCol w="864096"/>
                <a:gridCol w="1080120"/>
                <a:gridCol w="1131491"/>
              </a:tblGrid>
              <a:tr h="3812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</a:t>
                      </a: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январь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b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2022 г.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январь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2023 г.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/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ts val="1400"/>
                        </a:lnSpc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Темп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роста </a:t>
                      </a:r>
                    </a:p>
                    <a:p>
                      <a:pPr algn="ctr" rtl="0" fontAlgn="ctr">
                        <a:lnSpc>
                          <a:spcPts val="1400"/>
                        </a:lnSpc>
                      </a:pP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к  январю</a:t>
                      </a:r>
                    </a:p>
                    <a:p>
                      <a:pPr algn="ctr" rtl="0" fontAlgn="ctr">
                        <a:lnSpc>
                          <a:spcPts val="1400"/>
                        </a:lnSpc>
                      </a:pP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2022 г.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, </a:t>
                      </a:r>
                    </a:p>
                    <a:p>
                      <a:pPr algn="ctr" rtl="0" fontAlgn="ctr">
                        <a:lnSpc>
                          <a:spcPts val="1400"/>
                        </a:lnSpc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%               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</a:tr>
              <a:tr h="581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911" marR="5911" marT="5911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факт</a:t>
                      </a:r>
                      <a:endParaRPr lang="ru-RU" sz="1400" b="1" i="0" u="none" strike="noStrike" baseline="0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исполнение плана,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910" marR="5910" marT="591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 налоговые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 неналоговые доходы, </a:t>
                      </a:r>
                    </a:p>
                    <a:p>
                      <a:pPr algn="l" rtl="0" fontAlgn="ctr"/>
                      <a:r>
                        <a:rPr lang="ru-RU" sz="14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числе,</a:t>
                      </a:r>
                    </a:p>
                    <a:p>
                      <a:pPr algn="l" rtl="0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от УФК по Тульской области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336</a:t>
                      </a:r>
                    </a:p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071</a:t>
                      </a:r>
                    </a:p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241</a:t>
                      </a:r>
                    </a:p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74,8</a:t>
                      </a:r>
                    </a:p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организаций </a:t>
                      </a: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НДФЛ </a:t>
                      </a: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</a:t>
                      </a: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организаций </a:t>
                      </a: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8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добычу полезных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ископаемых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платежи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платежи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716" marR="45716" marT="45714" marB="45714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235*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4,1 раза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28"/>
          <p:cNvGrpSpPr/>
          <p:nvPr/>
        </p:nvGrpSpPr>
        <p:grpSpPr>
          <a:xfrm>
            <a:off x="0" y="0"/>
            <a:ext cx="9144000" cy="1116013"/>
            <a:chOff x="3563888" y="-1196752"/>
            <a:chExt cx="9144000" cy="1196752"/>
          </a:xfrm>
          <a:solidFill>
            <a:srgbClr val="E5E5EF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3563888" y="-1196752"/>
              <a:ext cx="9144000" cy="11967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7" name="Picture 3" descr="G:\groups1\all\Krupets\5 ИНЦИДЕНТ, СОЦ.СЕТИ\03Группа ВК\1. VK -МФАО\ава и обложка МФ АО\minfi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4526" y="-1176114"/>
              <a:ext cx="1054100" cy="1054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671" name="Rectangle 37"/>
          <p:cNvSpPr>
            <a:spLocks noChangeArrowheads="1"/>
          </p:cNvSpPr>
          <p:nvPr/>
        </p:nvSpPr>
        <p:spPr bwMode="auto">
          <a:xfrm>
            <a:off x="0" y="188913"/>
            <a:ext cx="9144000" cy="868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по налоговым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 неналоговым доходам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 январе 2023 года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73" name="TextBox 20"/>
          <p:cNvSpPr txBox="1">
            <a:spLocks noChangeArrowheads="1"/>
          </p:cNvSpPr>
          <p:nvPr/>
        </p:nvSpPr>
        <p:spPr bwMode="auto">
          <a:xfrm>
            <a:off x="7416800" y="985838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9633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Включает пени  в рамках ЕНС, администрируемые налоговыми органами (195 млн. руб.);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2023 года пени поступали по коду соответствующего налога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8"/>
          <p:cNvGrpSpPr/>
          <p:nvPr/>
        </p:nvGrpSpPr>
        <p:grpSpPr>
          <a:xfrm>
            <a:off x="0" y="0"/>
            <a:ext cx="9144000" cy="1116013"/>
            <a:chOff x="3563888" y="-1196752"/>
            <a:chExt cx="9144000" cy="1196752"/>
          </a:xfrm>
          <a:solidFill>
            <a:srgbClr val="E5E5EF"/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3563888" y="-1196752"/>
              <a:ext cx="9144000" cy="11967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6" name="Picture 3" descr="G:\groups1\all\Krupets\5 ИНЦИДЕНТ, СОЦ.СЕТИ\03Группа ВК\1. VK -МФАО\ава и обложка МФ АО\minfi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4526" y="-1176114"/>
              <a:ext cx="1054100" cy="1054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984776" cy="792088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поступлений в областной бюджет Архангельской области в январе 2022-2023 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7416800" y="985838"/>
            <a:ext cx="157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pic>
        <p:nvPicPr>
          <p:cNvPr id="10" name="Рисунок 9" descr="Графи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484784"/>
            <a:ext cx="8773750" cy="46869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945086-E9F4-4608-930B-D2C1CBE8CC9D}" type="slidenum">
              <a:rPr lang="ru-RU" altLang="ru-RU">
                <a:solidFill>
                  <a:srgbClr val="FFFFFF"/>
                </a:solidFill>
              </a:rPr>
              <a:pPr/>
              <a:t>4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028" name="Номер слайда 3"/>
          <p:cNvSpPr txBox="1">
            <a:spLocks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A7D5FF8-FB91-446E-BE1D-F56CFE2CAD73}" type="slidenum">
              <a:rPr lang="ru-RU" altLang="ru-RU">
                <a:solidFill>
                  <a:srgbClr val="FFFFFF"/>
                </a:solidFill>
              </a:rPr>
              <a:pPr algn="r" eaLnBrk="1" hangingPunct="1"/>
              <a:t>4</a:t>
            </a:fld>
            <a:endParaRPr lang="ru-RU" altLang="ru-RU">
              <a:solidFill>
                <a:srgbClr val="FFFFFF"/>
              </a:solidFill>
            </a:endParaRPr>
          </a:p>
        </p:txBody>
      </p:sp>
      <p:grpSp>
        <p:nvGrpSpPr>
          <p:cNvPr id="1029" name="Группа 28"/>
          <p:cNvGrpSpPr>
            <a:grpSpLocks/>
          </p:cNvGrpSpPr>
          <p:nvPr/>
        </p:nvGrpSpPr>
        <p:grpSpPr bwMode="auto">
          <a:xfrm>
            <a:off x="0" y="0"/>
            <a:ext cx="9144000" cy="1196975"/>
            <a:chOff x="0" y="0"/>
            <a:chExt cx="9144000" cy="11967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solidFill>
              <a:srgbClr val="E5E5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035" name="Picture 3" descr="G:\groups1\all\Krupets\5 ИНЦИДЕНТ, СОЦ.СЕТИ\03Группа ВК\1. VK -МФАО\ава и обложка МФ АО\minfi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8" y="20638"/>
              <a:ext cx="1054100" cy="1054100"/>
            </a:xfrm>
            <a:prstGeom prst="rect">
              <a:avLst/>
            </a:prstGeom>
            <a:solidFill>
              <a:srgbClr val="E5E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  Динамика расходов областного бюджета </a:t>
            </a:r>
          </a:p>
          <a:p>
            <a:pPr algn="ctr" eaLnBrk="1" hangingPunct="1">
              <a:defRPr/>
            </a:pPr>
            <a:r>
              <a:rPr lang="ru-RU" alt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за январь 2022 г. и январь 2023 г.</a:t>
            </a:r>
            <a:endParaRPr lang="ru-RU" altLang="ru-RU" sz="28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31" name="TextBox 32"/>
          <p:cNvSpPr txBox="1">
            <a:spLocks noChangeArrowheads="1"/>
          </p:cNvSpPr>
          <p:nvPr/>
        </p:nvSpPr>
        <p:spPr bwMode="auto">
          <a:xfrm>
            <a:off x="8702675" y="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>
                <a:solidFill>
                  <a:srgbClr val="4E4F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graphicFrame>
        <p:nvGraphicFramePr>
          <p:cNvPr id="1026" name="Диаграмма 10"/>
          <p:cNvGraphicFramePr>
            <a:graphicFrameLocks/>
          </p:cNvGraphicFramePr>
          <p:nvPr/>
        </p:nvGraphicFramePr>
        <p:xfrm>
          <a:off x="344488" y="1762125"/>
          <a:ext cx="8670925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8669263" imgH="4163929" progId="Excel.Chart.8">
                  <p:embed/>
                </p:oleObj>
              </mc:Choice>
              <mc:Fallback>
                <p:oleObj r:id="rId4" imgW="8669263" imgH="416392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762125"/>
                        <a:ext cx="8670925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Box 11"/>
          <p:cNvSpPr txBox="1">
            <a:spLocks noChangeArrowheads="1"/>
          </p:cNvSpPr>
          <p:nvPr/>
        </p:nvSpPr>
        <p:spPr bwMode="auto">
          <a:xfrm>
            <a:off x="8101013" y="5500688"/>
            <a:ext cx="547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</p:txBody>
      </p:sp>
      <p:sp>
        <p:nvSpPr>
          <p:cNvPr id="1033" name="TextBox 12"/>
          <p:cNvSpPr txBox="1">
            <a:spLocks noChangeArrowheads="1"/>
          </p:cNvSpPr>
          <p:nvPr/>
        </p:nvSpPr>
        <p:spPr bwMode="auto">
          <a:xfrm>
            <a:off x="250825" y="1412875"/>
            <a:ext cx="1084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717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6F111A-5276-4E6C-9D2C-93A8C782B58C}" type="slidenum">
              <a:rPr lang="ru-RU" altLang="ru-RU">
                <a:solidFill>
                  <a:srgbClr val="FFFFFF"/>
                </a:solidFill>
              </a:rPr>
              <a:pPr/>
              <a:t>5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18435" name="Номер слайда 3"/>
          <p:cNvSpPr txBox="1">
            <a:spLocks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6EB520C-4725-41EA-9B84-5468C1E385B6}" type="slidenum">
              <a:rPr lang="ru-RU" altLang="ru-RU">
                <a:solidFill>
                  <a:srgbClr val="FFFFFF"/>
                </a:solidFill>
              </a:rPr>
              <a:pPr algn="r" eaLnBrk="1" hangingPunct="1"/>
              <a:t>5</a:t>
            </a:fld>
            <a:endParaRPr lang="ru-RU" altLang="ru-RU">
              <a:solidFill>
                <a:srgbClr val="FFFFFF"/>
              </a:solidFill>
            </a:endParaRPr>
          </a:p>
        </p:txBody>
      </p:sp>
      <p:grpSp>
        <p:nvGrpSpPr>
          <p:cNvPr id="18436" name="Группа 28"/>
          <p:cNvGrpSpPr>
            <a:grpSpLocks/>
          </p:cNvGrpSpPr>
          <p:nvPr/>
        </p:nvGrpSpPr>
        <p:grpSpPr bwMode="auto">
          <a:xfrm>
            <a:off x="0" y="0"/>
            <a:ext cx="9144000" cy="1196975"/>
            <a:chOff x="0" y="0"/>
            <a:chExt cx="9144000" cy="11967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4000" cy="1196752"/>
            </a:xfrm>
            <a:prstGeom prst="rect">
              <a:avLst/>
            </a:prstGeom>
            <a:solidFill>
              <a:srgbClr val="E5E5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8515" name="Picture 3" descr="G:\groups1\all\Krupets\5 ИНЦИДЕНТ, СОЦ.СЕТИ\03Группа ВК\1. VK -МФАО\ава и обложка МФ АО\minfi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8" y="20638"/>
              <a:ext cx="1054100" cy="1054100"/>
            </a:xfrm>
            <a:prstGeom prst="rect">
              <a:avLst/>
            </a:prstGeom>
            <a:solidFill>
              <a:srgbClr val="E5E5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  Общие характеристики исполнения областного бюджета за январь 2022 г. и январь 2023 г.</a:t>
            </a:r>
            <a:endParaRPr lang="ru-RU" altLang="ru-RU" sz="28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4800" y="1293813"/>
          <a:ext cx="8569325" cy="411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601"/>
                <a:gridCol w="1800278"/>
                <a:gridCol w="1598657"/>
                <a:gridCol w="1281789"/>
              </a:tblGrid>
              <a:tr h="580242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89027" marR="89027" marT="46287" marB="4628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2022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</a:t>
                      </a:r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руб.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36005" marR="36005" marT="46287" marB="4628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2023,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36005" marR="36005" marT="46287" marB="4628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%</a:t>
                      </a:r>
                    </a:p>
                  </a:txBody>
                  <a:tcPr marL="36005" marR="36005" marT="46287" marB="4628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</a:tr>
              <a:tr h="571188">
                <a:tc>
                  <a:txBody>
                    <a:bodyPr/>
                    <a:lstStyle/>
                    <a:p>
                      <a:pPr algn="l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  <a:p>
                      <a:pPr algn="l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6 284,5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6 742,7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+7%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9">
                <a:tc>
                  <a:txBody>
                    <a:bodyPr/>
                    <a:lstStyle/>
                    <a:p>
                      <a:pPr algn="l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4 336,1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3 241,4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-25%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1 948,4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3 501,4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+80%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1 024,2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2 072,0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+102%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435,2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2000" b="0" i="0" u="none" strike="noStrike" baseline="0" dirty="0" smtClean="0">
                          <a:latin typeface="Times New Roman"/>
                        </a:rPr>
                        <a:t> 173,3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+170%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326,9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baseline="0" dirty="0" smtClean="0">
                          <a:latin typeface="Times New Roman"/>
                        </a:rPr>
                        <a:t>134,7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-59%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иные МБТ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baseline="0" dirty="0" smtClean="0"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-79%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75,4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baseline="0" dirty="0" smtClean="0">
                          <a:latin typeface="Times New Roman"/>
                        </a:rPr>
                        <a:t>102,7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0" i="0" u="none" strike="noStrike" dirty="0" smtClean="0">
                          <a:latin typeface="Times New Roman"/>
                        </a:rPr>
                        <a:t>+36%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448408">
                <a:tc>
                  <a:txBody>
                    <a:bodyPr/>
                    <a:lstStyle/>
                    <a:p>
                      <a:pPr algn="l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6 032,9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7 552,9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25%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  <a:tr h="432038">
                <a:tc>
                  <a:txBody>
                    <a:bodyPr/>
                    <a:lstStyle/>
                    <a:p>
                      <a:pPr algn="l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/  ПРОФИЦИТ (+)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+251,6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r>
                        <a:rPr lang="ru-RU" sz="2000" b="1" i="0" u="none" strike="noStrike" dirty="0" smtClean="0">
                          <a:latin typeface="Times New Roman"/>
                        </a:rPr>
                        <a:t>-810,1</a:t>
                      </a: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900"/>
                        </a:lnSpc>
                      </a:pPr>
                      <a:endParaRPr lang="ru-RU" sz="2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04800" y="5732463"/>
          <a:ext cx="8569325" cy="93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590"/>
                <a:gridCol w="2448379"/>
                <a:gridCol w="2304356"/>
              </a:tblGrid>
              <a:tr h="497482">
                <a:tc>
                  <a:txBody>
                    <a:bodyPr/>
                    <a:lstStyle/>
                    <a:p>
                      <a:pPr algn="l" fontAlgn="t"/>
                      <a:endParaRPr lang="ru-RU" sz="2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01.01.2023, 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млн. руб.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01.02.2023,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млн. руб.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6AB"/>
                    </a:solidFill>
                  </a:tcPr>
                </a:tc>
              </a:tr>
              <a:tr h="43914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ГОСУДАРСТВЕННЫЙ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ДОЛГ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46 578,1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46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360,0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22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2CB147-7B0D-4B0A-8BDB-4CBF317549C3}" type="slidenum">
              <a:rPr lang="ru-RU" altLang="ru-RU">
                <a:solidFill>
                  <a:srgbClr val="FFFFFF"/>
                </a:solidFill>
              </a:rPr>
              <a:pPr/>
              <a:t>6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E5E5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2" name="Picture 3" descr="G:\groups1\all\Krupets\5 ИНЦИДЕНТ, СОЦ.СЕТИ\03Группа ВК\1. VK -МФАО\ава и обложка МФ АО\minf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0638"/>
            <a:ext cx="1054100" cy="1054100"/>
          </a:xfrm>
          <a:prstGeom prst="rect">
            <a:avLst/>
          </a:prstGeom>
          <a:solidFill>
            <a:srgbClr val="E5E5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0" tIns="45220" rIns="90440" bIns="45220">
            <a:spAutoFit/>
          </a:bodyPr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областного бюджета </a:t>
            </a:r>
          </a:p>
          <a:p>
            <a:pPr algn="ctr"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 31.01.2022 и 31.01.2023</a:t>
            </a: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109"/>
          <p:cNvGraphicFramePr>
            <a:graphicFrameLocks noGrp="1"/>
          </p:cNvGraphicFramePr>
          <p:nvPr/>
        </p:nvGraphicFramePr>
        <p:xfrm>
          <a:off x="242888" y="1268413"/>
          <a:ext cx="8642351" cy="5278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895"/>
                <a:gridCol w="767981"/>
                <a:gridCol w="768792"/>
                <a:gridCol w="864958"/>
                <a:gridCol w="771145"/>
                <a:gridCol w="771145"/>
                <a:gridCol w="771145"/>
                <a:gridCol w="771145"/>
                <a:gridCol w="771145"/>
              </a:tblGrid>
              <a:tr h="279476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89023" marR="89023" marT="46292" marB="462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31.01.2022</a:t>
                      </a:r>
                    </a:p>
                  </a:txBody>
                  <a:tcPr marL="36003" marR="36003" marT="46292" marB="462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3" marR="3600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3" marR="3600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31.01.2023</a:t>
                      </a:r>
                    </a:p>
                  </a:txBody>
                  <a:tcPr marL="36003" marR="36003" marT="46292" marB="462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3" marR="3600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3" marR="3600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показателей, %</a:t>
                      </a:r>
                    </a:p>
                  </a:txBody>
                  <a:tcPr marL="36003" marR="36003" marT="46292" marB="4629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3" marR="3600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</a:tr>
              <a:tr h="512484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23" marR="89023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ЛБО 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 год,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Касс.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,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 руб.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Исполнение ЛБО, 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ЛБО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год,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Касс.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, </a:t>
                      </a:r>
                      <a:endParaRPr lang="ru-RU" sz="11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</a:t>
                      </a:r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Исполнение ЛБО, 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ЛБО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</a:tr>
              <a:tr h="333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4=3/2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7=6/5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8=5/2*100-100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9=6/3*100-100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7BAE"/>
                    </a:solidFill>
                  </a:tcPr>
                </a:tc>
              </a:tr>
              <a:tr h="285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6 849,65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186,97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7 309,96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252,69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35%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A"/>
                    </a:solidFill>
                  </a:tcPr>
                </a:tc>
              </a:tr>
              <a:tr h="558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экономика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(в т.ч. сельское хозяйство и Дорожный фонд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21 404,54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261,76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25 538,93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477,86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83%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14 471,25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744,55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15 850,94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752,59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196,61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3,96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1 859,56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539,06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846%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13526%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30 036,67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1 628,45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33 320,62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1 947,85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1 710,01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66,58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2 810,91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62,70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64%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-6%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13 249,23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352,00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12 731,74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596,84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-4%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29 330,16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2 080,86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28 923,19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2 129,55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-1%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905,67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63,10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1 413,07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74,13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56%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17%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161,62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164,23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государственного (муниципального) долга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3 274,78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72,38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2 805,49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29,82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-14%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-59%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1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7 072,35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566,27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8%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8 353,71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683,76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latin typeface="Times New Roman"/>
                        </a:rPr>
                        <a:t>8%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128 662,55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6 032,88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141 082,36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7 552,86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latin typeface="Times New Roman"/>
                        </a:rPr>
                        <a:t>25%</a:t>
                      </a: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580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40" tIns="45220" rIns="90440" bIns="45220">
            <a:spAutoFit/>
          </a:bodyPr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191458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438086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11617</TotalTime>
  <Words>647</Words>
  <Application>Microsoft Office PowerPoint</Application>
  <PresentationFormat>Экран (4:3)</PresentationFormat>
  <Paragraphs>295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Franklin Gothic Book</vt:lpstr>
      <vt:lpstr>Georgia</vt:lpstr>
      <vt:lpstr>Times New Roman</vt:lpstr>
      <vt:lpstr>Trebuchet MS</vt:lpstr>
      <vt:lpstr>Wingdings 2</vt:lpstr>
      <vt:lpstr>Городская</vt:lpstr>
      <vt:lpstr>Microsoft Excel Chart</vt:lpstr>
      <vt:lpstr>Информация об исполнении областного бюджета в январе 2023 года в условиях перехода налогоплательщиков на Единый налоговый платеж и Единый наловый счет</vt:lpstr>
      <vt:lpstr>Презентация PowerPoint</vt:lpstr>
      <vt:lpstr>Динамика поступлений в областной бюджет Архангельской области в январе 2022-2023 г.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A</cp:lastModifiedBy>
  <cp:revision>1318</cp:revision>
  <cp:lastPrinted>2021-12-10T13:36:41Z</cp:lastPrinted>
  <dcterms:created xsi:type="dcterms:W3CDTF">2013-03-31T10:10:36Z</dcterms:created>
  <dcterms:modified xsi:type="dcterms:W3CDTF">2023-02-13T06:29:09Z</dcterms:modified>
</cp:coreProperties>
</file>