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5" r:id="rId2"/>
    <p:sldId id="301" r:id="rId3"/>
    <p:sldId id="302" r:id="rId4"/>
    <p:sldId id="271" r:id="rId5"/>
    <p:sldId id="288" r:id="rId6"/>
    <p:sldId id="280" r:id="rId7"/>
    <p:sldId id="298" r:id="rId8"/>
    <p:sldId id="297" r:id="rId9"/>
    <p:sldId id="303" r:id="rId10"/>
    <p:sldId id="304" r:id="rId11"/>
    <p:sldId id="275" r:id="rId12"/>
    <p:sldId id="281" r:id="rId13"/>
    <p:sldId id="277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0" autoAdjust="0"/>
    <p:restoredTop sz="87719" autoAdjust="0"/>
  </p:normalViewPr>
  <p:slideViewPr>
    <p:cSldViewPr>
      <p:cViewPr>
        <p:scale>
          <a:sx n="100" d="100"/>
          <a:sy n="100" d="100"/>
        </p:scale>
        <p:origin x="-124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17552747297976"/>
          <c:y val="2.2012183831426151E-2"/>
          <c:w val="0.81564607727693184"/>
          <c:h val="0.558792389568654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2263</c:v>
                </c:pt>
                <c:pt idx="1">
                  <c:v>3269</c:v>
                </c:pt>
                <c:pt idx="2">
                  <c:v>4483</c:v>
                </c:pt>
                <c:pt idx="3">
                  <c:v>5861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работники с зарплатой, требуемой доведения до МРОТ   с 01.01.2019        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857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198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416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662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1857</c:v>
                </c:pt>
                <c:pt idx="1">
                  <c:v>2198</c:v>
                </c:pt>
                <c:pt idx="2">
                  <c:v>2416</c:v>
                </c:pt>
                <c:pt idx="3">
                  <c:v>2662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работники с зарплатой выше МРОТ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260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814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329</a:t>
                    </a:r>
                    <a:endParaRPr lang="en-US" sz="1400" baseline="0" dirty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717</c:v>
                </c:pt>
                <c:pt idx="1">
                  <c:v>1260</c:v>
                </c:pt>
                <c:pt idx="2">
                  <c:v>1814</c:v>
                </c:pt>
                <c:pt idx="3">
                  <c:v>2329</c:v>
                </c:pt>
              </c:numCache>
            </c:numRef>
          </c:val>
        </c:ser>
        <c:dLbls>
          <c:showVal val="1"/>
        </c:dLbls>
        <c:overlap val="100"/>
        <c:axId val="142077312"/>
        <c:axId val="142255232"/>
      </c:barChart>
      <c:catAx>
        <c:axId val="142077312"/>
        <c:scaling>
          <c:orientation val="minMax"/>
        </c:scaling>
        <c:axPos val="b"/>
        <c:tickLblPos val="nextTo"/>
        <c:crossAx val="142255232"/>
        <c:crosses val="autoZero"/>
        <c:auto val="1"/>
        <c:lblAlgn val="ctr"/>
        <c:lblOffset val="100"/>
      </c:catAx>
      <c:valAx>
        <c:axId val="14225523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42077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068092966484873"/>
          <c:y val="0.69493704403214462"/>
          <c:w val="0.88864083339630906"/>
          <c:h val="0.262359182313076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0.76629</cdr:x>
      <cdr:y>0.01493</cdr:y>
    </cdr:from>
    <cdr:to>
      <cdr:x>0.91398</cdr:x>
      <cdr:y>0.09448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08692" y="80631"/>
          <a:ext cx="1235174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10 852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0.55965</cdr:x>
      <cdr:y>0.1194</cdr:y>
    </cdr:from>
    <cdr:to>
      <cdr:x>0.66297</cdr:x>
      <cdr:y>0.18304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80520" y="576064"/>
          <a:ext cx="864096" cy="307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8 713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0.11104</cdr:x>
      <cdr:y>0.28638</cdr:y>
    </cdr:from>
    <cdr:to>
      <cdr:x>0.2583</cdr:x>
      <cdr:y>0.36593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928694" y="1546624"/>
          <a:ext cx="1231539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4 837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0.3444</cdr:x>
      <cdr:y>0.20896</cdr:y>
    </cdr:from>
    <cdr:to>
      <cdr:x>0.46494</cdr:x>
      <cdr:y>0.28851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880320" y="1008112"/>
          <a:ext cx="1008108" cy="38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6 727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0.24969</cdr:x>
      <cdr:y>0.28</cdr:y>
    </cdr:from>
    <cdr:to>
      <cdr:x>0.37023</cdr:x>
      <cdr:y>0.36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2088232" y="1512168"/>
          <a:ext cx="100811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0.41855</cdr:x>
      <cdr:y>0.1402</cdr:y>
    </cdr:from>
    <cdr:to>
      <cdr:x>0.5846</cdr:x>
      <cdr:y>0.20687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500462" y="757154"/>
          <a:ext cx="1388686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+ 1 986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0.62356</cdr:x>
      <cdr:y>0.04296</cdr:y>
    </cdr:from>
    <cdr:to>
      <cdr:x>0.77252</cdr:x>
      <cdr:y>0.10963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214974" y="232010"/>
          <a:ext cx="1245821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+ 2 139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0.23063</cdr:x>
      <cdr:y>0.23279</cdr:y>
    </cdr:from>
    <cdr:to>
      <cdr:x>0.35464</cdr:x>
      <cdr:y>0.28612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928826" y="1257220"/>
          <a:ext cx="1037140" cy="28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+1 890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0.45633</cdr:x>
      <cdr:y>0.18667</cdr:y>
    </cdr:from>
    <cdr:to>
      <cdr:x>0.57687</cdr:x>
      <cdr:y>0.28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3816424" y="1008112"/>
          <a:ext cx="1008112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0.65436</cdr:x>
      <cdr:y>0.08</cdr:y>
    </cdr:from>
    <cdr:to>
      <cdr:x>0.78351</cdr:x>
      <cdr:y>0.18667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5472608" y="432048"/>
          <a:ext cx="1080120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0.14521</cdr:x>
      <cdr:y>0.69577</cdr:y>
    </cdr:from>
    <cdr:to>
      <cdr:x>0.17965</cdr:x>
      <cdr:y>0.7491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1214446" y="3757550"/>
          <a:ext cx="288031" cy="28801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A06D-D1A4-4F22-ADC1-458F9E2BE9CB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761540D-8DDA-422D-AA48-D87A81D44DB7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E5C0EC-C530-4883-A87B-D8A1E4D6657A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5859-3979-4D25-8EED-096C847E279A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2B7C-901A-4052-BB9F-ED840B4BEA3B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0015-45D4-4442-A616-2FDEBEE4773B}" type="datetime1">
              <a:rPr lang="ru-RU" smtClean="0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9F6E-795E-4976-B827-78CCC2BF8708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4932-5D68-4992-BE16-23C12839A87C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C1A6-A8A7-47B2-9E36-87481D82F223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8498C-F457-422A-84BF-4A29326B2857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751AAB-F872-4876-A951-12369E5FA1CF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B2F7-4F7F-4782-A3E0-B220108A6B27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BD46-3B03-4967-896C-CF5862BBCAF0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E63-48C0-42E6-A2BB-77F55B5AB9B4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AEDB07-62F6-476C-8218-0F5BC7BF9866}" type="datetime1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45820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2019 год и на плановый период 2020 и 20</a:t>
            </a:r>
            <a:r>
              <a:rPr lang="en-US" dirty="0" smtClean="0"/>
              <a:t>2</a:t>
            </a:r>
            <a:r>
              <a:rPr lang="ru-RU" dirty="0" smtClean="0"/>
              <a:t>1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72188" cy="2743772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09600" y="4052338"/>
            <a:ext cx="5972188" cy="218497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Министр финансов 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Архангельской области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Е.Ю. Усачева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Планируемые в проекте областного бюджета на 2019 год </a:t>
            </a:r>
          </a:p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20" y="1412776"/>
          <a:ext cx="8568952" cy="513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615"/>
                <a:gridCol w="1834017"/>
                <a:gridCol w="1512168"/>
                <a:gridCol w="1368152"/>
              </a:tblGrid>
              <a:tr h="268082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учтенные на реализацию нацпроектов в проекте областного бюджета на 2019 год (1 чтение) ВСЕГО,</a:t>
                      </a:r>
                      <a:r>
                        <a:rPr kumimoji="0" lang="ru-RU" sz="13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7292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средства,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средства,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1 467,8</a:t>
                      </a:r>
                    </a:p>
                  </a:txBody>
                  <a:tcPr marL="9525" marR="9525" marT="9525" marB="0" anchor="ctr"/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562,3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Наука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Малое и среднее предпринимательство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поддержка индивидуальной предпринимательской инициативы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650085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2019 год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42844" y="1000108"/>
          <a:ext cx="8820000" cy="5821680"/>
        </p:xfrm>
        <a:graphic>
          <a:graphicData uri="http://schemas.openxmlformats.org/drawingml/2006/table">
            <a:tbl>
              <a:tblPr/>
              <a:tblGrid>
                <a:gridCol w="3600000"/>
                <a:gridCol w="1044000"/>
                <a:gridCol w="1044000"/>
                <a:gridCol w="1044000"/>
                <a:gridCol w="1126180"/>
                <a:gridCol w="961820"/>
              </a:tblGrid>
              <a:tr h="586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за 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018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(+); снижение (-) к ожидаем.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(снижение)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687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75 310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+2,5 %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18 236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+ 1 867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75 483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+ 5 253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+ 7 %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 2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+ 2 994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342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61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41 063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+ 1 139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+ 2 п.п.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43834" y="71435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42844" y="1484783"/>
          <a:ext cx="8928000" cy="5337400"/>
        </p:xfrm>
        <a:graphic>
          <a:graphicData uri="http://schemas.openxmlformats.org/drawingml/2006/table">
            <a:tbl>
              <a:tblPr/>
              <a:tblGrid>
                <a:gridCol w="2880000"/>
                <a:gridCol w="1008000"/>
                <a:gridCol w="1008000"/>
                <a:gridCol w="1008000"/>
                <a:gridCol w="1008000"/>
                <a:gridCol w="1008000"/>
                <a:gridCol w="1008000"/>
              </a:tblGrid>
              <a:tr h="36131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показателя 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 конец 2018 года,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На конец 2019 года</a:t>
                      </a:r>
                      <a:r>
                        <a:rPr lang="ru-RU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45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tabLst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ожидаемые изменения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проект,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млн. руб.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прирост(+) (снижение(-)) к </a:t>
                      </a:r>
                      <a:r>
                        <a:rPr lang="ru-RU" sz="13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ожид.исп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прироста (+), 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снижения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71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 ГОСУДАРСТВЕННЫЙ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ДОЛГ, 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41 203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- 140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41 063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42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+ 1 139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+ 3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гарантии 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- 300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- 100 %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коммерческие кредиты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28 531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+ 8 %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- 4 %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9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 Уровень общего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госдолга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3. Уровень госдолга по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коммерческим кредитам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15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на 01.01.2019 (оценка) и на 01.01.2020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4282" y="1142984"/>
          <a:ext cx="8754709" cy="5626915"/>
        </p:xfrm>
        <a:graphic>
          <a:graphicData uri="http://schemas.openxmlformats.org/drawingml/2006/table">
            <a:tbl>
              <a:tblPr/>
              <a:tblGrid>
                <a:gridCol w="3857652"/>
                <a:gridCol w="1332239"/>
                <a:gridCol w="1157891"/>
                <a:gridCol w="1157891"/>
                <a:gridCol w="1249036"/>
              </a:tblGrid>
              <a:tr h="96102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917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70 687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60 994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67 116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19 143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17 557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выравнивание,                     на сбалансированность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11 009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10 787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10 987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10 892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15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- 6,0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 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42"/>
            <a:ext cx="8429625" cy="571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 областного бюджета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142844" y="1071546"/>
          <a:ext cx="8715436" cy="5788560"/>
        </p:xfrm>
        <a:graphic>
          <a:graphicData uri="http://schemas.openxmlformats.org/drawingml/2006/table">
            <a:tbl>
              <a:tblPr/>
              <a:tblGrid>
                <a:gridCol w="2558630"/>
                <a:gridCol w="1335152"/>
                <a:gridCol w="1036261"/>
                <a:gridCol w="1220194"/>
                <a:gridCol w="1223478"/>
                <a:gridCol w="1341721"/>
              </a:tblGrid>
              <a:tr h="1185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оценки 2018 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289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881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-864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к пред. году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20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214346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Налоговые и неналоговые источники дорожного фонда Архангельской области, млн.рублей</a:t>
            </a:r>
            <a:endParaRPr lang="ru-RU" sz="20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78251"/>
          <a:ext cx="8435279" cy="554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140"/>
                <a:gridCol w="1173296"/>
                <a:gridCol w="936104"/>
                <a:gridCol w="1080120"/>
                <a:gridCol w="1008112"/>
                <a:gridCol w="979507"/>
              </a:tblGrid>
              <a:tr h="2785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7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53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2 740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2 931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4 683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6 337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1 175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899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61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взыскания (штрафы) за нарушение законодательства РФ в области дорожного движения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00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вреда, причиненного автодорогам тр.  ср-ми, осуществляющими перевозки тяжеловесных 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крупногабар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грузов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97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3 811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3 958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6 201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7 858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 акцизы в целях реализации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национального проекта 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«Безопасные и качественные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автомобильные дороги»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2 980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06" y="1357298"/>
          <a:ext cx="8858313" cy="4873037"/>
        </p:xfrm>
        <a:graphic>
          <a:graphicData uri="http://schemas.openxmlformats.org/drawingml/2006/table">
            <a:tbl>
              <a:tblPr/>
              <a:tblGrid>
                <a:gridCol w="3060434"/>
                <a:gridCol w="1224136"/>
                <a:gridCol w="1152128"/>
                <a:gridCol w="1152128"/>
                <a:gridCol w="1152128"/>
                <a:gridCol w="1117359"/>
              </a:tblGrid>
              <a:tr h="97759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темп роста по РФ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81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межбюджетных трансфертов из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17 494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+ 2 609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674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978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477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оплаты труда  и иные цели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79,1 %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8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сбалансированность 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13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4 295*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2 107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196,3 %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143,4 %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3 367 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+ 635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123,2 %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37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1 493*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357222" y="714356"/>
            <a:ext cx="9144000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 виды межбюджетных трансфертов Архангельской области                    из федерального бюджета в 2018 </a:t>
            </a: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2019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Включая распределенные  проектом  ФЗ  объемы, заключенные  соглашения /проекты соглашений                 с ФОИВ, расчеты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500042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                           Архангельской области –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2017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1457400"/>
          <a:ext cx="83632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85918" y="5643578"/>
            <a:ext cx="28803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6143644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5925743"/>
              </p:ext>
            </p:extLst>
          </p:nvPr>
        </p:nvGraphicFramePr>
        <p:xfrm>
          <a:off x="285720" y="500042"/>
          <a:ext cx="8643998" cy="612150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43998"/>
              </a:tblGrid>
              <a:tr h="8077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2019 год</a:t>
                      </a:r>
                      <a:endParaRPr lang="ru-R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523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«указных» категорий работников исходя из сохранения в 2019 – 2021 годах целевых показателей, установленных на 2018 год «дорожными картами» (в том числе учет в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субвенциях, субсидиях и дотациях МО)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120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МРОТ с 01.01.2019  до 11 280 рублей (на 1%);</a:t>
                      </a:r>
                    </a:p>
                  </a:txBody>
                  <a:tcPr anchor="ctr"/>
                </a:tc>
              </a:tr>
              <a:tr h="518357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индексация  с 01.10.2019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на 4,3% фонда оплаты труда работников, не относящихся к «указным» категориям,  в том числе государственных служащих и работников с зарплатой ниже МРОТ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05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4,3% стипендий (с 1 сентября 2019 года);</a:t>
                      </a:r>
                    </a:p>
                  </a:txBody>
                  <a:tcPr anchor="ctr"/>
                </a:tc>
              </a:tr>
              <a:tr h="838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4,7% расходов на оплату коммунальных услуг и предоставление мер социальной поддержки, связанных с предоставлением льгот и субсидий населению по оплате жилищно-коммунальных услуг;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62994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 размера платежей на обязательное медицинское страхование неработающего населения </a:t>
                      </a:r>
                      <a:b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 изменения численности застрахованного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251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субсидий организациям в результате государственного регулирования тарифов, расходов дорожного фонда, расходов на обслуживание государственного долга,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 расходы – на уровне запланированных на 2019 год в бюджете 2018 года и на плановый период 2019 и 2020 годов;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 Дорожного фонда (штрафы, акцизы на нефтепродукты),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отдельные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структура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расходов областного бюджета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14282" y="928670"/>
          <a:ext cx="8568952" cy="588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853"/>
                <a:gridCol w="1357322"/>
                <a:gridCol w="1214446"/>
                <a:gridCol w="1214446"/>
                <a:gridCol w="890885"/>
              </a:tblGrid>
              <a:tr h="667292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+ 6 850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3 168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                              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т.ч. сельское </a:t>
                      </a:r>
                      <a:r>
                        <a:rPr kumimoji="0" lang="ru-RU" sz="16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хоз-во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9 016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10 738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+ 1 721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4 202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- 357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21 846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7 182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+ 1 470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1 127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- 31 %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21 439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4 297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+ 1 169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+ 287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+ 19 %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Областная адресная инвестиционная программа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026" name="Диаграмма 20"/>
          <p:cNvGraphicFramePr>
            <a:graphicFrameLocks/>
          </p:cNvGraphicFramePr>
          <p:nvPr>
            <p:ph idx="1"/>
          </p:nvPr>
        </p:nvGraphicFramePr>
        <p:xfrm>
          <a:off x="833438" y="2017713"/>
          <a:ext cx="7596187" cy="4537075"/>
        </p:xfrm>
        <a:graphic>
          <a:graphicData uri="http://schemas.openxmlformats.org/presentationml/2006/ole">
            <p:oleObj spid="_x0000_s1026" name="Worksheet" r:id="rId3" imgW="7829707" imgH="4676628" progId="Excel.Shee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285860"/>
            <a:ext cx="835824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г. (утверждено в ред. от 27.06.2018)…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1 699,8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г. (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проект)…….………………………..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1 902,5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(рост 12 %)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4429132"/>
            <a:ext cx="3429024" cy="107721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2019 году:</a:t>
            </a: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 57 объектов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т.ч. ввод 31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завершение 2 мероприятий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реализацию национальных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проекте областного бюджета на 2019 год и на плановый период 2020 и 2021 годов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20" y="1412776"/>
          <a:ext cx="8568952" cy="500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728192"/>
                <a:gridCol w="1512168"/>
                <a:gridCol w="1656184"/>
              </a:tblGrid>
              <a:tr h="432048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учтенные на реализацию нацпроектов в проекте областного бюджета на 2019-2021 годы (1 чтение)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292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2019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2020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2021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4 087,2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4 846,2</a:t>
                      </a:r>
                    </a:p>
                  </a:txBody>
                  <a:tcPr marL="9525" marR="9525" marT="9525" marB="0" anchor="ctr"/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562,3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1 726,2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3 300,6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Наука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Малое и среднее предпринимательство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поддержка индивидуальной предпринимательской инициативы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5746</TotalTime>
  <Words>1788</Words>
  <Application>Microsoft Office PowerPoint</Application>
  <PresentationFormat>Экран (4:3)</PresentationFormat>
  <Paragraphs>606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Worksheet</vt:lpstr>
      <vt:lpstr>         О проекте областного закона                 «Об областном бюджете на 2019 год и на плановый период 2020 и 2021 годов»  </vt:lpstr>
      <vt:lpstr> Динамика налоговых и неналоговых доходов  областного бюджета (исходя из показателей прогноза СЭР Архангельской области и НАО)</vt:lpstr>
      <vt:lpstr>Налоговые и неналоговые источники дорожного фонда Архангельской области, млн.рублей</vt:lpstr>
      <vt:lpstr>Отдельные  виды межбюджетных трансфертов Архангельской области                    из федерального бюджета в 2018 и 2019 годах </vt:lpstr>
      <vt:lpstr>Слайд 5</vt:lpstr>
      <vt:lpstr>Слайд 6</vt:lpstr>
      <vt:lpstr>Слайд 7</vt:lpstr>
      <vt:lpstr>Областная адресная инвестиционная программа на 2019 год</vt:lpstr>
      <vt:lpstr>Слайд 9</vt:lpstr>
      <vt:lpstr>Слайд 10</vt:lpstr>
      <vt:lpstr>Общие параметры областного бюджета на 2019 год </vt:lpstr>
      <vt:lpstr>Государственный долг Архангельской области  на 01.01.2019 (оценка) и на 01.01.2020</vt:lpstr>
      <vt:lpstr>Общие параметры областного бюджета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797</cp:revision>
  <dcterms:created xsi:type="dcterms:W3CDTF">2013-10-05T06:58:27Z</dcterms:created>
  <dcterms:modified xsi:type="dcterms:W3CDTF">2018-11-08T13:52:50Z</dcterms:modified>
</cp:coreProperties>
</file>