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331" r:id="rId2"/>
    <p:sldId id="342" r:id="rId3"/>
    <p:sldId id="343" r:id="rId4"/>
    <p:sldId id="344" r:id="rId5"/>
    <p:sldId id="347" r:id="rId6"/>
    <p:sldId id="350" r:id="rId7"/>
    <p:sldId id="348" r:id="rId8"/>
    <p:sldId id="351" r:id="rId9"/>
    <p:sldId id="317" r:id="rId10"/>
    <p:sldId id="340" r:id="rId11"/>
  </p:sldIdLst>
  <p:sldSz cx="9144000" cy="6877050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D"/>
    <a:srgbClr val="002774"/>
    <a:srgbClr val="0033CC"/>
    <a:srgbClr val="669900"/>
    <a:srgbClr val="B6DF89"/>
    <a:srgbClr val="A0D565"/>
    <a:srgbClr val="0066CC"/>
    <a:srgbClr val="0049DA"/>
    <a:srgbClr val="66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77855" autoAdjust="0"/>
  </p:normalViewPr>
  <p:slideViewPr>
    <p:cSldViewPr>
      <p:cViewPr varScale="1">
        <p:scale>
          <a:sx n="83" d="100"/>
          <a:sy n="83" d="100"/>
        </p:scale>
        <p:origin x="-2340" y="-84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894" y="5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09.08.2019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85800"/>
            <a:ext cx="455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9350" y="685800"/>
            <a:ext cx="45593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9350" y="685800"/>
            <a:ext cx="4559300" cy="3429000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10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593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11960"/>
            <a:ext cx="5911552" cy="4608512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ТФОМС АО на 2019 год утвержден областным законом от 20 декабря 2018 года № 48-4-ОЗ «О бюджете территориального фонда обязательного медицинского страхования Архангельской области на 2019 год и на плановый период 2020 и 2021 годов» по доходам в сумме </a:t>
            </a:r>
            <a:r>
              <a:rPr lang="ru-RU" sz="9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22 763,7 млн. рублей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 расходам в сумме </a:t>
            </a:r>
            <a:r>
              <a:rPr lang="ru-RU" sz="9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22 931,3 млн. рублей</a:t>
            </a:r>
            <a:r>
              <a:rPr lang="ru-RU" sz="9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предельный размер дефицита</a:t>
            </a:r>
            <a:r>
              <a:rPr lang="ru-RU" sz="9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составляет </a:t>
            </a:r>
            <a:r>
              <a:rPr lang="ru-RU" sz="9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167,6 млн. рублей</a:t>
            </a:r>
            <a:r>
              <a:rPr lang="ru-RU" sz="9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x-none" sz="900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территориального фонда за 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полугодие </a:t>
            </a:r>
            <a:r>
              <a:rPr lang="x-none" sz="900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x-none" sz="900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900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aseline="0" dirty="0" smtClean="0">
                <a:latin typeface="Times New Roman" pitchFamily="18" charset="0"/>
                <a:cs typeface="Times New Roman" pitchFamily="18" charset="0"/>
              </a:rPr>
              <a:t>по сравнению с аналогичным периодом 2018 года увеличились на 529,3 млн. рублей, или на 4,9%, 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x-none" sz="900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составили </a:t>
            </a:r>
            <a:r>
              <a:rPr lang="ru-RU" sz="9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11 373,4 млн.</a:t>
            </a:r>
            <a:r>
              <a:rPr lang="x-none" sz="900" b="1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  <a:r>
              <a:rPr lang="ru-RU" sz="9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50,0% от утвержденного показателя)</a:t>
            </a:r>
            <a:r>
              <a:rPr lang="x-none" sz="900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marR="0" indent="-2286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9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поступления</a:t>
            </a:r>
            <a:r>
              <a:rPr lang="ru-RU" sz="900" b="0" i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900" b="0" i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возвращенные медицинскими организациями и страховыми медицинскими организациями, как остатки неиспользованных межбюджетных трансфертов; </a:t>
            </a:r>
            <a:r>
              <a:rPr lang="ru-RU" sz="900" b="0" i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взыскания и </a:t>
            </a:r>
            <a:r>
              <a:rPr lang="x-none" sz="900" i="1" kern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штраф</a:t>
            </a:r>
            <a:r>
              <a:rPr lang="ru-RU" sz="900" i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ы, зачисляемые в бюджеты ТФОМС по результатам проведения проверок, реэкспертиз и по решениям судов; средства, поступившие в результате применения финансовых санкций за нарушения, выявленные при проведении контроля объемов, сроков, качества и условий предоставления медицинской помощи по ОМС)</a:t>
            </a:r>
            <a:r>
              <a:rPr lang="ru-RU" sz="9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составили 27,3 млн. рублей.</a:t>
            </a:r>
            <a:r>
              <a:rPr lang="ru-RU" sz="9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900" baseline="0" dirty="0" smtClean="0">
                <a:latin typeface="Times New Roman" pitchFamily="18" charset="0"/>
                <a:cs typeface="Times New Roman" pitchFamily="18" charset="0"/>
              </a:rPr>
              <a:t>о сравнению с аналогичным периодом 2018 года увеличились на 7,4 млн. рублей, или на 37,3%,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marR="0" indent="-2286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900" i="0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Субвенция из бюджета ФОМС поступила в сумме </a:t>
            </a:r>
            <a:r>
              <a:rPr lang="ru-RU" sz="900" b="1" i="0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11 203,7 млн. рублей </a:t>
            </a:r>
            <a:r>
              <a:rPr lang="ru-RU" sz="900" b="0" i="0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составила 50,0% от утвержденного показателя.</a:t>
            </a:r>
            <a:r>
              <a:rPr lang="ru-RU" sz="900" baseline="0" dirty="0" smtClean="0">
                <a:latin typeface="Times New Roman" pitchFamily="18" charset="0"/>
                <a:cs typeface="Times New Roman" pitchFamily="18" charset="0"/>
              </a:rPr>
              <a:t> Увеличение субвенции ФОМС за первое полугодие 2019 года по сравнению с первым полугодием 2018 года составило 504,2 млн. рублей, или 4,7%</a:t>
            </a:r>
            <a:r>
              <a:rPr lang="ru-RU" sz="900" b="0" i="0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marR="0" indent="-2286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900" b="0" i="0" u="non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бюджетов ТФОМС других субъектов РФ в рамках осуществления МТР за медицинскую помощь, оказанную медицинскими организациями Архангельской области лицам, застрахованным на территориях других субъектов РФ, поступило </a:t>
            </a:r>
            <a:r>
              <a:rPr lang="ru-RU" sz="900" b="1" i="0" u="non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148,2 млн. рублей</a:t>
            </a:r>
            <a:r>
              <a:rPr lang="ru-RU" sz="900" b="0" i="0" u="non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(46,7%),</a:t>
            </a:r>
            <a:r>
              <a:rPr lang="ru-RU" sz="900" baseline="0" dirty="0" smtClean="0">
                <a:latin typeface="Times New Roman" pitchFamily="18" charset="0"/>
                <a:cs typeface="Times New Roman" pitchFamily="18" charset="0"/>
              </a:rPr>
              <a:t> увеличение составило 21,1 млн. рублей, или 16,6%.</a:t>
            </a:r>
            <a:r>
              <a:rPr lang="ru-RU" sz="900" b="0" i="0" u="non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marR="0" indent="-2286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</a:t>
            </a:r>
            <a:r>
              <a:rPr lang="ru-RU" sz="9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возврата субсидий, субвенций и иных МБТ прошлых лет составили </a:t>
            </a:r>
            <a:r>
              <a:rPr lang="ru-RU" sz="9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9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,8 млн. рублей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Данные средства поступили  от Минздрава АО области как часть единовременных выплат, возвращенных медицинскими работниками в связи с расторжением договоров, заключенных в предыдущие годы;</a:t>
            </a:r>
          </a:p>
          <a:p>
            <a:pPr marL="228600" marR="0" indent="-2286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Возврат в бюджет ФОМС остатков субсидий, субвенций и иных МБТ, имеющих целевое назначение, прошлых лет составил </a:t>
            </a:r>
            <a:r>
              <a:rPr lang="ru-RU" sz="9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 млн. рублей со знаком «минус»</a:t>
            </a:r>
            <a:r>
              <a:rPr lang="ru-RU" sz="9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том числе:</a:t>
            </a:r>
          </a:p>
          <a:p>
            <a:pPr indent="252000" algn="just">
              <a:spcBef>
                <a:spcPts val="0"/>
              </a:spcBef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5,9 млн. рублей со знаком «минус»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– возврат в бюджет ФОМС средств прошлых лет на ФО организации ОМС на территориях субъектов РФ;</a:t>
            </a:r>
          </a:p>
          <a:p>
            <a:pPr indent="252000" algn="just">
              <a:spcBef>
                <a:spcPts val="0"/>
              </a:spcBef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0,7 млн. рублей со знаком «минус»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 – возврат в бюджет ФОМС средств на осуществление единовременных выплат медицинским работникам, поступивших из бюджета АО в связи с расторжением договоров с мед.  работниками, заключенных в предыдущие годы.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593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за первое полугодие 2019 года составили </a:t>
            </a:r>
            <a:b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10 858,3 млн. рублей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из них: </a:t>
            </a:r>
          </a:p>
          <a:p>
            <a:pPr algn="l"/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ru-RU" sz="1200" b="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</a:t>
            </a:r>
            <a:r>
              <a:rPr lang="ru-RU" sz="1200" b="0" spc="-1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оплату медицинской помощи и ведение дела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страховых медицинских организаций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направлено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10 782,4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рублей,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них страховым </a:t>
            </a:r>
            <a:r>
              <a:rPr lang="ru-RU" sz="1200" b="0" kern="1200" baseline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мед.организациям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дела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ОМС в 2019 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125,7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рублей, что не превышает установленного областным законом о бюджете ТФОМС АО норматива 1,3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%;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на софинансирование расходов медицинских организаций на оплату труда врачей и среднего медицинского персонала направлено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2,9 млн. рублей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на финансовое обеспечение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 из средств нормированного страхового запаса территориального фонда в медицинские организации направлено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18,5 млн. рублей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57,7% от плана на 6 месяцев 2019 года, утвержденного распоряжением министерства здравоохранения Архангельской области от 29.03.2019 № 157-рд;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асходы на выполнение территориальным фондом своих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функций исполнены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54,5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Низкий процент выполнения планового показателя расходов по закупке товаров, работ и услуг обусловлен экономией, сложившейся по результатам закупок конкурентным способом, осуществлением окончательного расчета за оказываемые услуги согласно заключенным государственным контрактам во втором полугодии текущего года,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а также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проведением во втором полугодии 2019 года более дорогостоящих закупок.</a:t>
            </a:r>
            <a:endParaRPr lang="ru-RU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593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indent="450000" algn="l">
              <a:spcBef>
                <a:spcPts val="0"/>
              </a:spcBef>
              <a:buFontTx/>
              <a:buNone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на оплату медицинской помощи за 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полугодие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года направлено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654,9 млн. рублей.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первым полугодием 2018 года указанные расходы увеличились на 1 672,6 млн. рублей. С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редства перечислены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l">
              <a:spcBef>
                <a:spcPts val="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страховые медицинские организации –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92,2 млн. рублей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из них на завершение расчетов с МО за 2018 год за счет остатка средств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 ФОМС 2018 года – 136,6 млн. рублей.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Объем средств, перечисленных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страховые медицинские организации на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оплату медицинской помощи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 сравнению с аналогичным периодом 2018 года увеличился на 1 571,5 млн.рублей, или на 18,2%;</a:t>
            </a:r>
          </a:p>
          <a:p>
            <a:pPr marL="228600" indent="-228600" algn="l">
              <a:spcBef>
                <a:spcPts val="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медицинские организации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помощи, оказанной гражданам, застрахованным на территориях других субъектов РФ –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153,0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млн. рублей.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Объем средств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 с первым полугодием 2018 года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увеличился на 13,6 млн. рублей, или на 9,8%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indent="-228600" algn="l">
              <a:spcBef>
                <a:spcPts val="0"/>
              </a:spcBef>
              <a:buFontTx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территориальные фонды ОМС других субъектов РФ на оплату медицинской помощи, оказанной гражданам, застрахованным на территории Архангельской области, за пределами территории страхования, за первое полугодие 2019 года перечислено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309,7 млн. рублей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Объем средств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сравнению с первым полугодием 2018 года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увеличился на 87,5 млн. рублей, или на 39,4%,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что обусловлено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увеличением финансовых нормативов по условиям оказания медицинской помощи в рамках базовой программы ОМС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593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первое полугодие 2019 года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страховыми медицинскими организациями в медицинские организации Архангельской области и территориальным фондом обязательного медицинского страхования Архангельской области на оплату медицинской помощи, оказанной жителям Архангельской области в других субъектах Российской Федерации направлено 9 936,2 млн.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рублей, что составляет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47,3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процента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обусловлено неполным выполнением объемов медицинской помощи по отдельным видам и условиям оказания:</a:t>
            </a:r>
          </a:p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профилю «медицинская реабилитация» в </a:t>
            </a:r>
            <a:r>
              <a:rPr lang="ru-RU" sz="1200" b="0" baseline="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стационарных условиях – 42,5%;</a:t>
            </a:r>
          </a:p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baseline="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по профилю «онкология» </a:t>
            </a:r>
            <a:r>
              <a:rPr lang="ru-RU" sz="1200" b="0" baseline="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условиях дневного стационара – 39,4%;</a:t>
            </a:r>
          </a:p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baseline="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проведение профилактических осмотров взрослого населения – 37,0%;</a:t>
            </a:r>
          </a:p>
          <a:p>
            <a:pPr marL="0" marR="0" indent="450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baseline="0" dirty="0" smtClean="0">
                <a:solidFill>
                  <a:schemeClr val="bg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проведение диспансерного наблюдения – 20,5%.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593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 fontScale="92500" lnSpcReduction="2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частями 6 и 6.6 статьи 26 Федерального закона от 29 ноября 2010 года № 326-ФЗ «Об обязательном медицинском страховании в Российской Федерации» с 1 января 2019 года размер субвенции, направляемой из бюджета ФОМС бюджетам территориальных фондов ОМС, учитывает, в том числе, средства для софинансирования расходов медицинских организаций на оплату труда врачей и среднего медицинского персонала в целях реализации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года». Указанные средства формируются в составе нормированного страхового запаса территориального фонда и предоставляются медицинским организациям государственной системы здравоохранения, оказывающим первичную медико-санитарную помощь, на основании заключенных соглашений при соблюдении условий, установленных приказами Минздрава России от 22.02.2019 № 85н «Об утверждении порядка формирования, условий предоставления медицинским организациям, указанным в части 6.6 статьи 26 Федерального закона «Об обязательном медицинском страховании в Российской Федерации», и порядка использования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на оплату труда врачей и среднего медицинского персонала» и № 86н «Об утверждении типовой формы и порядка заключения соглашения о предоставлении медицинским организациям, указанным в части 6.6 статьи 26 Федерального закона «Об обязательном медицинском страховании в Российской Федерации», средств нормированного страхового запаса территориального фонда обязательного медицинского страхования для софинансирования расходов медицинских организаций на оплату труда врачей и среднего медицинского персонала». Сумма средств, сформированная в составе нормированного страхового запаса территориального фонда за счет субвенции из бюджета ФОМС для софинансирования расходов медицинских организаций на оплату труда врачей и среднего медицинского персонала, за первое полугодие 2019 года составила 66,6 млн. рублей (50% от средств, запланированных на указанные цели).</a:t>
            </a:r>
          </a:p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медицинские организации в рамках софинансирования расходов на оплату труда врачей и среднего медицинского персонала из средств нормированного страхового запаса территориального фонда перечислено 2,9 млн. рублей (2,2%). Низкий процент выполнения обусловлен поздним принятием нормативных правовых актов, регулирующих порядок предоставления и использования средств для софинансирования расходов медицинских организаций на оплату труда врачей и среднего медицинского персонала, а также с низким уровнем прироста численности медицинских работников, оказывающих первичную медико-санитарную помощь, в медицинских организациях Архангельской области.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457200" algn="just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первое полугодие 2019 года в медицинские организации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 на организацию ДПО медицинских работников по программам повышения квалификации 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направлены средства в сумме 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 0,6 млн. рублей (93,2% от плана мероприятий).</a:t>
            </a:r>
          </a:p>
          <a:p>
            <a:pPr algn="just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Справочно: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1200" b="0" kern="1200" spc="-10" dirty="0" smtClean="0">
                <a:latin typeface="Times New Roman" pitchFamily="18" charset="0"/>
                <a:cs typeface="Times New Roman" pitchFamily="18" charset="0"/>
              </a:rPr>
              <a:t>о дополнительному</a:t>
            </a:r>
            <a:r>
              <a:rPr lang="ru-RU" sz="1200" b="0" kern="1200" spc="-10" baseline="0" dirty="0" smtClean="0">
                <a:latin typeface="Times New Roman" pitchFamily="18" charset="0"/>
                <a:cs typeface="Times New Roman" pitchFamily="18" charset="0"/>
              </a:rPr>
              <a:t> профессиональному обучению н</a:t>
            </a:r>
            <a:r>
              <a:rPr lang="ru-RU" sz="1200" b="0" kern="1200" spc="-10" dirty="0" smtClean="0">
                <a:latin typeface="Times New Roman" pitchFamily="18" charset="0"/>
                <a:cs typeface="Times New Roman" pitchFamily="18" charset="0"/>
              </a:rPr>
              <a:t>е проведено обучение 9 медицинских работников</a:t>
            </a:r>
            <a:r>
              <a:rPr lang="ru-RU" sz="1200" b="0" kern="1200" spc="-10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indent="0" algn="just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ru-RU" sz="1200" b="0" kern="1200" baseline="0" dirty="0" smtClean="0">
                <a:latin typeface="Times New Roman" pitchFamily="18" charset="0"/>
                <a:cs typeface="Times New Roman" pitchFamily="18" charset="0"/>
              </a:rPr>
              <a:t> специалистов </a:t>
            </a:r>
            <a:r>
              <a:rPr lang="ru-RU" sz="1200" b="0" kern="1200" dirty="0" smtClean="0">
                <a:latin typeface="Times New Roman" pitchFamily="18" charset="0"/>
                <a:cs typeface="Times New Roman" pitchFamily="18" charset="0"/>
              </a:rPr>
              <a:t>по причине отмены курса ДПО по программе повышения квалификации (1 в </a:t>
            </a:r>
            <a:r>
              <a:rPr lang="ru-RU" sz="1200" kern="1200" dirty="0" smtClean="0">
                <a:latin typeface="Times New Roman" pitchFamily="18" charset="0"/>
                <a:cs typeface="Times New Roman" pitchFamily="18" charset="0"/>
              </a:rPr>
              <a:t>ГБУЗ АО «Архангельская областная клиническая больница», 1 в ГБУЗ АО «Первая городская клиническая больница имени Е.Е. Волосевич»)</a:t>
            </a:r>
            <a:r>
              <a:rPr lang="ru-RU" sz="1200" b="0" kern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indent="0" algn="just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latin typeface="Times New Roman" pitchFamily="18" charset="0"/>
                <a:cs typeface="Times New Roman" pitchFamily="18" charset="0"/>
              </a:rPr>
              <a:t>- 6 специалистов по причине их отказа от прохождения ДПО по программе повышения квалификации (1 в </a:t>
            </a:r>
            <a:r>
              <a:rPr lang="ru-RU" sz="1200" kern="1200" dirty="0" smtClean="0">
                <a:latin typeface="Times New Roman" pitchFamily="18" charset="0"/>
                <a:cs typeface="Times New Roman" pitchFamily="18" charset="0"/>
              </a:rPr>
              <a:t>ГБУЗ АО «Архангельская городская клиническая поликлиника № 1», 4 в ГБУЗ АО «Архангельская городская клиническая поликлиника № 2», 1 в ГБУЗ АО «Котласская центральная городская больница имени святителя Луки (В.Ф. Войно-Ясенецкого)»)</a:t>
            </a:r>
            <a:r>
              <a:rPr lang="ru-RU" sz="1200" b="0" kern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indent="0" algn="just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latin typeface="Times New Roman" pitchFamily="18" charset="0"/>
                <a:cs typeface="Times New Roman" pitchFamily="18" charset="0"/>
              </a:rPr>
              <a:t>- обучение 1 специалиста перенесено на 3 квартал 2019 года (в </a:t>
            </a:r>
            <a:r>
              <a:rPr lang="ru-RU" sz="1200" kern="1200" dirty="0" smtClean="0">
                <a:latin typeface="Times New Roman" pitchFamily="18" charset="0"/>
                <a:cs typeface="Times New Roman" pitchFamily="18" charset="0"/>
              </a:rPr>
              <a:t>ГБУЗ АО "Холмогорская центральная районная больница»).</a:t>
            </a:r>
            <a:endParaRPr lang="ru-RU" spc="-1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A05509-10BB-46B7-8C0A-FC5BE1829D8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8680" y="4211960"/>
            <a:ext cx="6048672" cy="4246240"/>
          </a:xfrm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За первое полугодие 2019 года в медицинские организации на приобретение медицинского оборудования направлено </a:t>
            </a:r>
            <a:r>
              <a:rPr lang="ru-RU" b="1" kern="1200" dirty="0" smtClean="0">
                <a:latin typeface="Times New Roman" pitchFamily="18" charset="0"/>
                <a:cs typeface="Times New Roman" pitchFamily="18" charset="0"/>
              </a:rPr>
              <a:t>12,9 млн. рублей 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(72,8% </a:t>
            </a:r>
            <a:r>
              <a:rPr lang="ru-RU" b="0" kern="1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pc="-1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плана </a:t>
            </a:r>
            <a:r>
              <a:rPr lang="ru-RU" b="0" spc="-1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мероприятий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по организации дополнительного профессионального образования медицинских  работников по программа повышения квалификации, а также </a:t>
            </a:r>
            <a:r>
              <a:rPr lang="ru-RU" spc="-1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 приобретению и проведению ремонта медицинского оборудования, финансовое обеспечение которых осуществляется за счет средств нормированного страхового запаса ТФОМС АО, на 6 месяцев 2019 года, утвержденного распоряжением министерства здравоохранения Архангельской области от 29.03.2019 № 157-рд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kern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на проведение ремонта медицинского оборудования – </a:t>
            </a:r>
            <a:r>
              <a:rPr lang="ru-RU" b="1" kern="1200" dirty="0" smtClean="0">
                <a:latin typeface="Times New Roman" pitchFamily="18" charset="0"/>
                <a:cs typeface="Times New Roman" pitchFamily="18" charset="0"/>
              </a:rPr>
              <a:t>5,0 млн. рублей 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(36,4% от плана мероприятий).</a:t>
            </a:r>
          </a:p>
          <a:p>
            <a:pPr marL="0" marR="0" indent="457200" algn="just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pc="-1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Неполное исполнение плана мероприятий по приобретению медицинского оборудования из средств нормированного страхового запаса территориального фонда обусловлено тем, что государственный контракт на поставку аппарата ультразвуковой</a:t>
            </a:r>
            <a:r>
              <a:rPr lang="ru-RU" spc="-10" baseline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диагностики</a:t>
            </a:r>
            <a:r>
              <a:rPr lang="ru-RU" spc="-1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в 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ГБУЗ АО «Вельская центральная районная больница»</a:t>
            </a:r>
            <a:r>
              <a:rPr lang="ru-RU" spc="-10" baseline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b="0" kern="1200" dirty="0" smtClean="0">
                <a:latin typeface="Times New Roman" pitchFamily="18" charset="0"/>
                <a:cs typeface="Times New Roman" pitchFamily="18" charset="0"/>
              </a:rPr>
              <a:t>будет заключен после проведения электронного аукциона, заявка на проведение электронного аукциона направлена на рассмотрение в контрактное агентство Архангельской области; п</a:t>
            </a:r>
            <a:r>
              <a:rPr lang="ru-RU" spc="-1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 проведению ремонта медицинского оборудования из средств нормированного страхового запаса территориального фонда – тем, что</a:t>
            </a:r>
            <a:r>
              <a:rPr lang="ru-RU" spc="-10" baseline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г</a:t>
            </a:r>
            <a:r>
              <a:rPr lang="ru-RU" spc="-1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осударственный контракт на ремонт рентгеновского комплекса </a:t>
            </a:r>
            <a:r>
              <a:rPr lang="ru-RU" kern="1200" dirty="0" smtClean="0">
                <a:latin typeface="Times New Roman" pitchFamily="18" charset="0"/>
                <a:cs typeface="Times New Roman" pitchFamily="18" charset="0"/>
              </a:rPr>
              <a:t>ГБУЗ АО «Архангельская городская клиническая больница № 4» </a:t>
            </a:r>
            <a:r>
              <a:rPr lang="ru-RU" b="0" kern="1200" dirty="0" smtClean="0">
                <a:latin typeface="Times New Roman" pitchFamily="18" charset="0"/>
                <a:cs typeface="Times New Roman" pitchFamily="18" charset="0"/>
              </a:rPr>
              <a:t>будет заключен после проведения электронного аукциона, заявка на проведение электронного аукциона направлена на рассмотрение в контрактное агентство Архангельской области.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9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250825"/>
            <a:ext cx="45593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672" y="3779912"/>
            <a:ext cx="6264696" cy="5184576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3960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по итогам работы за первое полугодие 2019 года бюджет территориального фонда исполнен по доходам</a:t>
            </a:r>
            <a:r>
              <a:rPr lang="ru-RU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11 373,4 млн. рублей 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(50,0%), по расходам в сумме </a:t>
            </a:r>
            <a:r>
              <a:rPr lang="ru-RU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10 858,3 млн. рублей </a:t>
            </a: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(47,4%). </a:t>
            </a:r>
          </a:p>
          <a:p>
            <a:pPr marL="0" marR="0" indent="396000" algn="just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Превышение доходов над расходами обусловлено тем,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субвенция из бюджета Федерального фонда ОМС поступает в бюджет территориального фонда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ежемесячно после перечисления в установленном порядке из бюджета Архангельской области в бюджет ФОМС обязательного ежемесячного платежа на неработающее население.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Авансирование страховых медицинских организаций осуществлено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28 июня 2019 года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предоставленными заявками на получение целевых средств на авансирование оплаты медицинской помощи за июнь 2019 года.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Остаток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бюджетных ассигнований предназначен для проведения окончательного расчета страховых медицинских организаций с медицинскими организациями за медицинскую помощь, оказанную в июне 2019 года, после предоставления ими счетов и реестров счетов на оплату медицинской помощи,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i="0" dirty="0" smtClean="0">
                <a:latin typeface="Times New Roman" pitchFamily="18" charset="0"/>
                <a:cs typeface="Times New Roman" pitchFamily="18" charset="0"/>
              </a:rPr>
              <a:t> соответствии с Правилами обязательного медицинского страхования, утвержденными приказом Минздрава России от 28 февраля 2019 года № 108н.</a:t>
            </a:r>
          </a:p>
          <a:p>
            <a:pPr marL="0" marR="0" lvl="0" indent="396000" algn="just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Предлагаем утвердить прилагаемый отчет об исполнении бюджета территориального фонда обязательного медицинского страхования Архангельской области за первое полугодие 2019 года и направить в Архангельское областное Собрание депутатов и контрольно-счетную палату Архангельской области.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7705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33880"/>
            <a:ext cx="6019800" cy="2215938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79054"/>
            <a:ext cx="6019800" cy="175746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757"/>
            <a:ext cx="2133600" cy="458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8470"/>
            <a:ext cx="2057400" cy="5425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8470"/>
            <a:ext cx="6019800" cy="5425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8470"/>
            <a:ext cx="8229600" cy="54252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19142"/>
            <a:ext cx="7772400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14788"/>
            <a:ext cx="7772400" cy="150435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6703"/>
            <a:ext cx="4038600" cy="38969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401"/>
            <a:ext cx="82296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9377"/>
            <a:ext cx="4040188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80916"/>
            <a:ext cx="4040188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9377"/>
            <a:ext cx="4041775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80916"/>
            <a:ext cx="4041775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808"/>
            <a:ext cx="3008313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809"/>
            <a:ext cx="5111750" cy="5869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9087"/>
            <a:ext cx="3008313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13935"/>
            <a:ext cx="5486400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4477"/>
            <a:ext cx="5486400" cy="41262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82247"/>
            <a:ext cx="5486400" cy="807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5757"/>
            <a:ext cx="2895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5757"/>
            <a:ext cx="2133600" cy="4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7617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8470"/>
            <a:ext cx="8229600" cy="137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6703"/>
            <a:ext cx="8229600" cy="389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2573"/>
            <a:ext cx="2133600" cy="47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71800" y="2066572"/>
            <a:ext cx="6019800" cy="1983246"/>
          </a:xfrm>
        </p:spPr>
        <p:txBody>
          <a:bodyPr/>
          <a:lstStyle/>
          <a:p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Отчет об исполнении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бюджета территориального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фонда обязательного медицинского страхования Архангельской области </a:t>
            </a:r>
            <a:b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за первое полугодие 2019 года</a:t>
            </a:r>
            <a: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»</a:t>
            </a:r>
            <a:br>
              <a:rPr kumimoji="1"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76974"/>
            <a:ext cx="8991600" cy="505456"/>
          </a:xfrm>
        </p:spPr>
        <p:txBody>
          <a:bodyPr/>
          <a:lstStyle/>
          <a:p>
            <a:pPr lvl="0" algn="ctr">
              <a:buClr>
                <a:srgbClr val="00007D"/>
              </a:buClr>
            </a:pPr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2019 г.</a:t>
            </a:r>
          </a:p>
          <a:p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835696" cy="156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9079"/>
            <a:ext cx="4374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endParaRPr lang="ru-RU" sz="5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414190"/>
            <a:ext cx="8280920" cy="79208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Поступление доходов в бюджет территориального фонда за первое полугодие 2019 года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1206276"/>
          <a:ext cx="8640960" cy="5106678"/>
        </p:xfrm>
        <a:graphic>
          <a:graphicData uri="http://schemas.openxmlformats.org/drawingml/2006/table">
            <a:tbl>
              <a:tblPr/>
              <a:tblGrid>
                <a:gridCol w="3600400"/>
                <a:gridCol w="1182057"/>
                <a:gridCol w="1050191"/>
                <a:gridCol w="936104"/>
                <a:gridCol w="1080120"/>
                <a:gridCol w="792088"/>
              </a:tblGrid>
              <a:tr h="7007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Исполнено,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млн. рублей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1 полугодию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6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22 763,7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11 373,4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+ 529,3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</a:t>
                      </a: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поступления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ФОМС 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22 407,4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11 203,7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+ 504,2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из  других ТФОМС в рамках  межтерриториальных расчетов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148,2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+ 21,1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+ 16,6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возврата субсидий, субвенций и иных МБТ прошлых 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+ 0,2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+ 33,3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Возврат остатков субсидий, субвенций и иных МБТ прошлых 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,6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- 6,6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720079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за первое полугодие 2019 года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134269"/>
          <a:ext cx="8856984" cy="5437612"/>
        </p:xfrm>
        <a:graphic>
          <a:graphicData uri="http://schemas.openxmlformats.org/drawingml/2006/table">
            <a:tbl>
              <a:tblPr/>
              <a:tblGrid>
                <a:gridCol w="3744416"/>
                <a:gridCol w="1152128"/>
                <a:gridCol w="1080120"/>
                <a:gridCol w="864096"/>
                <a:gridCol w="1152128"/>
                <a:gridCol w="864096"/>
              </a:tblGrid>
              <a:tr h="3173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 1 полугодию</a:t>
                      </a:r>
                      <a:endParaRPr lang="ru-RU" sz="14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организации ОМС, всего,</a:t>
                      </a:r>
                      <a:r>
                        <a:rPr lang="ru-RU" sz="18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22 931,3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10 858,3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+1 723,2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+ 18,9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расходы:</a:t>
                      </a: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оплату медицинской помощи </a:t>
                      </a:r>
                      <a:b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ведение дела страховых</a:t>
                      </a:r>
                      <a:r>
                        <a:rPr lang="ru-RU" sz="18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медицинских организаций </a:t>
                      </a: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22 609,6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10 782,4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+ 1 695,6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+ 18,7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расходов медицинских организаций на оплату труда врачей и среднего медицинского персонала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133,1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мероприятий медицинских организаций за счет средств НСЗ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30,7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+ 15,8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+ 585,2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обеспечение выполнения  функций территориального фонда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128,4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+ 8,9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+ 19,5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108012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 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оплату медицинской помощи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первое полугодие 2019 года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494310"/>
          <a:ext cx="8680081" cy="4680519"/>
        </p:xfrm>
        <a:graphic>
          <a:graphicData uri="http://schemas.openxmlformats.org/drawingml/2006/table">
            <a:tbl>
              <a:tblPr/>
              <a:tblGrid>
                <a:gridCol w="3816424"/>
                <a:gridCol w="1152128"/>
                <a:gridCol w="1080120"/>
                <a:gridCol w="862033"/>
                <a:gridCol w="1035312"/>
                <a:gridCol w="734064"/>
              </a:tblGrid>
              <a:tr h="6154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полугодие 2019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1 полугодию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22 338,2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10 654,9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47,7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+ 1 672,6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+ 18,6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страховые медицинские организации на оплату медицинской помощи 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21 215,6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10 192,2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+ 1 571,5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+ 18,2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медицинские организации на оплату медицинской помощи, оказанной гражданам, застрахованным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территориях других субъектов РФ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322,6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153,0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47,4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+ 13,6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+ 9,8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ТФОМС других субъектов РФ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оплату медицинской помощи, оказанной гражданам, застрахованным на территории Архангельской области, </a:t>
                      </a:r>
                      <a:b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пределами территории страхования </a:t>
                      </a:r>
                      <a:endParaRPr lang="ru-RU" sz="1600" b="1" kern="1200" spc="-1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309,7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38,7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+ 87,5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+ 39,4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14190"/>
            <a:ext cx="8640960" cy="576063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Анализ реализации территориальной программы ОМС </a:t>
            </a:r>
            <a:b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 первое полугодие 2019 года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062262"/>
          <a:ext cx="8712969" cy="5680320"/>
        </p:xfrm>
        <a:graphic>
          <a:graphicData uri="http://schemas.openxmlformats.org/drawingml/2006/table">
            <a:tbl>
              <a:tblPr/>
              <a:tblGrid>
                <a:gridCol w="3322742"/>
                <a:gridCol w="1255258"/>
                <a:gridCol w="1402936"/>
                <a:gridCol w="959903"/>
                <a:gridCol w="886065"/>
                <a:gridCol w="886065"/>
              </a:tblGrid>
              <a:tr h="1997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и условия оказания </a:t>
                      </a:r>
                      <a:b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помощи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</a:t>
                      </a: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медицинской помощи, </a:t>
                      </a:r>
                      <a:b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Объемы медицинской помощи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единица измерения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исполне-ния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в МО, 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9 936,2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720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на оплату МП:</a:t>
                      </a:r>
                      <a:endParaRPr lang="ru-RU" sz="16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стационарных условиях, </a:t>
                      </a:r>
                      <a:b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5 027,6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</a:t>
                      </a: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100 170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6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профилю «медицинская реабилитация»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4 615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1 963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00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профилю «онкология»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488,9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госпитализации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10 498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5 212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условиях дневного стационара, </a:t>
                      </a:r>
                      <a:b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989,3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лечения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71 526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36 482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3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профилю «онкология»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199,5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случай лечения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7 280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2 871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39,4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3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рамках проведения профилактических мероприятий: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6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профилактические осмотры взрослого населения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54 256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20 081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6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диспансеризация определенных групп взрослого населения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117,4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188 362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89 817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47,7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67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профилактические осмотры несовершеннолетних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243,6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298 599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151 635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3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диспансеризация детей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4 296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2 111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49,1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33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диспансерное наблюдение</a:t>
                      </a:r>
                      <a:endParaRPr lang="ru-RU" sz="1600" b="1" kern="120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посещение</a:t>
                      </a:r>
                      <a:endParaRPr lang="ru-RU" sz="1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365 865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75 152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20,5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8244408" y="4302621"/>
            <a:ext cx="576064" cy="288032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244408" y="3078485"/>
            <a:ext cx="576064" cy="288032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172400" y="4878685"/>
            <a:ext cx="720080" cy="288032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72400" y="6534869"/>
            <a:ext cx="720080" cy="21602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35622"/>
            <a:ext cx="7643812" cy="6479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14190"/>
            <a:ext cx="8136904" cy="864095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НСЗ ТФОМС </a:t>
            </a: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АО для софинансирования расходов медицинских организаций на оплату труда врачей </a:t>
            </a:r>
            <a:b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 среднего медицинского персонала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5801617"/>
              </p:ext>
            </p:extLst>
          </p:nvPr>
        </p:nvGraphicFramePr>
        <p:xfrm>
          <a:off x="3779912" y="2574429"/>
          <a:ext cx="5184576" cy="4104456"/>
        </p:xfrm>
        <a:graphic>
          <a:graphicData uri="http://schemas.openxmlformats.org/drawingml/2006/table">
            <a:tbl>
              <a:tblPr/>
              <a:tblGrid>
                <a:gridCol w="5184576"/>
              </a:tblGrid>
              <a:tr h="7588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01.07.2019 заключено 9 соглашений о предоставлении средств НСЗ ТФОМС АО для софинансирования со следующими МО:</a:t>
                      </a:r>
                      <a:endParaRPr lang="ru-RU" sz="15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455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ГБУЗ АО "Архангельская городская клиническая поликлиника № 1"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ГБУЗ АО "Архангельская городская детская клиническая поликлиника"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ГБУЗ АО "Северодвинская городская больница № 1"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ГБУЗ АО "Северодвинская городская клиническая больница № 2 скорой медицинской помощи"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ГБУЗ АО "Северодвинская городская детская клиническая больница"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ГБУЗ АО "Котласская центральная городская больница имени святителя Луки (В.Ф. Войно-Ясенецкого)"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ГБУЗ АО "Коряжемская городская больница"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ГБУЗ АО "Вельская центральная районная больница"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ГБУЗ АО "Вельская стоматологическая поликлиника"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0745738"/>
              </p:ext>
            </p:extLst>
          </p:nvPr>
        </p:nvGraphicFramePr>
        <p:xfrm>
          <a:off x="179512" y="2574430"/>
          <a:ext cx="3384375" cy="4081901"/>
        </p:xfrm>
        <a:graphic>
          <a:graphicData uri="http://schemas.openxmlformats.org/drawingml/2006/table">
            <a:tbl>
              <a:tblPr/>
              <a:tblGrid>
                <a:gridCol w="862746"/>
                <a:gridCol w="1260814"/>
                <a:gridCol w="1260815"/>
              </a:tblGrid>
              <a:tr h="99711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Потребность во врачах и среднем медицинском персонале  в МО Архангельской области на 2019 год по данным МЗ</a:t>
                      </a:r>
                      <a:r>
                        <a:rPr lang="ru-RU" sz="1500" b="1" baseline="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АО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врачи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СМП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5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Принято медицинских работников  в отчетном периоде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6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Уволено медицинских работников в отчетном периоде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5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численности медицинских работников</a:t>
                      </a: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-13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196976"/>
            <a:ext cx="8785101" cy="1233437"/>
          </a:xfrm>
          <a:prstGeom prst="roundRect">
            <a:avLst>
              <a:gd name="adj" fmla="val 1354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На ликвидацию кадрового дефицита в 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медицинских организациях, оказывающих первичную медико-санитарную помощь в 2019 году,  </a:t>
            </a:r>
            <a:r>
              <a:rPr lang="ru-RU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утверждены </a:t>
            </a: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предельные объемы для </a:t>
            </a:r>
            <a:r>
              <a:rPr lang="ru-RU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софинансирования </a:t>
            </a: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расходов медицинских организаций на оплату труда врачей и среднего медицинского персонала </a:t>
            </a:r>
            <a:r>
              <a:rPr lang="ru-RU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общую сумму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133,1 млн. рублей, </a:t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по состоянию на 01.07.2019 в медицинские организации перечислено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2,9 млн. рублей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2988" y="116211"/>
            <a:ext cx="7416800" cy="115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altLang="ru-RU" sz="2000" b="1" dirty="0">
              <a:latin typeface="Bookman Old Style" panose="020506040505050202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288" y="3077162"/>
          <a:ext cx="8568952" cy="365760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912768"/>
                <a:gridCol w="1656184"/>
              </a:tblGrid>
              <a:tr h="28813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Образовательная программа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Специальность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32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Диагностика рака наружных локализаций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Онкология, терапия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Современные методики лучевой терапии опухолей органов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 головы и шеи</a:t>
                      </a:r>
                      <a:endParaRPr lang="ru-RU" sz="1200" b="0" dirty="0" smtClean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Детская онкология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268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Особенности фармакотерапии у пациентов пожилого и старческого возраста с позиции доказательной медицины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Терапия, пульмонология, кардиология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Заболевания перифирической нервной системы с курсом блокад; Интенсивная и неотложная терапия ОНМК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Неврология</a:t>
                      </a:r>
                    </a:p>
                  </a:txBody>
                  <a:tcPr marL="68580" marR="68580" marT="0" marB="0" anchor="ctr"/>
                </a:tc>
              </a:tr>
              <a:tr h="632689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Неврология новорожденных; Перинатальные поражения нервной системы у новорожденных и недоношенных детей; Первичная и реанимационная помощь новорожденным в родзале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Неонатология, акушерство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и гинекология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3585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Актуальные вопросы неотложной нефрологии: острое повреждение и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хроническая болезнь почек, трудный сосудистый доступ и профилактика осложнений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Bookman Old Style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Нефрология, терапия, анестезиология-реаниматология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323851" y="1345165"/>
            <a:ext cx="1655763" cy="1587133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оугольник 11"/>
          <p:cNvSpPr/>
          <p:nvPr/>
        </p:nvSpPr>
        <p:spPr>
          <a:xfrm>
            <a:off x="1258889" y="270173"/>
            <a:ext cx="828198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ТФОМС АО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первое полугодие 2019 года</a:t>
            </a:r>
            <a:endParaRPr lang="ru-RU" sz="2400" b="1" dirty="0">
              <a:solidFill>
                <a:schemeClr val="bg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(в части повышения квалификации мед. 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работников) </a:t>
            </a:r>
            <a:endParaRPr lang="ru-RU" sz="2000" b="1" dirty="0">
              <a:solidFill>
                <a:schemeClr val="bg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Блок-схема: дисплей 15"/>
          <p:cNvSpPr/>
          <p:nvPr/>
        </p:nvSpPr>
        <p:spPr>
          <a:xfrm>
            <a:off x="2051051" y="1422301"/>
            <a:ext cx="6913563" cy="792088"/>
          </a:xfrm>
          <a:prstGeom prst="flowChartDisplay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На 6 месяцев 2019 года запланировано обучение </a:t>
            </a: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128 специалистов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на сумму 669,8 тыс. руб.</a:t>
            </a:r>
          </a:p>
        </p:txBody>
      </p:sp>
      <p:sp>
        <p:nvSpPr>
          <p:cNvPr id="17" name="Блок-схема: дисплей 16"/>
          <p:cNvSpPr/>
          <p:nvPr/>
        </p:nvSpPr>
        <p:spPr>
          <a:xfrm>
            <a:off x="2051051" y="2286397"/>
            <a:ext cx="6913563" cy="719129"/>
          </a:xfrm>
          <a:prstGeom prst="flowChartDisplay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Прошли обучение 119 специалистов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на сумму 624,0 тыс. руб.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по таким программам, как: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350293"/>
            <a:ext cx="8712969" cy="64949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ЗАПЛАНИРОВАНО НА 6 МЕС. 2019 ГОДА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31,4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млн. руб.,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НАПРАВЛЕНО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МЕД. ОРГАНИЗАЦИИ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17,9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млн. руб. (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57,0%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9512" y="2142382"/>
            <a:ext cx="4896544" cy="792088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Приобретено 9 ед. мед. оборудования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12,9 млн. руб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 10 ед. на сумму  17,7 млн. руб.)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220072" y="2142382"/>
            <a:ext cx="3672656" cy="792088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Отремонтирована 1 ед. мед. оборудования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сумму 5,0 млн. руб.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 2 ед. на сумму  13,7 млн. 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3006478"/>
          <a:ext cx="4896544" cy="3790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59"/>
                <a:gridCol w="526213"/>
                <a:gridCol w="1129972"/>
              </a:tblGrid>
              <a:tr h="318745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ПРИОБРЕТЕНИЕ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45847" marB="4584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177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(млн. руб.)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</a:tr>
              <a:tr h="10230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Гастрофиброскопы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Ильинской, Красноборской, Няндомской, Приморской Холмогорской,  Устьянской, Коношской ЦРБ, Коряжемской ЦГБ)</a:t>
                      </a: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8,9 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Приобретены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</a:tr>
              <a:tr h="4150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sng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Лапароскопический комплекс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для Карпогорской ЦРБ</a:t>
                      </a: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Приобретен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</a:tr>
              <a:tr h="1225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ультразвуковой диагностики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Вельской ЦРБ</a:t>
                      </a: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Документы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направлены медицинской организацией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контрактное агентство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мае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г.</a:t>
                      </a:r>
                    </a:p>
                  </a:txBody>
                  <a:tcPr marL="7620" marR="7620" marT="10188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67544" y="414189"/>
            <a:ext cx="8424936" cy="864096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ТФОМС АО </a:t>
            </a:r>
            <a:b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 первое полугодие 2019 года</a:t>
            </a:r>
            <a:b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ru-RU" sz="2000" b="1" i="1" u="sng" dirty="0" smtClean="0">
                <a:solidFill>
                  <a:srgbClr val="00007D"/>
                </a:solidFill>
                <a:latin typeface="Bookman Old Style" pitchFamily="18" charset="0"/>
                <a:cs typeface="Times New Roman" pitchFamily="18" charset="0"/>
              </a:rPr>
              <a:t>в части приобретения и ремонта оборудования</a:t>
            </a:r>
            <a:r>
              <a:rPr lang="ru-RU" sz="2000" b="1" i="1" dirty="0" smtClean="0">
                <a:solidFill>
                  <a:srgbClr val="00007D"/>
                </a:solidFill>
                <a:latin typeface="Bookman Old Style" pitchFamily="18" charset="0"/>
                <a:cs typeface="Times New Roman" pitchFamily="18" charset="0"/>
              </a:rPr>
              <a:t>)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220071" y="3006477"/>
          <a:ext cx="3672531" cy="378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720080"/>
                <a:gridCol w="1368276"/>
              </a:tblGrid>
              <a:tr h="360040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РЕМОНТ</a:t>
                      </a:r>
                    </a:p>
                  </a:txBody>
                  <a:tcPr marT="45847" marB="4584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92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План (млн. руб.)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</a:tr>
              <a:tr h="1367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Компьютерный томограф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ГБУЗ АО «ПГКБ имени Е.Е.Волосевич»</a:t>
                      </a: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5,0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Томограф отремонтирован</a:t>
                      </a:r>
                      <a:endParaRPr kumimoji="0" lang="ru-RU" sz="14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</a:tr>
              <a:tr h="1367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Рентгеновский комплекс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 ГБУЗ 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b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«АГКП № 4»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620" marR="7620" marT="1018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Документы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направлены  медицинской организацией </a:t>
                      </a:r>
                      <a:b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контрактное агентство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мае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г.</a:t>
                      </a:r>
                    </a:p>
                  </a:txBody>
                  <a:tcPr marL="7620" marR="7620" marT="10188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58470"/>
            <a:ext cx="8229600" cy="819815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Итоговая оценка исполнения бюджета территориального фонда за первое полугодие 2019 года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1278285"/>
          <a:ext cx="8640959" cy="3902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1"/>
                <a:gridCol w="1584176"/>
                <a:gridCol w="1440160"/>
                <a:gridCol w="1512168"/>
                <a:gridCol w="1656184"/>
              </a:tblGrid>
              <a:tr h="123345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2019 год</a:t>
                      </a:r>
                      <a:endParaRPr lang="ru-RU" sz="2000" b="1" baseline="0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факту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полугодию 2018 года, %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7307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всего,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22 763,7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11 373,4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73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73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субвенция ФОМС</a:t>
                      </a: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22 407,4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11 203,7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37307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22 931,3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10 858,3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+ 18,9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  <a:tr h="94666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(профицит)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167,6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515,1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847" marB="45847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5310733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соответствии с Правилами обязательного медицинского страхования, утвержденными приказом Минздрава России от 28 февраля 2019 года № 108н, средства субвенции включаются в расчет объема финансирования страховых медицинских организаций, который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производится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течение пяти рабочих дней месяца, следующего за отчетным,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расходуются в следующем после зачисления на счет территориального фонда месяце.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Синяя презентация</Template>
  <TotalTime>19651</TotalTime>
  <Words>2275</Words>
  <Application>Microsoft Office PowerPoint</Application>
  <PresentationFormat>Произвольный</PresentationFormat>
  <Paragraphs>386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Пиксел</vt:lpstr>
      <vt:lpstr>«Отчет об исполнении  бюджета территориального  фонда обязательного медицинского страхования Архангельской области  за первое полугодие 2019 года» </vt:lpstr>
      <vt:lpstr>  Поступление доходов в бюджет территориального фонда за первое полугодие 2019 года  </vt:lpstr>
      <vt:lpstr>Расходы бюджета территориального фонда  за первое полугодие 2019 года</vt:lpstr>
      <vt:lpstr>Расходы бюджета территориального фонда   на оплату медицинской помощи за первое полугодие 2019 года</vt:lpstr>
      <vt:lpstr>Анализ реализации территориальной программы ОМС  за первое полугодие 2019 года</vt:lpstr>
      <vt:lpstr>Использование средств НСЗ ТФОМС АО для софинансирования расходов медицинских организаций на оплату труда врачей  и среднего медицинского персонала</vt:lpstr>
      <vt:lpstr>Слайд 7</vt:lpstr>
      <vt:lpstr>Слайд 8</vt:lpstr>
      <vt:lpstr>Итоговая оценка исполнения бюджета территориального фонда за первое полугодие 2019 года</vt:lpstr>
      <vt:lpstr>Слайд 10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 </cp:lastModifiedBy>
  <cp:revision>1777</cp:revision>
  <dcterms:created xsi:type="dcterms:W3CDTF">2009-10-07T09:46:29Z</dcterms:created>
  <dcterms:modified xsi:type="dcterms:W3CDTF">2019-08-09T11:13:56Z</dcterms:modified>
</cp:coreProperties>
</file>