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331" r:id="rId2"/>
    <p:sldId id="342" r:id="rId3"/>
    <p:sldId id="343" r:id="rId4"/>
    <p:sldId id="344" r:id="rId5"/>
    <p:sldId id="350" r:id="rId6"/>
    <p:sldId id="333" r:id="rId7"/>
    <p:sldId id="352" r:id="rId8"/>
    <p:sldId id="317" r:id="rId9"/>
    <p:sldId id="340" r:id="rId10"/>
  </p:sldIdLst>
  <p:sldSz cx="9144000" cy="6877050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0E3"/>
    <a:srgbClr val="00007D"/>
    <a:srgbClr val="002774"/>
    <a:srgbClr val="0033CC"/>
    <a:srgbClr val="669900"/>
    <a:srgbClr val="B6DF89"/>
    <a:srgbClr val="A0D565"/>
    <a:srgbClr val="0066CC"/>
    <a:srgbClr val="0049DA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68459" autoAdjust="0"/>
  </p:normalViewPr>
  <p:slideViewPr>
    <p:cSldViewPr>
      <p:cViewPr varScale="1">
        <p:scale>
          <a:sx n="72" d="100"/>
          <a:sy n="72" d="100"/>
        </p:scale>
        <p:origin x="-2670" y="-102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894" y="4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09.12.2019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573194"/>
            <a:ext cx="5859552" cy="5003756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indent="450000" algn="l">
              <a:spcBef>
                <a:spcPts val="0"/>
              </a:spcBef>
              <a:buFontTx/>
              <a:buNone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0113" y="350838"/>
            <a:ext cx="4951412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58355" y="4104092"/>
            <a:ext cx="6209590" cy="5707409"/>
          </a:xfrm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indent="457200" algn="just">
              <a:buNone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8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273050"/>
            <a:ext cx="4948238" cy="3722688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79" y="4104092"/>
            <a:ext cx="6209590" cy="562922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396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9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7705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33880"/>
            <a:ext cx="6019800" cy="2215938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79054"/>
            <a:ext cx="6019800" cy="175746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757"/>
            <a:ext cx="2133600" cy="458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8470"/>
            <a:ext cx="2057400" cy="5425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8470"/>
            <a:ext cx="6019800" cy="5425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8470"/>
            <a:ext cx="8229600" cy="542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19142"/>
            <a:ext cx="7772400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14788"/>
            <a:ext cx="7772400" cy="15043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401"/>
            <a:ext cx="82296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9377"/>
            <a:ext cx="4040188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80916"/>
            <a:ext cx="4040188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9377"/>
            <a:ext cx="4041775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80916"/>
            <a:ext cx="4041775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808"/>
            <a:ext cx="3008313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809"/>
            <a:ext cx="5111750" cy="5869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9087"/>
            <a:ext cx="3008313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13935"/>
            <a:ext cx="5486400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4477"/>
            <a:ext cx="5486400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82247"/>
            <a:ext cx="5486400" cy="807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5757"/>
            <a:ext cx="2895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5757"/>
            <a:ext cx="2133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7617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8470"/>
            <a:ext cx="8229600" cy="137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6703"/>
            <a:ext cx="8229600" cy="38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2573"/>
            <a:ext cx="2133600" cy="47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1926357"/>
            <a:ext cx="6019800" cy="2123461"/>
          </a:xfrm>
        </p:spPr>
        <p:txBody>
          <a:bodyPr/>
          <a:lstStyle/>
          <a:p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Отчет об исполнении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бюджета территориального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фонда обязательного медицинского страхования Архангельской области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за девять месяцев 2019 года</a:t>
            </a:r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76974"/>
            <a:ext cx="8991600" cy="505456"/>
          </a:xfrm>
        </p:spPr>
        <p:txBody>
          <a:bodyPr/>
          <a:lstStyle/>
          <a:p>
            <a:pPr lvl="0" algn="ctr">
              <a:buClr>
                <a:srgbClr val="00007D"/>
              </a:buClr>
            </a:pPr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2019 г.</a:t>
            </a:r>
          </a:p>
          <a:p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835696" cy="156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414190"/>
            <a:ext cx="8280920" cy="7920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территориального фонда за девять месяцев 2019 года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206276"/>
          <a:ext cx="8640960" cy="5106678"/>
        </p:xfrm>
        <a:graphic>
          <a:graphicData uri="http://schemas.openxmlformats.org/drawingml/2006/table">
            <a:tbl>
              <a:tblPr/>
              <a:tblGrid>
                <a:gridCol w="3600400"/>
                <a:gridCol w="1182057"/>
                <a:gridCol w="1050191"/>
                <a:gridCol w="936104"/>
                <a:gridCol w="1080120"/>
                <a:gridCol w="792088"/>
              </a:tblGrid>
              <a:tr h="7007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млн. рублей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9 месяцам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17 070,8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+ 779,5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+ 26,8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16 805,5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+ 756,2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+ 8,6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возврата субсидий, субвенций и иных МБТ прошлых 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- 0,8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- 50,3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 остатков субсидий, субвенций и иных МБТ прошлых 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- 3,9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- 9,3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234,8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- 56,9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72007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девять месяцев 2019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134269"/>
          <a:ext cx="8856984" cy="5437612"/>
        </p:xfrm>
        <a:graphic>
          <a:graphicData uri="http://schemas.openxmlformats.org/drawingml/2006/table">
            <a:tbl>
              <a:tblPr/>
              <a:tblGrid>
                <a:gridCol w="3744416"/>
                <a:gridCol w="1152128"/>
                <a:gridCol w="1080120"/>
                <a:gridCol w="864096"/>
                <a:gridCol w="1152128"/>
                <a:gridCol w="864096"/>
              </a:tblGrid>
              <a:tr h="3173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9 месяцам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 ОМС, всего,</a:t>
                      </a:r>
                      <a:r>
                        <a:rPr lang="ru-RU" sz="18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22 931,3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14 877,8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+ 295,3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расходы:</a:t>
                      </a: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оплату медицинской помощи </a:t>
                      </a:r>
                      <a:b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ведение дела страховых</a:t>
                      </a:r>
                      <a:r>
                        <a:rPr lang="ru-RU" sz="18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медицинских организаций </a:t>
                      </a: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22 609,7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14 766,4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65,3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+ 289,3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расходов медицинских организаций на оплату труда врачей и среднего медицинского персонала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6,1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-+8,2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мероприятий медицинских организаций за счет средств НСЗ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- 14,4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- 43,1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обеспечение выполнения  функций территориального фонда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+ 12,2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+ 17,0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108012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 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девять месяцев 2019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494310"/>
          <a:ext cx="8680081" cy="4680519"/>
        </p:xfrm>
        <a:graphic>
          <a:graphicData uri="http://schemas.openxmlformats.org/drawingml/2006/table">
            <a:tbl>
              <a:tblPr/>
              <a:tblGrid>
                <a:gridCol w="3816424"/>
                <a:gridCol w="1152128"/>
                <a:gridCol w="1080120"/>
                <a:gridCol w="862033"/>
                <a:gridCol w="1035312"/>
                <a:gridCol w="734064"/>
              </a:tblGrid>
              <a:tr h="6154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месяцев 2019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9 месяцам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22 338,3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14 586,8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+ 278,6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на оплату медицинской помощи 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21 215,7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13 844,6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+ 165,5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территориях других субъектов РФ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235,5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оплату медицинской помощи, оказанной гражданам, застрахованным на территории Архангельской области,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пределами территории страхования </a:t>
                      </a:r>
                      <a:endParaRPr lang="ru-RU" sz="16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506,7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+ 103,4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+ 25,7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792087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НСЗ ТФОМС 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 для софинансирования расходов медицинских организаций на оплату труда врачей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 среднего медицинского персонала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206277"/>
            <a:ext cx="8785101" cy="1008112"/>
          </a:xfrm>
          <a:prstGeom prst="roundRect">
            <a:avLst>
              <a:gd name="adj" fmla="val 135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На ликвидацию кадрового дефицита в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 медицинских организациях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, оказывающих первичную медико-санитарную помощь в 2019 году,  </a:t>
            </a: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предельные объемы для </a:t>
            </a: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софинансирования 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расходов медицинских организаций на оплату труда врачей и среднего медицинского персонала </a:t>
            </a: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общую сумму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133,2 млн. рублей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3006477"/>
          <a:ext cx="8640959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87"/>
                <a:gridCol w="3360372"/>
              </a:tblGrid>
              <a:tr h="85202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еречислено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01.10.2019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73009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Архангельска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4 073,0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09">
                <a:tc>
                  <a:txBody>
                    <a:bodyPr/>
                    <a:lstStyle/>
                    <a:p>
                      <a:r>
                        <a:rPr lang="ru-RU" sz="1500" b="1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Северодвинска</a:t>
                      </a:r>
                      <a:endParaRPr lang="ru-RU" sz="1500" b="1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2 015,1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09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Котласа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09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Коряжмы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582,4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09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Мирный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75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Центральные районные больницы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1 208,2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8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8 161,5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79512" y="2358405"/>
            <a:ext cx="8785101" cy="504056"/>
          </a:xfrm>
          <a:prstGeom prst="roundRect">
            <a:avLst>
              <a:gd name="adj" fmla="val 135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По состоянию н</a:t>
            </a: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01.</a:t>
            </a:r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0.2019 заключено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 соглашения </a:t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предоставлении средств НСЗ ТФОМС АО для софинансирования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197"/>
            <a:ext cx="8424936" cy="144016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НСЗ ТФОМС АО </a:t>
            </a:r>
            <a:br>
              <a:rPr lang="ru-RU" sz="23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финансовое обеспечение мероприятий </a:t>
            </a:r>
            <a:br>
              <a:rPr lang="ru-RU" sz="23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повышению квалификации медицинских работников, </a:t>
            </a:r>
            <a:br>
              <a:rPr lang="ru-RU" sz="23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 также по приобретению и проведению ремонта медицинского оборудования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3078485"/>
            <a:ext cx="8712968" cy="16561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Приобретено 9 единиц оборудования на общую сумму 12,9 млн. рублей:</a:t>
            </a:r>
            <a:r>
              <a:rPr lang="ru-RU" sz="19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9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лапароскопический комплекс – 4,0 млн. рублей</a:t>
            </a:r>
          </a:p>
          <a:p>
            <a:r>
              <a:rPr lang="ru-RU" sz="19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гастрофиброскопов – 8,9 млн. рублей</a:t>
            </a:r>
          </a:p>
          <a:p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приобретению 5 единиц оборудования проводятся конкурсные процедуры)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4806677"/>
            <a:ext cx="8640960" cy="151216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Перечислены средства на ремонт 1 единицы оборудования: 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спиральный компьютерный томограф ГБУЗ АО «Первая городская клиническая больница имени Е.Е. Волосевич» на сумму 5,0 млн. рублей</a:t>
            </a:r>
          </a:p>
          <a:p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2070373"/>
            <a:ext cx="8640960" cy="9361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Оплачено обучение 224 человек в 22 медицинских организациях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сумму 1,1 млн. рублей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062262"/>
            <a:ext cx="8712969" cy="5760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ЗАПЛАНИРОВАНО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МЕС. 2019 ГОДА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42,1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 руб.,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НАПРАВЛЕНО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МЕД. ОРГАНИЗАЦИИ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17,9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млн. руб.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(42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,4%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1710333"/>
            <a:ext cx="3600400" cy="64807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Приобретено 9 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12,9 млн. 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на сумму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19,3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руб.)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851920" y="1710333"/>
            <a:ext cx="5112568" cy="64807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Отремонтирована 1 ед. мед. оборудования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сумму 5,0 млн. руб.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на сумму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22,8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3" y="2430413"/>
          <a:ext cx="3600399" cy="431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77"/>
                <a:gridCol w="466718"/>
                <a:gridCol w="1533504"/>
              </a:tblGrid>
              <a:tr h="216024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1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4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Гастрофиброскопы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«Ильинская ЦРБ», «Красноборская ЦРБ», «Няндомская ЦРБ», «Приморская ЦРБ» «Холмогорская ЦРБ»,  «Устьянская ЦРБ», «Коношская ЦРБ», «Коряжемская ЦГБ»)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8,9 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Приобретены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Лапароскопический комплекс 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Карпогорская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0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Медицинское оборудование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«Вельская ЦРБ», «Няндомская ЦРБ», «Онежская ЦРБ», «Устьянская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Государственные контракты на поставку оборудования находятся на стадии заключения</a:t>
                      </a:r>
                      <a: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(совместные торги)</a:t>
                      </a:r>
                      <a:endParaRPr lang="ru-RU" sz="1200" b="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7544" y="414189"/>
            <a:ext cx="8424936" cy="57606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</a:t>
            </a:r>
            <a:b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2000" b="1" i="1" u="sng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в части приобретения и ремонта оборудования</a:t>
            </a:r>
            <a:r>
              <a:rPr lang="ru-RU" sz="2000" b="1" i="1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)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51919" y="2430418"/>
          <a:ext cx="5112569" cy="4319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3"/>
                <a:gridCol w="504056"/>
                <a:gridCol w="2160240"/>
              </a:tblGrid>
              <a:tr h="30969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7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Компьютерный томограф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ГБУЗ АО «ПГКБ им. Е.Е.Волосевич»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Томограф отремонтирован</a:t>
                      </a:r>
                      <a:endParaRPr kumimoji="0" lang="ru-RU" sz="12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Рентгенкомплекс</a:t>
                      </a:r>
                      <a:endParaRPr kumimoji="0" lang="ru-RU" sz="12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 ГБУЗ АО  «АГКП № 4»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контракт</a:t>
                      </a:r>
                      <a: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заключен  18.08, ведется ввод в эксплуатацию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 сканер</a:t>
                      </a:r>
                      <a:r>
                        <a:rPr lang="ru-RU" sz="12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2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</a:t>
                      </a:r>
                      <a:b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«АОДКБ им. П.Г. Выжлецова»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Оплата ремонта произведена 23.10.2019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Наркозно-дыхательны</a:t>
                      </a:r>
                      <a:r>
                        <a:rPr lang="ru-RU" sz="1200" b="1" i="1" kern="1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</a:t>
                      </a:r>
                      <a:r>
                        <a:rPr lang="ru-RU" sz="12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аппараты </a:t>
                      </a:r>
                      <a:r>
                        <a:rPr lang="ru-RU" sz="1200" b="0" i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2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</a:t>
                      </a:r>
                      <a:b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им. П.Г. Выжлецова»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будет осуществлен </a:t>
                      </a:r>
                      <a:b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27.12.2019</a:t>
                      </a:r>
                      <a:endParaRPr lang="ru-RU" sz="1200" b="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Система очистки воды </a:t>
                      </a:r>
                      <a:b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i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2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«АОДКБ им. П.Г. Выжлецова»</a:t>
                      </a:r>
                      <a:endParaRPr kumimoji="0" lang="ru-RU" sz="120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Соглашение на стадии заключения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Цифровой </a:t>
                      </a:r>
                      <a:r>
                        <a:rPr kumimoji="0" lang="ru-RU" sz="1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флюорограф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br>
                        <a:rPr kumimoji="0" lang="ru-RU" sz="12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«Приморская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 в эксплуатацию произведен 02.10.2019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Оборудование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«Северодвинская ГБ №1», «Няндомская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контракт на стадии заключения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Оборудование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«Коряжемская ГБ»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контракт</a:t>
                      </a:r>
                      <a:r>
                        <a:rPr lang="ru-RU" sz="1200" b="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заключен 20.09, ведется ввод в эксплуатацию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58470"/>
            <a:ext cx="8229600" cy="819815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бюджета территориального фонда за девять месяцев 2019 года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1278285"/>
          <a:ext cx="8640959" cy="3902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1"/>
                <a:gridCol w="1584176"/>
                <a:gridCol w="1440160"/>
                <a:gridCol w="1512168"/>
                <a:gridCol w="1656184"/>
              </a:tblGrid>
              <a:tr h="123345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2019 год</a:t>
                      </a:r>
                      <a:endParaRPr lang="ru-RU" sz="20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факту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месяцев 2018 года, %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17 070,8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16 805,5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22 931,3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14 877,8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94666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остатков средств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167,6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2 193,0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310733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соответствии с Правилами обязательного медицинского страхования, утвержденными приказом Минздрава России от 28 февраля 2019 года № 108н, средства субвенции включаются в расчет объема финансирования страховых медицинских организаций, который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производится в течение пяти рабочих дней месяца, следующего за отчетным,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расходуются в следующем после зачисления на счет территориального фонда месяце.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9079"/>
            <a:ext cx="4374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endParaRPr lang="ru-RU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Синяя презентация</Template>
  <TotalTime>20869</TotalTime>
  <Words>895</Words>
  <Application>Microsoft Office PowerPoint</Application>
  <PresentationFormat>Произвольный</PresentationFormat>
  <Paragraphs>265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Пиксел</vt:lpstr>
      <vt:lpstr>«Отчет об исполнении  бюджета территориального  фонда обязательного медицинского страхования Архангельской области  за девять месяцев 2019 года»</vt:lpstr>
      <vt:lpstr>  Поступление доходов в бюджет территориального фонда за девять месяцев 2019 года  </vt:lpstr>
      <vt:lpstr>Расходы бюджета территориального фонда  за девять месяцев 2019 года</vt:lpstr>
      <vt:lpstr>Расходы бюджета территориального фонда   на оплату медицинской помощи за девять месяцев 2019 года</vt:lpstr>
      <vt:lpstr>Использование средств НСЗ ТФОМС АО для софинансирования расходов медицинских организаций на оплату труда врачей  и среднего медицинского персонала</vt:lpstr>
      <vt:lpstr>Использование средств НСЗ ТФОМС АО  на финансовое обеспечение мероприятий  по повышению квалификации медицинских работников,  а также по приобретению и проведению ремонта медицинского оборудования</vt:lpstr>
      <vt:lpstr>Слайд 7</vt:lpstr>
      <vt:lpstr>Итоговая оценка исполнения бюджета территориального фонда за девять месяцев 2019 года</vt:lpstr>
      <vt:lpstr>Слайд 9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1876</cp:revision>
  <dcterms:created xsi:type="dcterms:W3CDTF">2009-10-07T09:46:29Z</dcterms:created>
  <dcterms:modified xsi:type="dcterms:W3CDTF">2019-12-09T06:19:20Z</dcterms:modified>
</cp:coreProperties>
</file>