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6"/>
  </p:notesMasterIdLst>
  <p:handoutMasterIdLst>
    <p:handoutMasterId r:id="rId17"/>
  </p:handoutMasterIdLst>
  <p:sldIdLst>
    <p:sldId id="335" r:id="rId2"/>
    <p:sldId id="400" r:id="rId3"/>
    <p:sldId id="402" r:id="rId4"/>
    <p:sldId id="403" r:id="rId5"/>
    <p:sldId id="404" r:id="rId6"/>
    <p:sldId id="405" r:id="rId7"/>
    <p:sldId id="371" r:id="rId8"/>
    <p:sldId id="323" r:id="rId9"/>
    <p:sldId id="336" r:id="rId10"/>
    <p:sldId id="383" r:id="rId11"/>
    <p:sldId id="399" r:id="rId12"/>
    <p:sldId id="349" r:id="rId13"/>
    <p:sldId id="390" r:id="rId14"/>
    <p:sldId id="316" r:id="rId15"/>
  </p:sldIdLst>
  <p:sldSz cx="9144000" cy="6858000" type="screen4x3"/>
  <p:notesSz cx="9928225" cy="143573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8A"/>
    <a:srgbClr val="ADD2D6"/>
    <a:srgbClr val="326064"/>
    <a:srgbClr val="587E86"/>
    <a:srgbClr val="A85314"/>
    <a:srgbClr val="E5741F"/>
    <a:srgbClr val="F1B487"/>
    <a:srgbClr val="E9E9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17" autoAdjust="0"/>
    <p:restoredTop sz="94138" autoAdjust="0"/>
  </p:normalViewPr>
  <p:slideViewPr>
    <p:cSldViewPr>
      <p:cViewPr>
        <p:scale>
          <a:sx n="110" d="100"/>
          <a:sy n="110" d="100"/>
        </p:scale>
        <p:origin x="-136" y="1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4522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019247594050732E-2"/>
          <c:y val="1.454496705737624E-2"/>
          <c:w val="0.72579363517060835"/>
          <c:h val="0.8590067440407837"/>
        </c:manualLayout>
      </c:layout>
      <c:barChart>
        <c:barDir val="col"/>
        <c:grouping val="stacked"/>
        <c:ser>
          <c:idx val="1"/>
          <c:order val="0"/>
          <c:tx>
            <c:strRef>
              <c:f>Sheet1!$A$3</c:f>
              <c:strCache>
                <c:ptCount val="1"/>
                <c:pt idx="0">
                  <c:v>Архангельская область                                                    (снижение на 12,0)</c:v>
                </c:pt>
              </c:strCache>
            </c:strRef>
          </c:tx>
          <c:spPr>
            <a:solidFill>
              <a:srgbClr val="53548A">
                <a:lumMod val="75000"/>
              </a:srgbClr>
            </a:solidFill>
            <a:ln w="17062" cmpd="sng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Sheet1!$B$2:$D$2</c:f>
              <c:strCache>
                <c:ptCount val="3"/>
                <c:pt idx="0">
                  <c:v>I п/г 2019 г.</c:v>
                </c:pt>
                <c:pt idx="1">
                  <c:v>I п/г 2020 г.</c:v>
                </c:pt>
                <c:pt idx="2">
                  <c:v> План на 2020 г.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26946</c:v>
                </c:pt>
                <c:pt idx="1">
                  <c:v>23704</c:v>
                </c:pt>
                <c:pt idx="2">
                  <c:v>54930.501000000004</c:v>
                </c:pt>
              </c:numCache>
            </c:numRef>
          </c:val>
        </c:ser>
        <c:ser>
          <c:idx val="0"/>
          <c:order val="1"/>
          <c:tx>
            <c:strRef>
              <c:f>Sheet1!$A$4</c:f>
              <c:strCache>
                <c:ptCount val="1"/>
                <c:pt idx="0">
                  <c:v>НАО                               (снижение на 47,1)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Sheet1!$B$2:$D$2</c:f>
              <c:strCache>
                <c:ptCount val="3"/>
                <c:pt idx="0">
                  <c:v>I п/г 2019 г.</c:v>
                </c:pt>
                <c:pt idx="1">
                  <c:v>I п/г 2020 г.</c:v>
                </c:pt>
                <c:pt idx="2">
                  <c:v> План на 2020 г.</c:v>
                </c:pt>
              </c:strCache>
            </c:strRef>
          </c:cat>
          <c:val>
            <c:numRef>
              <c:f>Sheet1!$B$4:$D$4</c:f>
              <c:numCache>
                <c:formatCode>#,##0</c:formatCode>
                <c:ptCount val="3"/>
                <c:pt idx="0">
                  <c:v>4524.0403200000001</c:v>
                </c:pt>
                <c:pt idx="1">
                  <c:v>2395.0275200000001</c:v>
                </c:pt>
                <c:pt idx="2">
                  <c:v>8701.7550999999712</c:v>
                </c:pt>
              </c:numCache>
            </c:numRef>
          </c:val>
        </c:ser>
        <c:gapWidth val="129"/>
        <c:overlap val="100"/>
        <c:axId val="151533440"/>
        <c:axId val="151534976"/>
      </c:barChart>
      <c:catAx>
        <c:axId val="151533440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51534976"/>
        <c:crosses val="autoZero"/>
        <c:lblAlgn val="ctr"/>
        <c:lblOffset val="100"/>
        <c:tickLblSkip val="1"/>
        <c:tickMarkSkip val="1"/>
      </c:catAx>
      <c:valAx>
        <c:axId val="151534976"/>
        <c:scaling>
          <c:orientation val="minMax"/>
        </c:scaling>
        <c:delete val="1"/>
        <c:axPos val="l"/>
        <c:numFmt formatCode="#,##0" sourceLinked="1"/>
        <c:tickLblPos val="none"/>
        <c:crossAx val="151533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23013963824644604"/>
          <c:y val="0.12247875236084878"/>
        </c:manualLayout>
      </c:layout>
    </c:title>
    <c:plotArea>
      <c:layout>
        <c:manualLayout>
          <c:layoutTarget val="inner"/>
          <c:xMode val="edge"/>
          <c:yMode val="edge"/>
          <c:x val="0.15876389109918887"/>
          <c:y val="0.28219086768136881"/>
          <c:w val="0.74590135630576282"/>
          <c:h val="0.490610996926271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2019 г.</c:v>
                </c:pt>
                <c:pt idx="1">
                  <c:v>I п/г 2020 г.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 formatCode="#,##0">
                  <c:v>7311.2817056299991</c:v>
                </c:pt>
                <c:pt idx="1">
                  <c:v>5104.2331910799994</c:v>
                </c:pt>
              </c:numCache>
            </c:numRef>
          </c:val>
        </c:ser>
        <c:axId val="158822784"/>
        <c:axId val="158824320"/>
      </c:barChart>
      <c:catAx>
        <c:axId val="158822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8824320"/>
        <c:crosses val="autoZero"/>
        <c:auto val="1"/>
        <c:lblAlgn val="ctr"/>
        <c:lblOffset val="100"/>
      </c:catAx>
      <c:valAx>
        <c:axId val="158824320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#,##0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5882278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8745355454332229"/>
          <c:y val="0.10698698643093719"/>
        </c:manualLayout>
      </c:layout>
    </c:title>
    <c:plotArea>
      <c:layout>
        <c:manualLayout>
          <c:layoutTarget val="inner"/>
          <c:xMode val="edge"/>
          <c:yMode val="edge"/>
          <c:x val="0.16973237541507741"/>
          <c:y val="0.26690552901529457"/>
          <c:w val="0.78715513091138023"/>
          <c:h val="0.54180241234457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9.157242762500073E-3"/>
                  <c:y val="0.1539585879346739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6.7146860225407064E-3"/>
                  <c:y val="8.7329260712773749E-2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2019 г.</c:v>
                </c:pt>
                <c:pt idx="1">
                  <c:v>I п/г 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0">
                  <c:v>3708.9226699999908</c:v>
                </c:pt>
                <c:pt idx="1">
                  <c:v>1555</c:v>
                </c:pt>
              </c:numCache>
            </c:numRef>
          </c:val>
        </c:ser>
        <c:axId val="160569216"/>
        <c:axId val="160570752"/>
      </c:barChart>
      <c:catAx>
        <c:axId val="160569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0570752"/>
        <c:crosses val="autoZero"/>
        <c:auto val="1"/>
        <c:lblAlgn val="ctr"/>
        <c:lblOffset val="100"/>
      </c:catAx>
      <c:valAx>
        <c:axId val="160570752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0.00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60569216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9153744388580878"/>
          <c:y val="0.13717611623399867"/>
        </c:manualLayout>
      </c:layout>
    </c:title>
    <c:plotArea>
      <c:layout>
        <c:manualLayout>
          <c:layoutTarget val="inner"/>
          <c:xMode val="edge"/>
          <c:yMode val="edge"/>
          <c:x val="0.18804757908277353"/>
          <c:y val="0.30570677332148394"/>
          <c:w val="0.76629631953649902"/>
          <c:h val="0.542827803083609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2019 г.</c:v>
                </c:pt>
                <c:pt idx="1">
                  <c:v>I п/г 2020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11020.204375630006</c:v>
                </c:pt>
                <c:pt idx="1">
                  <c:v>6658.8513110800004</c:v>
                </c:pt>
              </c:numCache>
            </c:numRef>
          </c:val>
        </c:ser>
        <c:axId val="160543104"/>
        <c:axId val="160567296"/>
      </c:barChart>
      <c:catAx>
        <c:axId val="16054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0567296"/>
        <c:crossesAt val="0"/>
        <c:auto val="1"/>
        <c:lblAlgn val="ctr"/>
        <c:lblOffset val="100"/>
      </c:catAx>
      <c:valAx>
        <c:axId val="160567296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#,##0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6054310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567E-2"/>
          <c:w val="0.7331697010378756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2019 г.</c:v>
                </c:pt>
                <c:pt idx="1">
                  <c:v>I п/г 2020 г.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 formatCode="General">
                  <c:v>8312</c:v>
                </c:pt>
                <c:pt idx="1">
                  <c:v>8427.2000000000007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720</a:t>
                    </a:r>
                    <a:endParaRPr lang="en-US" sz="1600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2019 г.</c:v>
                </c:pt>
                <c:pt idx="1">
                  <c:v>I п/г 2020 г.</c:v>
                </c:pt>
              </c:strCache>
            </c:strRef>
          </c:cat>
          <c:val>
            <c:numRef>
              <c:f>Sheet1!$B$3:$C$3</c:f>
              <c:numCache>
                <c:formatCode>0</c:formatCode>
                <c:ptCount val="2"/>
                <c:pt idx="0" formatCode="General">
                  <c:v>720</c:v>
                </c:pt>
                <c:pt idx="1">
                  <c:v>760.4</c:v>
                </c:pt>
              </c:numCache>
            </c:numRef>
          </c:val>
        </c:ser>
        <c:dLbls>
          <c:showVal val="1"/>
        </c:dLbls>
        <c:overlap val="100"/>
        <c:axId val="160969088"/>
        <c:axId val="160970624"/>
      </c:barChart>
      <c:catAx>
        <c:axId val="160969088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60970624"/>
        <c:crosses val="autoZero"/>
        <c:lblAlgn val="ctr"/>
        <c:lblOffset val="100"/>
        <c:tickLblSkip val="1"/>
        <c:tickMarkSkip val="1"/>
      </c:catAx>
      <c:valAx>
        <c:axId val="160970624"/>
        <c:scaling>
          <c:orientation val="minMax"/>
        </c:scaling>
        <c:delete val="1"/>
        <c:axPos val="l"/>
        <c:numFmt formatCode="General" sourceLinked="1"/>
        <c:tickLblPos val="none"/>
        <c:crossAx val="1609690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659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4315104110748342E-2"/>
                  <c:y val="0.120621042106433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05,0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7210907471532108E-2"/>
                  <c:y val="0.100683812909676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7.3404599481757302E-2"/>
                  <c:y val="0.240214976113765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4.7656936344141913E-2"/>
                  <c:y val="0.12859626708143701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680448204167791E-2"/>
                  <c:y val="0.12920953227419191"/>
                </c:manualLayout>
              </c:layout>
              <c:dLblPos val="r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rgbClr val="000066"/>
                        </a:solidFill>
                      </a:rPr>
                      <a:t>103,0</a:t>
                    </a:r>
                    <a:r>
                      <a:rPr lang="en-US" b="0" dirty="0" smtClean="0">
                        <a:solidFill>
                          <a:srgbClr val="000066"/>
                        </a:solidFill>
                      </a:rPr>
                      <a:t>%</a:t>
                    </a:r>
                    <a:endParaRPr lang="en-US" b="0" dirty="0">
                      <a:solidFill>
                        <a:srgbClr val="000066"/>
                      </a:solidFill>
                    </a:endParaRP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1.05</c:v>
                </c:pt>
                <c:pt idx="1">
                  <c:v>1.05</c:v>
                </c:pt>
                <c:pt idx="2">
                  <c:v>1.0780000000000001</c:v>
                </c:pt>
                <c:pt idx="3">
                  <c:v>0.91600000000000004</c:v>
                </c:pt>
                <c:pt idx="4">
                  <c:v>0.91300000000000003</c:v>
                </c:pt>
                <c:pt idx="5">
                  <c:v>1.0069999999999955</c:v>
                </c:pt>
              </c:numCache>
            </c:numRef>
          </c:val>
        </c:ser>
        <c:marker val="1"/>
        <c:axId val="165940608"/>
        <c:axId val="165999744"/>
      </c:lineChart>
      <c:catAx>
        <c:axId val="165940608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5999744"/>
        <c:crossesAt val="100"/>
        <c:auto val="1"/>
        <c:lblAlgn val="ctr"/>
        <c:lblOffset val="100"/>
      </c:catAx>
      <c:valAx>
        <c:axId val="165999744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6594060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 16 511,9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620,4 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 0,2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минус 1 692,4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-2902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 custLinFactNeighborY="-1209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22336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32098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22706222-2209-4CFD-9682-362D30C592D1}" type="presOf" srcId="{3F0DA9E5-7B25-4458-B109-669A4BE55B36}" destId="{8AA80725-DFC1-48E3-A0E1-77CD9E2D4712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5B2E5506-965C-48FD-9DB8-4C8994CEC96F}" type="presOf" srcId="{EAACDD22-7613-4EF8-A4DD-D316890C87E9}" destId="{EB7151C2-77AB-4E81-98EB-0944C885B79D}" srcOrd="0" destOrd="0" presId="urn:microsoft.com/office/officeart/2005/8/layout/lProcess3"/>
    <dgm:cxn modelId="{D3C4183E-58D4-4096-BDFB-80FEBCF9CFDC}" type="presOf" srcId="{5E9689C6-0684-4268-AD48-662335D919EF}" destId="{C282457B-9E26-4639-9F21-F9C14C49E969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07DA6C3F-251C-42DE-BF76-8919307A0D6C}" type="presOf" srcId="{4CFC08F2-CF4A-4E3F-A999-2E707293F309}" destId="{6676BA15-B13D-4F16-8F11-12219723BAD9}" srcOrd="0" destOrd="0" presId="urn:microsoft.com/office/officeart/2005/8/layout/lProcess3"/>
    <dgm:cxn modelId="{DCDE4327-63D0-4C26-BC2C-E54673506117}" type="presOf" srcId="{E3012BA1-2C08-47FC-AFC7-57063178E1F6}" destId="{C56B3C67-CC58-4519-8C9F-8455BC99D9DE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026F7615-DF40-4A66-8CB6-3F8AF76783BC}" type="presParOf" srcId="{C282457B-9E26-4639-9F21-F9C14C49E969}" destId="{71C40286-B2C6-48CD-ACF2-4D45C8CDED7F}" srcOrd="0" destOrd="0" presId="urn:microsoft.com/office/officeart/2005/8/layout/lProcess3"/>
    <dgm:cxn modelId="{5C90EF94-982D-4828-80B1-211A5B2E9CE6}" type="presParOf" srcId="{71C40286-B2C6-48CD-ACF2-4D45C8CDED7F}" destId="{EB7151C2-77AB-4E81-98EB-0944C885B79D}" srcOrd="0" destOrd="0" presId="urn:microsoft.com/office/officeart/2005/8/layout/lProcess3"/>
    <dgm:cxn modelId="{41780D58-91E4-4E1C-8593-796028B1DF35}" type="presParOf" srcId="{C282457B-9E26-4639-9F21-F9C14C49E969}" destId="{F606A728-BAC8-499D-A332-F535A9A18C8A}" srcOrd="1" destOrd="0" presId="urn:microsoft.com/office/officeart/2005/8/layout/lProcess3"/>
    <dgm:cxn modelId="{E39A69BB-1753-4B47-82B4-8D9C27F96237}" type="presParOf" srcId="{C282457B-9E26-4639-9F21-F9C14C49E969}" destId="{7448758C-F035-4E1B-8952-AF04F74EB9E9}" srcOrd="2" destOrd="0" presId="urn:microsoft.com/office/officeart/2005/8/layout/lProcess3"/>
    <dgm:cxn modelId="{C4B4F82D-6456-462E-96A6-8A11B5EE8BF3}" type="presParOf" srcId="{7448758C-F035-4E1B-8952-AF04F74EB9E9}" destId="{6676BA15-B13D-4F16-8F11-12219723BAD9}" srcOrd="0" destOrd="0" presId="urn:microsoft.com/office/officeart/2005/8/layout/lProcess3"/>
    <dgm:cxn modelId="{BBB1EA73-094C-411F-89F8-C313162C478F}" type="presParOf" srcId="{C282457B-9E26-4639-9F21-F9C14C49E969}" destId="{3CB3D31E-745A-4B41-82FB-A5DBD35A349D}" srcOrd="3" destOrd="0" presId="urn:microsoft.com/office/officeart/2005/8/layout/lProcess3"/>
    <dgm:cxn modelId="{4E541252-FAB6-44B2-8386-24790337DE75}" type="presParOf" srcId="{C282457B-9E26-4639-9F21-F9C14C49E969}" destId="{465164B2-C0D1-41F1-B3CF-BF0D3B16E37D}" srcOrd="4" destOrd="0" presId="urn:microsoft.com/office/officeart/2005/8/layout/lProcess3"/>
    <dgm:cxn modelId="{CACBAA09-1850-43DC-9ABB-22B9F86740F4}" type="presParOf" srcId="{465164B2-C0D1-41F1-B3CF-BF0D3B16E37D}" destId="{C56B3C67-CC58-4519-8C9F-8455BC99D9DE}" srcOrd="0" destOrd="0" presId="urn:microsoft.com/office/officeart/2005/8/layout/lProcess3"/>
    <dgm:cxn modelId="{6EB10E38-CE5B-453E-8304-92531CA8419C}" type="presParOf" srcId="{C282457B-9E26-4639-9F21-F9C14C49E969}" destId="{470F129B-37C1-4B26-845E-CB9CD99DE19C}" srcOrd="5" destOrd="0" presId="urn:microsoft.com/office/officeart/2005/8/layout/lProcess3"/>
    <dgm:cxn modelId="{9313109D-A46B-4BE7-B05C-957BC4CCB4C6}" type="presParOf" srcId="{C282457B-9E26-4639-9F21-F9C14C49E969}" destId="{86EAEFF4-86BC-42B8-8080-9DF855719D59}" srcOrd="6" destOrd="0" presId="urn:microsoft.com/office/officeart/2005/8/layout/lProcess3"/>
    <dgm:cxn modelId="{8BFC2AC6-AF69-4981-83E8-2919C57BB4F0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0.72837</cdr:x>
      <cdr:y>0.54282</cdr:y>
    </cdr:from>
    <cdr:to>
      <cdr:x>0.97581</cdr:x>
      <cdr:y>0.78481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6660232" y="2959918"/>
          <a:ext cx="2262591" cy="131952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9050" cap="flat" cmpd="sng" algn="ctr">
          <a:solidFill>
            <a:srgbClr val="00006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41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,0%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0.21303</cdr:x>
      <cdr:y>0.55994</cdr:y>
    </cdr:from>
    <cdr:to>
      <cdr:x>0.31064</cdr:x>
      <cdr:y>0.631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2245745" flipH="1" flipV="1">
          <a:off x="1947913" y="3053225"/>
          <a:ext cx="892546" cy="387477"/>
        </a:xfrm>
        <a:prstGeom xmlns:a="http://schemas.openxmlformats.org/drawingml/2006/main" prst="rightArrow">
          <a:avLst>
            <a:gd name="adj1" fmla="val 60297"/>
            <a:gd name="adj2" fmla="val 71428"/>
          </a:avLst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47,1</a:t>
          </a:r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0.563</cdr:x>
      <cdr:y>0.0146</cdr:y>
    </cdr:from>
    <cdr:to>
      <cdr:x>0.66537</cdr:x>
      <cdr:y>0.08233</cdr:y>
    </cdr:to>
    <cdr:sp macro="" textlink="">
      <cdr:nvSpPr>
        <cdr:cNvPr id="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48064" y="79598"/>
          <a:ext cx="936071" cy="3693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63 632</a:t>
          </a:r>
          <a:endParaRPr lang="ru-RU" sz="1800" b="1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0.31888</cdr:x>
      <cdr:y>0.4768</cdr:y>
    </cdr:from>
    <cdr:to>
      <cdr:x>0.42125</cdr:x>
      <cdr:y>0.54453</cdr:y>
    </cdr:to>
    <cdr:sp macro="" textlink="">
      <cdr:nvSpPr>
        <cdr:cNvPr id="9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15816" y="2599878"/>
          <a:ext cx="936071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26 099</a:t>
          </a:r>
          <a:endParaRPr lang="ru-RU" sz="1800" b="1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0.72837</cdr:x>
      <cdr:y>0.10704</cdr:y>
    </cdr:from>
    <cdr:to>
      <cdr:x>0.96462</cdr:x>
      <cdr:y>0.41077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6660233" y="583654"/>
          <a:ext cx="2160239" cy="165618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НАО 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     </a:t>
          </a:r>
        </a:p>
        <a:p xmlns:a="http://schemas.openxmlformats.org/drawingml/2006/main">
          <a:pPr algn="l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 xmlns:a="http://schemas.openxmlformats.org/drawingml/2006/main">
          <a:pPr algn="l"/>
          <a:r>
            <a:rPr lang="ru-RU" sz="15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Архангельская</a:t>
          </a:r>
        </a:p>
        <a:p xmlns:a="http://schemas.openxmlformats.org/drawingml/2006/main">
          <a:pPr algn="l"/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   область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0.75987</cdr:x>
      <cdr:y>0.17307</cdr:y>
    </cdr:from>
    <cdr:to>
      <cdr:x>0.78349</cdr:x>
      <cdr:y>0.21268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6948264" y="943694"/>
          <a:ext cx="215981" cy="21598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952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0.75987</cdr:x>
      <cdr:y>0.27871</cdr:y>
    </cdr:from>
    <cdr:to>
      <cdr:x>0.7835</cdr:x>
      <cdr:y>0.31832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6948264" y="1519758"/>
          <a:ext cx="216073" cy="21598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 w="9525" cap="flat" cmpd="sng" algn="ctr">
          <a:solidFill>
            <a:schemeClr val="accent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0.2051</cdr:x>
      <cdr:y>0.70444</cdr:y>
    </cdr:from>
    <cdr:to>
      <cdr:x>0.30034</cdr:x>
      <cdr:y>0.7742</cdr:y>
    </cdr:to>
    <cdr:sp macro="" textlink="">
      <cdr:nvSpPr>
        <cdr:cNvPr id="16" name="Стрелка вправо 15"/>
        <cdr:cNvSpPr/>
      </cdr:nvSpPr>
      <cdr:spPr>
        <a:xfrm xmlns:a="http://schemas.openxmlformats.org/drawingml/2006/main" rot="12245745" flipH="1" flipV="1">
          <a:off x="1875403" y="3841198"/>
          <a:ext cx="870874" cy="380388"/>
        </a:xfrm>
        <a:prstGeom xmlns:a="http://schemas.openxmlformats.org/drawingml/2006/main" prst="rightArrow">
          <a:avLst>
            <a:gd name="adj1" fmla="val 63234"/>
            <a:gd name="adj2" fmla="val 71760"/>
          </a:avLst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- 12,0%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0.45367</cdr:x>
      <cdr:y>0.525</cdr:y>
    </cdr:from>
    <cdr:to>
      <cdr:x>0.6013</cdr:x>
      <cdr:y>0.64063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1584176" y="1512168"/>
          <a:ext cx="515508" cy="33303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0.48889</cdr:x>
      <cdr:y>0.54054</cdr:y>
    </cdr:from>
    <cdr:to>
      <cdr:x>0.64798</cdr:x>
      <cdr:y>0.66554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1584176" y="1440160"/>
          <a:ext cx="515508" cy="33303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0.47067</cdr:x>
      <cdr:y>0.33333</cdr:y>
    </cdr:from>
    <cdr:to>
      <cdr:x>0.78646</cdr:x>
      <cdr:y>0.51142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440160" y="864096"/>
          <a:ext cx="966264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- 39,6%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0.4942</cdr:x>
      <cdr:y>0.58333</cdr:y>
    </cdr:from>
    <cdr:to>
      <cdr:x>0.66268</cdr:x>
      <cdr:y>0.71181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1512168" y="1512168"/>
          <a:ext cx="515508" cy="33303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0.26347</cdr:x>
      <cdr:y>0.69388</cdr:y>
    </cdr:from>
    <cdr:to>
      <cdr:x>0.48044</cdr:x>
      <cdr:y>0.78983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584176" y="2448272"/>
          <a:ext cx="13045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+ 1,4%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0.28743</cdr:x>
      <cdr:y>0.40816</cdr:y>
    </cdr:from>
    <cdr:to>
      <cdr:x>0.45295</cdr:x>
      <cdr:y>0.50411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728221" y="1440148"/>
          <a:ext cx="99521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5,6%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0.33533</cdr:x>
      <cdr:y>0.30612</cdr:y>
    </cdr:from>
    <cdr:to>
      <cdr:x>0.40719</cdr:x>
      <cdr:y>0.38776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2016224" y="1080120"/>
          <a:ext cx="432048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4925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0.73054</cdr:x>
      <cdr:y>0.30612</cdr:y>
    </cdr:from>
    <cdr:to>
      <cdr:x>0.76646</cdr:x>
      <cdr:y>0.36734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92488" y="1080120"/>
          <a:ext cx="215982" cy="2159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0.73054</cdr:x>
      <cdr:y>0.57143</cdr:y>
    </cdr:from>
    <cdr:to>
      <cdr:x>0.76648</cdr:x>
      <cdr:y>0.63264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92488" y="2016224"/>
          <a:ext cx="216073" cy="215986"/>
        </a:xfrm>
        <a:prstGeom xmlns:a="http://schemas.openxmlformats.org/drawingml/2006/main" prst="rect">
          <a:avLst/>
        </a:prstGeom>
        <a:solidFill xmlns:a="http://schemas.openxmlformats.org/drawingml/2006/main">
          <a:srgbClr val="53548A">
            <a:lumMod val="75000"/>
          </a:srgbClr>
        </a:solidFill>
        <a:ln xmlns:a="http://schemas.openxmlformats.org/drawingml/2006/main" w="19050" cap="flat" cmpd="sng" algn="ctr">
          <a:solidFill>
            <a:srgbClr val="53548A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0.8024</cdr:x>
      <cdr:y>0.40816</cdr:y>
    </cdr:from>
    <cdr:to>
      <cdr:x>0.95808</cdr:x>
      <cdr:y>0.53061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824536" y="1440160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0.78443</cdr:x>
      <cdr:y>0.55102</cdr:y>
    </cdr:from>
    <cdr:to>
      <cdr:x>1</cdr:x>
      <cdr:y>0.71429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752528" y="194421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Архангельская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область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0.79042</cdr:x>
      <cdr:y>0.30612</cdr:y>
    </cdr:from>
    <cdr:to>
      <cdr:x>0.92216</cdr:x>
      <cdr:y>0.40816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752528" y="1080120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НАО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AB2F98E-B829-4DBC-9D94-3D97F9FA8537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F34CE02-A9EA-454E-A005-54FE66A99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73DDD05A-2F79-4725-89E1-A08D4A975D23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6819900"/>
            <a:ext cx="7943850" cy="6461125"/>
          </a:xfrm>
          <a:prstGeom prst="rect">
            <a:avLst/>
          </a:prstGeom>
        </p:spPr>
        <p:txBody>
          <a:bodyPr vert="horz" lIns="132762" tIns="66381" rIns="132762" bIns="6638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3713" cy="71913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70BC2359-25EE-40A3-B4FF-178C2AF2E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2D5180-74BC-49EA-A18A-E9FD2003967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3B71D9-A6AC-4F29-955D-8C6AF8AC77F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7B854-D0EB-4FB6-99D1-8625B61D1BA4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0E96BF-4849-4BB4-A313-5C375FDB3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8707-ADA9-4215-85F8-BC5DB6CF3F1B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EFB4-318E-4E2D-A7C9-E1963E87C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FD47-E523-4D89-BFBD-568EA84E57E3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3AA-5356-4ED2-AC30-B1261A71C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A0BA-6A39-4369-9C2C-A76FD3CD8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3EB4-0D3C-47F8-A185-F52CA077A273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F798-2818-4099-93AA-B0696D82D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C933-4BD9-4956-BB52-7B1B5A64901A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154A-910D-4F75-9F52-7D6EF9D74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D440-FB52-4D61-9590-49C05F5F3D81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A86E-DE31-409B-9EE8-99FDDBE2B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9D6E33-66D4-49E5-B01E-90972F16DCCD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DEA6B4-DD81-488A-AA56-17CA95B14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6C634-7CC0-4B93-841E-ADFF99C4E239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A037-7BCA-4B2C-B292-3E34623CF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6D77-4AEF-40BC-AF55-0099C786E486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0A49-664F-4466-ADA0-490D1BD06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31AF-19D2-4A61-8E68-1C8EAA297965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0182-206C-4E63-AFC9-3F3AC2E2D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6FCE-FC55-4FB8-8BA1-70F8034AB5E4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3C5F-2DD9-4258-B246-D594B111A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0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20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4B7A1F-10B2-42C6-B3D9-0E7B2D5BEC67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C69FFEB-2A04-44CE-B5E6-84AFF0A1A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2" r:id="rId2"/>
    <p:sldLayoutId id="2147483873" r:id="rId3"/>
    <p:sldLayoutId id="2147483874" r:id="rId4"/>
    <p:sldLayoutId id="2147483881" r:id="rId5"/>
    <p:sldLayoutId id="2147483882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2271713"/>
            <a:ext cx="84582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об исполнении областного бюджета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полугодие 2020 года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929063"/>
            <a:ext cx="5357813" cy="1724025"/>
          </a:xfrm>
        </p:spPr>
        <p:txBody>
          <a:bodyPr/>
          <a:lstStyle/>
          <a:p>
            <a:pPr marL="63500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21 сентября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года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88" y="4786313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25000" lnSpcReduction="20000"/>
          </a:bodyPr>
          <a:lstStyle/>
          <a:p>
            <a:pPr algn="r" eaLnBrk="0" hangingPunct="0">
              <a:defRPr/>
            </a:pP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9600" dirty="0">
                <a:latin typeface="Times New Roman" pitchFamily="18" charset="0"/>
                <a:ea typeface="+mj-ea"/>
                <a:cs typeface="Times New Roman" pitchFamily="18" charset="0"/>
              </a:rPr>
              <a:t>Министерство финансов </a:t>
            </a:r>
            <a:br>
              <a:rPr lang="ru-RU" sz="96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9600" dirty="0">
                <a:latin typeface="Times New Roman" pitchFamily="18" charset="0"/>
                <a:ea typeface="+mj-ea"/>
                <a:cs typeface="Times New Roman" pitchFamily="18" charset="0"/>
              </a:rPr>
              <a:t>Архангельской области</a:t>
            </a:r>
            <a:br>
              <a:rPr lang="ru-RU" sz="9600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96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446088"/>
            <a:ext cx="92868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algn="ctr" defTabSz="904875"/>
            <a:r>
              <a:rPr lang="ru-RU" sz="2200" b="1">
                <a:latin typeface="Times New Roman" pitchFamily="18" charset="0"/>
                <a:cs typeface="Times New Roman" pitchFamily="18" charset="0"/>
              </a:rPr>
              <a:t>Расходы областного бюджета на реализацию национальных проектов</a:t>
            </a:r>
          </a:p>
          <a:p>
            <a:pPr algn="ctr" defTabSz="904875"/>
            <a:r>
              <a:rPr lang="ru-RU" sz="2200" b="1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 полугодие 2020 года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68288" y="1168400"/>
          <a:ext cx="8627792" cy="545091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75684"/>
                <a:gridCol w="1285884"/>
                <a:gridCol w="1214446"/>
                <a:gridCol w="1074000"/>
                <a:gridCol w="1177778"/>
              </a:tblGrid>
              <a:tr h="30285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года,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Исполнено,</a:t>
                      </a:r>
                      <a:r>
                        <a:rPr kumimoji="0" lang="ru-RU" sz="13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к плану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0748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18 123,3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4 467,1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4 647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1 662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2 303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1 152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40233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4 780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960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313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47377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3 245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737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27610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Цифровая экономика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7031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Культура 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81,4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48884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МСП и поддержка индивидуальной предпринимательской инициативы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364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49170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Производительность труда и поддержка занятости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49456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Комплексный план модернизации магистральной инфраструктуры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408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33 % 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18526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7"/>
          <p:cNvSpPr>
            <a:spLocks noChangeArrowheads="1"/>
          </p:cNvSpPr>
          <p:nvPr/>
        </p:nvSpPr>
        <p:spPr bwMode="auto">
          <a:xfrm>
            <a:off x="0" y="817563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Инвестиционные расходы за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 полугодие 2020 года</a:t>
            </a:r>
          </a:p>
        </p:txBody>
      </p:sp>
      <p:sp>
        <p:nvSpPr>
          <p:cNvPr id="15" name="Нашивка 4"/>
          <p:cNvSpPr/>
          <p:nvPr/>
        </p:nvSpPr>
        <p:spPr>
          <a:xfrm>
            <a:off x="4860745" y="3914244"/>
            <a:ext cx="3862713" cy="35216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8255" rIns="16510" bIns="8255" spcCol="1270" anchor="ctr"/>
          <a:lstStyle/>
          <a:p>
            <a:pPr algn="ctr" defTabSz="5778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49" name="Rectangle 37"/>
          <p:cNvSpPr>
            <a:spLocks noChangeArrowheads="1"/>
          </p:cNvSpPr>
          <p:nvPr/>
        </p:nvSpPr>
        <p:spPr bwMode="auto">
          <a:xfrm>
            <a:off x="4278313" y="1465263"/>
            <a:ext cx="4643437" cy="34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Направления бюджетных инвестиций:</a:t>
            </a:r>
          </a:p>
        </p:txBody>
      </p:sp>
      <p:graphicFrame>
        <p:nvGraphicFramePr>
          <p:cNvPr id="6146" name="Диаграмма 10"/>
          <p:cNvGraphicFramePr>
            <a:graphicFrameLocks/>
          </p:cNvGraphicFramePr>
          <p:nvPr/>
        </p:nvGraphicFramePr>
        <p:xfrm>
          <a:off x="-107950" y="2103438"/>
          <a:ext cx="4929188" cy="3500437"/>
        </p:xfrm>
        <a:graphic>
          <a:graphicData uri="http://schemas.openxmlformats.org/presentationml/2006/ole">
            <p:oleObj spid="_x0000_s38914" r:id="rId4" imgW="4932091" imgH="3505504" progId="Excel.Sheet.8">
              <p:embed/>
            </p:oleObj>
          </a:graphicData>
        </a:graphic>
      </p:graphicFrame>
      <p:sp>
        <p:nvSpPr>
          <p:cNvPr id="6150" name="Rectangle 37"/>
          <p:cNvSpPr>
            <a:spLocks noChangeArrowheads="1"/>
          </p:cNvSpPr>
          <p:nvPr/>
        </p:nvSpPr>
        <p:spPr bwMode="auto">
          <a:xfrm>
            <a:off x="1325563" y="2389188"/>
            <a:ext cx="16938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868,7 </a:t>
            </a:r>
          </a:p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151" name="Rectangle 37"/>
          <p:cNvSpPr>
            <a:spLocks noChangeArrowheads="1"/>
          </p:cNvSpPr>
          <p:nvPr/>
        </p:nvSpPr>
        <p:spPr bwMode="auto">
          <a:xfrm>
            <a:off x="2182813" y="3532188"/>
            <a:ext cx="214312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1 910,9 </a:t>
            </a:r>
          </a:p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152" name="Rectangle 37"/>
          <p:cNvSpPr>
            <a:spLocks noChangeArrowheads="1"/>
          </p:cNvSpPr>
          <p:nvPr/>
        </p:nvSpPr>
        <p:spPr bwMode="auto">
          <a:xfrm>
            <a:off x="182563" y="3246438"/>
            <a:ext cx="1785937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976,6 </a:t>
            </a:r>
          </a:p>
          <a:p>
            <a:pPr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153" name="Rectangle 37"/>
          <p:cNvSpPr>
            <a:spLocks noChangeArrowheads="1"/>
          </p:cNvSpPr>
          <p:nvPr/>
        </p:nvSpPr>
        <p:spPr bwMode="auto">
          <a:xfrm>
            <a:off x="1825625" y="5065713"/>
            <a:ext cx="3286125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Средства </a:t>
            </a:r>
          </a:p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федерального бюджета</a:t>
            </a:r>
          </a:p>
        </p:txBody>
      </p:sp>
      <p:sp>
        <p:nvSpPr>
          <p:cNvPr id="6154" name="Rectangle 37"/>
          <p:cNvSpPr>
            <a:spLocks noChangeArrowheads="1"/>
          </p:cNvSpPr>
          <p:nvPr/>
        </p:nvSpPr>
        <p:spPr bwMode="auto">
          <a:xfrm>
            <a:off x="1173163" y="1828800"/>
            <a:ext cx="2078037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Средства </a:t>
            </a:r>
          </a:p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Фонда ЖКХ</a:t>
            </a:r>
          </a:p>
        </p:txBody>
      </p:sp>
      <p:sp>
        <p:nvSpPr>
          <p:cNvPr id="6155" name="Rectangle 37"/>
          <p:cNvSpPr>
            <a:spLocks noChangeArrowheads="1"/>
          </p:cNvSpPr>
          <p:nvPr/>
        </p:nvSpPr>
        <p:spPr bwMode="auto">
          <a:xfrm>
            <a:off x="-246063" y="4746625"/>
            <a:ext cx="1871663" cy="839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Средства </a:t>
            </a:r>
          </a:p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областного </a:t>
            </a:r>
          </a:p>
          <a:p>
            <a:pPr indent="-342900" algn="ctr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654550" y="1914525"/>
          <a:ext cx="420381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446"/>
                <a:gridCol w="1152660"/>
                <a:gridCol w="959712"/>
              </a:tblGrid>
              <a:tr h="25908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1 136,1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1 427,3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объекты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Реконструкция аэропортового комплекса «Соловки»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объекты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756,2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26 %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6413"/>
            <a:ext cx="9144000" cy="642937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долговых обязательств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2020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250825" y="1628775"/>
          <a:ext cx="8785101" cy="432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665"/>
                <a:gridCol w="983559"/>
                <a:gridCol w="1071021"/>
                <a:gridCol w="1072119"/>
                <a:gridCol w="1195004"/>
                <a:gridCol w="1047628"/>
                <a:gridCol w="936105"/>
              </a:tblGrid>
              <a:tr h="62940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</a:t>
                      </a:r>
                    </a:p>
                  </a:txBody>
                  <a:tcPr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274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структуре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структуре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2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всего,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33 972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33 865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-107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- 0,4%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2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13 672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20 165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+ 6 493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+ 47 %</a:t>
                      </a:r>
                    </a:p>
                  </a:txBody>
                  <a:tcPr anchor="ctr" horzOverflow="overflow"/>
                </a:tc>
              </a:tr>
              <a:tr h="10214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-6 600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- 33 %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535987" cy="1000125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Динамика объема государственного долга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Архангельской области за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полугодия 2019 г. и 2020 г.</a:t>
            </a:r>
          </a:p>
        </p:txBody>
      </p:sp>
      <p:graphicFrame>
        <p:nvGraphicFramePr>
          <p:cNvPr id="7170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12875"/>
          <a:ext cx="8929688" cy="5445125"/>
        </p:xfrm>
        <a:graphic>
          <a:graphicData uri="http://schemas.openxmlformats.org/presentationml/2006/ole">
            <p:oleObj spid="_x0000_s7170" r:id="rId3" imgW="8931414" imgH="5444200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86438" y="3500438"/>
            <a:ext cx="863600" cy="4619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+6,8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41413" y="2198688"/>
            <a:ext cx="857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A8531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35,5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64250" y="5057775"/>
            <a:ext cx="857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A8531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27,1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1813" y="3000375"/>
            <a:ext cx="8572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587E8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34,0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62675" y="2516188"/>
            <a:ext cx="857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587E8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33,9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702175" y="3000375"/>
            <a:ext cx="1143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587E8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2020 г.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38675" y="4857750"/>
            <a:ext cx="12144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A8531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23875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</a:t>
            </a:r>
            <a:b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en-US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полугодие 2020 года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268413"/>
          <a:ext cx="8680481" cy="366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126"/>
                <a:gridCol w="1643074"/>
                <a:gridCol w="1500198"/>
                <a:gridCol w="1643074"/>
                <a:gridCol w="1143009"/>
              </a:tblGrid>
              <a:tr h="116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2020 год,  млн.руб.</a:t>
                      </a: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полугодие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                 за 1 полугодие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уточнённой росписи (кассовому плану)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к показателям 2019 года, %</a:t>
                      </a: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99 656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63 641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36 015</a:t>
                      </a:r>
                    </a:p>
                  </a:txBody>
                  <a:tcPr marL="53998" marR="53998" marT="0" marB="0" anchor="b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41 539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15 440</a:t>
                      </a:r>
                    </a:p>
                  </a:txBody>
                  <a:tcPr marL="53998" marR="53998" marT="0" marB="0" anchor="b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</a:p>
                  </a:txBody>
                  <a:tcPr marL="53998" marR="53998" marT="0" marB="0" anchor="b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+19%</a:t>
                      </a:r>
                    </a:p>
                  </a:txBody>
                  <a:tcPr marL="53998" marR="53998" marT="0" marB="0" anchor="b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7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113 843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49 359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+24,6%</a:t>
                      </a:r>
                    </a:p>
                  </a:txBody>
                  <a:tcPr marL="53998" marR="53998" marT="0" marB="0" anchor="ctr" horzOverflow="overflow"/>
                </a:tc>
              </a:tr>
              <a:tr h="776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- 14 187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- 7 820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5214938"/>
          <a:ext cx="8643997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698"/>
                <a:gridCol w="1080500"/>
                <a:gridCol w="1080500"/>
                <a:gridCol w="1440666"/>
                <a:gridCol w="1368633"/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326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326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01.07.2020,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326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полугодие, 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3260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показателям 2019 года, %</a:t>
                      </a:r>
                    </a:p>
                  </a:txBody>
                  <a:tcPr anchor="ctr">
                    <a:solidFill>
                      <a:srgbClr val="32606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DD2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33 972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ADD2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33 865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ADD2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-107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ADD2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+24,9%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ADD2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областной бюджет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года, млн. рублей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405186"/>
          <a:ext cx="9144000" cy="545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755576" y="364502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31 471</a:t>
            </a:r>
            <a:endParaRPr lang="ru-RU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396983">
            <a:off x="1707714" y="2931174"/>
            <a:ext cx="1270257" cy="707182"/>
          </a:xfrm>
          <a:prstGeom prst="rightArrow">
            <a:avLst>
              <a:gd name="adj1" fmla="val 50000"/>
              <a:gd name="adj2" fmla="val 70347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,1%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в январе-июне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сравнении с аналогичным периодом 2019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424935" cy="416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830"/>
                <a:gridCol w="1489463"/>
                <a:gridCol w="1959821"/>
                <a:gridCol w="1959821"/>
              </a:tblGrid>
              <a:tr h="8559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 налоговых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неналоговых доходов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налога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прибыль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7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92,8 %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86,1 %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2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СЗФО</a:t>
                      </a: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86,9 %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2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Архангельская область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85,2 %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60,4 %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102,5 %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271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637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Позиция Архангельской области по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динамике поступлений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6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РФ из 85 субъектов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6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СЗФО из 11 субъектов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252520" cy="404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Поступление налога на прибыль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2020 года, млн.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08520" y="692696"/>
          <a:ext cx="34918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5567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- 30,2%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059832" y="764704"/>
          <a:ext cx="324036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9992" y="155679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- 58,1%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3636789"/>
          <a:ext cx="9144000" cy="3221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1080120"/>
                <a:gridCol w="1080120"/>
                <a:gridCol w="2592287"/>
                <a:gridCol w="1152128"/>
                <a:gridCol w="1115617"/>
              </a:tblGrid>
              <a:tr h="5467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месяцев 2020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месяцев 2020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6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Судостроение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Нефтедобывающая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отрасль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-2120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8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Добыча полезных ископаемых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-535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1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Энергетика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2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Целлюлозно-бумажная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промышленность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-1503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2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Банковская деятельность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-399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2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Рыбная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промышленность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-112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84168" y="692696"/>
          <a:ext cx="30598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284984"/>
            <a:ext cx="882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налога на прибыль по крупным предприятиям в разрезе отраслей, млн. рублей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15816" y="908720"/>
          <a:ext cx="60126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НДФЛ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года, млн.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052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9 188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1268760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45,1%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12687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9 032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076056" y="1052736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076056" y="3068960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6016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+ 1,7%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2132856"/>
            <a:ext cx="237626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темп роста на 2020 год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103,9 %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509120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611560" y="4725144"/>
          <a:ext cx="64294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6948264" y="5013176"/>
            <a:ext cx="1944216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рост – 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100,2% 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692696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года, млн. рублей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68760"/>
          <a:ext cx="9144000" cy="5589243"/>
        </p:xfrm>
        <a:graphic>
          <a:graphicData uri="http://schemas.openxmlformats.org/drawingml/2006/table">
            <a:tbl>
              <a:tblPr/>
              <a:tblGrid>
                <a:gridCol w="2930771"/>
                <a:gridCol w="677332"/>
                <a:gridCol w="677332"/>
                <a:gridCol w="790621"/>
                <a:gridCol w="792088"/>
                <a:gridCol w="864096"/>
                <a:gridCol w="1161297"/>
                <a:gridCol w="1250463"/>
              </a:tblGrid>
              <a:tr h="2853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2019 год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 год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Темп роста </a:t>
                      </a:r>
                      <a:b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</a:b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6 мес 2020 г. / 6 мес 2019 г., %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998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 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 год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уд. вес 6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мес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% 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плана, % 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1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организаций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11 020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20 585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18 600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6 659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5021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НДФЛ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9 032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19 649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20 373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9 188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  <a:tr h="5021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2 258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4 838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7 115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2 800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Упрощенная система налогообложения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2 090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3 713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3 802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1 524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  <a:tr h="5040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организаций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4 082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8 026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7 834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3 495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7502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добычу полезных ископаемых (включая </a:t>
                      </a:r>
                      <a:r>
                        <a:rPr kumimoji="0" lang="ru-RU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алмазы</a:t>
                      </a:r>
                      <a:r>
                        <a:rPr kumimoji="0" lang="ru-RU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1 621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3 358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2 804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1 235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  <a:tr h="5021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1 368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3 400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3 104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1 198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5021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31 471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63 569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63 632</a:t>
                      </a: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26 099</a:t>
                      </a: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500188"/>
          <a:ext cx="8858312" cy="4643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643482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" name="Диаграмма 15"/>
          <p:cNvGraphicFramePr>
            <a:graphicFrameLocks/>
          </p:cNvGraphicFramePr>
          <p:nvPr/>
        </p:nvGraphicFramePr>
        <p:xfrm>
          <a:off x="-357188" y="285750"/>
          <a:ext cx="5143501" cy="6858000"/>
        </p:xfrm>
        <a:graphic>
          <a:graphicData uri="http://schemas.openxmlformats.org/presentationml/2006/ole">
            <p:oleObj spid="_x0000_s5122" name="Worksheet" r:id="rId4" imgW="5145470" imgH="6858594" progId="Excel.Sheet.8">
              <p:embed/>
            </p:oleObj>
          </a:graphicData>
        </a:graphic>
      </p:graphicFrame>
      <p:sp>
        <p:nvSpPr>
          <p:cNvPr id="5125" name="Rectangle 37"/>
          <p:cNvSpPr>
            <a:spLocks noChangeArrowheads="1"/>
          </p:cNvSpPr>
          <p:nvPr/>
        </p:nvSpPr>
        <p:spPr bwMode="auto">
          <a:xfrm>
            <a:off x="0" y="889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Доходы областного бюджета за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 полугодие 2020 года</a:t>
            </a: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50" y="2357438"/>
            <a:ext cx="4786313" cy="2214562"/>
          </a:xfrm>
          <a:prstGeom prst="homePlate">
            <a:avLst>
              <a:gd name="adj" fmla="val 2221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722516" y="2314922"/>
          <a:ext cx="421487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128" name="Rectangle 37"/>
          <p:cNvSpPr>
            <a:spLocks noChangeArrowheads="1"/>
          </p:cNvSpPr>
          <p:nvPr/>
        </p:nvSpPr>
        <p:spPr bwMode="auto">
          <a:xfrm>
            <a:off x="606425" y="4873625"/>
            <a:ext cx="3500438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доходы, исполнено 41,0 %</a:t>
            </a: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892675" y="4881563"/>
            <a:ext cx="3751263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исполнено 42,9 %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5500" y="4935538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25" y="4924425"/>
            <a:ext cx="214313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2" name="Rectangle 37"/>
          <p:cNvSpPr>
            <a:spLocks noChangeArrowheads="1"/>
          </p:cNvSpPr>
          <p:nvPr/>
        </p:nvSpPr>
        <p:spPr bwMode="auto">
          <a:xfrm>
            <a:off x="371475" y="316547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26 099</a:t>
            </a:r>
          </a:p>
          <a:p>
            <a:pPr marL="342900" indent="-342900" algn="ctr">
              <a:lnSpc>
                <a:spcPts val="2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5133" name="Rectangle 37"/>
          <p:cNvSpPr>
            <a:spLocks noChangeArrowheads="1"/>
          </p:cNvSpPr>
          <p:nvPr/>
        </p:nvSpPr>
        <p:spPr bwMode="auto">
          <a:xfrm>
            <a:off x="2806700" y="321468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15 440</a:t>
            </a:r>
          </a:p>
          <a:p>
            <a:pPr marL="342900" indent="-342900" algn="ctr">
              <a:lnSpc>
                <a:spcPts val="2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" name="Нашивка 4"/>
          <p:cNvSpPr/>
          <p:nvPr/>
        </p:nvSpPr>
        <p:spPr>
          <a:xfrm>
            <a:off x="4860745" y="4429156"/>
            <a:ext cx="3862713" cy="35216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8255" rIns="16510" bIns="8255" spcCol="1270" anchor="ctr"/>
          <a:lstStyle/>
          <a:p>
            <a:pPr algn="ctr" defTabSz="5778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35" name="Прямоугольник 15"/>
          <p:cNvSpPr>
            <a:spLocks noChangeArrowheads="1"/>
          </p:cNvSpPr>
          <p:nvPr/>
        </p:nvSpPr>
        <p:spPr bwMode="auto">
          <a:xfrm>
            <a:off x="2805113" y="5643563"/>
            <a:ext cx="35067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Исполнено 41,7 % к плану года </a:t>
            </a:r>
          </a:p>
        </p:txBody>
      </p:sp>
      <p:sp>
        <p:nvSpPr>
          <p:cNvPr id="5136" name="Прямоугольник 16"/>
          <p:cNvSpPr>
            <a:spLocks noChangeArrowheads="1"/>
          </p:cNvSpPr>
          <p:nvPr/>
        </p:nvSpPr>
        <p:spPr bwMode="auto">
          <a:xfrm>
            <a:off x="1214438" y="1643063"/>
            <a:ext cx="2192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Всего доходов 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41 539 млн.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69925"/>
            <a:ext cx="9144000" cy="62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200" b="1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 полугодие 2020 года</a:t>
            </a:r>
            <a:endParaRPr lang="ru-RU" sz="22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50" y="1685925"/>
          <a:ext cx="8678893" cy="43855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15142"/>
                <a:gridCol w="1963751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ГОДА,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110 548</a:t>
                      </a:r>
                    </a:p>
                  </a:txBody>
                  <a:tcPr marL="54000" marR="54000" marT="0" marB="0" anchor="ctr" horzOverflow="overflow"/>
                </a:tc>
              </a:tr>
              <a:tr h="70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1 полугодия 2020 г.,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(сводная бюджетная роспись на 30.06.2020), 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51 282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заявкам субъектов бюджетного планирования), 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51 056</a:t>
                      </a:r>
                    </a:p>
                  </a:txBody>
                  <a:tcPr marL="54000" marR="54000" marT="0" marB="0" anchor="ctr" horzOverflow="overflow"/>
                </a:tc>
              </a:tr>
              <a:tr h="742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49 359</a:t>
                      </a:r>
                    </a:p>
                  </a:txBody>
                  <a:tcPr marL="54000" marR="54000" marT="0" marB="0" anchor="ctr" horzOverflow="overflow"/>
                </a:tc>
              </a:tr>
              <a:tr h="8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кассовых расходов              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годовому плану /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плану 1 полугодия 2020 г.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  /  96 %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9700" y="400050"/>
            <a:ext cx="8858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0825" y="833438"/>
          <a:ext cx="8606762" cy="590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795"/>
                <a:gridCol w="1643074"/>
                <a:gridCol w="1285884"/>
                <a:gridCol w="1143009"/>
              </a:tblGrid>
              <a:tr h="884441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полугодие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г.,  млн.рублей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плану  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года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к показателям 2019 года,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9709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49 359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(в т.ч. сельское хозяйство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5 541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7990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4 722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+71 %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5780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13 963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70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+25%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12 266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3 029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+14 %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17483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4084</TotalTime>
  <Words>1293</Words>
  <Application>Microsoft Office PowerPoint</Application>
  <PresentationFormat>Экран (4:3)</PresentationFormat>
  <Paragraphs>480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Городская</vt:lpstr>
      <vt:lpstr>Worksheet</vt:lpstr>
      <vt:lpstr>Лист Microsoft Office Excel 97-2003</vt:lpstr>
      <vt:lpstr>Отчёт об исполнении областного бюджета за I полугодие 2020 года</vt:lpstr>
      <vt:lpstr>Динамика поступления налоговых и неналоговых доходов  в областной бюджет за I полугодие 2020 года, млн. рублей</vt:lpstr>
      <vt:lpstr>Динамика налоговых и неналоговых доходов в январе-июне 2020 года в сравнении с аналогичным периодом 2019 года</vt:lpstr>
      <vt:lpstr>Поступление налога на прибыль за I полугодие 2020 года, млн. рублей</vt:lpstr>
      <vt:lpstr>Динамика поступления НДФЛ за I полугодие 2020 года, млн. рублей</vt:lpstr>
      <vt:lpstr>Поступление налоговых и неналоговых доходов в областной бюджет   за I полугодие 2020 года, млн. рублей </vt:lpstr>
      <vt:lpstr>Слайд 7</vt:lpstr>
      <vt:lpstr>Слайд 8</vt:lpstr>
      <vt:lpstr>Слайд 9</vt:lpstr>
      <vt:lpstr>Слайд 10</vt:lpstr>
      <vt:lpstr>Слайд 11</vt:lpstr>
      <vt:lpstr>Динамика долговых обязательств за I полугодие 2020 года</vt:lpstr>
      <vt:lpstr>Динамика объема государственного долга  Архангельской области за I полугодия 2019 г. и 2020 г.</vt:lpstr>
      <vt:lpstr>Общие характеристики исполнения областного бюджета за I полугодие 2020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minfin user</cp:lastModifiedBy>
  <cp:revision>610</cp:revision>
  <dcterms:created xsi:type="dcterms:W3CDTF">2013-03-31T10:10:36Z</dcterms:created>
  <dcterms:modified xsi:type="dcterms:W3CDTF">2020-09-17T13:20:11Z</dcterms:modified>
</cp:coreProperties>
</file>