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18"/>
  </p:notesMasterIdLst>
  <p:handoutMasterIdLst>
    <p:handoutMasterId r:id="rId19"/>
  </p:handoutMasterIdLst>
  <p:sldIdLst>
    <p:sldId id="331" r:id="rId2"/>
    <p:sldId id="342" r:id="rId3"/>
    <p:sldId id="343" r:id="rId4"/>
    <p:sldId id="352" r:id="rId5"/>
    <p:sldId id="353" r:id="rId6"/>
    <p:sldId id="357" r:id="rId7"/>
    <p:sldId id="344" r:id="rId8"/>
    <p:sldId id="355" r:id="rId9"/>
    <p:sldId id="361" r:id="rId10"/>
    <p:sldId id="354" r:id="rId11"/>
    <p:sldId id="358" r:id="rId12"/>
    <p:sldId id="359" r:id="rId13"/>
    <p:sldId id="362" r:id="rId14"/>
    <p:sldId id="356" r:id="rId15"/>
    <p:sldId id="317" r:id="rId16"/>
    <p:sldId id="340" r:id="rId17"/>
  </p:sldIdLst>
  <p:sldSz cx="9144000" cy="6877050"/>
  <p:notesSz cx="6797675" cy="9928225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7D"/>
    <a:srgbClr val="DEDEFF"/>
    <a:srgbClr val="EFEFFF"/>
    <a:srgbClr val="D0D0E3"/>
    <a:srgbClr val="002774"/>
    <a:srgbClr val="0033CC"/>
    <a:srgbClr val="669900"/>
    <a:srgbClr val="B6DF89"/>
    <a:srgbClr val="A0D565"/>
    <a:srgbClr val="0066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68459" autoAdjust="0"/>
  </p:normalViewPr>
  <p:slideViewPr>
    <p:cSldViewPr>
      <p:cViewPr varScale="1">
        <p:scale>
          <a:sx n="72" d="100"/>
          <a:sy n="72" d="100"/>
        </p:scale>
        <p:origin x="-2670" y="-102"/>
      </p:cViewPr>
      <p:guideLst>
        <p:guide orient="horz" pos="216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-3036" y="264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9BF94-3AA3-475A-94D0-440BDD6266B4}" type="datetimeFigureOut">
              <a:rPr lang="ru-RU" smtClean="0"/>
              <a:pPr/>
              <a:t>21.09.2020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D7732-FE12-4713-819A-BCEC7ABE92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AFE889-8A20-4433-B3BE-38C50EF802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Образ слайда 7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4538"/>
            <a:ext cx="4949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9" name="Заметки 8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3925" y="744538"/>
            <a:ext cx="4949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3925" y="744538"/>
            <a:ext cx="4949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43854" y="4573194"/>
            <a:ext cx="5995466" cy="4610414"/>
          </a:xfrm>
        </p:spPr>
        <p:txBody>
          <a:bodyPr>
            <a:noAutofit/>
          </a:bodyPr>
          <a:lstStyle/>
          <a:p>
            <a:pPr indent="457200" algn="just">
              <a:buNone/>
            </a:pP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49825" cy="3722687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355" y="4715907"/>
            <a:ext cx="6352339" cy="5017410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marL="0" marR="0" indent="4500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49825" cy="3722687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355" y="4715907"/>
            <a:ext cx="6352339" cy="5017410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marL="0" marR="0" indent="4500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b="0" kern="1200" baseline="0" dirty="0" smtClean="0">
              <a:solidFill>
                <a:schemeClr val="bg2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49825" cy="3722687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355" y="4715907"/>
            <a:ext cx="6352339" cy="5017410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3925" y="744538"/>
            <a:ext cx="4949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43854" y="4573194"/>
            <a:ext cx="5995466" cy="4610414"/>
          </a:xfrm>
        </p:spPr>
        <p:txBody>
          <a:bodyPr>
            <a:noAutofit/>
          </a:bodyPr>
          <a:lstStyle/>
          <a:p>
            <a:pPr indent="457200"/>
            <a:endParaRPr lang="ru-RU" sz="1200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CB0F8-4783-4FED-A67D-7EF78A90347D}" type="slidenum">
              <a:rPr lang="ru-RU" smtClean="0"/>
              <a:pPr/>
              <a:t>15</a:t>
            </a:fld>
            <a:endParaRPr lang="ru-RU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9963" y="273050"/>
            <a:ext cx="4951412" cy="3722688"/>
          </a:xfrm>
          <a:prstGeom prst="rect">
            <a:avLst/>
          </a:prstGeo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479" y="4104092"/>
            <a:ext cx="6209590" cy="5629225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marL="0" marR="0" indent="3960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3925" y="744538"/>
            <a:ext cx="4949825" cy="3722687"/>
          </a:xfrm>
          <a:prstGeom prst="rect">
            <a:avLst/>
          </a:prstGeom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24580" name="Номер слайда 3"/>
          <p:cNvSpPr txBox="1">
            <a:spLocks noGrp="1"/>
          </p:cNvSpPr>
          <p:nvPr/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3DFB53-045D-4FA1-8F65-1C66E393D192}" type="slidenum">
              <a:rPr lang="ru-RU" sz="1200"/>
              <a:pPr algn="r"/>
              <a:t>16</a:t>
            </a:fld>
            <a:endParaRPr lang="ru-RU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CB0F8-4783-4FED-A67D-7EF78A90347D}" type="slidenum">
              <a:rPr lang="ru-RU" smtClean="0"/>
              <a:pPr/>
              <a:t>2</a:t>
            </a:fld>
            <a:endParaRPr lang="ru-RU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0913" y="139700"/>
            <a:ext cx="4949825" cy="3722688"/>
          </a:xfrm>
          <a:prstGeom prst="rect">
            <a:avLst/>
          </a:prstGeo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2493" y="3956000"/>
            <a:ext cx="6336704" cy="5832648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49825" cy="3722687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355" y="4715907"/>
            <a:ext cx="6352339" cy="5017410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marL="0" marR="0" indent="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3925" y="744538"/>
            <a:ext cx="4949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43854" y="4573194"/>
            <a:ext cx="5995466" cy="4610414"/>
          </a:xfrm>
        </p:spPr>
        <p:txBody>
          <a:bodyPr>
            <a:noAutofit/>
          </a:bodyPr>
          <a:lstStyle/>
          <a:p>
            <a:pPr indent="396000"/>
            <a:endParaRPr lang="ru-RU" sz="105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49825" cy="3722687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355" y="4604072"/>
            <a:ext cx="6352339" cy="5129245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marL="0" marR="0" indent="3600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050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3925" y="744538"/>
            <a:ext cx="4949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43854" y="4573194"/>
            <a:ext cx="5995466" cy="4610414"/>
          </a:xfrm>
        </p:spPr>
        <p:txBody>
          <a:bodyPr>
            <a:noAutofit/>
          </a:bodyPr>
          <a:lstStyle/>
          <a:p>
            <a:pPr indent="360000" algn="just">
              <a:buNone/>
            </a:pPr>
            <a:endParaRPr lang="ru-RU" sz="1050" kern="1200" dirty="0" smtClean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49825" cy="3722687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355" y="4715907"/>
            <a:ext cx="6352339" cy="5017410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marL="0" indent="450000" algn="l">
              <a:spcBef>
                <a:spcPts val="0"/>
              </a:spcBef>
              <a:buFontTx/>
              <a:buNone/>
            </a:pP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49825" cy="3722687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355" y="4715907"/>
            <a:ext cx="6352339" cy="5017410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marL="0" marR="0" indent="3600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050" kern="1200" dirty="0" smtClean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3925" y="744538"/>
            <a:ext cx="4949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43854" y="4573194"/>
            <a:ext cx="5995466" cy="4610414"/>
          </a:xfrm>
        </p:spPr>
        <p:txBody>
          <a:bodyPr>
            <a:noAutofit/>
          </a:bodyPr>
          <a:lstStyle/>
          <a:p>
            <a:pPr indent="360000" algn="just">
              <a:buNone/>
            </a:pPr>
            <a:endParaRPr lang="ru-RU" sz="1050" kern="1200" dirty="0" smtClean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7705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112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33880"/>
            <a:ext cx="6019800" cy="2215938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2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79054"/>
            <a:ext cx="6019800" cy="175746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65757"/>
            <a:ext cx="2133600" cy="45847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8B69-0939-45EC-AB9C-A084AA64065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AEB66-70D6-4D41-B57D-C2FA2D6449C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8470"/>
            <a:ext cx="2057400" cy="54252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8470"/>
            <a:ext cx="6019800" cy="542522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87242-C513-4D97-AD86-CFE503B9615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8470"/>
            <a:ext cx="8229600" cy="542522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79DCC-97F2-45B9-977A-759DA1C411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6ACAC-1F84-4B24-87D0-5AEBBBA4792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19143"/>
            <a:ext cx="7772400" cy="13658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14789"/>
            <a:ext cx="7772400" cy="1504354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A3B71-E76E-4C45-B1A6-EAF5BCD981F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6703"/>
            <a:ext cx="4038600" cy="38969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6703"/>
            <a:ext cx="4038600" cy="38969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6B3B2-91FC-4704-850A-E9CE69BEEE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5402"/>
            <a:ext cx="8229600" cy="114617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9377"/>
            <a:ext cx="4040188" cy="6415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80916"/>
            <a:ext cx="4040188" cy="39622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9377"/>
            <a:ext cx="4041775" cy="6415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2180916"/>
            <a:ext cx="4041775" cy="39622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73BC3-1A7E-4275-BF92-25531BE145D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C89B8-49A9-4070-9888-0206717082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5D63D-05FF-4A2A-86E9-EE0BCE157FE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808"/>
            <a:ext cx="3008313" cy="116527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810"/>
            <a:ext cx="5111750" cy="58693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9088"/>
            <a:ext cx="3008313" cy="47040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5B9D2-4DC1-4E03-A0B7-6565F2C8569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13935"/>
            <a:ext cx="5486400" cy="5683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4477"/>
            <a:ext cx="5486400" cy="412623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82247"/>
            <a:ext cx="5486400" cy="8070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0E2FB-246C-4AF8-816B-44EBA92859F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5757"/>
            <a:ext cx="2895600" cy="458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5757"/>
            <a:ext cx="2133600" cy="458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ABA79DCC-97F2-45B9-977A-759DA1C411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1"/>
            <a:ext cx="9144000" cy="547617"/>
            <a:chOff x="0" y="0"/>
            <a:chExt cx="5760" cy="344"/>
          </a:xfrm>
        </p:grpSpPr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8470"/>
            <a:ext cx="8229600" cy="1375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6703"/>
            <a:ext cx="8229600" cy="3896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2574"/>
            <a:ext cx="2133600" cy="477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71800" y="1926358"/>
            <a:ext cx="6019800" cy="2123461"/>
          </a:xfrm>
        </p:spPr>
        <p:txBody>
          <a:bodyPr/>
          <a:lstStyle/>
          <a:p>
            <a:r>
              <a:rPr kumimoji="1"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«</a:t>
            </a:r>
            <a:r>
              <a:rPr lang="ru-RU" sz="2400" b="1" dirty="0" smtClean="0">
                <a:solidFill>
                  <a:schemeClr val="bg1"/>
                </a:solidFill>
                <a:cs typeface="Times New Roman" pitchFamily="18" charset="0"/>
              </a:rPr>
              <a:t>Отчет об исполнении </a:t>
            </a:r>
            <a:br>
              <a:rPr lang="ru-RU" sz="2400" b="1" dirty="0" smtClean="0">
                <a:solidFill>
                  <a:schemeClr val="bg1"/>
                </a:solidFill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cs typeface="Times New Roman" pitchFamily="18" charset="0"/>
              </a:rPr>
              <a:t>бюджета территориального </a:t>
            </a:r>
            <a:br>
              <a:rPr lang="ru-RU" sz="2400" b="1" dirty="0" smtClean="0">
                <a:solidFill>
                  <a:schemeClr val="bg1"/>
                </a:solidFill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cs typeface="Times New Roman" pitchFamily="18" charset="0"/>
              </a:rPr>
              <a:t>фонда обязательного медицинского страхования Архангельской области </a:t>
            </a:r>
            <a:br>
              <a:rPr lang="ru-RU" sz="2400" b="1" dirty="0" smtClean="0">
                <a:solidFill>
                  <a:schemeClr val="bg1"/>
                </a:solidFill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cs typeface="Times New Roman" pitchFamily="18" charset="0"/>
              </a:rPr>
              <a:t>за первое полугодие 2020 года</a:t>
            </a:r>
            <a:r>
              <a:rPr kumimoji="1"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»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676974"/>
            <a:ext cx="8991600" cy="505456"/>
          </a:xfrm>
        </p:spPr>
        <p:txBody>
          <a:bodyPr/>
          <a:lstStyle/>
          <a:p>
            <a:pPr lvl="0" algn="ctr">
              <a:buClr>
                <a:srgbClr val="00007D"/>
              </a:buClr>
            </a:pPr>
            <a:r>
              <a:rPr kumimoji="1" 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Архангельск, 2020 г.</a:t>
            </a:r>
          </a:p>
          <a:p>
            <a:endParaRPr lang="ru-RU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1835696" cy="156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3654549"/>
            <a:ext cx="3168352" cy="151216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Меры по сохранению стабильного финансового обеспечения деятельности медицинских организаций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3779912" y="2286397"/>
            <a:ext cx="5184576" cy="129614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Увеличен подушевой норматив  финансирования медицинских организаций, оказывающих первичную медико-санитарную помощь в амбулаторных условиях, в том числе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счет перераспределения средств, предусмотренных на финансовое обеспечение профилактических медицинских осмотров и диспансеризации, на март – июнь 2020 года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779912" y="4662661"/>
            <a:ext cx="5184576" cy="7200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Установлены тарифы на оплату медицинской помощи, оказываемой пациентам с COVID-19 в стационарных условиях в зависимости от степени тяжести пациента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3528" y="414189"/>
            <a:ext cx="8640960" cy="792088"/>
          </a:xfrm>
          <a:prstGeom prst="rect">
            <a:avLst/>
          </a:prstGeo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lang="ru-RU" sz="2000" b="1" kern="0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Финансовое обеспечение оказания медицинской помощи </a:t>
            </a:r>
            <a:br>
              <a:rPr lang="ru-RU" sz="2000" b="1" kern="0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000" b="1" kern="0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 особых условиях угрозы распространения новой коронавирусной инфекцией (COVID-19)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3779912" y="3654549"/>
            <a:ext cx="5184576" cy="93610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Установлены объемы и  тарифы на оплату тестирования групп риска на выявление COVID-19 в амбулаторных условиях в лабораториях субъектов Российской Федерации, допущенных к проведению таких исследований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лок-схема: документ 12"/>
          <p:cNvSpPr/>
          <p:nvPr/>
        </p:nvSpPr>
        <p:spPr>
          <a:xfrm>
            <a:off x="7442421" y="0"/>
            <a:ext cx="1701579" cy="643683"/>
          </a:xfrm>
          <a:prstGeom prst="flowChartDocument">
            <a:avLst/>
          </a:prstGeom>
          <a:solidFill>
            <a:srgbClr val="FD636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COVID-19</a:t>
            </a:r>
            <a:endParaRPr lang="ru-RU" sz="16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1206277"/>
            <a:ext cx="8784976" cy="9361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indent="457200" algn="l">
              <a:defRPr/>
            </a:pPr>
            <a:r>
              <a:rPr lang="ru-RU" sz="17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Расходы ТФОМС АО – в 1 квартале 2020 года – в плановом порядке, </a:t>
            </a:r>
          </a:p>
          <a:p>
            <a:pPr indent="457200" algn="l">
              <a:defRPr/>
            </a:pPr>
            <a:r>
              <a:rPr lang="ru-RU" sz="17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во 2 квартале 2020 года – в особых условиях</a:t>
            </a:r>
          </a:p>
        </p:txBody>
      </p:sp>
      <p:cxnSp>
        <p:nvCxnSpPr>
          <p:cNvPr id="12" name="Прямая со стрелкой 11"/>
          <p:cNvCxnSpPr>
            <a:endCxn id="5" idx="1"/>
          </p:cNvCxnSpPr>
          <p:nvPr/>
        </p:nvCxnSpPr>
        <p:spPr>
          <a:xfrm flipV="1">
            <a:off x="3347864" y="2934469"/>
            <a:ext cx="432048" cy="1404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3"/>
          </p:cNvCxnSpPr>
          <p:nvPr/>
        </p:nvCxnSpPr>
        <p:spPr>
          <a:xfrm flipV="1">
            <a:off x="3347864" y="4374629"/>
            <a:ext cx="432048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3"/>
            <a:endCxn id="20" idx="1"/>
          </p:cNvCxnSpPr>
          <p:nvPr/>
        </p:nvCxnSpPr>
        <p:spPr>
          <a:xfrm>
            <a:off x="3347864" y="4410633"/>
            <a:ext cx="432048" cy="18362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Блок-схема: альтернативный процесс 18"/>
          <p:cNvSpPr/>
          <p:nvPr/>
        </p:nvSpPr>
        <p:spPr>
          <a:xfrm>
            <a:off x="3779912" y="5454749"/>
            <a:ext cx="5184576" cy="288032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 размер КСЛП для лечения пациентов с COVID-19</a:t>
            </a:r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3779912" y="5814789"/>
            <a:ext cx="5184576" cy="864096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Увеличен размер авансирования оплаты медицинской помощи до 100% (было 60%) без учета выполненных медицинскими организациями объемов медицинской помощи</a:t>
            </a:r>
          </a:p>
        </p:txBody>
      </p:sp>
      <p:cxnSp>
        <p:nvCxnSpPr>
          <p:cNvPr id="22" name="Прямая со стрелкой 21"/>
          <p:cNvCxnSpPr>
            <a:stCxn id="4" idx="3"/>
            <a:endCxn id="6" idx="1"/>
          </p:cNvCxnSpPr>
          <p:nvPr/>
        </p:nvCxnSpPr>
        <p:spPr>
          <a:xfrm>
            <a:off x="3347864" y="4410633"/>
            <a:ext cx="432048" cy="612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4" idx="3"/>
            <a:endCxn id="19" idx="1"/>
          </p:cNvCxnSpPr>
          <p:nvPr/>
        </p:nvCxnSpPr>
        <p:spPr>
          <a:xfrm>
            <a:off x="3347864" y="4410633"/>
            <a:ext cx="432048" cy="1188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35622"/>
            <a:ext cx="7643812" cy="6479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3528" y="414190"/>
            <a:ext cx="8640960" cy="576063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Анализ реализации территориальной программы ОМС </a:t>
            </a:r>
            <a:b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 первое полугодие 2020 года</a:t>
            </a:r>
            <a:endParaRPr lang="ru-RU" sz="2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1520" y="990253"/>
          <a:ext cx="8712969" cy="5842763"/>
        </p:xfrm>
        <a:graphic>
          <a:graphicData uri="http://schemas.openxmlformats.org/drawingml/2006/table">
            <a:tbl>
              <a:tblPr/>
              <a:tblGrid>
                <a:gridCol w="3096344"/>
                <a:gridCol w="1296144"/>
                <a:gridCol w="1368152"/>
                <a:gridCol w="864096"/>
                <a:gridCol w="936104"/>
                <a:gridCol w="1152129"/>
              </a:tblGrid>
              <a:tr h="20605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Виды и условия оказания </a:t>
                      </a:r>
                      <a:b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медицинской помощи 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Стоимость</a:t>
                      </a:r>
                      <a:r>
                        <a:rPr lang="ru-RU" sz="14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МП,</a:t>
                      </a:r>
                      <a:br>
                        <a:rPr lang="ru-RU" sz="14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Объемы медицинской помощи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единица измерения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4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Оказано в МО, всего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10 160,5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6619" marR="56619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9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них на оплату МП:</a:t>
                      </a:r>
                      <a:endParaRPr lang="ru-RU" sz="15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стационарных условиях, </a:t>
                      </a:r>
                      <a:br>
                        <a:rPr lang="ru-RU" sz="15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5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5 066,2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случай госпитализации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</a:t>
                      </a:r>
                      <a:r>
                        <a:rPr lang="ru-RU" sz="16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08</a:t>
                      </a: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89 052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44,3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39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профилю «медицинская реабилитация»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117,4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случай госпитализации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5 690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1 795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31,5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231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ВМП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381,4</a:t>
                      </a:r>
                      <a:endParaRPr lang="ru-RU" sz="15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случай госпитализации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4 114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1 856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45,1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231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профилю «онкология»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798,8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случай госпитализации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11 390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5 902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51,8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условиях дневного стационара, </a:t>
                      </a:r>
                      <a:br>
                        <a:rPr lang="ru-RU" sz="15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5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1 062,9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случай лечения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71 643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29 145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40,7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87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профилю «онкология»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577,4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случай лечения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7 898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4 462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56,5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923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ЭКО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42,2</a:t>
                      </a:r>
                      <a:endParaRPr lang="ru-RU" sz="15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случай лечения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228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40,7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8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рамках проведения профилактических мероприятий: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39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профилактические осмотры взрослого населения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26,9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посещение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24 412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9 541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39,1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39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диспансеризация определенных групп взрослого населения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187,9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посещение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147 696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56 238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38,1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39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профилактические осмотры несовершеннолетних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252,5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посещение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187 922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74 287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39,5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87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диспансеризация детей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посещение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3 760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682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18,1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Блок-схема: документ 5"/>
          <p:cNvSpPr/>
          <p:nvPr/>
        </p:nvSpPr>
        <p:spPr>
          <a:xfrm>
            <a:off x="7442421" y="0"/>
            <a:ext cx="1701579" cy="774229"/>
          </a:xfrm>
          <a:prstGeom prst="flowChartDocument">
            <a:avLst/>
          </a:prstGeom>
          <a:solidFill>
            <a:srgbClr val="FD636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Реализация ТПОМС</a:t>
            </a:r>
            <a:endParaRPr lang="ru-RU" sz="14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35622"/>
            <a:ext cx="7643812" cy="6479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3528" y="414190"/>
            <a:ext cx="8640960" cy="576063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Анализ реализации территориальной программы ОМС </a:t>
            </a:r>
            <a:b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 первое полугодие 2020 года</a:t>
            </a:r>
            <a:endParaRPr lang="ru-RU" sz="2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1520" y="1062262"/>
          <a:ext cx="8712969" cy="5321383"/>
        </p:xfrm>
        <a:graphic>
          <a:graphicData uri="http://schemas.openxmlformats.org/drawingml/2006/table">
            <a:tbl>
              <a:tblPr/>
              <a:tblGrid>
                <a:gridCol w="3096344"/>
                <a:gridCol w="1296144"/>
                <a:gridCol w="1368152"/>
                <a:gridCol w="864096"/>
                <a:gridCol w="936104"/>
                <a:gridCol w="1152129"/>
              </a:tblGrid>
              <a:tr h="20389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Виды и условия оказания </a:t>
                      </a:r>
                      <a:b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медицинской помощи 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Стоимость</a:t>
                      </a:r>
                      <a:r>
                        <a:rPr lang="ru-RU" sz="14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МП,</a:t>
                      </a:r>
                      <a:br>
                        <a:rPr lang="ru-RU" sz="14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Объемы медицинской помощи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4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единица измерения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Направлено в МО: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6619" marR="56619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9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проведение диагностических исследований,  в том числе:</a:t>
                      </a:r>
                      <a:endParaRPr lang="ru-RU" sz="15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261,4</a:t>
                      </a:r>
                      <a:endParaRPr lang="ru-RU" sz="15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599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компьютерная томография</a:t>
                      </a:r>
                    </a:p>
                  </a:txBody>
                  <a:tcPr marL="39370" marR="39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96,3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исследований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31 293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14 257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45.6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887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магнитно-резонансная томография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52,4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исследований</a:t>
                      </a:r>
                      <a:endParaRPr lang="ru-RU" sz="1200" b="1" kern="1200" noProof="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13 541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7 809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57.7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759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ультразвуковое исследование </a:t>
                      </a:r>
                      <a:b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сердечно-сосудистой системы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34,1</a:t>
                      </a:r>
                      <a:endParaRPr lang="ru-RU" sz="15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исследований</a:t>
                      </a:r>
                      <a:endParaRPr lang="ru-RU" sz="1200" b="1" kern="1200" noProof="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128 015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33 213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25.9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67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эндоскопическое диагностическое исследование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37,8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исследований</a:t>
                      </a:r>
                      <a:endParaRPr lang="ru-RU" sz="1200" b="1" kern="1200" noProof="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54 278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24 423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45.0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077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молекулярно-генетическое исследование с целью выявления онкологических заболеваний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0,04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исследований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797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0.5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160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гистологические исследования </a:t>
                      </a:r>
                      <a:b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целью выявления онкологических заболеваний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19,2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исследований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57 009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17 600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30.9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47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тестирование на </a:t>
                      </a:r>
                      <a:r>
                        <a:rPr lang="en-US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COVID-19</a:t>
                      </a:r>
                      <a:endParaRPr lang="ru-RU" sz="1500" b="1" kern="1200" baseline="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21,6</a:t>
                      </a:r>
                      <a:endParaRPr lang="ru-RU" sz="15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исследований</a:t>
                      </a:r>
                      <a:endParaRPr lang="ru-RU" sz="1200" b="1" kern="1200" noProof="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102 401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33 555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32,8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Блок-схема: документ 5"/>
          <p:cNvSpPr/>
          <p:nvPr/>
        </p:nvSpPr>
        <p:spPr>
          <a:xfrm>
            <a:off x="7442421" y="0"/>
            <a:ext cx="1701579" cy="774229"/>
          </a:xfrm>
          <a:prstGeom prst="flowChartDocument">
            <a:avLst/>
          </a:prstGeom>
          <a:solidFill>
            <a:srgbClr val="FD636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Реализация ТПОМС</a:t>
            </a:r>
            <a:endParaRPr lang="ru-RU" sz="14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3528" y="414190"/>
            <a:ext cx="8568952" cy="792087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Мониторинг оказания медицинской помощи медицинскими организациями в особых условиях </a:t>
            </a:r>
            <a:br>
              <a:rPr lang="ru-RU" sz="20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(с учетом расходов на оказание медицинской помощи лицам, застрахованным в других субъектах РФ)</a:t>
            </a:r>
            <a:endParaRPr lang="ru-RU" sz="14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20745738"/>
              </p:ext>
            </p:extLst>
          </p:nvPr>
        </p:nvGraphicFramePr>
        <p:xfrm>
          <a:off x="179512" y="1422301"/>
          <a:ext cx="8784976" cy="3888433"/>
        </p:xfrm>
        <a:graphic>
          <a:graphicData uri="http://schemas.openxmlformats.org/drawingml/2006/table">
            <a:tbl>
              <a:tblPr/>
              <a:tblGrid>
                <a:gridCol w="2007995"/>
                <a:gridCol w="1003997"/>
                <a:gridCol w="920331"/>
                <a:gridCol w="1003997"/>
                <a:gridCol w="920331"/>
                <a:gridCol w="1003997"/>
                <a:gridCol w="1003997"/>
                <a:gridCol w="920331"/>
              </a:tblGrid>
              <a:tr h="40106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Показатели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Апрель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Июнь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 ф</a:t>
                      </a: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акт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</a:tr>
              <a:tr h="32085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</a:tr>
              <a:tr h="320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Стоимость МП</a:t>
                      </a:r>
                      <a:endParaRPr lang="ru-RU" sz="16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1 905,9</a:t>
                      </a:r>
                      <a:endParaRPr lang="ru-RU" sz="16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1 643,2</a:t>
                      </a:r>
                      <a:endParaRPr lang="ru-RU" sz="16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1 930,5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1 333,7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1 891,1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1 630,6</a:t>
                      </a:r>
                      <a:endParaRPr lang="ru-RU" sz="16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4 607,6</a:t>
                      </a:r>
                      <a:endParaRPr lang="ru-RU" sz="16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0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Выпадающие доходы</a:t>
                      </a:r>
                      <a:endParaRPr lang="ru-RU" sz="16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262,6</a:t>
                      </a:r>
                      <a:endParaRPr lang="ru-RU" sz="16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0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596,8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260,5</a:t>
                      </a:r>
                      <a:endParaRPr lang="ru-RU" sz="16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1 119,9</a:t>
                      </a:r>
                      <a:endParaRPr lang="ru-RU" sz="16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5432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Дополнительные расходы:</a:t>
                      </a:r>
                      <a:endParaRPr lang="ru-RU" sz="16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0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0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8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лечение инфекционных заболеваний</a:t>
                      </a:r>
                      <a:endParaRPr lang="ru-RU" sz="16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18,9</a:t>
                      </a:r>
                      <a:endParaRPr lang="ru-RU" sz="16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37,6</a:t>
                      </a:r>
                      <a:endParaRPr lang="ru-RU" sz="16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19,0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78,9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59,5</a:t>
                      </a:r>
                      <a:endParaRPr lang="ru-RU" sz="16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293,3</a:t>
                      </a:r>
                      <a:endParaRPr lang="ru-RU" sz="16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409,8</a:t>
                      </a:r>
                      <a:endParaRPr lang="ru-RU" sz="16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1086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т.ч. </a:t>
                      </a:r>
                      <a:br>
                        <a:rPr lang="ru-RU" sz="16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en-US" sz="16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COVID-19</a:t>
                      </a:r>
                      <a:r>
                        <a:rPr lang="ru-RU" sz="16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br>
                        <a:rPr lang="ru-RU" sz="16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(без учета дневного стационара)</a:t>
                      </a:r>
                      <a:endParaRPr lang="ru-RU" sz="1600" b="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17,4</a:t>
                      </a:r>
                      <a:endParaRPr lang="ru-RU" sz="16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3,0</a:t>
                      </a:r>
                      <a:endParaRPr lang="ru-RU" sz="16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17,4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51,0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17,5</a:t>
                      </a:r>
                      <a:endParaRPr lang="ru-RU" sz="16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258,4</a:t>
                      </a:r>
                      <a:endParaRPr lang="ru-RU" sz="16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312,4</a:t>
                      </a:r>
                      <a:endParaRPr lang="ru-RU" sz="16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Блок-схема: документ 8"/>
          <p:cNvSpPr/>
          <p:nvPr/>
        </p:nvSpPr>
        <p:spPr>
          <a:xfrm>
            <a:off x="7442421" y="0"/>
            <a:ext cx="1701579" cy="643683"/>
          </a:xfrm>
          <a:prstGeom prst="flowChartDocument">
            <a:avLst/>
          </a:prstGeom>
          <a:solidFill>
            <a:srgbClr val="FD636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COVID-19</a:t>
            </a:r>
            <a:endParaRPr lang="ru-RU" sz="16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56376" y="1134270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  <a:endParaRPr lang="ru-RU" sz="14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9512" y="5526757"/>
            <a:ext cx="8784976" cy="100811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>
              <a:defRPr/>
            </a:pPr>
            <a:r>
              <a:rPr lang="ru-RU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Оценка доходов медицинских организаций проводится с целью выделения </a:t>
            </a:r>
            <a:br>
              <a:rPr lang="ru-RU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из Федерального бюджета межбюджетных трансфертов на дополнительное финансовое обеспечение медицинских организаций</a:t>
            </a:r>
          </a:p>
        </p:txBody>
      </p:sp>
    </p:spTree>
    <p:extLst>
      <p:ext uri="{BB962C8B-B14F-4D97-AF65-F5344CB8AC3E}">
        <p14:creationId xmlns="" xmlns:p14="http://schemas.microsoft.com/office/powerpoint/2010/main" val="32131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251520" y="1278285"/>
            <a:ext cx="1872208" cy="57606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ПРЕДУСМОТРЕНО </a:t>
            </a:r>
          </a:p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2 908,8 млн. рублей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5796136" y="1062261"/>
            <a:ext cx="3096344" cy="93610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ИСПОЛЬЗОВАНО </a:t>
            </a:r>
          </a:p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1 376,2 млн. руб. (94,6%), в т.ч. на противоопухолевую лекарственную терапию – 994,8 млн. руб. 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3528" y="414189"/>
            <a:ext cx="7560840" cy="864096"/>
          </a:xfrm>
          <a:prstGeom prst="rect">
            <a:avLst/>
          </a:prstGeo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9999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Использование средств на оказание медицинской помощи пациентам с онкологическими заболеваниями в стационарных условиях и в условиях дневного</a:t>
            </a:r>
            <a:r>
              <a:rPr kumimoji="0" lang="ru-RU" sz="2000" b="1" i="0" u="none" strike="noStrike" kern="0" cap="none" spc="0" normalizeH="0" noProof="0" dirty="0" smtClean="0">
                <a:ln>
                  <a:noFill/>
                </a:ln>
                <a:solidFill>
                  <a:srgbClr val="9999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стационара</a:t>
            </a:r>
            <a:r>
              <a:rPr lang="ru-RU" b="1" i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771800" y="1278285"/>
            <a:ext cx="2376264" cy="57606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ПРЕДОСТАВЛЕНО ФОМС </a:t>
            </a:r>
          </a:p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1 454,4 млн. рублей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документ 11"/>
          <p:cNvSpPr/>
          <p:nvPr/>
        </p:nvSpPr>
        <p:spPr>
          <a:xfrm>
            <a:off x="7442421" y="0"/>
            <a:ext cx="1701579" cy="774229"/>
          </a:xfrm>
          <a:prstGeom prst="flowChartDocument">
            <a:avLst/>
          </a:prstGeom>
          <a:solidFill>
            <a:srgbClr val="FD636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ФП «Борьба с онкологическими заболеваниями»</a:t>
            </a:r>
            <a:endParaRPr lang="ru-RU" sz="12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2123728" y="1350293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5148064" y="1350293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51520" y="2142381"/>
          <a:ext cx="4032448" cy="2484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1681"/>
                <a:gridCol w="967789"/>
                <a:gridCol w="953123"/>
                <a:gridCol w="659855"/>
              </a:tblGrid>
              <a:tr h="738890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ИСПОЛЬЗОВАНО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В УСЛОВИЯХ  СТАЦИОНАРА</a:t>
                      </a:r>
                      <a:endParaRPr lang="ru-RU" sz="1400" b="1" u="none" strike="noStrike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0D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94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Профиль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План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Факт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%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7620" marR="7620" marT="10160" marB="0" anchor="ctr"/>
                </a:tc>
              </a:tr>
              <a:tr h="2955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Всего по МО АО, </a:t>
                      </a:r>
                      <a:b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</a:b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в т.ч: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1 896,5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798,8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42,1</a:t>
                      </a:r>
                    </a:p>
                  </a:txBody>
                  <a:tcPr marL="7620" marR="7620" marT="10160" marB="0" anchor="ctr"/>
                </a:tc>
              </a:tr>
              <a:tr h="3694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химиотерапия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1 102,1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479,2</a:t>
                      </a: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43,5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7620" marR="7620" marT="10160" marB="0" anchor="ctr"/>
                </a:tc>
              </a:tr>
              <a:tr h="2345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+mn-cs"/>
                        </a:rPr>
                        <a:t>Справочно:</a:t>
                      </a: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10160" marB="0" anchor="ctr"/>
                </a:tc>
              </a:tr>
              <a:tr h="3961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+mn-cs"/>
                        </a:rPr>
                        <a:t>МТР за ЗЛ АО</a:t>
                      </a: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293,6</a:t>
                      </a: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56,1</a:t>
                      </a: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19,1</a:t>
                      </a:r>
                    </a:p>
                  </a:txBody>
                  <a:tcPr marL="7620" marR="7620" marT="10160" marB="0" anchor="ctr"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499992" y="2142381"/>
          <a:ext cx="4392488" cy="2497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0087"/>
                <a:gridCol w="1036930"/>
                <a:gridCol w="1065391"/>
                <a:gridCol w="720080"/>
              </a:tblGrid>
              <a:tr h="795677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ИСПОЛЬЗОВАНО </a:t>
                      </a:r>
                      <a:b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</a:br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В УСЛОВИЯХ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ДНЕВНОГО СТАЦИОНАРА </a:t>
                      </a:r>
                      <a:endParaRPr lang="ru-RU" sz="1400" b="1" u="none" strike="noStrike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0D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74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Профиль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План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Факт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%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7620" marR="7620" marT="10160" marB="0" anchor="ctr"/>
                </a:tc>
              </a:tr>
              <a:tr h="3074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Всего по МО АО, </a:t>
                      </a:r>
                      <a:b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</a:b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в т.ч: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1 012,4</a:t>
                      </a: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577,4</a:t>
                      </a: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57,0</a:t>
                      </a:r>
                    </a:p>
                  </a:txBody>
                  <a:tcPr marL="7620" marR="7620" marT="10160" marB="0" anchor="ctr"/>
                </a:tc>
              </a:tr>
              <a:tr h="3932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химиотерапия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865,7</a:t>
                      </a: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515,7</a:t>
                      </a: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59,6</a:t>
                      </a:r>
                    </a:p>
                  </a:txBody>
                  <a:tcPr marL="7620" marR="7620" marT="10160" marB="0" anchor="ctr"/>
                </a:tc>
              </a:tr>
              <a:tr h="2160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+mn-cs"/>
                        </a:rPr>
                        <a:t>Справочно:</a:t>
                      </a: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10160" marB="0" anchor="ctr"/>
                </a:tc>
              </a:tr>
              <a:tr h="4088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+mn-cs"/>
                        </a:rPr>
                        <a:t>МТР за ЗЛ АО</a:t>
                      </a: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2,8</a:t>
                      </a: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7,9</a:t>
                      </a: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281,2</a:t>
                      </a:r>
                    </a:p>
                  </a:txBody>
                  <a:tcPr marL="7620" marR="7620" marT="10160" marB="0" anchor="ctr"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23528" y="4878685"/>
            <a:ext cx="3888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Уровень использования средств: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51520" y="5454749"/>
            <a:ext cx="1872208" cy="11521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>
              <a:defRPr/>
            </a:pP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1 полугодие 2019 года</a:t>
            </a:r>
          </a:p>
          <a:p>
            <a:pPr>
              <a:defRPr/>
            </a:pPr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71,0%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83768" y="5454749"/>
            <a:ext cx="1872208" cy="11521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>
              <a:defRPr/>
            </a:pP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1 полугодие 2020 года</a:t>
            </a:r>
          </a:p>
          <a:p>
            <a:pPr>
              <a:defRPr/>
            </a:pPr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94,6%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27984" y="4734669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Средняя стоимость единицы объема 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медицинской помощи, тыс. руб.: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4499992" y="5310733"/>
          <a:ext cx="4320480" cy="1264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008112"/>
                <a:gridCol w="1080120"/>
                <a:gridCol w="1008112"/>
              </a:tblGrid>
              <a:tr h="3479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Всего в т.ч: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7620" marR="7620" marT="10160" marB="0" anchor="ctr"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полугодие 2019 года</a:t>
                      </a:r>
                    </a:p>
                  </a:txBody>
                  <a:tcPr marL="7620" marR="7620" marT="10160" marB="0" anchor="ctr"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полугодие 2020 года</a:t>
                      </a:r>
                    </a:p>
                  </a:txBody>
                  <a:tcPr marL="7620" marR="7620" marT="10160" marB="0" anchor="ctr"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Рост, %</a:t>
                      </a:r>
                    </a:p>
                  </a:txBody>
                  <a:tcPr marL="7620" marR="7620" marT="10160" marB="0" anchor="ctr">
                    <a:solidFill>
                      <a:srgbClr val="D0D0E3"/>
                    </a:solidFill>
                  </a:tcPr>
                </a:tc>
              </a:tr>
              <a:tr h="4254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Круглосуточный стационар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102,5</a:t>
                      </a: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125,7</a:t>
                      </a: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22,6</a:t>
                      </a:r>
                    </a:p>
                  </a:txBody>
                  <a:tcPr marL="7620" marR="7620" marT="10160" marB="0" anchor="ctr"/>
                </a:tc>
              </a:tr>
              <a:tr h="4628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Дневной стационар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79,7</a:t>
                      </a: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126,1</a:t>
                      </a: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58,2</a:t>
                      </a:r>
                    </a:p>
                  </a:txBody>
                  <a:tcPr marL="7620" marR="7620" marT="1016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458471"/>
            <a:ext cx="8229600" cy="819815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Итоговая оценка исполнения бюджета территориального фонда за первое полугодие 2020 года</a:t>
            </a: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51522" y="1278285"/>
          <a:ext cx="8640959" cy="39122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1"/>
                <a:gridCol w="1584176"/>
                <a:gridCol w="1440160"/>
                <a:gridCol w="1512168"/>
                <a:gridCol w="1656184"/>
              </a:tblGrid>
              <a:tr h="131428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2020 год</a:t>
                      </a:r>
                      <a:endParaRPr lang="ru-RU" sz="2000" b="1" baseline="0" dirty="0" smtClean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(млн. рублей)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(млн. рублей)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72000"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Прирост 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 факту</a:t>
                      </a:r>
                      <a:r>
                        <a:rPr lang="ru-RU" sz="20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20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полугодия 2019 года, %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</a:tr>
              <a:tr h="39734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Доходы, всего,</a:t>
                      </a: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24 120,0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988" marR="4398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17 070,8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988" marR="4398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50,3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+ 6,7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</a:tr>
              <a:tr h="3973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</a:tr>
              <a:tr h="3973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субвенция ФОМС</a:t>
                      </a: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23 857,9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11 928,9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50,0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+ 6,5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</a:tr>
              <a:tr h="39734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24 374,5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12 074,3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49,5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+ 11,2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</a:tr>
              <a:tr h="100863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Изменение 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остатков средств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254,5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64,1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6000" y="2149079"/>
            <a:ext cx="43742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5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Благодарю </a:t>
            </a:r>
            <a:endParaRPr lang="ru-RU" sz="5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5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5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fr-FR" sz="5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0" y="414190"/>
            <a:ext cx="8280920" cy="792088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Поступление доходов в бюджет территориального фонда за первое полугодие 2020 года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520" y="1206276"/>
          <a:ext cx="8640960" cy="5433082"/>
        </p:xfrm>
        <a:graphic>
          <a:graphicData uri="http://schemas.openxmlformats.org/drawingml/2006/table">
            <a:tbl>
              <a:tblPr/>
              <a:tblGrid>
                <a:gridCol w="3600400"/>
                <a:gridCol w="1182057"/>
                <a:gridCol w="1050191"/>
                <a:gridCol w="936104"/>
                <a:gridCol w="1080120"/>
                <a:gridCol w="792088"/>
              </a:tblGrid>
              <a:tr h="70075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</a:t>
                      </a: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год,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Исполнено,</a:t>
                      </a:r>
                      <a:r>
                        <a:rPr lang="ru-RU" sz="14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млн. рублей</a:t>
                      </a:r>
                      <a:endParaRPr lang="ru-RU" sz="14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исполне-ния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Прирост (снижение)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b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 первому полугодию</a:t>
                      </a:r>
                      <a:endParaRPr lang="ru-RU" sz="14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2019 года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95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0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Всего, </a:t>
                      </a: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24 120,0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12 138,4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50,3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+ 765,0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+ 6,7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них:</a:t>
                      </a:r>
                      <a:endParaRPr lang="ru-RU" sz="16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6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Неналоговые поступления</a:t>
                      </a:r>
                      <a:endParaRPr lang="ru-RU" sz="16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43,4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33,4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76,9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+ 6,1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+ 22,1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51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Субвенция</a:t>
                      </a:r>
                      <a: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ФОМС </a:t>
                      </a:r>
                      <a:endParaRPr lang="ru-RU" sz="16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23 857,9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11 928,9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+ 725,2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+ 6,5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Межбюджетные трансферты  </a:t>
                      </a:r>
                      <a:b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 других ТФОМС в рамках  межтерриториальных расчетов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327,3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195,1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59,6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+ 46,9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+ 31,6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8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Межбюджетные трансферты  </a:t>
                      </a:r>
                      <a:b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бюджета ФОМС на оплату труда врачей</a:t>
                      </a: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среднего мед. персонала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87,9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+ 87,9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8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Межбюджетные трансферты  </a:t>
                      </a:r>
                      <a:b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бюджета ФОМС на выплаты </a:t>
                      </a:r>
                      <a:b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 выявление онкозаболеваний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7,3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7,3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от возврата субсидий, субвенций и иных МБТ прошлых лет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2,2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513,1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</a:t>
                      </a: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,4</a:t>
                      </a: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175,0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Возврат остатков субсидий, субвенций и иных МБТ прошлых </a:t>
                      </a: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лет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- 109,0</a:t>
                      </a: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- 116,4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106,8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- 109,8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35622"/>
            <a:ext cx="7643812" cy="6479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414190"/>
            <a:ext cx="8136904" cy="576063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Расходы бюджета территориального фонда</a:t>
            </a:r>
            <a:b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за первое полугодие 2020 года</a:t>
            </a:r>
            <a:endParaRPr lang="ru-RU" sz="2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1520" y="1062261"/>
          <a:ext cx="8712968" cy="5700268"/>
        </p:xfrm>
        <a:graphic>
          <a:graphicData uri="http://schemas.openxmlformats.org/drawingml/2006/table">
            <a:tbl>
              <a:tblPr/>
              <a:tblGrid>
                <a:gridCol w="3657083"/>
                <a:gridCol w="1147320"/>
                <a:gridCol w="1075613"/>
                <a:gridCol w="860491"/>
                <a:gridCol w="1219027"/>
                <a:gridCol w="753434"/>
              </a:tblGrid>
              <a:tr h="62260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2020 год бюджетной росписью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 </a:t>
                      </a: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исполне-ния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Прирост (снижение)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b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 первому полугодию</a:t>
                      </a:r>
                      <a:endParaRPr lang="ru-RU" sz="14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2019 года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068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6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Всего,</a:t>
                      </a:r>
                      <a:r>
                        <a:rPr lang="ru-RU" sz="18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800" b="1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24 564,8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12 074,3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49,2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+ 1 216,0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+ 11,2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 расходы:</a:t>
                      </a:r>
                      <a:endParaRPr lang="ru-RU" sz="16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оплату медицинской помощи </a:t>
                      </a:r>
                      <a:b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ведение дела страховых</a:t>
                      </a:r>
                      <a:r>
                        <a:rPr lang="ru-RU" sz="16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медицинских организаций </a:t>
                      </a:r>
                      <a:endParaRPr lang="ru-RU" sz="16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24 177,2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11 992,6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49,6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+ 1 210,2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+ 11,2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финансовое обеспечение </a:t>
                      </a:r>
                      <a:r>
                        <a:rPr lang="ru-RU" sz="16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расходов медицинских организаций на оплату труда врачей и среднего медицинского персонала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175,8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13,4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7,6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+ 10,5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+ 362,1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финансовое обеспечение выплат стимулирующего характера мед. работникам за выявление онкологических заболеваний 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14,5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финансовое обеспечение мероприятий медицинских организаций за счет средств НСЗ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68,3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15,2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22,3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- 3,3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- 17,8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3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обеспечение выполнения  функций территориального фонда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129,0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53,1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41,1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- 1,4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- 2,6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062262"/>
            <a:ext cx="8784976" cy="57606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l">
              <a:defRPr/>
            </a:pPr>
            <a:r>
              <a:rPr lang="ru-RU" sz="15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МЕРОПРИЯТИЙ ПО СРЕДСТВАМ НСЗ НА 6 МЕСЯЦЕВ 2020 </a:t>
            </a:r>
            <a:r>
              <a:rPr lang="ru-RU" sz="15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ru-RU" sz="155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1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39,5 млн.руб.</a:t>
            </a:r>
            <a:r>
              <a:rPr lang="ru-RU" sz="15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5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ru-RU" sz="15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5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ИСПОЛЬЗОВАНО СРЕДСТВ НСЗ ТФОМС АО</a:t>
            </a:r>
            <a:r>
              <a:rPr lang="ru-RU" sz="155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5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15,2 тыс. </a:t>
            </a:r>
            <a:r>
              <a:rPr lang="ru-RU" sz="15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руб. </a:t>
            </a:r>
            <a:r>
              <a:rPr lang="ru-RU" sz="155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(38,5%) </a:t>
            </a:r>
            <a:endParaRPr lang="ru-RU" sz="155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79512" y="1710333"/>
            <a:ext cx="2304256" cy="108012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Обучено 819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медицинских работников 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сумму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2,4 млн.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(83,2% 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плана 2,9 млн. руб.)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6660232" y="1710333"/>
            <a:ext cx="2304256" cy="108012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Отремонтировано 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ед. мед. оборудования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сумму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12,8 млн.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(100% от плана)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55776" y="2862462"/>
          <a:ext cx="4032448" cy="3901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1728192"/>
              </a:tblGrid>
              <a:tr h="334379"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ПРИОБРЕТЕНИЕ</a:t>
                      </a:r>
                      <a:r>
                        <a:rPr lang="ru-RU" sz="160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</a:t>
                      </a:r>
                      <a:endParaRPr lang="ru-RU" sz="1600" b="1" u="none" strike="noStrike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227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Наименование МО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1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Аппарат искусственной вентиляции легких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ГБУЗ АО «Вельская ЦРБ»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Заключение контракта приостановлено по причине изменения цены товара</a:t>
                      </a:r>
                      <a:endParaRPr kumimoji="0" lang="ru-RU" sz="1200" b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9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Набор для проведения эндоскопических операций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для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«Верхнетоем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ская ЦРБ»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Государственный контракт на стадии заключения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1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Маммограф 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для ГБУЗ  АО «Каргопольская ЦРБ имени  Н.Д. Кировой»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Государственный контракт заключен 01.06.2020, поставка </a:t>
                      </a:r>
                      <a:b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течение 120 дней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9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Аппарат флюорографический цифровой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ГБУЗ АО «Коношская ЦРБ»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Госконтракт на стадии заключения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1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Стоматологические установки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ГБУЗ АО «Няндомская ЦРБ», «Онежская ЦРБ» (2шт.), «Устьянская ЦРБ»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Соглашения о фин. обеспечении заключены,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оплата произведена в июле 2020 года</a:t>
                      </a:r>
                      <a:endParaRPr lang="ru-RU" sz="12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179512" y="414189"/>
            <a:ext cx="8712968" cy="576064"/>
          </a:xfrm>
          <a:prstGeom prst="rect">
            <a:avLst/>
          </a:prstGeo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9999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Использование средств НСЗ ТФОМС АО на мероприятия </a:t>
            </a:r>
            <a:b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9999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b="1" i="1" u="sng" strike="noStrike" kern="0" cap="none" spc="0" normalizeH="0" baseline="0" noProof="0" dirty="0" smtClean="0">
                <a:ln>
                  <a:noFill/>
                </a:ln>
                <a:solidFill>
                  <a:srgbClr val="9999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 дополнительному образованию, </a:t>
            </a:r>
            <a:r>
              <a:rPr lang="ru-RU" b="1" i="1" u="sng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приобретению и ремонту оборудования</a:t>
            </a:r>
            <a:r>
              <a:rPr lang="ru-RU" b="1" i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660232" y="2862461"/>
          <a:ext cx="2304256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282"/>
                <a:gridCol w="976974"/>
              </a:tblGrid>
              <a:tr h="322151"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РЕМОНТ</a:t>
                      </a:r>
                    </a:p>
                  </a:txBody>
                  <a:tcPr marT="45847" marB="45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6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Наименование МО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57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 рентгено-диагностический телеуправляемый </a:t>
                      </a:r>
                      <a:endParaRPr kumimoji="0" lang="ru-RU" sz="1200" b="1" u="sng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ГБУЗ АО «АОДКБ им. П.Г.Выжлецова»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10,9 </a:t>
                      </a:r>
                      <a:b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57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 рентгено-диагностический телеуправляемый КРТ – «ОКО»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для ГБУЗ АО  «Няндомская ЦРБ»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1,8 </a:t>
                      </a:r>
                      <a:b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Блок-схема: альтернативный процесс 9"/>
          <p:cNvSpPr/>
          <p:nvPr/>
        </p:nvSpPr>
        <p:spPr>
          <a:xfrm>
            <a:off x="2555776" y="1710333"/>
            <a:ext cx="4032448" cy="108012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Приобретено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ед. мед.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оборудования 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сумму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0,0 млн.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(0,0% от плана – 23,8 млн. руб.)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79512" y="2862462"/>
          <a:ext cx="2304256" cy="3918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963"/>
                <a:gridCol w="1189293"/>
              </a:tblGrid>
              <a:tr h="331142"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ОБУЧЕНИЕ</a:t>
                      </a:r>
                      <a:r>
                        <a:rPr lang="ru-RU" sz="160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</a:t>
                      </a:r>
                      <a:endParaRPr lang="ru-RU" sz="1600" b="1" u="none" strike="noStrike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417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% выполнения плана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Количество МО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1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7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от 70% до 100%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7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40% до 70%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34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0% до 40%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(ГБУЗ АО «АГКБ № 4» – 10%; «Мирнинская ЦГБ», «Коношская ЦРБ» – 0%)</a:t>
                      </a:r>
                      <a:endParaRPr lang="ru-RU" sz="12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Блок-схема: документ 11"/>
          <p:cNvSpPr/>
          <p:nvPr/>
        </p:nvSpPr>
        <p:spPr>
          <a:xfrm>
            <a:off x="7442421" y="0"/>
            <a:ext cx="1701579" cy="774229"/>
          </a:xfrm>
          <a:prstGeom prst="flowChartDocument">
            <a:avLst/>
          </a:prstGeom>
          <a:solidFill>
            <a:srgbClr val="FD636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НСЗ «ФО мероприятий»</a:t>
            </a:r>
            <a:endParaRPr lang="ru-RU" sz="14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35622"/>
            <a:ext cx="7643812" cy="6479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414190"/>
            <a:ext cx="7704856" cy="792090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000" b="1" dirty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Использование средств НСЗ ТФОМС </a:t>
            </a:r>
            <a:r>
              <a:rPr lang="ru-RU" sz="20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АО </a:t>
            </a:r>
            <a:br>
              <a:rPr lang="ru-RU" sz="20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для софинансирования расходов медицинских организаций </a:t>
            </a:r>
            <a:br>
              <a:rPr lang="ru-RU" sz="20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на оплату труда врачей и среднего медицинского персонала</a:t>
            </a:r>
            <a:endParaRPr lang="ru-RU" sz="2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20745738"/>
              </p:ext>
            </p:extLst>
          </p:nvPr>
        </p:nvGraphicFramePr>
        <p:xfrm>
          <a:off x="179514" y="3006476"/>
          <a:ext cx="3384375" cy="3693400"/>
        </p:xfrm>
        <a:graphic>
          <a:graphicData uri="http://schemas.openxmlformats.org/drawingml/2006/table">
            <a:tbl>
              <a:tblPr/>
              <a:tblGrid>
                <a:gridCol w="862746"/>
                <a:gridCol w="1260814"/>
                <a:gridCol w="1260815"/>
              </a:tblGrid>
              <a:tr h="91694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Потребность во врачах и среднем медицинском персонале  в МО Архангельской области на 2020 год по данным МЗ</a:t>
                      </a:r>
                      <a:r>
                        <a:rPr lang="ru-RU" sz="1500" b="1" baseline="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АО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врачи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СМП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2738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107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182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45847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Принято медицинских работников  </a:t>
                      </a:r>
                      <a:b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отчетном периоде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131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204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45847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Уволено медицинских работников в отчетном периоде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1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77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146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223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45847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Прирост численности медицинских работников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9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- 4</a:t>
                      </a:r>
                      <a:endParaRPr lang="ru-RU" sz="15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- 15</a:t>
                      </a:r>
                      <a:endParaRPr lang="ru-RU" sz="15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- 19</a:t>
                      </a:r>
                      <a:endParaRPr lang="ru-RU" sz="15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635896" y="3006477"/>
          <a:ext cx="5328590" cy="3675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2304256"/>
                <a:gridCol w="1052117"/>
                <a:gridCol w="1036113"/>
              </a:tblGrid>
              <a:tr h="762301"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5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5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еречислено </a:t>
                      </a:r>
                      <a:br>
                        <a:rPr lang="ru-RU" sz="15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5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 1 полугодие </a:t>
                      </a:r>
                      <a:r>
                        <a:rPr lang="ru-RU" sz="15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br>
                        <a:rPr lang="ru-RU" sz="15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5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  <a:endParaRPr lang="ru-RU" sz="15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</a:tr>
              <a:tr h="307852">
                <a:tc gridSpan="2" vMerge="1">
                  <a:txBody>
                    <a:bodyPr/>
                    <a:lstStyle/>
                    <a:p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</a:tr>
              <a:tr h="307852">
                <a:tc gridSpan="2"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Архангельска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2 421,2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2 789,1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852">
                <a:tc gridSpan="2"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Северодвинска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336,6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7 551,7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852">
                <a:tc gridSpan="2"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Котласа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113,2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431,7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852">
                <a:tc gridSpan="2"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Коряжмы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67,8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852">
                <a:tc gridSpan="2"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Мирный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160,3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935">
                <a:tc gridSpan="2"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Центральные районные больницы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2 377,3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04">
                <a:tc rowSpan="2"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2 871,0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13 377,9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852">
                <a:tc vMerge="1">
                  <a:txBody>
                    <a:bodyPr/>
                    <a:lstStyle/>
                    <a:p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выполнения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Блок-схема: документ 8"/>
          <p:cNvSpPr/>
          <p:nvPr/>
        </p:nvSpPr>
        <p:spPr>
          <a:xfrm>
            <a:off x="7442421" y="0"/>
            <a:ext cx="1701579" cy="643683"/>
          </a:xfrm>
          <a:prstGeom prst="flowChartDocument">
            <a:avLst/>
          </a:prstGeom>
          <a:solidFill>
            <a:srgbClr val="FD636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ФП «Кадры»</a:t>
            </a:r>
            <a:endParaRPr lang="ru-RU" sz="16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20745738"/>
              </p:ext>
            </p:extLst>
          </p:nvPr>
        </p:nvGraphicFramePr>
        <p:xfrm>
          <a:off x="179512" y="1350293"/>
          <a:ext cx="8784976" cy="1308887"/>
        </p:xfrm>
        <a:graphic>
          <a:graphicData uri="http://schemas.openxmlformats.org/drawingml/2006/table">
            <a:tbl>
              <a:tblPr/>
              <a:tblGrid>
                <a:gridCol w="720080"/>
                <a:gridCol w="1368152"/>
                <a:gridCol w="1512168"/>
                <a:gridCol w="1944216"/>
                <a:gridCol w="1656184"/>
                <a:gridCol w="1584176"/>
              </a:tblGrid>
              <a:tr h="29405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Предусмотрено, 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Направлено средств на формирование НСЗ, млн. руб.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Направлено средств в МО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56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МО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МО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</a:tr>
              <a:tr h="2891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2019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133,2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66,6 (50%)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2,9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29892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175,8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87,9 (50%)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13,4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131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251520" y="1566317"/>
            <a:ext cx="2160240" cy="504056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ПРЕДУСМОТРЕНО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14,5 млн. рублей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6084168" y="1566317"/>
            <a:ext cx="2880320" cy="504056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НАПРАВЛЕНО В МО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0,0 млн. руб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3528" y="486197"/>
            <a:ext cx="8496944" cy="1008112"/>
          </a:xfrm>
          <a:prstGeom prst="rect">
            <a:avLst/>
          </a:prstGeo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lang="ru-RU" sz="2000" b="1" kern="0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Финансовое обеспечение осуществления денежных выплат стимулирующего характера медицинским работникам за выявление онкологических заболеваний в ходе проведения диспансеризации </a:t>
            </a:r>
            <a:br>
              <a:rPr lang="ru-RU" sz="2000" b="1" kern="0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000" b="1" kern="0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 профилактических медицинских осмотров населения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3059832" y="1566317"/>
            <a:ext cx="2376264" cy="504056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ПРЕДОСТАВЛЕНО ФОМС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7,3 млн. рублей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документ 11"/>
          <p:cNvSpPr/>
          <p:nvPr/>
        </p:nvSpPr>
        <p:spPr>
          <a:xfrm>
            <a:off x="7442421" y="0"/>
            <a:ext cx="1701579" cy="774229"/>
          </a:xfrm>
          <a:prstGeom prst="flowChartDocument">
            <a:avLst/>
          </a:prstGeom>
          <a:solidFill>
            <a:srgbClr val="FD636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ФП «Борьба с онкологическими заболеваниями»</a:t>
            </a:r>
            <a:endParaRPr lang="ru-RU" sz="12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2411760" y="1566317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5436096" y="1566317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9512" y="2142381"/>
            <a:ext cx="8784976" cy="11521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indent="457200"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Правилами предоставления МБТ из бюджета ФОМС бюджетам ТФОМС, утвержденными постановлением Правительства РФ от 30.12.2019 № 1940, установлено, что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порядок и условия осуществления денежных выплат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утверждаются Минздравом России. Нормативные документы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утверждены 07.07.2020 – приказ Минздрава России № 682н.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79512" y="3438525"/>
            <a:ext cx="8784976" cy="165618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indent="457200"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Распоряжением Правительства РФ от 21.03.2020 № 710-р, в целях обеспечения охраны здоровья населения и нераспространения новой коронавирусной инфекции (COVID-19) на территории РФ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проведение Всероссийской диспансеризации взрослого населения Российской Федерации временно приостановлено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до отмены соответствующих ограничительных мер по обеспечению санитарно-эпидемиологического благополучия населения.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79512" y="5238725"/>
            <a:ext cx="8784976" cy="9361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indent="457200"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Начиная со 2-го полугодия размер МБТ, подлежащих ежемесячному перечислению </a:t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из бюджета ФОМС, уменьшается на сумму остатков средств, образовавшихся в результате неполного использования средств ТФОМС.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9512" y="6318845"/>
            <a:ext cx="8784976" cy="36004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indent="457200"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Риск неосвоения средств и возврата их в бюджет ФОМС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35622"/>
            <a:ext cx="7643812" cy="6479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414190"/>
            <a:ext cx="8136904" cy="1080120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Расходы бюджета территориального фонда  </a:t>
            </a:r>
            <a:b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на оплату медицинской помощи</a:t>
            </a:r>
            <a:b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 первое полугодие 2020 года</a:t>
            </a:r>
            <a:endParaRPr lang="ru-RU" sz="24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1521" y="1494311"/>
          <a:ext cx="8680081" cy="4897435"/>
        </p:xfrm>
        <a:graphic>
          <a:graphicData uri="http://schemas.openxmlformats.org/drawingml/2006/table">
            <a:tbl>
              <a:tblPr/>
              <a:tblGrid>
                <a:gridCol w="3816424"/>
                <a:gridCol w="1152128"/>
                <a:gridCol w="1080120"/>
                <a:gridCol w="862033"/>
                <a:gridCol w="1035312"/>
                <a:gridCol w="734064"/>
              </a:tblGrid>
              <a:tr h="85581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2020 год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Исполнено за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полугодие 2020 года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 </a:t>
                      </a: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исполне-ния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Прирост (снижение)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b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первому полугодию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2019 года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905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3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23 907,7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11 860,5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49,6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400" b="1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+ 1 205,6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400" b="1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+ 11,3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числе:</a:t>
                      </a:r>
                      <a:endParaRPr lang="ru-RU" sz="16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страховые медицинские организации на оплату медицинской помощи </a:t>
                      </a:r>
                      <a:endParaRPr lang="ru-RU" sz="16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22 750,4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11 296,2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49,7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+ 1 104,0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+ 10,8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6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медицинские организации на оплату медицинской помощи, оказанной гражданам, застрахованным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территориях других субъектов РФ</a:t>
                      </a:r>
                      <a:endParaRPr lang="ru-RU" sz="16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327,3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195,1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59,6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+ 42,1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+ 27,5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ТФОМС других субъектов РФ </a:t>
                      </a:r>
                      <a:b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оплату медицинской помощи, оказанной гражданам, застрахованным на территории Архангельской области, </a:t>
                      </a:r>
                      <a:b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 пределами территории страхования </a:t>
                      </a:r>
                      <a:endParaRPr lang="ru-RU" sz="1600" b="1" kern="1200" spc="-10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830,0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369,2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44,5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+ 59,5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+ 19,2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414190"/>
            <a:ext cx="7704856" cy="360039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Межтерриториальные расчеты, млн. руб.</a:t>
            </a:r>
            <a:endParaRPr lang="ru-RU" sz="2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20745738"/>
              </p:ext>
            </p:extLst>
          </p:nvPr>
        </p:nvGraphicFramePr>
        <p:xfrm>
          <a:off x="179512" y="2430413"/>
          <a:ext cx="4320480" cy="4176465"/>
        </p:xfrm>
        <a:graphic>
          <a:graphicData uri="http://schemas.openxmlformats.org/drawingml/2006/table">
            <a:tbl>
              <a:tblPr/>
              <a:tblGrid>
                <a:gridCol w="1656184"/>
                <a:gridCol w="1008112"/>
                <a:gridCol w="864096"/>
                <a:gridCol w="792088"/>
              </a:tblGrid>
              <a:tr h="6452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Условия оказания МП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выпол-нения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</a:tr>
              <a:tr h="244812"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Амбулаторная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МП</a:t>
                      </a:r>
                      <a:r>
                        <a:rPr lang="ru-RU" sz="1400" b="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0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1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посещения с проф.  и иными целями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45 000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19 500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43,3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2448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неотложная МП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1 500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4 101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273,4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обращения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16 000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6 762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42,3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222698"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Круглосуточный стационар: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0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1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случаи госпитализации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10 509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5 521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52,5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2448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т.ч. ВМП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1 000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506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50,6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онкология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1400" b="0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167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446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38,2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244812"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Дневной стационар: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0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случаи</a:t>
                      </a:r>
                      <a:r>
                        <a:rPr lang="ru-RU" sz="1400" b="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лечения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1 000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443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44,3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2448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т.ч. онкология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94,4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ЭКО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47,0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2448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Скорая помощь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8 500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4064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47,8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644008" y="774229"/>
            <a:ext cx="4320605" cy="720080"/>
          </a:xfrm>
          <a:prstGeom prst="roundRect">
            <a:avLst>
              <a:gd name="adj" fmla="val 1354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Оплата МП, оказанной в МО Архангельской области лицам, застрахованным на территории других субъектов РФ</a:t>
            </a:r>
            <a:endParaRPr lang="ru-RU" sz="1600" dirty="0">
              <a:solidFill>
                <a:schemeClr val="bg2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774229"/>
            <a:ext cx="4320480" cy="720080"/>
          </a:xfrm>
          <a:prstGeom prst="roundRect">
            <a:avLst>
              <a:gd name="adj" fmla="val 1354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Оплата МП, оказанной в МО других субъектов РФ лицам, застрахованным </a:t>
            </a:r>
            <a:br>
              <a:rPr lang="ru-RU" sz="1600" dirty="0" smtClean="0">
                <a:solidFill>
                  <a:schemeClr val="bg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 территории Архангельской области</a:t>
            </a:r>
            <a:endParaRPr lang="ru-RU" sz="1600" dirty="0">
              <a:solidFill>
                <a:schemeClr val="bg2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9" name="Блок-схема: документ 8"/>
          <p:cNvSpPr/>
          <p:nvPr/>
        </p:nvSpPr>
        <p:spPr>
          <a:xfrm>
            <a:off x="7442421" y="0"/>
            <a:ext cx="1701579" cy="643683"/>
          </a:xfrm>
          <a:prstGeom prst="flowChartDocument">
            <a:avLst/>
          </a:prstGeom>
          <a:solidFill>
            <a:srgbClr val="FD636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МТР</a:t>
            </a:r>
            <a:endParaRPr lang="ru-RU" sz="16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20745738"/>
              </p:ext>
            </p:extLst>
          </p:nvPr>
        </p:nvGraphicFramePr>
        <p:xfrm>
          <a:off x="179512" y="1638325"/>
          <a:ext cx="4320481" cy="586956"/>
        </p:xfrm>
        <a:graphic>
          <a:graphicData uri="http://schemas.openxmlformats.org/drawingml/2006/table">
            <a:tbl>
              <a:tblPr/>
              <a:tblGrid>
                <a:gridCol w="1656184"/>
                <a:gridCol w="1008112"/>
                <a:gridCol w="1656185"/>
              </a:tblGrid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выполнения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</a:tr>
              <a:tr h="29892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830,0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369,2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44,5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20745738"/>
              </p:ext>
            </p:extLst>
          </p:nvPr>
        </p:nvGraphicFramePr>
        <p:xfrm>
          <a:off x="4644008" y="1638325"/>
          <a:ext cx="4320481" cy="586956"/>
        </p:xfrm>
        <a:graphic>
          <a:graphicData uri="http://schemas.openxmlformats.org/drawingml/2006/table">
            <a:tbl>
              <a:tblPr/>
              <a:tblGrid>
                <a:gridCol w="1296144"/>
                <a:gridCol w="1559766"/>
                <a:gridCol w="1464571"/>
              </a:tblGrid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выполнения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</a:tr>
              <a:tr h="29892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327,3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195,1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59,6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20745738"/>
              </p:ext>
            </p:extLst>
          </p:nvPr>
        </p:nvGraphicFramePr>
        <p:xfrm>
          <a:off x="4644008" y="2430414"/>
          <a:ext cx="4320480" cy="4185731"/>
        </p:xfrm>
        <a:graphic>
          <a:graphicData uri="http://schemas.openxmlformats.org/drawingml/2006/table">
            <a:tbl>
              <a:tblPr/>
              <a:tblGrid>
                <a:gridCol w="2839173"/>
                <a:gridCol w="1481307"/>
              </a:tblGrid>
              <a:tr h="667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Условия оказания МП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</a:tr>
              <a:tr h="250163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Амбулаторная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МП</a:t>
                      </a:r>
                      <a:r>
                        <a:rPr lang="ru-RU" sz="1400" b="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0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4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посещения с проф. и иными целями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8 806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2225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неотложная МП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4 220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1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обращения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8 678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227564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Круглосуточный стационар: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0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8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случаи госпитализации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1 769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2501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т.ч. ВМП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1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онкология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250163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Дневной стационар: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0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1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случаи</a:t>
                      </a:r>
                      <a:r>
                        <a:rPr lang="ru-RU" sz="1400" b="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лечения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226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2501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т.ч. онкология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1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ЭКО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2501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Скорая помощь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3 154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131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395536" y="414189"/>
            <a:ext cx="8568952" cy="576064"/>
          </a:xfrm>
          <a:prstGeom prst="rect">
            <a:avLst/>
          </a:prstGeo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lang="ru-RU" sz="2000" b="1" kern="0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Система ОМС в рамках особых условий угрозы</a:t>
            </a:r>
            <a:br>
              <a:rPr lang="ru-RU" sz="2000" b="1" kern="0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000" b="1" kern="0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распространения новой коронавирусной инфекцией (COVID-19)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Блок-схема: документ 12"/>
          <p:cNvSpPr/>
          <p:nvPr/>
        </p:nvSpPr>
        <p:spPr>
          <a:xfrm>
            <a:off x="7442421" y="0"/>
            <a:ext cx="1701579" cy="643683"/>
          </a:xfrm>
          <a:prstGeom prst="flowChartDocument">
            <a:avLst/>
          </a:prstGeom>
          <a:solidFill>
            <a:srgbClr val="FD636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COVID-19</a:t>
            </a:r>
            <a:endParaRPr lang="ru-RU" sz="16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990253"/>
            <a:ext cx="1656184" cy="5688632"/>
          </a:xfrm>
          <a:prstGeom prst="roundRect">
            <a:avLst>
              <a:gd name="adj" fmla="val 12986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indent="457200" algn="l">
              <a:defRPr/>
            </a:pPr>
            <a:endParaRPr lang="ru-RU" sz="17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 rot="10800000" flipH="1" flipV="1">
            <a:off x="251520" y="1206277"/>
            <a:ext cx="1512168" cy="1368152"/>
          </a:xfrm>
          <a:prstGeom prst="roundRect">
            <a:avLst>
              <a:gd name="adj" fmla="val 12895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326-ФЗ</a:t>
            </a:r>
            <a:endParaRPr lang="ru-RU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 rot="10800000" flipH="1" flipV="1">
            <a:off x="251520" y="2646437"/>
            <a:ext cx="1512168" cy="1512168"/>
          </a:xfrm>
          <a:prstGeom prst="roundRect">
            <a:avLst>
              <a:gd name="adj" fmla="val 12895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Базовая программа ОМС</a:t>
            </a:r>
            <a:endParaRPr lang="ru-RU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 rot="10800000" flipH="1" flipV="1">
            <a:off x="251520" y="4230613"/>
            <a:ext cx="1512168" cy="714044"/>
          </a:xfrm>
          <a:prstGeom prst="roundRect">
            <a:avLst>
              <a:gd name="adj" fmla="val 12895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ТПГГ</a:t>
            </a:r>
            <a:endParaRPr lang="ru-RU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 rot="10800000" flipH="1" flipV="1">
            <a:off x="251520" y="5022701"/>
            <a:ext cx="1512168" cy="648072"/>
          </a:xfrm>
          <a:prstGeom prst="roundRect">
            <a:avLst>
              <a:gd name="adj" fmla="val 12895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Тарифное соглашение</a:t>
            </a:r>
            <a:endParaRPr lang="ru-RU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 rot="10800000" flipH="1" flipV="1">
            <a:off x="251520" y="5742781"/>
            <a:ext cx="1512168" cy="792088"/>
          </a:xfrm>
          <a:prstGeom prst="roundRect">
            <a:avLst>
              <a:gd name="adj" fmla="val 12895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Договоры</a:t>
            </a:r>
          </a:p>
          <a:p>
            <a:pPr algn="ctr"/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расчеты</a:t>
            </a:r>
            <a:endParaRPr lang="ru-RU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единительная линия 28"/>
          <p:cNvCxnSpPr>
            <a:stCxn id="27" idx="1"/>
            <a:endCxn id="27" idx="3"/>
          </p:cNvCxnSpPr>
          <p:nvPr/>
        </p:nvCxnSpPr>
        <p:spPr>
          <a:xfrm>
            <a:off x="251520" y="6138825"/>
            <a:ext cx="1512168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Стрелка вправо 33"/>
          <p:cNvSpPr/>
          <p:nvPr/>
        </p:nvSpPr>
        <p:spPr>
          <a:xfrm>
            <a:off x="1907704" y="1710333"/>
            <a:ext cx="5040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Стрелка вправо 34"/>
          <p:cNvSpPr/>
          <p:nvPr/>
        </p:nvSpPr>
        <p:spPr>
          <a:xfrm>
            <a:off x="1907704" y="3366517"/>
            <a:ext cx="5040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Стрелка вправо 35"/>
          <p:cNvSpPr/>
          <p:nvPr/>
        </p:nvSpPr>
        <p:spPr>
          <a:xfrm>
            <a:off x="1907704" y="4446637"/>
            <a:ext cx="5040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Стрелка вправо 36"/>
          <p:cNvSpPr/>
          <p:nvPr/>
        </p:nvSpPr>
        <p:spPr>
          <a:xfrm>
            <a:off x="1907704" y="5166717"/>
            <a:ext cx="5040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Стрелка вправо 37"/>
          <p:cNvSpPr/>
          <p:nvPr/>
        </p:nvSpPr>
        <p:spPr>
          <a:xfrm>
            <a:off x="1907704" y="5886797"/>
            <a:ext cx="5040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411760" y="990253"/>
            <a:ext cx="2736304" cy="5688632"/>
          </a:xfrm>
          <a:prstGeom prst="roundRect">
            <a:avLst>
              <a:gd name="adj" fmla="val 6865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indent="457200" algn="l">
              <a:defRPr/>
            </a:pPr>
            <a:endParaRPr lang="ru-RU" sz="17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 rot="10800000" flipH="1" flipV="1">
            <a:off x="2483768" y="4230613"/>
            <a:ext cx="2592288" cy="792088"/>
          </a:xfrm>
          <a:prstGeom prst="roundRect">
            <a:avLst>
              <a:gd name="adj" fmla="val 12895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АО </a:t>
            </a:r>
            <a:br>
              <a:rPr lang="ru-RU" sz="1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от 31.03.2020 № 156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 rot="10800000" flipH="1" flipV="1">
            <a:off x="2483768" y="2646437"/>
            <a:ext cx="2592288" cy="1512168"/>
          </a:xfrm>
          <a:prstGeom prst="roundRect">
            <a:avLst>
              <a:gd name="adj" fmla="val 12895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</a:t>
            </a:r>
            <a:br>
              <a:rPr lang="ru-RU" sz="1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от 3.04.2020 № 432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 rot="10800000" flipH="1" flipV="1">
            <a:off x="2483768" y="1134269"/>
            <a:ext cx="2592288" cy="1440160"/>
          </a:xfrm>
          <a:prstGeom prst="roundRect">
            <a:avLst>
              <a:gd name="adj" fmla="val 12895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Изменение 326-ФЗ</a:t>
            </a:r>
          </a:p>
          <a:p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(98-ФЗ от 1.04.2020)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652120" y="1062261"/>
            <a:ext cx="3312368" cy="5616624"/>
          </a:xfrm>
          <a:prstGeom prst="roundRect">
            <a:avLst>
              <a:gd name="adj" fmla="val 9306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indent="457200" algn="l">
              <a:defRPr/>
            </a:pPr>
            <a:endParaRPr lang="ru-RU" sz="17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Стрелка вправо 45"/>
          <p:cNvSpPr/>
          <p:nvPr/>
        </p:nvSpPr>
        <p:spPr>
          <a:xfrm>
            <a:off x="5148064" y="1710333"/>
            <a:ext cx="5040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Стрелка вправо 47"/>
          <p:cNvSpPr/>
          <p:nvPr/>
        </p:nvSpPr>
        <p:spPr>
          <a:xfrm>
            <a:off x="5148064" y="3294509"/>
            <a:ext cx="5040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Стрелка вправо 48"/>
          <p:cNvSpPr/>
          <p:nvPr/>
        </p:nvSpPr>
        <p:spPr>
          <a:xfrm>
            <a:off x="5148064" y="4446637"/>
            <a:ext cx="5040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Стрелка вправо 49"/>
          <p:cNvSpPr/>
          <p:nvPr/>
        </p:nvSpPr>
        <p:spPr>
          <a:xfrm>
            <a:off x="5148064" y="5166717"/>
            <a:ext cx="5040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Стрелка вправо 50"/>
          <p:cNvSpPr/>
          <p:nvPr/>
        </p:nvSpPr>
        <p:spPr>
          <a:xfrm>
            <a:off x="5148064" y="5958805"/>
            <a:ext cx="5040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Скругленный прямоугольник 51"/>
          <p:cNvSpPr/>
          <p:nvPr/>
        </p:nvSpPr>
        <p:spPr>
          <a:xfrm rot="10800000" flipH="1" flipV="1">
            <a:off x="2483768" y="5094709"/>
            <a:ext cx="2592288" cy="576064"/>
          </a:xfrm>
          <a:prstGeom prst="roundRect">
            <a:avLst>
              <a:gd name="adj" fmla="val 12895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Изменение тарифного соглашения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 rot="10800000" flipH="1" flipV="1">
            <a:off x="2483768" y="5742781"/>
            <a:ext cx="2592288" cy="792088"/>
          </a:xfrm>
          <a:prstGeom prst="roundRect">
            <a:avLst>
              <a:gd name="adj" fmla="val 12895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Изменение приказа Минздрава России № 108н (9.04.2020 № 299н)</a:t>
            </a:r>
          </a:p>
        </p:txBody>
      </p:sp>
      <p:sp>
        <p:nvSpPr>
          <p:cNvPr id="54" name="Скругленный прямоугольник 53"/>
          <p:cNvSpPr/>
          <p:nvPr/>
        </p:nvSpPr>
        <p:spPr>
          <a:xfrm rot="10800000" flipH="1" flipV="1">
            <a:off x="5724128" y="1206277"/>
            <a:ext cx="3168352" cy="1296144"/>
          </a:xfrm>
          <a:prstGeom prst="roundRect">
            <a:avLst>
              <a:gd name="adj" fmla="val 12895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Сроки вхождения в ОМС</a:t>
            </a:r>
          </a:p>
          <a:p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Компенсация выпадающих доходов</a:t>
            </a:r>
          </a:p>
          <a:p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Перечень МО</a:t>
            </a:r>
          </a:p>
          <a:p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НСЗ</a:t>
            </a:r>
          </a:p>
        </p:txBody>
      </p:sp>
      <p:sp>
        <p:nvSpPr>
          <p:cNvPr id="66" name="Скругленный прямоугольник 65"/>
          <p:cNvSpPr/>
          <p:nvPr/>
        </p:nvSpPr>
        <p:spPr>
          <a:xfrm rot="10800000" flipH="1" flipV="1">
            <a:off x="5724128" y="2574429"/>
            <a:ext cx="3168352" cy="1728192"/>
          </a:xfrm>
          <a:prstGeom prst="roundRect">
            <a:avLst>
              <a:gd name="adj" fmla="val 12895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Приостановление диспансеризации</a:t>
            </a:r>
          </a:p>
          <a:p>
            <a:r>
              <a:rPr lang="ru-RU" sz="155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Увеличение сроков ожидания </a:t>
            </a:r>
            <a:r>
              <a:rPr lang="ru-RU" sz="15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МП</a:t>
            </a:r>
          </a:p>
          <a:p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Особенности плановой госпитализации</a:t>
            </a:r>
          </a:p>
          <a:p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Приостановление контроля</a:t>
            </a:r>
          </a:p>
          <a:p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Продление полисов ОМС</a:t>
            </a:r>
          </a:p>
        </p:txBody>
      </p:sp>
      <p:sp>
        <p:nvSpPr>
          <p:cNvPr id="67" name="Скругленный прямоугольник 66"/>
          <p:cNvSpPr/>
          <p:nvPr/>
        </p:nvSpPr>
        <p:spPr>
          <a:xfrm rot="10800000" flipH="1" flipV="1">
            <a:off x="5724128" y="4374629"/>
            <a:ext cx="3168352" cy="504056"/>
          </a:xfrm>
          <a:prstGeom prst="roundRect">
            <a:avLst>
              <a:gd name="adj" fmla="val 12895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Диспансеризация</a:t>
            </a:r>
          </a:p>
        </p:txBody>
      </p:sp>
      <p:sp>
        <p:nvSpPr>
          <p:cNvPr id="68" name="Скругленный прямоугольник 67"/>
          <p:cNvSpPr/>
          <p:nvPr/>
        </p:nvSpPr>
        <p:spPr>
          <a:xfrm rot="10800000" flipH="1" flipV="1">
            <a:off x="5724128" y="4950693"/>
            <a:ext cx="3168352" cy="936104"/>
          </a:xfrm>
          <a:prstGeom prst="roundRect">
            <a:avLst>
              <a:gd name="adj" fmla="val 12895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Тарифы </a:t>
            </a:r>
            <a:r>
              <a:rPr lang="en-US" sz="1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COVID…</a:t>
            </a:r>
          </a:p>
          <a:p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Увеличение подушевого норматива (диспансеризация)</a:t>
            </a:r>
          </a:p>
          <a:p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Исследования </a:t>
            </a:r>
            <a:r>
              <a:rPr lang="en-US" sz="1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COVID</a:t>
            </a:r>
            <a:endParaRPr lang="ru-RU" sz="16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5" name="Прямая соединительная линия 64"/>
          <p:cNvCxnSpPr>
            <a:endCxn id="70" idx="3"/>
          </p:cNvCxnSpPr>
          <p:nvPr/>
        </p:nvCxnSpPr>
        <p:spPr>
          <a:xfrm>
            <a:off x="5724128" y="6174829"/>
            <a:ext cx="3168352" cy="36004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Скругленный прямоугольник 69"/>
          <p:cNvSpPr/>
          <p:nvPr/>
        </p:nvSpPr>
        <p:spPr>
          <a:xfrm rot="10800000" flipH="1" flipV="1">
            <a:off x="5724128" y="5958805"/>
            <a:ext cx="3168352" cy="504056"/>
          </a:xfrm>
          <a:prstGeom prst="roundRect">
            <a:avLst>
              <a:gd name="adj" fmla="val 12895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Без изменения договора</a:t>
            </a:r>
          </a:p>
          <a:p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Аванс СМО и МО – до 100%</a:t>
            </a:r>
          </a:p>
        </p:txBody>
      </p:sp>
      <p:cxnSp>
        <p:nvCxnSpPr>
          <p:cNvPr id="64" name="Прямая соединительная линия 63"/>
          <p:cNvCxnSpPr>
            <a:stCxn id="70" idx="1"/>
            <a:endCxn id="70" idx="3"/>
          </p:cNvCxnSpPr>
          <p:nvPr/>
        </p:nvCxnSpPr>
        <p:spPr>
          <a:xfrm>
            <a:off x="5724128" y="6210833"/>
            <a:ext cx="316835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5724128" y="5166717"/>
            <a:ext cx="316835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5724128" y="5670773"/>
            <a:ext cx="316835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5724128" y="4014589"/>
            <a:ext cx="316835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5724128" y="3798565"/>
            <a:ext cx="316835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5724128" y="3366517"/>
            <a:ext cx="316835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5724128" y="3078485"/>
            <a:ext cx="316835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5724128" y="2214389"/>
            <a:ext cx="316835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5724128" y="1998365"/>
            <a:ext cx="316835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5724128" y="1494309"/>
            <a:ext cx="316835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Синяя презентация</Template>
  <TotalTime>23280</TotalTime>
  <Words>1874</Words>
  <Application>Microsoft Office PowerPoint</Application>
  <PresentationFormat>Произвольный</PresentationFormat>
  <Paragraphs>717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Пиксел</vt:lpstr>
      <vt:lpstr>«Отчет об исполнении  бюджета территориального  фонда обязательного медицинского страхования Архангельской области  за первое полугодие 2020 года»</vt:lpstr>
      <vt:lpstr>  Поступление доходов в бюджет территориального фонда за первое полугодие 2020 года  </vt:lpstr>
      <vt:lpstr>Расходы бюджета территориального фонда  за первое полугодие 2020 года</vt:lpstr>
      <vt:lpstr>Слайд 4</vt:lpstr>
      <vt:lpstr>Использование средств НСЗ ТФОМС АО  для софинансирования расходов медицинских организаций  на оплату труда врачей и среднего медицинского персонала</vt:lpstr>
      <vt:lpstr>Слайд 6</vt:lpstr>
      <vt:lpstr>Расходы бюджета территориального фонда   на оплату медицинской помощи за первое полугодие 2020 года</vt:lpstr>
      <vt:lpstr>Межтерриториальные расчеты, млн. руб.</vt:lpstr>
      <vt:lpstr>Слайд 9</vt:lpstr>
      <vt:lpstr>Слайд 10</vt:lpstr>
      <vt:lpstr>Анализ реализации территориальной программы ОМС  за первое полугодие 2020 года</vt:lpstr>
      <vt:lpstr>Анализ реализации территориальной программы ОМС  за первое полугодие 2020 года</vt:lpstr>
      <vt:lpstr>Мониторинг оказания медицинской помощи медицинскими организациями в особых условиях  (с учетом расходов на оказание медицинской помощи лицам, застрахованным в других субъектах РФ)</vt:lpstr>
      <vt:lpstr>Слайд 14</vt:lpstr>
      <vt:lpstr>Итоговая оценка исполнения бюджета территориального фонда за первое полугодие 2020 года</vt:lpstr>
      <vt:lpstr>Слайд 16</vt:lpstr>
    </vt:vector>
  </TitlesOfParts>
  <Company>FREE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Пономарев</dc:creator>
  <cp:lastModifiedBy>Ясько </cp:lastModifiedBy>
  <cp:revision>2111</cp:revision>
  <dcterms:created xsi:type="dcterms:W3CDTF">2009-10-07T09:46:29Z</dcterms:created>
  <dcterms:modified xsi:type="dcterms:W3CDTF">2020-09-21T06:22:16Z</dcterms:modified>
</cp:coreProperties>
</file>