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74" r:id="rId2"/>
    <p:sldId id="366" r:id="rId3"/>
    <p:sldId id="367" r:id="rId4"/>
    <p:sldId id="368" r:id="rId5"/>
    <p:sldId id="370" r:id="rId6"/>
    <p:sldId id="369" r:id="rId7"/>
    <p:sldId id="343" r:id="rId8"/>
  </p:sldIdLst>
  <p:sldSz cx="12192000" cy="6858000"/>
  <p:notesSz cx="6669088" cy="98853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00FF"/>
    <a:srgbClr val="A50021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5" autoAdjust="0"/>
    <p:restoredTop sz="71792" autoAdjust="0"/>
  </p:normalViewPr>
  <p:slideViewPr>
    <p:cSldViewPr>
      <p:cViewPr varScale="1">
        <p:scale>
          <a:sx n="83" d="100"/>
          <a:sy n="83" d="100"/>
        </p:scale>
        <p:origin x="-1854" y="-9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254" y="-78"/>
      </p:cViewPr>
      <p:guideLst>
        <p:guide orient="horz" pos="3114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8CA73D2-F3CA-417F-96AA-DDFB22755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372"/>
          </a:xfrm>
          <a:prstGeom prst="rect">
            <a:avLst/>
          </a:prstGeom>
        </p:spPr>
        <p:txBody>
          <a:bodyPr vert="horz" lIns="90055" tIns="45027" rIns="90055" bIns="450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CF09ED8-D81A-45C6-8DBF-A715C6324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5372"/>
          </a:xfrm>
          <a:prstGeom prst="rect">
            <a:avLst/>
          </a:prstGeom>
        </p:spPr>
        <p:txBody>
          <a:bodyPr vert="horz" lIns="90055" tIns="45027" rIns="90055" bIns="450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554562-AE21-4D2C-9DB0-F265D2F8400D}" type="datetimeFigureOut">
              <a:rPr lang="ru-RU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F4B66AC-C9FA-4629-9D74-DC1605C84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89991"/>
            <a:ext cx="2889938" cy="495372"/>
          </a:xfrm>
          <a:prstGeom prst="rect">
            <a:avLst/>
          </a:prstGeom>
        </p:spPr>
        <p:txBody>
          <a:bodyPr vert="horz" lIns="90055" tIns="45027" rIns="90055" bIns="450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2C4402-7C5A-4B56-BBC6-3101286E0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389991"/>
            <a:ext cx="2889938" cy="495372"/>
          </a:xfrm>
          <a:prstGeom prst="rect">
            <a:avLst/>
          </a:prstGeom>
        </p:spPr>
        <p:txBody>
          <a:bodyPr vert="horz" wrap="square" lIns="90055" tIns="45027" rIns="90055" bIns="45027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23D9B-34B1-4A75-909D-E6494FB39E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06A840A2-A77E-45E6-B382-7C63967562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3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55" tIns="45027" rIns="90055" bIns="4502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ED67D700-5370-47DD-969E-6A5C003096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1"/>
            <a:ext cx="2889938" cy="493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55" tIns="45027" rIns="90055" bIns="45027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xmlns="" id="{39F59D88-9AC8-42CF-9EEA-65BC4F0B15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688" y="741363"/>
            <a:ext cx="6589712" cy="3706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F5396089-DD66-42B0-ACD4-A46E22D96A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94996"/>
            <a:ext cx="5335270" cy="4448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55" tIns="45027" rIns="90055" bIns="45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B0CB5C5B-442E-4AEC-836F-D88B38729A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9992"/>
            <a:ext cx="2889938" cy="493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55" tIns="45027" rIns="90055" bIns="45027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E8DD691E-59B6-485A-8673-919A744D9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389992"/>
            <a:ext cx="2889938" cy="493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55" tIns="45027" rIns="90055" bIns="45027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0EC8F8-D950-423A-8C51-B2698CB081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82653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225" y="739775"/>
            <a:ext cx="6589713" cy="3706813"/>
          </a:xfrm>
          <a:prstGeom prst="rect">
            <a:avLst/>
          </a:prstGeo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xfrm>
            <a:off x="666909" y="4695548"/>
            <a:ext cx="5335270" cy="4448413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indent="452491" algn="just" defTabSz="904982">
              <a:defRPr/>
            </a:pPr>
            <a:endParaRPr lang="ru-RU" dirty="0" smtClean="0">
              <a:latin typeface="Arial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A5AB0-DCCC-45E4-97BE-C6AF49350D88}" type="slidenum">
              <a:rPr lang="ru-RU" smtClean="0"/>
              <a:pPr/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8" y="741363"/>
            <a:ext cx="6589712" cy="3706812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695547"/>
            <a:ext cx="5335270" cy="4620658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2491" algn="just" eaLnBrk="1" hangingPunct="1">
              <a:spcBef>
                <a:spcPts val="0"/>
              </a:spcBef>
            </a:pPr>
            <a:endParaRPr lang="ru-RU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4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8" y="741363"/>
            <a:ext cx="6589712" cy="3706812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553451"/>
            <a:ext cx="5748711" cy="5137846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45365" algn="just">
              <a:spcBef>
                <a:spcPts val="0"/>
              </a:spcBef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209550"/>
            <a:ext cx="6588125" cy="3706813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126" y="4010619"/>
            <a:ext cx="6232176" cy="5608981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2491" algn="just" defTabSz="904982">
              <a:spcBef>
                <a:spcPts val="0"/>
              </a:spcBef>
              <a:defRPr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282575"/>
            <a:ext cx="6589713" cy="3706813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468" y="4010619"/>
            <a:ext cx="6232176" cy="5680678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2491" algn="just"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:a16="http://schemas.microsoft.com/office/drawing/2014/main" xmlns="" id="{052E770C-4988-44BD-AE4A-7F9D11C96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>
            <a:extLst>
              <a:ext uri="{FF2B5EF4-FFF2-40B4-BE49-F238E27FC236}">
                <a16:creationId xmlns:a16="http://schemas.microsoft.com/office/drawing/2014/main" xmlns="" id="{642DB8FB-1C1C-4589-8DF1-B9F044F5D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3012" name="Номер слайда 3">
            <a:extLst>
              <a:ext uri="{FF2B5EF4-FFF2-40B4-BE49-F238E27FC236}">
                <a16:creationId xmlns:a16="http://schemas.microsoft.com/office/drawing/2014/main" xmlns="" id="{0D16A5D5-68EA-4DBF-9800-368A4847A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1729" indent="-281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5735" indent="-2251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6030" indent="-2251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6324" indent="-2251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6618" indent="-2251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6912" indent="-2251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7207" indent="-2251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7500" indent="-2251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949E2-5B29-4CD7-855F-C8F7508AD64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033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480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xmlns="" val="23704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615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08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C7D795-75BB-45D7-B56B-0593EFD40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456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22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0B43D-4E55-49F0-97D9-570145CBC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627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89B8-49A9-4070-9888-0206717082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9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0" r:id="rId7"/>
    <p:sldLayoutId id="2147483706" r:id="rId8"/>
    <p:sldLayoutId id="2147483707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415480" y="1700808"/>
            <a:ext cx="93969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 в областной закон </a:t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бюджете территориального фонда обязательного медицинского страхования Архангельской области на 2022 год </a:t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плановый </a:t>
            </a:r>
            <a:r>
              <a:rPr lang="ru-RU" altLang="ru-RU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2023 и 2024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годов»</a:t>
            </a:r>
            <a:endParaRPr lang="ru-RU" alt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231904" y="5157192"/>
            <a:ext cx="6840710" cy="864096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Директор территориального фонда обязательного медицинского страхования Архангельской </a:t>
            </a:r>
            <a:r>
              <a:rPr lang="ru-RU" alt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Ясько Наталья Николаевна </a:t>
            </a:r>
            <a:endParaRPr lang="ru-RU" altLang="ru-RU" sz="1800" b="1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b="1" dirty="0">
              <a:latin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:a16="http://schemas.microsoft.com/office/drawing/2014/main" xmlns="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512" cy="158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5000" y="0"/>
            <a:ext cx="1757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03512" y="6381328"/>
            <a:ext cx="8524056" cy="358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kumimoji="1"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45734" y="2873375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kumimoji="1" lang="ru-RU" b="1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95400" y="1196752"/>
            <a:ext cx="11065230" cy="384720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sz="24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Причины внесения изменений</a:t>
            </a:r>
          </a:p>
          <a:p>
            <a:pPr algn="ctr"/>
            <a:endParaRPr kumimoji="1" lang="ru-RU" sz="1600" b="1" dirty="0" smtClean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/>
            <a:endParaRPr kumimoji="1" lang="ru-RU" sz="1600" b="1" dirty="0" smtClean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1) 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межбюджетного трансферта из областного бюджета </a:t>
            </a:r>
            <a:b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 дополнительное финансовое обеспечение реализации территориальной программы обязательного медицинского страхования в части базовой программы обязательного медицинского страхования</a:t>
            </a:r>
          </a:p>
          <a:p>
            <a:pPr algn="just">
              <a:spcAft>
                <a:spcPts val="1200"/>
              </a:spcAft>
            </a:pPr>
            <a:endParaRPr lang="ru-RU" sz="2400" dirty="0" smtClean="0">
              <a:solidFill>
                <a:schemeClr val="accent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2) Дополнение и уточнение видов доходов, поступающих в бюджет территориального фонда</a:t>
            </a:r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" y="404813"/>
            <a:ext cx="11857567" cy="59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ru-RU" sz="3600" dirty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endParaRPr lang="ru-RU" sz="3200" dirty="0" smtClean="0">
              <a:solidFill>
                <a:srgbClr val="FF0000"/>
              </a:solidFill>
            </a:endParaRPr>
          </a:p>
          <a:p>
            <a:pPr marL="342900" indent="-342900">
              <a:defRPr/>
            </a:pPr>
            <a:endParaRPr kumimoji="1" lang="ru-RU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kumimoji="1"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kumimoji="1"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kumimoji="1"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kumimoji="1"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kumimoji="1"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ru-RU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39552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Изменение параметров бюджета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ТФОМС АО на 2022 год, млн. рублей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35360" y="1628802"/>
          <a:ext cx="11425270" cy="4176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0373"/>
                <a:gridCol w="2112235"/>
                <a:gridCol w="2016224"/>
                <a:gridCol w="2112235"/>
                <a:gridCol w="1824203"/>
              </a:tblGrid>
              <a:tr h="115041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Утверждено на 2022 год</a:t>
                      </a:r>
                      <a:endParaRPr lang="ru-RU" sz="18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Вносимые изменения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 учетом изменений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Изменение, %</a:t>
                      </a:r>
                    </a:p>
                  </a:txBody>
                  <a:tcPr marL="121920" marR="121920" anchor="ctr"/>
                </a:tc>
              </a:tr>
              <a:tr h="64978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27 070,4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+ 851,3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27 921,7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+ 3,1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66930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27 321,6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+ 851,3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28 172,9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+ 3,1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170695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Источники финансирования дефицита бюджета (остаток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средств бюджета на 01.01.2022)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251,2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251,2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753195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бюджета ТФОМС АО</a:t>
            </a:r>
            <a:b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доходам на 2022 год, млн. рублей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9376" y="1124744"/>
          <a:ext cx="11101064" cy="5112568"/>
        </p:xfrm>
        <a:graphic>
          <a:graphicData uri="http://schemas.openxmlformats.org/drawingml/2006/table">
            <a:tbl>
              <a:tblPr/>
              <a:tblGrid>
                <a:gridCol w="6124724"/>
                <a:gridCol w="1804608"/>
                <a:gridCol w="1585866"/>
                <a:gridCol w="1585866"/>
              </a:tblGrid>
              <a:tr h="801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доходов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2022 год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Вносимые изменения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</a:t>
                      </a:r>
                      <a:r>
                        <a:rPr lang="ru-RU" sz="18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 учетом изменений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27 070,4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+ 851,3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27 921,7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Неналоговые доходы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+ 23,7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Субвенция  ФОМС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25 670,9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25 670,9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из областного бюджета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76,2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+ 786,2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862,4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Иные МБТ из бюджета</a:t>
                      </a: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ФОМС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874,0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- 0,8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873,2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из бюджетов территориальных фондов ОМС </a:t>
                      </a:r>
                      <a:b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рамках осуществления МТР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484,0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+ 53,2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537,2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возврата остатков целевых средств прошлых лет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+ 0,6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Возврат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остатков целевых МБТ прошлых лет в бюджет ФОМС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- 100,1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- 11,6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- 111,7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6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849205" cy="432048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Иные межбюджетные трансферты, предоставляемые в 2022 году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07368" y="692696"/>
          <a:ext cx="11521284" cy="5760640"/>
        </p:xfrm>
        <a:graphic>
          <a:graphicData uri="http://schemas.openxmlformats.org/drawingml/2006/table">
            <a:tbl>
              <a:tblPr/>
              <a:tblGrid>
                <a:gridCol w="7776864"/>
                <a:gridCol w="1296146"/>
                <a:gridCol w="1224137"/>
                <a:gridCol w="1224137"/>
              </a:tblGrid>
              <a:tr h="69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расходов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2022 год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Вносимые изменения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</a:t>
                      </a: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учетом изменений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сего, в том числе: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950,2</a:t>
                      </a:r>
                      <a:endParaRPr lang="ru-RU" sz="16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+ 785,4</a:t>
                      </a:r>
                      <a:endParaRPr lang="ru-RU" sz="16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1 735,6</a:t>
                      </a:r>
                      <a:endParaRPr lang="ru-RU" sz="16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бюджета ФОМС: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en-US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</a:t>
                      </a: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  <a:endParaRPr lang="ru-RU" sz="16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- 0,8</a:t>
                      </a:r>
                      <a:endParaRPr lang="ru-RU" sz="16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873,2</a:t>
                      </a:r>
                      <a:endParaRPr lang="ru-RU" sz="16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финансовое обеспечение формирования нормированного страхового запаса ТФОМС АО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финансовое обеспечение осуществления денежных выплат стимулирующего характера медицинским работникам за выявление онкологических заболеваний в ходе проведения диспансеризации </a:t>
                      </a:r>
                      <a:b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профилактических медицинских осмотров населения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- 0,8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дополнительное финансовое обеспечение медицинской помощи, оказанной лицам, застрахованным по ОМС, в том числе с заболеванием </a:t>
                      </a:r>
                      <a:b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(или) подозрением на заболевание новой коронавирусной инфекцией (COVID-19), в рамках реализации ТПОМС в 2021 - 2022 годах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496,8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496,8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областного бюджета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+ 786,2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862,4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дополнительное финансовое обеспечение оказания первичной медико-санитарной помощи лицам, застрахованным по ОМС, в том числе </a:t>
                      </a:r>
                      <a:br>
                        <a:rPr lang="ru-RU" sz="1600" b="0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0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заболеванием и (или) подозрением на заболевание новой коронавирусной инфекцией (COVID-19), в рамках реализации ТПОМС </a:t>
                      </a:r>
                      <a:br>
                        <a:rPr lang="ru-RU" sz="1600" b="0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0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 счет бюджетных ассигнований резервного</a:t>
                      </a:r>
                      <a:r>
                        <a:rPr lang="ru-RU" sz="1600" b="0" kern="120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фонда Правительства РФ</a:t>
                      </a:r>
                      <a:endParaRPr lang="ru-RU" sz="1600" b="0" kern="1200" spc="-1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дополнительное финансовое обеспечение реализации ТПОМС в части базовой программы ОМС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+ 786,2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786,2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6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5360" y="0"/>
            <a:ext cx="11425269" cy="360040"/>
          </a:xfrm>
        </p:spPr>
        <p:txBody>
          <a:bodyPr/>
          <a:lstStyle/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бюджета ТФОМС АО по расходам на 2022 год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3352" y="510275"/>
          <a:ext cx="11737304" cy="6177029"/>
        </p:xfrm>
        <a:graphic>
          <a:graphicData uri="http://schemas.openxmlformats.org/drawingml/2006/table">
            <a:tbl>
              <a:tblPr/>
              <a:tblGrid>
                <a:gridCol w="7920880"/>
                <a:gridCol w="1368152"/>
                <a:gridCol w="1224136"/>
                <a:gridCol w="1224136"/>
              </a:tblGrid>
              <a:tr h="632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расходов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2022 год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Вносимые изменения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</a:t>
                      </a: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учетом изменений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 финансовое обеспечение: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27 321,6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+ 851,3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28 172,9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Мед. помощи, оказанной лицам, застрахованным по ОМС, в том числе с заболеванием и (или) подозрением на заболевание новой коронавирусной инфекцией (COVID-19), в рамках реализации ТПОМС в 2021 - 2022 годах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496,8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496,8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Организации ОМС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территориях субъектов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РФ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25 620,6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25 620,6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Формирования НСЗ территориального фонда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9775" algn="l"/>
                        </a:tabLs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Осуществления денежных выплат стимулирующего характера мед. работникам за выявление онкологических заболеваний в ходе проведения диспансеризации и проф.  мед. осмотров населения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- 0,8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9775" algn="l"/>
                        </a:tabLst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Оказания первичной медико-санитарной помощи лицам, застрахованным </a:t>
                      </a:r>
                      <a:b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ОМС, в т. ч. с заболеванием и (или) подозрением на заболевание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новой коронавирусной инфекцией (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COVID-19)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в рамках реализации ТПОМС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Мероприятий по организации ДПО мед. работников по программам повышения квалификации, а также по приобретению и проведению ремонта мед. оборудования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119,4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+ 12,7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132,1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Расходов на оплату мед. помощи, оказанной лицам, застрахованным </a:t>
                      </a:r>
                      <a:b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территории других субъектов РФ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484,0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+ 53,2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537,2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Дополнительное ФО организации ОМС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Дополнительное ФО реализации ТПГГ бесплатного оказания гражданам мед. помощи в Архангельской области в части базовой программы ОМС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+ 786,2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786,2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Расходов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на выполнение управленческих функций ТФОМС АО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143,1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143,1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60496" y="260648"/>
            <a:ext cx="1344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EAC31537-6FA0-4EC6-87B7-83A910BC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0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08703ED5-81C5-46D1-BD3A-E6155542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697" y="2781200"/>
            <a:ext cx="6066606" cy="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477B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2754" y="1"/>
            <a:ext cx="120924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2E9374BF-5DEA-4705-A271-0E28F53B183A}" vid="{09A8FD95-DFFB-4063-A7C6-76C357C135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10259</TotalTime>
  <Words>533</Words>
  <Application>Microsoft Office PowerPoint</Application>
  <PresentationFormat>Произвольный</PresentationFormat>
  <Paragraphs>174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О внесении изменений в областной закон  «О бюджете территориального фонда обязательного медицинского страхования Архангельской области на 2022 год  и на плановый период 2023 и 2024 годов»</vt:lpstr>
      <vt:lpstr>Слайд 2</vt:lpstr>
      <vt:lpstr>Изменение параметров бюджета  ТФОМС АО на 2022 год, млн. рублей</vt:lpstr>
      <vt:lpstr>Показатели бюджета ТФОМС АО по доходам на 2022 год, млн. рублей    </vt:lpstr>
      <vt:lpstr>Иные межбюджетные трансферты, предоставляемые в 2022 году</vt:lpstr>
      <vt:lpstr>Показатели бюджета ТФОМС АО по расходам на 2022 год</vt:lpstr>
      <vt:lpstr>Слайд 7</vt:lpstr>
    </vt:vector>
  </TitlesOfParts>
  <Company>CSPID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Popova E.S.</dc:creator>
  <cp:lastModifiedBy>Ясько</cp:lastModifiedBy>
  <cp:revision>804</cp:revision>
  <cp:lastPrinted>2021-04-21T09:28:43Z</cp:lastPrinted>
  <dcterms:created xsi:type="dcterms:W3CDTF">2017-03-04T20:02:39Z</dcterms:created>
  <dcterms:modified xsi:type="dcterms:W3CDTF">2022-10-19T08:59:19Z</dcterms:modified>
</cp:coreProperties>
</file>