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74" r:id="rId2"/>
    <p:sldId id="344" r:id="rId3"/>
    <p:sldId id="345" r:id="rId4"/>
    <p:sldId id="348" r:id="rId5"/>
    <p:sldId id="349" r:id="rId6"/>
    <p:sldId id="350" r:id="rId7"/>
    <p:sldId id="364" r:id="rId8"/>
    <p:sldId id="362" r:id="rId9"/>
    <p:sldId id="343" r:id="rId10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71792" autoAdjust="0"/>
  </p:normalViewPr>
  <p:slideViewPr>
    <p:cSldViewPr>
      <p:cViewPr varScale="1">
        <p:scale>
          <a:sx n="83" d="100"/>
          <a:sy n="83" d="100"/>
        </p:scale>
        <p:origin x="-1854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3"/>
            <a:ext cx="5438140" cy="4468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706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138113"/>
            <a:ext cx="6624638" cy="372586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4" y="3956000"/>
            <a:ext cx="6336704" cy="5972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138113"/>
            <a:ext cx="6624638" cy="3725862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4" y="3883991"/>
            <a:ext cx="6336704" cy="590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6169" algn="just" defTabSz="914239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715908"/>
            <a:ext cx="6352339" cy="5017410"/>
          </a:xfrm>
          <a:prstGeom prst="rect">
            <a:avLst/>
          </a:prstGeom>
          <a:noFill/>
          <a:ln/>
        </p:spPr>
        <p:txBody>
          <a:bodyPr>
            <a:normAutofit fontScale="92500"/>
          </a:bodyPr>
          <a:lstStyle/>
          <a:p>
            <a:pPr indent="449920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475" y="355600"/>
            <a:ext cx="6618288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90525" y="4172025"/>
            <a:ext cx="5995466" cy="5184576"/>
          </a:xfrm>
        </p:spPr>
        <p:txBody>
          <a:bodyPr>
            <a:noAutofit/>
          </a:bodyPr>
          <a:lstStyle/>
          <a:p>
            <a:pPr indent="457119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604074"/>
            <a:ext cx="6352339" cy="5129245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19" algn="just" defTabSz="914239">
              <a:spcBef>
                <a:spcPts val="0"/>
              </a:spcBef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273050"/>
            <a:ext cx="6616700" cy="3722688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80" y="4104092"/>
            <a:ext cx="6209590" cy="5629224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395929" algn="just" defTabSz="914239"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44" indent="-284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451" indent="-2274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432" indent="-2274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412" indent="-2274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393" indent="-2274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373" indent="-2274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354" indent="-2274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334" indent="-2274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="" xmlns:p14="http://schemas.microsoft.com/office/powerpoint/2010/main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15480" y="1700808"/>
            <a:ext cx="939690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об исполнении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территориального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обязательного медицинского страхования Архангельской области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2021 год»</a:t>
            </a: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864096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 </a:t>
            </a:r>
            <a:endParaRPr lang="ru-RU" alt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7408" y="260648"/>
            <a:ext cx="11041227" cy="50265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Поступление доходов в бюджет территориального фонда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2021 год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1500279"/>
              </p:ext>
            </p:extLst>
          </p:nvPr>
        </p:nvGraphicFramePr>
        <p:xfrm>
          <a:off x="335360" y="980728"/>
          <a:ext cx="11617291" cy="5230336"/>
        </p:xfrm>
        <a:graphic>
          <a:graphicData uri="http://schemas.openxmlformats.org/drawingml/2006/table">
            <a:tbl>
              <a:tblPr/>
              <a:tblGrid>
                <a:gridCol w="5472608"/>
                <a:gridCol w="1296144"/>
                <a:gridCol w="1368152"/>
                <a:gridCol w="1224136"/>
                <a:gridCol w="1368152"/>
                <a:gridCol w="888099"/>
              </a:tblGrid>
              <a:tr h="408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Исполнено,</a:t>
                      </a: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млн. рублей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28 363,9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28 402,3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+ 3 692,5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+ 14,9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них: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поступления</a:t>
                      </a:r>
                      <a:endParaRPr lang="ru-RU" sz="1600" b="0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+ 25,5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+ 40,5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</a:t>
                      </a:r>
                      <a:r>
                        <a:rPr lang="ru-RU" sz="1600" b="0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из бюджета </a:t>
                      </a:r>
                      <a:r>
                        <a:rPr lang="ru-RU" sz="1600" b="0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ФОМС </a:t>
                      </a:r>
                      <a:endParaRPr lang="ru-RU" sz="1600" b="0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24 070,9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24 070,9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+ 213,0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на дополнительное финансовое обеспечение территориальной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программы О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МС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3 815,8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3 815,8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+ 3 477,9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бюджета ФОМС на оплату труда врачей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среднего мед. персонала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- 94,3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- 53,6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бюджета ФОМС на стимулирующие выплаты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выявление онкозаболеваний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 других ТФОМС в рамках межтерриториальных расчетов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450,7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482,4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+ 95,4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+ 24,6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возврата субсидий, субвенций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иных МБТ прошлых лет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- 0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,1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возврат остатков субсидий, субвенций </a:t>
                      </a:r>
                      <a:b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иных МБТ прошлых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- 145,1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- 147,6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101,8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- 25,0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- 20,4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15413" y="260648"/>
            <a:ext cx="11041227" cy="65505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Поступление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межбюджетных трансфертов на дополнительное финансовое обеспечение территориальной программы ОМС за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2021 год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1500279"/>
              </p:ext>
            </p:extLst>
          </p:nvPr>
        </p:nvGraphicFramePr>
        <p:xfrm>
          <a:off x="407368" y="836712"/>
          <a:ext cx="11377264" cy="5382296"/>
        </p:xfrm>
        <a:graphic>
          <a:graphicData uri="http://schemas.openxmlformats.org/drawingml/2006/table">
            <a:tbl>
              <a:tblPr/>
              <a:tblGrid>
                <a:gridCol w="9649072"/>
                <a:gridCol w="1728192"/>
              </a:tblGrid>
              <a:tr h="499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Сумма,</a:t>
                      </a:r>
                      <a:b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млн. рублей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3 815,8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них: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межбюджетные трансферты из областного бюджета на дополнительное финансовое обеспечение реализации территориальной программы государственных гарантий бесплатного оказания гражданам медицинской помощи в Архангельской области в части базовой программы обязательного медицинского страхования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843,0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 трансферт из бюджета ФОМС на дополнительное финансовое обеспечение оказания медицинской помощи лицам, застрахованным по обязательному медицинскому страхованию,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заболеванием и (или) подозрением на заболевание новой коронавирусной инфекцией в рамках реализации территориальной программы обязательного медицинского страхования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межбюджетный трансферт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финансовое обеспечение проведения углубленной диспансеризации застрахованных  по обязательному медицинскому страхованию лиц, перенесших новую коронавирусную инфекцию (COVID-19)*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769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межбюджетные трансферты на дополнительное финансовое обеспечение оказания медицинской помощи лицам, застрахованным по обязательному медицинскому страхованию, в том числе с заболеванием и (или) подозрением на заболевание новой коронавирусной инфекцией (COVID-19) в рамках реализации территориальных программ обязательного медицинского страхования*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2 510,2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69">
                <a:tc gridSpan="2">
                  <a:txBody>
                    <a:bodyPr/>
                    <a:lstStyle/>
                    <a:p>
                      <a:pPr algn="just"/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9376" y="5805264"/>
            <a:ext cx="11233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за </a:t>
            </a: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счет </a:t>
            </a:r>
            <a:r>
              <a:rPr lang="ru-RU" sz="15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распределения иных межбюджетных трансфертов, предоставляемых в 2021 году из федерального бюджета бюджетам субъектов Российской Федерации, источником финансового обеспечения которых являются бюджетные ассигнования резервного фонда Правительства Российской Федерации </a:t>
            </a:r>
            <a:endParaRPr lang="ru-RU" sz="15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5413" y="413045"/>
            <a:ext cx="10849205" cy="57446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территориального фонда  за 2021 год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5360" y="1059320"/>
          <a:ext cx="11617292" cy="5322008"/>
        </p:xfrm>
        <a:graphic>
          <a:graphicData uri="http://schemas.openxmlformats.org/drawingml/2006/table">
            <a:tbl>
              <a:tblPr/>
              <a:tblGrid>
                <a:gridCol w="4992555"/>
                <a:gridCol w="1536171"/>
                <a:gridCol w="1440160"/>
                <a:gridCol w="1152128"/>
                <a:gridCol w="1491699"/>
                <a:gridCol w="1004579"/>
              </a:tblGrid>
              <a:tr h="6300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 бюджетной росписью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(млн. руб.)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(млн.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руб.)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0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pc="-10" dirty="0" smtClean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47" marB="458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600" b="1" spc="-1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28 608,2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28 363,6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+ 3 611,9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+ 14,7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 расходы: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оплату медицинской помощи и ведение дела страховых</a:t>
                      </a:r>
                      <a:r>
                        <a:rPr lang="ru-RU" sz="1600" b="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медицинских организаций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28 306,6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28 180,6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+ 3 670,6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+ 9,1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расходов медицинских организаций на оплату труда врачей и среднего медицинского персонала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45,4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- 16,3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- 30,6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выплат стимулирующего характера мед. работникам за выявление онкологических заболеваний 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финансовое обеспечение мероприятий медицинских организаций за счет средств НСЗ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19,1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24,3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- 44,6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- 70,0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обеспечение выполнения  функций территориального фонда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126,9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5413" y="413043"/>
            <a:ext cx="10849205" cy="646276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 территориального фонда 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оплату медицинской помощи за 2021 год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5360" y="1059319"/>
          <a:ext cx="11669453" cy="5543952"/>
        </p:xfrm>
        <a:graphic>
          <a:graphicData uri="http://schemas.openxmlformats.org/drawingml/2006/table">
            <a:tbl>
              <a:tblPr/>
              <a:tblGrid>
                <a:gridCol w="5760640"/>
                <a:gridCol w="1440160"/>
                <a:gridCol w="1296144"/>
                <a:gridCol w="912100"/>
                <a:gridCol w="1440161"/>
                <a:gridCol w="820248"/>
              </a:tblGrid>
              <a:tr h="6027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 бюджетной росписью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(млн. руб.)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</a:t>
                      </a:r>
                      <a:b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(млн.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руб.)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Процент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исполне-ния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(снижение)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3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28 055,1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27 936,4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+ 3 696,1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+ 15,2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СМО на оплату медицинской помощи 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26 816,6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26 698,2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+ 3 627,8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+ 15,7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субвенции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22 996,8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918,4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+ 186,9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+ 0,8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МБТ из бюджета ФОМС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395,6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395,6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+ 57,7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+ 17,1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МБТ на проведение углубленной диспансеризации лицам, перенесшим 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COVID-19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67,0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+ 29,7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МБТ на оказание медицинской помощи лицам, застрахованным по ОМС, в т.ч. с заболеванием </a:t>
                      </a:r>
                      <a:b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(или) подозрением на 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COVID-19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 счет бюджетных ассигнований из резервного фонда Правительства РФ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2 510,2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2 510,2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+ 2 510,2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иных поступлений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32,7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+ 0,3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+ 25,4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за счет МБТ из областного бюджета на дополнительное  финансовое обеспечение реализации ТПГГ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843,0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843,0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843,0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МО на оплату мед. помощи, оказанной гражданам, застрахованным на территориях других субъектов РФ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483,5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483,2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99,9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+ 97,2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+ 25,2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ТФОМС других субъектов РФ на оплату медицинской помощи в рамках межтерриториальных расчетов</a:t>
                      </a:r>
                      <a:endParaRPr lang="ru-RU" sz="1600" b="0" kern="1200" spc="-10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755,0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755,0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- 28,9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- 3,7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3352" y="908720"/>
            <a:ext cx="11713301" cy="5744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ЗАПЛАНИРОВАНО НА МЕРОПРИЯТИЯ ПО СРЕДСТВАМ НСЗ НА 2021 ГОД </a:t>
            </a: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32,1 млн.руб. 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ИСПОЛЬЗОВАНО СРЕДСТВ НСЗ ТФОМС АО </a:t>
            </a: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19,1 млн. </a:t>
            </a: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руб. 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(59,8%) 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39350" y="1705595"/>
            <a:ext cx="3072341" cy="9313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Обучено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320 медицинских работника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сумму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1,1 млн.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(86,6% от плана 1,2 млн. руб.)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36160" y="1705595"/>
            <a:ext cx="4416491" cy="9313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Отремонтировано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единицы медицинского оборудования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сумму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9,3 млн.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(45,9% от плана 20,4 млн. руб.)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" y="260648"/>
            <a:ext cx="10416479" cy="574468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Использование средств НСЗ ТФОМС АО на финансовое обеспечение мероприятий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b="1" i="1" u="sng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 дополнительному образованию, </a:t>
            </a:r>
            <a:r>
              <a:rPr lang="ru-RU" b="1" i="1" u="sng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приобретению и ремонту оборудования</a:t>
            </a:r>
            <a:r>
              <a:rPr lang="ru-RU" b="1" i="1" dirty="0" smtClean="0">
                <a:solidFill>
                  <a:srgbClr val="00007D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407701" y="1705595"/>
            <a:ext cx="4032448" cy="93131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Приобретено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единицы медицинского оборудования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сумму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8,7 млн.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(83,7% от плана 10,4 млн. руб.)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0128448" y="0"/>
            <a:ext cx="2063553" cy="772084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НСЗ «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Финансовое </a:t>
            </a:r>
            <a:r>
              <a:rPr lang="ru-RU" sz="13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обеспчеение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мероприятий»</a:t>
            </a:r>
            <a:endParaRPr 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2171595"/>
              </p:ext>
            </p:extLst>
          </p:nvPr>
        </p:nvGraphicFramePr>
        <p:xfrm>
          <a:off x="191344" y="2852937"/>
          <a:ext cx="3024336" cy="36941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63388"/>
                <a:gridCol w="1560948"/>
              </a:tblGrid>
              <a:tr h="28803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ОБУЧЕНИЕ 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933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выполнения плана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медицинских организаций</a:t>
                      </a:r>
                    </a:p>
                  </a:txBody>
                  <a:tcPr marL="10160" marR="10160" marT="10160" marB="0" anchor="ctr"/>
                </a:tc>
              </a:tr>
              <a:tr h="4779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10160" marR="10160" marT="10160" marB="0" anchor="ctr"/>
                </a:tc>
              </a:tr>
              <a:tr h="9188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80% до 100%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10160" marR="10160" marT="10160" marB="0" anchor="ctr"/>
                </a:tc>
              </a:tr>
              <a:tr h="8422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0% до 80%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10160" marR="10160" marT="10160" marB="0" anchor="ctr"/>
                </a:tc>
              </a:tr>
              <a:tr h="4568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10160" marR="10160" marT="10160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359696" y="2829626"/>
          <a:ext cx="4032448" cy="38636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32248"/>
                <a:gridCol w="1800200"/>
              </a:tblGrid>
              <a:tr h="329076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ПРИОБРЕТЕНИЕ</a:t>
                      </a:r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u="none" strike="noStrike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67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907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Ультразвуковая диагностическая система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ГБУЗ АО «Первая ГКБ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им. Е.Е. Волосевич»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7,8 млн. руб.</a:t>
                      </a:r>
                    </a:p>
                  </a:txBody>
                  <a:tcPr marL="10160" marR="10160" marT="10160" marB="0" anchor="ctr"/>
                </a:tc>
              </a:tr>
              <a:tr h="883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Гастрофиброскоп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«Плесецкая  ЦРБ»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0,9 млн. руб.</a:t>
                      </a:r>
                      <a:endParaRPr kumimoji="0" lang="ru-RU" sz="13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1122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Фиброколоноскоп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«Новодвинская  ЦГБ»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Не исполнено в связи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с тем, что проект соглашения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о финансовом обеспечении мероприятий 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не представлен</a:t>
                      </a:r>
                      <a:endParaRPr kumimoji="0" lang="ru-RU" sz="12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536160" y="2852936"/>
          <a:ext cx="4416491" cy="3724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36304"/>
                <a:gridCol w="1680187"/>
              </a:tblGrid>
              <a:tr h="28764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РЕМОНТ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872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Аппарат для проведения ангиографических исследований и рентгенэндоваскулярных операций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«АОКБ»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Не исполнено в связи с тем, что контракт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на оказание услуг  заключен после 01.03.2021</a:t>
                      </a:r>
                      <a:endParaRPr kumimoji="0" lang="ru-RU" sz="12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599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Ангиографическая система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ГБУЗ АО «Первая ГКБ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им. Е.Е. Волосевич»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8,7 млн. руб.</a:t>
                      </a:r>
                    </a:p>
                  </a:txBody>
                  <a:tcPr marL="10160" marR="10160" marT="10160" marB="0" anchor="ctr"/>
                </a:tc>
              </a:tr>
              <a:tr h="407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Ультразвуковой аппарат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</a:t>
                      </a:r>
                      <a:b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«Приморская ЦРБ»</a:t>
                      </a:r>
                      <a:endParaRPr kumimoji="0" lang="ru-RU" sz="12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0,2 млн. руб.</a:t>
                      </a:r>
                      <a:endParaRPr kumimoji="0" lang="ru-RU" sz="13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561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Флюорограф малодозовый цифровой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 «Приморская ЦРБ»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0,1 млн. руб.</a:t>
                      </a:r>
                      <a:endParaRPr kumimoji="0" lang="ru-RU" sz="13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  <a:tr h="590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Маммограф рентгеновский компьютезированный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для ГБУЗ АО  «Вельская ЦРБ»</a:t>
                      </a: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0,3 млн. руб.</a:t>
                      </a:r>
                      <a:endParaRPr kumimoji="0" lang="ru-RU" sz="13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5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273141" cy="789896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Использование средств НСЗ ТФОМС </a:t>
            </a: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АО </a:t>
            </a:r>
            <a:b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для софинансирования расходов медицинских организаций </a:t>
            </a:r>
            <a:b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9999FF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 оплату труда врачей и среднего медицинского персонала</a:t>
            </a:r>
            <a:endParaRPr lang="ru-RU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0745738"/>
              </p:ext>
            </p:extLst>
          </p:nvPr>
        </p:nvGraphicFramePr>
        <p:xfrm>
          <a:off x="263353" y="2924944"/>
          <a:ext cx="4776528" cy="374441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71286"/>
                <a:gridCol w="1752620"/>
                <a:gridCol w="1752622"/>
              </a:tblGrid>
              <a:tr h="77419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Потребность во врачах и среднем медицинском персонале  в мед. организациях Архангельской области на 2021 год  по данным Минздрава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АО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СМП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30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063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Принято медицинских работников  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отчетном периоде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1 033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5063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Уволено медицинских работников </a:t>
                      </a:r>
                      <a:b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отчетном периоде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1 341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43098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численности медицинских работников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- 41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- 267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- 308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75920" y="2926341"/>
          <a:ext cx="6576728" cy="377252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5372"/>
                <a:gridCol w="2843991"/>
                <a:gridCol w="1298559"/>
                <a:gridCol w="1278806"/>
              </a:tblGrid>
              <a:tr h="57466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Перечислено за год, </a:t>
                      </a:r>
                      <a:b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E3"/>
                    </a:solidFill>
                  </a:tcPr>
                </a:tc>
              </a:tr>
              <a:tr h="319786">
                <a:tc gridSpan="2" v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121920" marR="121920" marT="45593" marB="4559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Архангельска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7 618,2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10 408,9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МО г. Северодвинска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37 057,2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16 821,6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Котласа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1 006,1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503,6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Коряжмы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211,9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Мирный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232,3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151,4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МО г. Новодвинск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1 152,3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</a:tr>
              <a:tr h="319786">
                <a:tc grid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Центральные районные больницы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/>
                </a:tc>
                <a:tc h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7 219,0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7 984,0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  <a:tr h="319786">
                <a:tc rowSpan="2"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53 344,7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37 021,8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  <a:tr h="319786">
                <a:tc vMerge="1"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7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% выполнения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30,3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593" marB="455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007D"/>
                          </a:solidFill>
                          <a:latin typeface="Arial" pitchFamily="34" charset="0"/>
                          <a:cs typeface="Arial" pitchFamily="34" charset="0"/>
                        </a:rPr>
                        <a:t>45,4</a:t>
                      </a:r>
                      <a:endParaRPr lang="ru-RU" sz="1500" b="0" dirty="0">
                        <a:solidFill>
                          <a:srgbClr val="0000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593" marB="45593" anchor="ctr"/>
                </a:tc>
              </a:tr>
            </a:tbl>
          </a:graphicData>
        </a:graphic>
      </p:graphicFrame>
      <p:sp>
        <p:nvSpPr>
          <p:cNvPr id="9" name="Блок-схема: документ 8"/>
          <p:cNvSpPr/>
          <p:nvPr/>
        </p:nvSpPr>
        <p:spPr>
          <a:xfrm>
            <a:off x="9552384" y="0"/>
            <a:ext cx="2639619" cy="1268760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ФП «Обеспечение медицинских организаций системы здравоохранения квалифицированными кадрами</a:t>
            </a:r>
            <a:r>
              <a:rPr lang="ru-RU" sz="1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ru-RU" sz="13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0745738"/>
              </p:ext>
            </p:extLst>
          </p:nvPr>
        </p:nvGraphicFramePr>
        <p:xfrm>
          <a:off x="263352" y="1412776"/>
          <a:ext cx="11713302" cy="133692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60107"/>
                <a:gridCol w="1992221"/>
                <a:gridCol w="1848206"/>
                <a:gridCol w="2592288"/>
                <a:gridCol w="2208245"/>
                <a:gridCol w="2112235"/>
              </a:tblGrid>
              <a:tr h="2932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Предусмотрено, 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 формирование НСЗ, млн. руб.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Направлено средств в мед. организации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мед. организаций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19" marR="5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b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мед. организаций</a:t>
                      </a:r>
                      <a:endParaRPr lang="ru-RU" sz="1500" b="1" baseline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5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88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175,8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175,8 (100%)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  <a:tr h="2980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81,5 (100%)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3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4"/>
            <a:ext cx="10972800" cy="595532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Итоговая оценка исполнения 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бюджета территориального фонда за 2021 год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35363" y="1274744"/>
          <a:ext cx="11521278" cy="4384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4361"/>
                <a:gridCol w="2112235"/>
                <a:gridCol w="1920213"/>
                <a:gridCol w="2016224"/>
                <a:gridCol w="2208245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на 2021 год</a:t>
                      </a:r>
                      <a:endParaRPr lang="ru-RU" sz="20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(млн. рублей)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(млн. рублей)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Процент исполнения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9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факту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года, 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48357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Доходы, всего,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28 363,9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28 402,3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+ 14,9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субвенция ФОМС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24 070,9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24 070,9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+ 0,9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28 576,4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28 363,6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+ 14,7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остатков средств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000" marR="4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212,5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38,7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54" y="1"/>
            <a:ext cx="12092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7833</TotalTime>
  <Words>1150</Words>
  <Application>Microsoft Office PowerPoint</Application>
  <PresentationFormat>Произвольный</PresentationFormat>
  <Paragraphs>373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«Отчет об исполнении  бюджета территориального  фонда обязательного медицинского страхования Архангельской области  за 2021 год»</vt:lpstr>
      <vt:lpstr>Поступление доходов в бюджет территориального фонда  за 2021 год  </vt:lpstr>
      <vt:lpstr>Поступление межбюджетных трансфертов на дополнительное финансовое обеспечение территориальной программы ОМС за 2021 год  </vt:lpstr>
      <vt:lpstr>Расходы бюджета территориального фонда  за 2021 год</vt:lpstr>
      <vt:lpstr>Расходы бюджета территориального фонда   на оплату медицинской помощи за 2021 год</vt:lpstr>
      <vt:lpstr>Слайд 6</vt:lpstr>
      <vt:lpstr>Использование средств НСЗ ТФОМС АО  для софинансирования расходов медицинских организаций  на оплату труда врачей и среднего медицинского персонала</vt:lpstr>
      <vt:lpstr>Итоговая оценка исполнения  бюджета территориального фонда за 2021 год</vt:lpstr>
      <vt:lpstr>Слайд 9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Ясько</cp:lastModifiedBy>
  <cp:revision>630</cp:revision>
  <cp:lastPrinted>2021-04-21T09:28:43Z</cp:lastPrinted>
  <dcterms:created xsi:type="dcterms:W3CDTF">2017-03-04T20:02:39Z</dcterms:created>
  <dcterms:modified xsi:type="dcterms:W3CDTF">2022-03-31T12:39:10Z</dcterms:modified>
</cp:coreProperties>
</file>