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351" r:id="rId3"/>
    <p:sldId id="346" r:id="rId4"/>
    <p:sldId id="347" r:id="rId5"/>
    <p:sldId id="256" r:id="rId6"/>
    <p:sldId id="257" r:id="rId7"/>
    <p:sldId id="258" r:id="rId8"/>
    <p:sldId id="349" r:id="rId9"/>
    <p:sldId id="350" r:id="rId10"/>
    <p:sldId id="343" r:id="rId11"/>
  </p:sldIdLst>
  <p:sldSz cx="12192000" cy="6858000"/>
  <p:notesSz cx="6805613" cy="99441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852"/>
    <a:srgbClr val="D5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02" autoAdjust="0"/>
  </p:normalViewPr>
  <p:slideViewPr>
    <p:cSldViewPr>
      <p:cViewPr varScale="1">
        <p:scale>
          <a:sx n="102" d="100"/>
          <a:sy n="102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40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1"/>
      <c:rotY val="20"/>
      <c:depthPercent val="100"/>
      <c:rAngAx val="1"/>
    </c:view3D>
    <c:floor>
      <c:thickness val="0"/>
      <c:spPr>
        <a:noFill/>
        <a:ln w="3175">
          <a:solidFill>
            <a:schemeClr val="bg1"/>
          </a:solidFill>
          <a:prstDash val="solid"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423007937361231E-2"/>
          <c:w val="1"/>
          <c:h val="0.6810284567007914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0">
              <a:gsLst>
                <a:gs pos="0">
                  <a:schemeClr val="accent2">
                    <a:lumMod val="60000"/>
                    <a:lumOff val="40000"/>
                  </a:schemeClr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 w="1307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307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7A-4732-823D-445303278304}"/>
              </c:ext>
            </c:extLst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1307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7A-4732-823D-445303278304}"/>
              </c:ext>
            </c:extLst>
          </c:dPt>
          <c:dLbls>
            <c:dLbl>
              <c:idx val="0"/>
              <c:layout>
                <c:manualLayout>
                  <c:x val="2.3876404494382022E-2"/>
                  <c:y val="-4.491134959312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7A-4732-823D-4453032783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269662921348312E-3"/>
                  <c:y val="-6.502117027866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97A-4732-823D-4453032783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численность неработающего населения, тыс. чел.</c:v>
                </c:pt>
                <c:pt idx="1">
                  <c:v>расходы на страховые взносы на ОМС неработающего населения, млн.руб.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623</c:v>
                </c:pt>
                <c:pt idx="1">
                  <c:v>8797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7A-4732-823D-44530327830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685393258426966E-2"/>
                  <c:y val="-4.491134959312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7A-4732-823D-4453032783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494382022471909E-2"/>
                  <c:y val="-5.4184308565557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97A-4732-823D-4453032783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численность неработающего населения, тыс. чел.</c:v>
                </c:pt>
                <c:pt idx="1">
                  <c:v>расходы на страховые взносы на ОМС неработающего населения, млн.руб.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601.4</c:v>
                </c:pt>
                <c:pt idx="1">
                  <c:v>9324.2000000000007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97A-4732-823D-445303278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5357208"/>
        <c:axId val="215357600"/>
        <c:axId val="0"/>
      </c:bar3DChart>
      <c:catAx>
        <c:axId val="21535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1535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5357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15357208"/>
        <c:crosses val="autoZero"/>
        <c:crossBetween val="between"/>
      </c:valAx>
      <c:spPr>
        <a:noFill/>
        <a:ln w="27566">
          <a:noFill/>
        </a:ln>
      </c:spPr>
    </c:plotArea>
    <c:legend>
      <c:legendPos val="b"/>
      <c:layout>
        <c:manualLayout>
          <c:xMode val="edge"/>
          <c:yMode val="edge"/>
          <c:x val="0.75816402672629035"/>
          <c:y val="0.69357587709111279"/>
          <c:w val="0.17356769466316715"/>
          <c:h val="0.27260936467099034"/>
        </c:manualLayout>
      </c:layout>
      <c:overlay val="0"/>
      <c:spPr>
        <a:noFill/>
        <a:ln w="3271">
          <a:solidFill>
            <a:schemeClr val="bg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0.55115</cdr:x>
      <cdr:y>0.38745</cdr:y>
    </cdr:from>
    <cdr:to>
      <cdr:x>0.7238</cdr:x>
      <cdr:y>0.46703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625896">
          <a:off x="6719655" y="2081866"/>
          <a:ext cx="2104949" cy="427601"/>
        </a:xfrm>
        <a:prstGeom xmlns:a="http://schemas.openxmlformats.org/drawingml/2006/main" prst="rightArrow">
          <a:avLst/>
        </a:prstGeom>
        <a:gradFill xmlns:a="http://schemas.openxmlformats.org/drawingml/2006/main">
          <a:gsLst>
            <a:gs pos="0">
              <a:schemeClr val="accent5"/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0.62228</cdr:x>
      <cdr:y>0.30941</cdr:y>
    </cdr:from>
    <cdr:to>
      <cdr:x>0.73214</cdr:x>
      <cdr:y>0.37139</cdr:y>
    </cdr:to>
    <cdr:sp macro="" textlink="">
      <cdr:nvSpPr>
        <cdr:cNvPr id="4" name="TextBox 3"/>
        <cdr:cNvSpPr txBox="1"/>
      </cdr:nvSpPr>
      <cdr:spPr>
        <a:xfrm xmlns:a="http://schemas.openxmlformats.org/drawingml/2006/main" rot="20517434">
          <a:off x="7586882" y="1662514"/>
          <a:ext cx="1339413" cy="333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n-lt"/>
            </a:rPr>
            <a:t>+6,0%</a:t>
          </a:r>
        </a:p>
      </cdr:txBody>
    </cdr:sp>
  </cdr:relSizeAnchor>
  <cdr:relSizeAnchor xmlns:cdr="http://schemas.openxmlformats.org/drawingml/2006/chartDrawing">
    <cdr:from>
      <cdr:x>0.76876</cdr:x>
      <cdr:y>0.24384</cdr:y>
    </cdr:from>
    <cdr:to>
      <cdr:x>1</cdr:x>
      <cdr:y>0.37702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DDC59AA0-6F93-4AA4-8F3C-55F02A25CB59}"/>
            </a:ext>
          </a:extLst>
        </cdr:cNvPr>
        <cdr:cNvSpPr txBox="1"/>
      </cdr:nvSpPr>
      <cdr:spPr>
        <a:xfrm xmlns:a="http://schemas.openxmlformats.org/drawingml/2006/main">
          <a:off x="8013242" y="1310205"/>
          <a:ext cx="2410352" cy="7155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50" b="1" dirty="0"/>
            <a:t>Коэффициент удорожания </a:t>
          </a:r>
        </a:p>
        <a:p xmlns:a="http://schemas.openxmlformats.org/drawingml/2006/main">
          <a:pPr algn="ctr"/>
          <a:r>
            <a:rPr lang="ru-RU" sz="1350" b="1" dirty="0"/>
            <a:t>с 1,244 до 1,366</a:t>
          </a:r>
        </a:p>
        <a:p xmlns:a="http://schemas.openxmlformats.org/drawingml/2006/main">
          <a:pPr algn="ctr"/>
          <a:endParaRPr lang="ru-RU" sz="135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8664" cy="498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777" y="2"/>
            <a:ext cx="2949751" cy="498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F8B00EF-8F40-490C-AA1A-C54424E45D4F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5389"/>
            <a:ext cx="2948664" cy="498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777" y="9445389"/>
            <a:ext cx="2949751" cy="49871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E9C963F-A661-43F6-9A12-855D1375B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73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1658867" cy="665242"/>
          </a:xfrm>
          <a:prstGeom prst="rect">
            <a:avLst/>
          </a:prstGeom>
        </p:spPr>
        <p:txBody>
          <a:bodyPr vert="horz" lIns="80364" tIns="40184" rIns="80364" bIns="40184" rtlCol="0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2168408" y="4"/>
            <a:ext cx="1658867" cy="665242"/>
          </a:xfrm>
          <a:prstGeom prst="rect">
            <a:avLst/>
          </a:prstGeom>
        </p:spPr>
        <p:txBody>
          <a:bodyPr vert="horz" lIns="80364" tIns="40184" rIns="80364" bIns="40184" rtlCol="0"/>
          <a:lstStyle>
            <a:lvl1pPr algn="r">
              <a:defRPr sz="1100"/>
            </a:lvl1pPr>
          </a:lstStyle>
          <a:p>
            <a:pPr>
              <a:defRPr/>
            </a:pPr>
            <a:fld id="{A77B1D9E-961C-422F-8CA5-52CFD9A25A5A}" type="datetimeFigureOut">
              <a:rPr lang="ru-RU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060575" y="1658938"/>
            <a:ext cx="7950200" cy="4473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64" tIns="40184" rIns="80364" bIns="40184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382819" y="6380801"/>
            <a:ext cx="3062527" cy="5220654"/>
          </a:xfrm>
          <a:prstGeom prst="rect">
            <a:avLst/>
          </a:prstGeom>
        </p:spPr>
        <p:txBody>
          <a:bodyPr vert="horz" lIns="80364" tIns="40184" rIns="80364" bIns="40184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12593568"/>
            <a:ext cx="1658867" cy="665241"/>
          </a:xfrm>
          <a:prstGeom prst="rect">
            <a:avLst/>
          </a:prstGeom>
        </p:spPr>
        <p:txBody>
          <a:bodyPr vert="horz" lIns="80364" tIns="40184" rIns="80364" bIns="4018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2168408" y="12593568"/>
            <a:ext cx="1658867" cy="665241"/>
          </a:xfrm>
          <a:prstGeom prst="rect">
            <a:avLst/>
          </a:prstGeom>
        </p:spPr>
        <p:txBody>
          <a:bodyPr vert="horz" lIns="80364" tIns="40184" rIns="80364" bIns="40184" rtlCol="0" anchor="b"/>
          <a:lstStyle>
            <a:lvl1pPr algn="r">
              <a:defRPr sz="1100"/>
            </a:lvl1pPr>
          </a:lstStyle>
          <a:p>
            <a:pPr>
              <a:defRPr/>
            </a:pPr>
            <a:fld id="{94C87343-5D2F-4340-B318-183FB212E2BF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1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434975"/>
            <a:ext cx="6529387" cy="3673475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78" y="4395986"/>
            <a:ext cx="6526409" cy="522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422693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850" y="434975"/>
            <a:ext cx="6448425" cy="3627438"/>
          </a:xfrm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510" y="4323978"/>
            <a:ext cx="6444656" cy="522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754" indent="-2502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159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1621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2084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254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010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472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0393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" y="219075"/>
            <a:ext cx="6400800" cy="3600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0978" y="4035947"/>
            <a:ext cx="6593011" cy="518457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87343-5D2F-4340-B318-183FB212E2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5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363538"/>
            <a:ext cx="6526212" cy="3671887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145" y="4395986"/>
            <a:ext cx="6526408" cy="522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754" indent="-2502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159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1621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2084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254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010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472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0393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5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563" y="434975"/>
            <a:ext cx="6461125" cy="3635375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141" y="4323978"/>
            <a:ext cx="6461025" cy="5256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754" indent="-2502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159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1621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2084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254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010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472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0393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1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60338" y="407988"/>
            <a:ext cx="6484937" cy="364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9700" y="4323978"/>
            <a:ext cx="6503466" cy="5220654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C87343-5D2F-4340-B318-183FB212E2BF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8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74625" y="434975"/>
            <a:ext cx="6410325" cy="360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62447" y="4395986"/>
            <a:ext cx="6526409" cy="5220654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C87343-5D2F-4340-B318-183FB212E2BF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1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925" y="508000"/>
            <a:ext cx="6399213" cy="3600450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446" y="4467994"/>
            <a:ext cx="6398440" cy="522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754" indent="-2502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159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1621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2084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254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010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472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0393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85CA58-E8FE-429D-BF14-592EB6D5E88A}" type="slidenum">
              <a:rPr lang="ru-RU" altLang="ru-RU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7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89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338" y="434975"/>
            <a:ext cx="6411912" cy="3606800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446" y="4323978"/>
            <a:ext cx="6408712" cy="5220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754" indent="-2502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159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1621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2084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254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010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472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0393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925" y="363538"/>
            <a:ext cx="6481763" cy="3646487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447" y="4251971"/>
            <a:ext cx="6480720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50754" indent="-25028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159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01621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02084" indent="-2002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20254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603010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03472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03936" indent="-200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fld id="{15B0B43D-4E55-49F0-97D9-570145CBC04C}" type="slidenum">
              <a:rPr lang="ru-RU" altLang="ru-RU" kern="1200">
                <a:solidFill>
                  <a:prstClr val="black"/>
                </a:solidFill>
              </a:rPr>
              <a:pPr rtl="0">
                <a:defRPr/>
              </a:pPr>
              <a:t>‹#›</a:t>
            </a:fld>
            <a:endParaRPr lang="ru-RU" altLang="ru-RU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7E3FB8-8097-4F18-8F6F-B8447154C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5925C1-9398-4D78-B3FA-603FEC04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35CD0C-567D-4111-8556-E65FE489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fld id="{AE05311D-0893-4DE4-8B79-4C9B43973611}" type="slidenum">
              <a:rPr lang="ru-RU" altLang="ru-RU" kern="1200">
                <a:solidFill>
                  <a:prstClr val="black"/>
                </a:solidFill>
              </a:rPr>
              <a:pPr rtl="0">
                <a:defRPr/>
              </a:pPr>
              <a:t>‹#›</a:t>
            </a:fld>
            <a:endParaRPr lang="ru-RU" altLang="ru-RU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7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202D07-A34F-44F5-8AEC-3CCEB5DC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8182AC-33CC-4FBD-A278-51667717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6BF425-0B59-4B9D-810F-EFC8B893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fld id="{A012B2C3-D878-47F5-AE79-835523FD1F10}" type="slidenum">
              <a:rPr lang="ru-RU" altLang="ru-RU" kern="1200">
                <a:solidFill>
                  <a:prstClr val="black"/>
                </a:solidFill>
              </a:rPr>
              <a:pPr rtl="0">
                <a:defRPr/>
              </a:pPr>
              <a:t>‹#›</a:t>
            </a:fld>
            <a:endParaRPr lang="ru-RU" altLang="ru-RU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2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5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27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B1191C-3045-4852-8F49-C1215F22DE17}" type="datetimeFigureOut">
              <a:rPr lang="ru-RU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6FE241-7D2B-4866-926D-4B997553F21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1123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6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5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fld id="{A2C7D795-75BB-45D7-B56B-0593EFD40B96}" type="slidenum">
              <a:rPr lang="ru-RU" altLang="ru-RU" kern="1200">
                <a:solidFill>
                  <a:prstClr val="black"/>
                </a:solidFill>
              </a:rPr>
              <a:pPr rtl="0">
                <a:defRPr/>
              </a:pPr>
              <a:t>‹#›</a:t>
            </a:fld>
            <a:endParaRPr lang="ru-RU" altLang="ru-RU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0" y="86785"/>
            <a:ext cx="12192000" cy="48302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0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8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6C66C3-E102-4112-8733-23DBE4B8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033773-D02E-4FC0-8E6A-D3D51AEF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endParaRPr lang="ru-RU" altLang="ru-RU" kern="120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255512-A3B3-4A5C-8FD5-82262B29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rtl="0">
              <a:defRPr/>
            </a:pPr>
            <a:fld id="{FEFDBDCB-5200-4FD5-BA58-11259F70FF50}" type="slidenum">
              <a:rPr lang="ru-RU" altLang="ru-RU" kern="1200">
                <a:solidFill>
                  <a:prstClr val="black"/>
                </a:solidFill>
              </a:rPr>
              <a:pPr rtl="0">
                <a:defRPr/>
              </a:pPr>
              <a:t>‹#›</a:t>
            </a:fld>
            <a:endParaRPr lang="ru-RU" altLang="ru-RU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03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8751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92375"/>
            <a:ext cx="121920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Территориальная программа государственных гарантий </a:t>
            </a:r>
            <a: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бесплатного </a:t>
            </a:r>
            <a:r>
              <a:rPr lang="ru-RU" altLang="ru-RU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оказания гражданам медицинской помощи </a:t>
            </a:r>
            <a: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altLang="ru-RU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Архангельской </a:t>
            </a:r>
            <a:r>
              <a:rPr lang="ru-RU" altLang="ru-RU" sz="32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области на 2023 год</a:t>
            </a:r>
            <a:r>
              <a:rPr lang="ru-RU" altLang="ru-RU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3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ru-RU" altLang="ru-RU" sz="32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116562" y="5373216"/>
            <a:ext cx="6840537" cy="1052512"/>
          </a:xfrm>
          <a:prstGeom prst="rect">
            <a:avLst/>
          </a:prstGeom>
        </p:spPr>
        <p:txBody>
          <a:bodyPr/>
          <a:lstStyle/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 err="1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И.о</a:t>
            </a:r>
            <a:r>
              <a:rPr lang="ru-RU" altLang="ru-RU" sz="1800" dirty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. министра здравоохранения </a:t>
            </a:r>
            <a:endParaRPr lang="ru-RU" altLang="ru-RU" sz="1800" dirty="0" smtClean="0">
              <a:solidFill>
                <a:schemeClr val="tx2"/>
              </a:solidFill>
              <a:effectLst/>
              <a:cs typeface="Arial" panose="020B06040202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Архангельской </a:t>
            </a:r>
            <a:r>
              <a:rPr lang="ru-RU" altLang="ru-RU" sz="1800" dirty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области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Герштанский Александр Сергеевич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>
              <a:solidFill>
                <a:srgbClr val="0000FF"/>
              </a:solidFill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62" y="266700"/>
            <a:ext cx="198755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75790C91-34E6-4CB9-9180-AD2F6DE93C0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453335"/>
            <a:ext cx="12192000" cy="9074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14 ноября </a:t>
            </a:r>
            <a:r>
              <a:rPr lang="ru-RU" altLang="ru-RU" sz="1200" dirty="0">
                <a:solidFill>
                  <a:schemeClr val="tx2"/>
                </a:solidFill>
                <a:effectLst/>
                <a:latin typeface="+mj-lt"/>
                <a:cs typeface="Arial" panose="020B0604020202020204" pitchFamily="34" charset="0"/>
              </a:rPr>
              <a:t>2022 г.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100" dirty="0">
              <a:latin typeface="+mj-lt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4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697" y="2781200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477B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477B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Благодарю за внимание!</a:t>
            </a:r>
            <a:r>
              <a:rPr lang="ru-RU" alt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ru-RU" altLang="ru-RU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83D28ABC-B8FE-48D6-B4D7-313B37B8A046}"/>
              </a:ext>
            </a:extLst>
          </p:cNvPr>
          <p:cNvSpPr txBox="1">
            <a:spLocks noChangeArrowheads="1"/>
          </p:cNvSpPr>
          <p:nvPr/>
        </p:nvSpPr>
        <p:spPr>
          <a:xfrm>
            <a:off x="5116562" y="5373216"/>
            <a:ext cx="6840537" cy="10525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smtClean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И.о. министра здравоохранения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smtClean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Архангельской области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smtClean="0">
                <a:solidFill>
                  <a:schemeClr val="tx2"/>
                </a:solidFill>
                <a:effectLst/>
                <a:cs typeface="Arial" panose="020B0604020202020204" pitchFamily="34" charset="0"/>
              </a:rPr>
              <a:t>Герштанский Александр Сергеевич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65395" y="1592937"/>
            <a:ext cx="2808139" cy="2224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03712" y="1592938"/>
            <a:ext cx="5112568" cy="1535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94506" y="1592937"/>
            <a:ext cx="2808139" cy="2224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894505" y="4085652"/>
            <a:ext cx="2808139" cy="2279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65395" y="4085652"/>
            <a:ext cx="2808139" cy="2279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25831" y="4685905"/>
            <a:ext cx="2190449" cy="1679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03711" y="4687225"/>
            <a:ext cx="2591943" cy="1679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71864" y="3429000"/>
            <a:ext cx="2448272" cy="956778"/>
          </a:xfrm>
          <a:prstGeom prst="roundRect">
            <a:avLst>
              <a:gd name="adj" fmla="val 3439"/>
            </a:avLst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23560"/>
            <a:ext cx="10363200" cy="4714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Особенности территориальной программы</a:t>
            </a:r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государственных гарантий бесплатного оказания гражданам медицинской помощи в Архангельской области на 2023 год</a:t>
            </a: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smtClean="0">
                <a:solidFill>
                  <a:srgbClr val="242852"/>
                </a:solidFill>
                <a:latin typeface="+mn-lt"/>
              </a:rPr>
              <a:t>по сравнению с 2022 годом</a:t>
            </a:r>
            <a:endParaRPr lang="ru-RU" sz="2400" b="1" dirty="0">
              <a:solidFill>
                <a:srgbClr val="242852"/>
              </a:solidFill>
              <a:latin typeface="+mn-lt"/>
            </a:endParaRPr>
          </a:p>
        </p:txBody>
      </p:sp>
      <p:pic>
        <p:nvPicPr>
          <p:cNvPr id="4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4075" y="3623987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особенности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1922114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1. Впервые выделен отдельный норматив объема медицинской помощи на одно застрахованное лицо для диспансерного наблюдения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5740" y="1697329"/>
            <a:ext cx="4680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2. Нормативы, предлагаемые проектом территориальной программы ОМС, </a:t>
            </a:r>
            <a:br>
              <a:rPr lang="ru-RU" sz="1400" b="1" dirty="0"/>
            </a:br>
            <a:r>
              <a:rPr lang="ru-RU" sz="1400" b="1" dirty="0"/>
              <a:t>по КТ, МРТ, эндоскопическим исследованиям и МГИ на 2023 год увеличены </a:t>
            </a:r>
            <a:br>
              <a:rPr lang="ru-RU" sz="1400" b="1" dirty="0"/>
            </a:br>
            <a:r>
              <a:rPr lang="ru-RU" sz="1400" b="1" dirty="0"/>
              <a:t>по сравнению с нормативами базовой программы ОМС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0119" y="1900570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3. Увеличены нормативы объема медицинской помощи по профилю «Медицинская реабилитация» </a:t>
            </a:r>
            <a:br>
              <a:rPr lang="ru-RU" sz="1400" b="1" dirty="0"/>
            </a:br>
            <a:r>
              <a:rPr lang="ru-RU" sz="1400" b="1" dirty="0"/>
              <a:t>в амбулаторных условиях и стационарных условиях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0119" y="4306698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4. Впервые установлен норматив объема медицинской помощи по профилю «Медицинская реабилитация» в условиях дневного стационара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0826" y="4797152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5. значительное увеличение среднего норматива объема медицинской помощи </a:t>
            </a:r>
            <a:br>
              <a:rPr lang="ru-RU" sz="1400" b="1" dirty="0"/>
            </a:br>
            <a:r>
              <a:rPr lang="ru-RU" sz="1400" b="1" dirty="0"/>
              <a:t>по профилю «Онкология» на 16,7%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5748" y="4797152"/>
            <a:ext cx="2448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6. Нормативы объема медицинской помощи по профилю «Онкология» в условиях круглосуточного стационара снизились на 9,3%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388" y="4516497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7. Средние нормативы объема при экстракорпоральном оплодотворении увеличились на 20,9%</a:t>
            </a:r>
          </a:p>
        </p:txBody>
      </p:sp>
    </p:spTree>
    <p:extLst>
      <p:ext uri="{BB962C8B-B14F-4D97-AF65-F5344CB8AC3E}">
        <p14:creationId xmlns:p14="http://schemas.microsoft.com/office/powerpoint/2010/main" val="32138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5765" y="224826"/>
            <a:ext cx="936047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Территориальная программа государственных гарантий бесплатного оказания гражданам медицинской помощи </a:t>
            </a:r>
            <a:r>
              <a:rPr lang="ru-RU" altLang="ru-RU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Архангельской области</a:t>
            </a:r>
          </a:p>
        </p:txBody>
      </p:sp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EA41466-B4A0-43C7-BD10-FEDE619A2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53306"/>
              </p:ext>
            </p:extLst>
          </p:nvPr>
        </p:nvGraphicFramePr>
        <p:xfrm>
          <a:off x="335359" y="1730980"/>
          <a:ext cx="11521281" cy="473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52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52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452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09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Отклонения  2023 года 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к 2022 году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16 283,8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18 023,6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1 739,8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6579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Государственное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5 934,4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+712,0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0359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Страховые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взносы на ОМС неработающего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9 324,2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87428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льготных категорий граждан лекарственными препаратами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+128,8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9768">
                <a:tc>
                  <a:txBody>
                    <a:bodyPr/>
                    <a:lstStyle/>
                    <a:p>
                      <a:pPr marL="179388" indent="0"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расходы, в том числе приобретение медицинского оборудования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+371,8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5480" y="242057"/>
            <a:ext cx="936047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Финансовое обеспечение </a:t>
            </a:r>
            <a:b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по программе государственных гарантий на </a:t>
            </a:r>
            <a:r>
              <a:rPr lang="ru-RU" altLang="ru-RU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2022 и 2023 год </a:t>
            </a:r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части </a:t>
            </a:r>
            <a:r>
              <a:rPr lang="ru-RU" altLang="ru-RU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государственного </a:t>
            </a:r>
            <a:r>
              <a:rPr lang="ru-RU" altLang="ru-RU" sz="24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задания</a:t>
            </a:r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="" xmlns:a16="http://schemas.microsoft.com/office/drawing/2014/main" id="{AAF15D48-B654-43E2-ADF4-51590FD71C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124477"/>
              </p:ext>
            </p:extLst>
          </p:nvPr>
        </p:nvGraphicFramePr>
        <p:xfrm>
          <a:off x="335360" y="1730977"/>
          <a:ext cx="11521279" cy="479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054">
                  <a:extLst>
                    <a:ext uri="{9D8B030D-6E8A-4147-A177-3AD203B41FA5}">
                      <a16:colId xmlns="" xmlns:a16="http://schemas.microsoft.com/office/drawing/2014/main" val="3813045494"/>
                    </a:ext>
                  </a:extLst>
                </a:gridCol>
                <a:gridCol w="2447082">
                  <a:extLst>
                    <a:ext uri="{9D8B030D-6E8A-4147-A177-3AD203B41FA5}">
                      <a16:colId xmlns="" xmlns:a16="http://schemas.microsoft.com/office/drawing/2014/main" val="3827523151"/>
                    </a:ext>
                  </a:extLst>
                </a:gridCol>
                <a:gridCol w="2537049">
                  <a:extLst>
                    <a:ext uri="{9D8B030D-6E8A-4147-A177-3AD203B41FA5}">
                      <a16:colId xmlns="" xmlns:a16="http://schemas.microsoft.com/office/drawing/2014/main" val="3537515117"/>
                    </a:ext>
                  </a:extLst>
                </a:gridCol>
                <a:gridCol w="2393094">
                  <a:extLst>
                    <a:ext uri="{9D8B030D-6E8A-4147-A177-3AD203B41FA5}">
                      <a16:colId xmlns="" xmlns:a16="http://schemas.microsoft.com/office/drawing/2014/main" val="714267931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Условия оказания медицинской помощи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Отклонения  2023 года 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+mn-lt"/>
                        </a:rPr>
                        <a:t> к 2022 году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35276417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амбулаторных условиях 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21895780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условиях дневного стационара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50717618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условиях стационара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1 621,8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1 799,6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8253544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Паллиативная помощь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35666533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Скорая помощь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190,3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69200437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1 188,2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1 491,3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64207905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ВМП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333,3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24414637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Санавиация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областной бюджет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479,1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479,1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72698395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Санавиация (покупка авиационной услуги) нацпроект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68,8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94,6</a:t>
                      </a:r>
                    </a:p>
                  </a:txBody>
                  <a:tcPr marL="9525" marR="9525" marT="9525" marB="0" anchor="ctr">
                    <a:solidFill>
                      <a:srgbClr val="85A7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39183660"/>
                  </a:ext>
                </a:extLst>
              </a:tr>
              <a:tr h="37094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5 222,4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5 934,4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712,0</a:t>
                      </a: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4863488"/>
                  </a:ext>
                </a:extLst>
              </a:tr>
            </a:tbl>
          </a:graphicData>
        </a:graphic>
      </p:graphicFrame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784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844731" y="202315"/>
            <a:ext cx="10502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Arial"/>
              </a:rPr>
              <a:t>Объемы и стоимость территориальной программы государственных гарантий бесплатного оказания гражданам медицинской помощи, предоставляемой </a:t>
            </a:r>
            <a:br>
              <a:rPr lang="ru-RU" sz="2400" b="1" dirty="0">
                <a:solidFill>
                  <a:srgbClr val="002060"/>
                </a:solidFill>
                <a:cs typeface="Arial"/>
              </a:rPr>
            </a:br>
            <a:r>
              <a:rPr lang="ru-RU" sz="2400" b="1" dirty="0">
                <a:solidFill>
                  <a:srgbClr val="002060"/>
                </a:solidFill>
                <a:cs typeface="Arial"/>
              </a:rPr>
              <a:t>за счет средств бюджета Архангельской области: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821256"/>
              </p:ext>
            </p:extLst>
          </p:nvPr>
        </p:nvGraphicFramePr>
        <p:xfrm>
          <a:off x="335359" y="1844297"/>
          <a:ext cx="11521280" cy="4773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6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6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1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9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82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26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23753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Виды и условия оказания </a:t>
                      </a:r>
                      <a:endParaRPr lang="en-US" sz="1600" u="none" strike="noStrike" dirty="0" smtClean="0"/>
                    </a:p>
                    <a:p>
                      <a:pPr algn="ctr">
                        <a:defRPr/>
                      </a:pPr>
                      <a:r>
                        <a:rPr lang="ru-RU" sz="1600" u="none" strike="noStrike" dirty="0" smtClean="0"/>
                        <a:t>медицинской </a:t>
                      </a:r>
                      <a:r>
                        <a:rPr lang="ru-RU" sz="1600" u="none" strike="noStrike" dirty="0"/>
                        <a:t>помощи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Утверждено на 2022 год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Предложения на 2023 год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Отклонение, %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6073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объемы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стоимость (</a:t>
                      </a:r>
                      <a:r>
                        <a:rPr lang="ru-RU" sz="1600" u="none" strike="noStrike" dirty="0" err="1"/>
                        <a:t>тыс.руб</a:t>
                      </a:r>
                      <a:r>
                        <a:rPr lang="ru-RU" sz="1600" u="none" strike="noStrike" dirty="0"/>
                        <a:t>.)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объемы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стоимость (</a:t>
                      </a:r>
                      <a:r>
                        <a:rPr lang="ru-RU" sz="1600" u="none" strike="noStrike" dirty="0" err="1"/>
                        <a:t>тыс.руб</a:t>
                      </a:r>
                      <a:r>
                        <a:rPr lang="ru-RU" sz="1600" u="none" strike="noStrike" dirty="0"/>
                        <a:t>.)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объемы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стоимость (тыс.руб.)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341">
                <a:tc>
                  <a:txBody>
                    <a:bodyPr/>
                    <a:lstStyle/>
                    <a:p>
                      <a:pPr marL="179388" indent="0" algn="l">
                        <a:defRPr/>
                      </a:pPr>
                      <a:r>
                        <a:rPr lang="ru-RU" sz="1600" u="none" strike="noStrike" dirty="0"/>
                        <a:t>1. Скорая медицинская помощь, вызовы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49 864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 171 845,2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49 528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 190 316,7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-0,7%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 smtClean="0"/>
                        <a:t>+10,7</a:t>
                      </a:r>
                      <a:r>
                        <a:rPr lang="ru-RU" sz="1600" u="none" strike="noStrike" dirty="0"/>
                        <a:t>%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038">
                <a:tc gridSpan="7">
                  <a:txBody>
                    <a:bodyPr/>
                    <a:lstStyle/>
                    <a:p>
                      <a:pPr marL="179388" indent="0" algn="l">
                        <a:defRPr/>
                      </a:pPr>
                      <a:r>
                        <a:rPr lang="ru-RU" sz="1600" u="none" strike="noStrike" dirty="0"/>
                        <a:t>2. Медицинская помощь в амбулаторных условиях: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341">
                <a:tc>
                  <a:txBody>
                    <a:bodyPr/>
                    <a:lstStyle/>
                    <a:p>
                      <a:pPr marL="179388" indent="0" algn="l">
                        <a:defRPr/>
                      </a:pPr>
                      <a:r>
                        <a:rPr lang="ru-RU" sz="1600" u="none" strike="noStrike" dirty="0" smtClean="0"/>
                        <a:t>Посещения </a:t>
                      </a:r>
                      <a:r>
                        <a:rPr lang="ru-RU" sz="1600" u="none" strike="noStrike" dirty="0"/>
                        <a:t>с профилактической целью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704 537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 531 476,6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697 985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609 578,3 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-0,9%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 smtClean="0"/>
                        <a:t>+14,7</a:t>
                      </a:r>
                      <a:r>
                        <a:rPr lang="ru-RU" sz="1600" u="none" strike="noStrike" dirty="0"/>
                        <a:t>%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341">
                <a:tc>
                  <a:txBody>
                    <a:bodyPr/>
                    <a:lstStyle/>
                    <a:p>
                      <a:pPr marL="179388" indent="0" algn="l">
                        <a:defRPr/>
                      </a:pPr>
                      <a:r>
                        <a:rPr lang="ru-RU" sz="1600" u="none" strike="noStrike" dirty="0" smtClean="0"/>
                        <a:t>Обращения </a:t>
                      </a:r>
                      <a:r>
                        <a:rPr lang="ru-RU" sz="1600" u="none" strike="noStrike" dirty="0"/>
                        <a:t>в связи с заболеваниями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138 977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326 874,5 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137 685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 336 814,4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-0,9%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 smtClean="0"/>
                        <a:t>+3,0</a:t>
                      </a:r>
                      <a:r>
                        <a:rPr lang="ru-RU" sz="1600" u="none" strike="noStrike" dirty="0"/>
                        <a:t>%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8217">
                <a:tc>
                  <a:txBody>
                    <a:bodyPr/>
                    <a:lstStyle/>
                    <a:p>
                      <a:pPr marL="179388" indent="0" algn="l">
                        <a:defRPr/>
                      </a:pPr>
                      <a:r>
                        <a:rPr lang="ru-RU" sz="1600" u="none" strike="noStrike" dirty="0"/>
                        <a:t>3. Медицинская помощь в условиях дневных стационаров, случаи лечения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3 860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 70 000,0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3 825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 78 007,7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-0,9%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 smtClean="0"/>
                        <a:t>+11,4</a:t>
                      </a:r>
                      <a:r>
                        <a:rPr lang="ru-RU" sz="1600" u="none" strike="noStrike" dirty="0"/>
                        <a:t>%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8217">
                <a:tc>
                  <a:txBody>
                    <a:bodyPr/>
                    <a:lstStyle/>
                    <a:p>
                      <a:pPr marL="179388" indent="0" algn="l">
                        <a:defRPr/>
                      </a:pPr>
                      <a:r>
                        <a:rPr lang="ru-RU" sz="1600" u="none" strike="noStrike" dirty="0"/>
                        <a:t>4. Медицинская помощь в стационарных условиях, случаи госпитализации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14 091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1 621 817,4 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13 960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/>
                        <a:t> 1 799 640,8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/>
                        <a:t>-0,9%</a:t>
                      </a:r>
                      <a:endParaRPr sz="240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u="none" strike="noStrike" dirty="0" smtClean="0"/>
                        <a:t>+11,0</a:t>
                      </a:r>
                      <a:r>
                        <a:rPr lang="ru-RU" sz="1600" u="none" strike="noStrike" dirty="0"/>
                        <a:t>%</a:t>
                      </a:r>
                      <a:endParaRPr sz="2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235460" y="219338"/>
            <a:ext cx="9721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Arial"/>
              </a:rPr>
              <a:t>Объемы и стоимость территориальной программы государственных гарантий бесплатного оказания гражданам паллиативной медицинской помощи, предоставляемой за счет средств бюджета Архангельской области: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92363"/>
              </p:ext>
            </p:extLst>
          </p:nvPr>
        </p:nvGraphicFramePr>
        <p:xfrm>
          <a:off x="335361" y="1788999"/>
          <a:ext cx="11521278" cy="480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7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2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7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27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89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5080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Условия оказания паллиативной медицинской помощи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Утверждено на 2022 год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Предложения на 2023 год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Отклонение, %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479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объемы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стоимость (тыс.руб.)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объемы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стоимость (тыс.руб.)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объемы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стоимость (тыс.руб.)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792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Паллиативная медицинская помощи в амбулаторных условиях, в том числе на дому, посещения, из них: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27 023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39 974,7 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28 684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 44 953,6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+6%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 +12,5 %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4400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defRPr/>
                      </a:pPr>
                      <a:r>
                        <a:rPr lang="ru-RU" sz="1600" u="none" strike="noStrike" kern="1200" dirty="0" smtClean="0"/>
                        <a:t>Посещение </a:t>
                      </a:r>
                      <a:r>
                        <a:rPr lang="ru-RU" sz="1600" u="none" strike="noStrike" kern="1200" dirty="0"/>
                        <a:t>по паллиативной медицинской помощи без учета посещений на дому патронажными бригадами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20 074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 14 637,9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21 035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 15 950,4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+5%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 </a:t>
                      </a:r>
                      <a:r>
                        <a:rPr lang="ru-RU" sz="1600" u="none" strike="noStrike" kern="1200" dirty="0" smtClean="0"/>
                        <a:t>+9,0 </a:t>
                      </a:r>
                      <a:r>
                        <a:rPr lang="ru-RU" sz="1600" u="none" strike="noStrike" kern="1200" dirty="0"/>
                        <a:t>%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4053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defRPr/>
                      </a:pPr>
                      <a:r>
                        <a:rPr lang="ru-RU" sz="1600" u="none" strike="noStrike" kern="1200" dirty="0" smtClean="0"/>
                        <a:t>Посещения </a:t>
                      </a:r>
                      <a:r>
                        <a:rPr lang="ru-RU" sz="1600" u="none" strike="noStrike" kern="1200" dirty="0"/>
                        <a:t>на дому выездными патронажными бригадами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6 949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25 336,8 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7 649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29 003,2 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+10%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 </a:t>
                      </a:r>
                      <a:r>
                        <a:rPr lang="ru-RU" sz="1600" u="none" strike="noStrike" kern="1200" dirty="0" smtClean="0"/>
                        <a:t>+14,5 </a:t>
                      </a:r>
                      <a:r>
                        <a:rPr lang="ru-RU" sz="1600" u="none" strike="noStrike" kern="1200" dirty="0"/>
                        <a:t>%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9515">
                <a:tc>
                  <a:txBody>
                    <a:bodyPr/>
                    <a:lstStyle/>
                    <a:p>
                      <a:pPr marL="179388" indent="0" algn="l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Паллиативная медицинская помощь в стационарных условиях, число койко-дней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124 393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 443 763,9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131 747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521 805,8 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/>
                        <a:t>+6%</a:t>
                      </a:r>
                      <a:endParaRPr sz="16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600" u="none" strike="noStrike" kern="1200" dirty="0"/>
                        <a:t> </a:t>
                      </a:r>
                      <a:r>
                        <a:rPr lang="ru-RU" sz="1600" u="none" strike="noStrike" kern="1200" dirty="0" smtClean="0"/>
                        <a:t>+17,6 </a:t>
                      </a:r>
                      <a:r>
                        <a:rPr lang="ru-RU" sz="1600" u="none" strike="noStrike" kern="1200" dirty="0"/>
                        <a:t>%</a:t>
                      </a:r>
                      <a:endParaRPr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>
            <a:extLst>
              <a:ext uri="{FF2B5EF4-FFF2-40B4-BE49-F238E27FC236}">
                <a16:creationId xmlns="" xmlns:a16="http://schemas.microsoft.com/office/drawing/2014/main" id="{F1569251-58A5-46F0-93A8-77422C608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394350"/>
              </p:ext>
            </p:extLst>
          </p:nvPr>
        </p:nvGraphicFramePr>
        <p:xfrm>
          <a:off x="-888776" y="1318455"/>
          <a:ext cx="12192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5480" y="223983"/>
            <a:ext cx="9360470" cy="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Страховые взносы на обязательное медицинское страхование неработающего населения</a:t>
            </a:r>
          </a:p>
        </p:txBody>
      </p:sp>
      <p:pic>
        <p:nvPicPr>
          <p:cNvPr id="6148" name="Объект 4">
            <a:extLst>
              <a:ext uri="{FF2B5EF4-FFF2-40B4-BE49-F238E27FC236}">
                <a16:creationId xmlns="" xmlns:a16="http://schemas.microsoft.com/office/drawing/2014/main" id="{26DD782B-2F8E-4601-AB91-E2FB4B87F5D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024563" y="1557338"/>
            <a:ext cx="4464050" cy="2663825"/>
          </a:xfrm>
        </p:spPr>
      </p:pic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">
            <a:extLst>
              <a:ext uri="{FF2B5EF4-FFF2-40B4-BE49-F238E27FC236}">
                <a16:creationId xmlns="" xmlns:a16="http://schemas.microsoft.com/office/drawing/2014/main" id="{F78C14F2-08B1-4BD2-8551-5E3C38667BAE}"/>
              </a:ext>
            </a:extLst>
          </p:cNvPr>
          <p:cNvSpPr/>
          <p:nvPr/>
        </p:nvSpPr>
        <p:spPr>
          <a:xfrm rot="558272">
            <a:off x="2777986" y="4049606"/>
            <a:ext cx="1799633" cy="427601"/>
          </a:xfrm>
          <a:prstGeom prst="rightArrow">
            <a:avLst/>
          </a:prstGeom>
          <a:gradFill>
            <a:gsLst>
              <a:gs pos="0">
                <a:schemeClr val="accent5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prstClr val="black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3D752A50-C726-4C45-9C02-9C96068C9321}"/>
              </a:ext>
            </a:extLst>
          </p:cNvPr>
          <p:cNvSpPr txBox="1"/>
          <p:nvPr/>
        </p:nvSpPr>
        <p:spPr>
          <a:xfrm rot="522418">
            <a:off x="3666337" y="3803374"/>
            <a:ext cx="1145136" cy="333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>
                <a:solidFill>
                  <a:prstClr val="black"/>
                </a:solidFill>
              </a:rPr>
              <a:t>- 3,5%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209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5765" y="215578"/>
            <a:ext cx="936047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Совершенствование системы лекарственного обеспечения, </a:t>
            </a:r>
            <a:b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том числе в амбулаторных условиях</a:t>
            </a:r>
          </a:p>
        </p:txBody>
      </p:sp>
      <p:pic>
        <p:nvPicPr>
          <p:cNvPr id="6148" name="Объект 4">
            <a:extLst>
              <a:ext uri="{FF2B5EF4-FFF2-40B4-BE49-F238E27FC236}">
                <a16:creationId xmlns="" xmlns:a16="http://schemas.microsoft.com/office/drawing/2014/main" id="{26DD782B-2F8E-4601-AB91-E2FB4B87F5D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24563" y="1557338"/>
            <a:ext cx="4464050" cy="2663825"/>
          </a:xfrm>
        </p:spPr>
      </p:pic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6BDC427-2648-4340-8F3F-65F108047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455292"/>
              </p:ext>
            </p:extLst>
          </p:nvPr>
        </p:nvGraphicFramePr>
        <p:xfrm>
          <a:off x="335360" y="1790039"/>
          <a:ext cx="11521280" cy="466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08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3775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11698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Предусмотрено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 2023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Отклонения  2023 года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 к 2022 году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5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2 079,3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2 208,1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+128,8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523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лекарственными препаратами льготных категорий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2 093,8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+122,4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523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Лекарственные препараты по ФП "Борьба с сердечно-сосудистыми заболеваниями"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3523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Лекарственные препараты для обеспечения паллиативных больных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523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Закупка иммунобиологических препаратов (вакцины)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1443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6051" y="274638"/>
            <a:ext cx="936047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Прочие расходы, в ходящие в состав Территориальной программы государственных гарантий бесплатного оказания гражданам медицинской помощи в Архангельской области</a:t>
            </a:r>
          </a:p>
        </p:txBody>
      </p:sp>
      <p:pic>
        <p:nvPicPr>
          <p:cNvPr id="6148" name="Объект 4">
            <a:extLst>
              <a:ext uri="{FF2B5EF4-FFF2-40B4-BE49-F238E27FC236}">
                <a16:creationId xmlns="" xmlns:a16="http://schemas.microsoft.com/office/drawing/2014/main" id="{26DD782B-2F8E-4601-AB91-E2FB4B87F5D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24563" y="1557338"/>
            <a:ext cx="4464050" cy="2663825"/>
          </a:xfrm>
        </p:spPr>
      </p:pic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5D64D114-20B8-47E0-9B63-25BE245CD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96862"/>
              </p:ext>
            </p:extLst>
          </p:nvPr>
        </p:nvGraphicFramePr>
        <p:xfrm>
          <a:off x="335360" y="1772816"/>
          <a:ext cx="11521280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49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91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433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07162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Предусмотрено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на 2023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Отклонения  2023 года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 к 2022 году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556,9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+371,8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433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Диагностические средства (туберкулез, ВИЧ, гепатиты В и С)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+1,3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5688171"/>
                  </a:ext>
                </a:extLst>
              </a:tr>
              <a:tr h="422749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Донорство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749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Медицинское оборудование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+372,6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7998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Медицинское оборудование и автотранспорт по ПМПЗЗ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9521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автотранспорта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9388" indent="0"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 числе (НП "Безопасные и качественные автомобильные дороги")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45916623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4115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802</Words>
  <Application>Microsoft Office PowerPoint</Application>
  <DocSecurity>0</DocSecurity>
  <PresentationFormat>Широкоэкранный</PresentationFormat>
  <Paragraphs>259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Tahoma</vt:lpstr>
      <vt:lpstr>Times New Roman</vt:lpstr>
      <vt:lpstr>Тема1</vt:lpstr>
      <vt:lpstr>Территориальная программа государственных гарантий  бесплатного оказания гражданам медицинской помощи  в Архангельской области на 2023 год </vt:lpstr>
      <vt:lpstr>Особенности территориальной программы государственных гарантий бесплатного оказания гражданам медицинской помощи в Архангельской области на 2023 год  по сравнению с 2022 годом</vt:lpstr>
      <vt:lpstr>Территориальная программа государственных гарантий бесплатного оказания гражданам медицинской помощи  в Архангельской области</vt:lpstr>
      <vt:lpstr>Финансовое обеспечение  по программе государственных гарантий на 2022 и 2023 год  в части государственного задания</vt:lpstr>
      <vt:lpstr>Презентация PowerPoint</vt:lpstr>
      <vt:lpstr>Презентация PowerPoint</vt:lpstr>
      <vt:lpstr>Страховые взносы на обязательное медицинское страхование неработающего населения</vt:lpstr>
      <vt:lpstr>Совершенствование системы лекарственного обеспечения,  в том числе в амбулаторных условиях</vt:lpstr>
      <vt:lpstr>Прочие расходы, в ходящие в состав Территориальной программы государственных гарантий бесплатного оказания гражданам медицинской помощи в Архангельской области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Объемы и стоимость территориальной программы государственных гарантий бесплатного оказания гражданам медицинской помощи, предоставляемой за счет средств бюджета Архангельской области:</dc:title>
  <dc:subject/>
  <dc:creator>Тормосова Елена Валерьевна</dc:creator>
  <cp:keywords/>
  <dc:description/>
  <cp:lastModifiedBy>Тормосова Елена Валерьевна</cp:lastModifiedBy>
  <cp:revision>110</cp:revision>
  <cp:lastPrinted>2022-11-11T12:09:51Z</cp:lastPrinted>
  <dcterms:created xsi:type="dcterms:W3CDTF">2021-11-15T07:57:08Z</dcterms:created>
  <dcterms:modified xsi:type="dcterms:W3CDTF">2022-11-11T12:15:22Z</dcterms:modified>
  <cp:category/>
  <dc:identifier/>
  <cp:contentStatus/>
  <dc:language/>
  <cp:version/>
</cp:coreProperties>
</file>