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7" r:id="rId1"/>
  </p:sldMasterIdLst>
  <p:notesMasterIdLst>
    <p:notesMasterId r:id="rId10"/>
  </p:notesMasterIdLst>
  <p:handoutMasterIdLst>
    <p:handoutMasterId r:id="rId11"/>
  </p:handoutMasterIdLst>
  <p:sldIdLst>
    <p:sldId id="262" r:id="rId2"/>
    <p:sldId id="489" r:id="rId3"/>
    <p:sldId id="490" r:id="rId4"/>
    <p:sldId id="501" r:id="rId5"/>
    <p:sldId id="505" r:id="rId6"/>
    <p:sldId id="506" r:id="rId7"/>
    <p:sldId id="504" r:id="rId8"/>
    <p:sldId id="495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аочинская Елена Вадимовна" initials="ЗЕВ" lastIdx="5" clrIdx="0"/>
  <p:cmAuthor id="2" name="Воронская Людмила Александровна" initials="ВЛА" lastIdx="4" clrIdx="1">
    <p:extLst>
      <p:ext uri="{19B8F6BF-5375-455C-9EA6-DF929625EA0E}">
        <p15:presenceInfo xmlns:p15="http://schemas.microsoft.com/office/powerpoint/2012/main" userId="S-1-5-21-3195069408-3872450732-1795302734-50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99FF"/>
    <a:srgbClr val="00729A"/>
    <a:srgbClr val="FF3300"/>
    <a:srgbClr val="CC99FF"/>
    <a:srgbClr val="FFFF99"/>
    <a:srgbClr val="CC6600"/>
    <a:srgbClr val="009900"/>
    <a:srgbClr val="FF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6140" autoAdjust="0"/>
  </p:normalViewPr>
  <p:slideViewPr>
    <p:cSldViewPr>
      <p:cViewPr varScale="1">
        <p:scale>
          <a:sx n="113" d="100"/>
          <a:sy n="113" d="100"/>
        </p:scale>
        <p:origin x="1278" y="96"/>
      </p:cViewPr>
      <p:guideLst>
        <p:guide orient="horz" pos="2160"/>
        <p:guide pos="2880"/>
        <p:guide orient="horz" pos="89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notesViewPr>
    <p:cSldViewPr>
      <p:cViewPr varScale="1">
        <p:scale>
          <a:sx n="49" d="100"/>
          <a:sy n="49" d="100"/>
        </p:scale>
        <p:origin x="-292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23081393492239E-2"/>
          <c:y val="0.1136305746806479"/>
          <c:w val="0.50680244804502728"/>
          <c:h val="0.556837676589142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E1-4459-B353-EB41BC67AE46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  <a:ln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E1-4459-B353-EB41BC67AE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8E1-4459-B353-EB41BC67AE46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8E1-4459-B353-EB41BC67AE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8E1-4459-B353-EB41BC67AE4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8E1-4459-B353-EB41BC67AE4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8E1-4459-B353-EB41BC67AE46}"/>
              </c:ext>
            </c:extLst>
          </c:dPt>
          <c:dLbls>
            <c:dLbl>
              <c:idx val="3"/>
              <c:layout>
                <c:manualLayout>
                  <c:x val="-1.0478570333566722E-2"/>
                  <c:y val="-0.114637188431360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Расходы на услуги организаций по захоронению  ТКО</c:v>
                </c:pt>
                <c:pt idx="1">
                  <c:v>Расходы на транспортирование ТКО</c:v>
                </c:pt>
                <c:pt idx="2">
                  <c:v>Расходы на заключение и обслуживание договоров 
и операторами ТКО</c:v>
                </c:pt>
                <c:pt idx="3">
                  <c:v>Расходы на приобретение контейнеров и бункеров (1%)</c:v>
                </c:pt>
                <c:pt idx="4">
                  <c:v>Расходы на банковскую гарантию (0,4%)</c:v>
                </c:pt>
                <c:pt idx="5">
                  <c:v>Расчетная предпринимательская прибыль (0,4%)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0.186</c:v>
                </c:pt>
                <c:pt idx="1">
                  <c:v>0.70699999999999996</c:v>
                </c:pt>
                <c:pt idx="2">
                  <c:v>8.8999999999999996E-2</c:v>
                </c:pt>
                <c:pt idx="3">
                  <c:v>0.01</c:v>
                </c:pt>
                <c:pt idx="4">
                  <c:v>4.0000000000000001E-3</c:v>
                </c:pt>
                <c:pt idx="5">
                  <c:v>4.0000000000000001E-3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AB-4057-86A1-BAC0C6C9B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678810797325982"/>
          <c:y val="1.4574528672389269E-2"/>
          <c:w val="0.32395277162288927"/>
          <c:h val="0.985425471327610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vert="horz"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Tahoma" pitchFamily="34" charset="0"/>
          <a:ea typeface="Tahoma" pitchFamily="34" charset="0"/>
          <a:cs typeface="Tahoma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21343879586989E-3"/>
          <c:y val="0.19324703084021658"/>
          <c:w val="0.97755251674836485"/>
          <c:h val="0.38564057554833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pattFill prst="dkUpDiag">
                <a:fgClr>
                  <a:srgbClr val="CC99FF"/>
                </a:fgClr>
                <a:bgClr>
                  <a:schemeClr val="bg1"/>
                </a:bgClr>
              </a:pattFill>
              <a:ln>
                <a:solidFill>
                  <a:srgbClr val="CC99FF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0D5-4F2A-8A1C-0B5272AA0DC3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479-474D-BB48-BC68BAAE9317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overflow" horzOverflow="overflow" vert="horz" wrap="square" lIns="38100" tIns="19050" rIns="38100" bIns="19050" anchor="ctr" anchorCtr="1">
                  <a:norm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vert="horz" wrap="square" lIns="38100" tIns="19050" rIns="38100" bIns="19050" anchor="ctr" anchorCtr="1">
                <a:norm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Новгородская 
область</c:v>
                </c:pt>
                <c:pt idx="1">
                  <c:v>Вологодская 
область</c:v>
                </c:pt>
                <c:pt idx="2">
                  <c:v>Калининградская 
область</c:v>
                </c:pt>
                <c:pt idx="3">
                  <c:v>Архангельская 
область</c:v>
                </c:pt>
                <c:pt idx="4">
                  <c:v>НАО</c:v>
                </c:pt>
                <c:pt idx="5">
                  <c:v>Республика 
Карелия</c:v>
                </c:pt>
                <c:pt idx="6">
                  <c:v>Псковская 
область</c:v>
                </c:pt>
                <c:pt idx="7">
                  <c:v>Ленинградская 
область</c:v>
                </c:pt>
                <c:pt idx="8">
                  <c:v>Республика 
Коми</c:v>
                </c:pt>
                <c:pt idx="9">
                  <c:v>Мурманская 
область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397.11</c:v>
                </c:pt>
                <c:pt idx="1">
                  <c:v>490.69</c:v>
                </c:pt>
                <c:pt idx="2" formatCode="General">
                  <c:v>506.16</c:v>
                </c:pt>
                <c:pt idx="3" formatCode="0.00">
                  <c:v>520</c:v>
                </c:pt>
                <c:pt idx="4" formatCode="0.00">
                  <c:v>520</c:v>
                </c:pt>
                <c:pt idx="5">
                  <c:v>539.16999999999996</c:v>
                </c:pt>
                <c:pt idx="6">
                  <c:v>641.17999999999995</c:v>
                </c:pt>
                <c:pt idx="7">
                  <c:v>790.11</c:v>
                </c:pt>
                <c:pt idx="8">
                  <c:v>788.6</c:v>
                </c:pt>
                <c:pt idx="9">
                  <c:v>856.97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79-474D-BB48-BC68BAAE93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tx1">
                  <a:lumMod val="15000"/>
                  <a:lumOff val="85000"/>
                </a:schemeClr>
              </a:solidFill>
              <a:prstDash val="solid"/>
            </a:ln>
            <a:effectLst/>
          </c:spPr>
          <c:invertIfNegative val="0"/>
          <c:dPt>
            <c:idx val="3"/>
            <c:invertIfNegative val="0"/>
            <c:bubble3D val="0"/>
            <c:spPr>
              <a:pattFill prst="dkUpDiag">
                <a:fgClr>
                  <a:schemeClr val="accent4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4">
                    <a:lumMod val="75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0D5-4F2A-8A1C-0B5272AA0DC3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16F-4E55-9034-44221F5D66C6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>
                  <a:outerShdw blurRad="50800" dist="50800" dir="5400000" sx="2000" sy="2000" algn="ctr" rotWithShape="0">
                    <a:srgbClr val="000000">
                      <a:alpha val="43137"/>
                    </a:srgbClr>
                  </a:outerShdw>
                </a:effectLst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>
                <a:outerShdw blurRad="50800" dist="50800" dir="5400000" sx="2000" sy="2000" algn="ctr" rotWithShape="0">
                  <a:srgbClr val="000000">
                    <a:alpha val="43137"/>
                  </a:srgbClr>
                </a:outerShdw>
              </a:effectLst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Новгородская 
область</c:v>
                </c:pt>
                <c:pt idx="1">
                  <c:v>Вологодская 
область</c:v>
                </c:pt>
                <c:pt idx="2">
                  <c:v>Калининградская 
область</c:v>
                </c:pt>
                <c:pt idx="3">
                  <c:v>Архангельская 
область</c:v>
                </c:pt>
                <c:pt idx="4">
                  <c:v>НАО</c:v>
                </c:pt>
                <c:pt idx="5">
                  <c:v>Республика 
Карелия</c:v>
                </c:pt>
                <c:pt idx="6">
                  <c:v>Псковская 
область</c:v>
                </c:pt>
                <c:pt idx="7">
                  <c:v>Ленинградская 
область</c:v>
                </c:pt>
                <c:pt idx="8">
                  <c:v>Республика 
Коми</c:v>
                </c:pt>
                <c:pt idx="9">
                  <c:v>Мурманская 
область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423.31</c:v>
                </c:pt>
                <c:pt idx="1">
                  <c:v>503.36</c:v>
                </c:pt>
                <c:pt idx="2">
                  <c:v>523.37</c:v>
                </c:pt>
                <c:pt idx="3" formatCode="0.00">
                  <c:v>535.6</c:v>
                </c:pt>
                <c:pt idx="4" formatCode="0.00">
                  <c:v>539</c:v>
                </c:pt>
                <c:pt idx="5">
                  <c:v>539.16999999999996</c:v>
                </c:pt>
                <c:pt idx="6">
                  <c:v>653.84</c:v>
                </c:pt>
                <c:pt idx="7">
                  <c:v>816.96</c:v>
                </c:pt>
                <c:pt idx="8">
                  <c:v>818.56</c:v>
                </c:pt>
                <c:pt idx="9">
                  <c:v>922.93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479-474D-BB48-BC68BAAE9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1"/>
        <c:axId val="321616576"/>
        <c:axId val="321617136"/>
      </c:barChart>
      <c:catAx>
        <c:axId val="32161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21617136"/>
        <c:crosses val="autoZero"/>
        <c:auto val="1"/>
        <c:lblAlgn val="ctr"/>
        <c:lblOffset val="100"/>
        <c:noMultiLvlLbl val="0"/>
      </c:catAx>
      <c:valAx>
        <c:axId val="321617136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one"/>
        <c:crossAx val="32161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65075332186386E-2"/>
          <c:y val="0.26029350476550822"/>
          <c:w val="0.96906984933562723"/>
          <c:h val="0.387345102657557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999FF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BB0-4765-956D-E653E29388B5}"/>
              </c:ext>
            </c:extLst>
          </c:dPt>
          <c:dPt>
            <c:idx val="5"/>
            <c:invertIfNegative val="0"/>
            <c:bubble3D val="0"/>
            <c:spPr>
              <a:pattFill prst="dkUpDiag">
                <a:fgClr>
                  <a:srgbClr val="9999FF"/>
                </a:fgClr>
                <a:bgClr>
                  <a:schemeClr val="bg1"/>
                </a:bgClr>
              </a:patt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492-4103-BD81-5A2CF8DF2FF8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BB0-4765-956D-E653E29388B5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623663757158685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Новгородская 
область</c:v>
                </c:pt>
                <c:pt idx="1">
                  <c:v>Вологодская 
область</c:v>
                </c:pt>
                <c:pt idx="2">
                  <c:v>Калининградская 
область</c:v>
                </c:pt>
                <c:pt idx="3">
                  <c:v>Республика 
Карелия</c:v>
                </c:pt>
                <c:pt idx="4">
                  <c:v>Псковская 
область</c:v>
                </c:pt>
                <c:pt idx="5">
                  <c:v>Архангельская 
область</c:v>
                </c:pt>
                <c:pt idx="6">
                  <c:v>Ленинградская 
область</c:v>
                </c:pt>
                <c:pt idx="7">
                  <c:v>Республика Коми</c:v>
                </c:pt>
                <c:pt idx="8">
                  <c:v>Мурманская 
область</c:v>
                </c:pt>
                <c:pt idx="9">
                  <c:v>НАО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433.83</c:v>
                </c:pt>
                <c:pt idx="1">
                  <c:v>490.69</c:v>
                </c:pt>
                <c:pt idx="2">
                  <c:v>506.16</c:v>
                </c:pt>
                <c:pt idx="3">
                  <c:v>539.16999999999996</c:v>
                </c:pt>
                <c:pt idx="4">
                  <c:v>641.17999999999995</c:v>
                </c:pt>
                <c:pt idx="5">
                  <c:v>520.45000000000005</c:v>
                </c:pt>
                <c:pt idx="6">
                  <c:v>793.23</c:v>
                </c:pt>
                <c:pt idx="7" formatCode="General">
                  <c:v>825.61</c:v>
                </c:pt>
                <c:pt idx="8">
                  <c:v>856.97</c:v>
                </c:pt>
                <c:pt idx="9">
                  <c:v>2259.41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BB0-4765-956D-E653E29388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D492-4103-BD81-5A2CF8DF2FF8}"/>
              </c:ext>
            </c:extLst>
          </c:dPt>
          <c:dPt>
            <c:idx val="5"/>
            <c:invertIfNegative val="0"/>
            <c:bubble3D val="0"/>
            <c:spPr>
              <a:pattFill prst="dkUpDiag">
                <a:fgClr>
                  <a:schemeClr val="accent5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D492-4103-BD81-5A2CF8DF2FF8}"/>
              </c:ext>
            </c:extLst>
          </c:dPt>
          <c:dLbls>
            <c:dLbl>
              <c:idx val="5"/>
              <c:spPr>
                <a:noFill/>
                <a:ln w="3175">
                  <a:noFill/>
                </a:ln>
                <a:effectLst/>
              </c:spPr>
              <c:txPr>
                <a:bodyPr rot="-5400000" vertOverflow="overflow" horzOverflow="overflow" vert="horz" wrap="square" lIns="38100" tIns="19050" rIns="38100" bIns="19050" spcCol="0" anchor="ctr">
                  <a:normAutofit/>
                </a:bodyPr>
                <a:lstStyle/>
                <a:p>
                  <a:pPr>
                    <a:defRPr b="1" i="0" baseline="0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 w="3175">
                <a:noFill/>
              </a:ln>
              <a:effectLst/>
            </c:spPr>
            <c:txPr>
              <a:bodyPr rot="-5400000" vertOverflow="overflow" horzOverflow="overflow" vert="horz" wrap="square" lIns="38100" tIns="19050" rIns="38100" bIns="19050" spcCol="0" anchor="ctr">
                <a:normAutofit/>
              </a:bodyPr>
              <a:lstStyle/>
              <a:p>
                <a:pPr>
                  <a:defRPr b="1" i="0" baseline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Новгородская 
область</c:v>
                </c:pt>
                <c:pt idx="1">
                  <c:v>Вологодская 
область</c:v>
                </c:pt>
                <c:pt idx="2">
                  <c:v>Калининградская 
область</c:v>
                </c:pt>
                <c:pt idx="3">
                  <c:v>Республика 
Карелия</c:v>
                </c:pt>
                <c:pt idx="4">
                  <c:v>Псковская 
область</c:v>
                </c:pt>
                <c:pt idx="5">
                  <c:v>Архангельская 
область</c:v>
                </c:pt>
                <c:pt idx="6">
                  <c:v>Ленинградская 
область</c:v>
                </c:pt>
                <c:pt idx="7">
                  <c:v>Республика Коми</c:v>
                </c:pt>
                <c:pt idx="8">
                  <c:v>Мурманская 
область</c:v>
                </c:pt>
                <c:pt idx="9">
                  <c:v>НАО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455.67</c:v>
                </c:pt>
                <c:pt idx="1">
                  <c:v>503.36</c:v>
                </c:pt>
                <c:pt idx="2">
                  <c:v>523.37</c:v>
                </c:pt>
                <c:pt idx="3">
                  <c:v>539.16999999999996</c:v>
                </c:pt>
                <c:pt idx="4">
                  <c:v>653.84</c:v>
                </c:pt>
                <c:pt idx="5">
                  <c:v>662.93</c:v>
                </c:pt>
                <c:pt idx="6">
                  <c:v>820.19</c:v>
                </c:pt>
                <c:pt idx="7">
                  <c:v>825.61</c:v>
                </c:pt>
                <c:pt idx="8">
                  <c:v>922.93</c:v>
                </c:pt>
                <c:pt idx="9" formatCode="#,##0.00">
                  <c:v>2336.85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BB0-4765-956D-E653E2938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axId val="321619936"/>
        <c:axId val="321620496"/>
      </c:barChart>
      <c:catAx>
        <c:axId val="32161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321620496"/>
        <c:crosses val="autoZero"/>
        <c:auto val="1"/>
        <c:lblAlgn val="ctr"/>
        <c:lblOffset val="100"/>
        <c:noMultiLvlLbl val="0"/>
      </c:catAx>
      <c:valAx>
        <c:axId val="32162049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32161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0.41137</cdr:y>
    </cdr:from>
    <cdr:to>
      <cdr:x>0.55556</cdr:x>
      <cdr:y>0.58863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2E255A25-C048-4FE7-AF68-26E021D4BB95}"/>
            </a:ext>
          </a:extLst>
        </cdr:cNvPr>
        <cdr:cNvSpPr txBox="1"/>
      </cdr:nvSpPr>
      <cdr:spPr>
        <a:xfrm xmlns:a="http://schemas.openxmlformats.org/drawingml/2006/main">
          <a:off x="3657600" y="21221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0.25989</cdr:x>
      <cdr:y>0.43271</cdr:y>
    </cdr:from>
    <cdr:to>
      <cdr:x>0.39989</cdr:x>
      <cdr:y>0.60021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771A2CCD-1FF3-4091-9D18-7E5D14D4C9E8}"/>
            </a:ext>
          </a:extLst>
        </cdr:cNvPr>
        <cdr:cNvSpPr txBox="1"/>
      </cdr:nvSpPr>
      <cdr:spPr>
        <a:xfrm xmlns:a="http://schemas.openxmlformats.org/drawingml/2006/main">
          <a:off x="2138814" y="2232247"/>
          <a:ext cx="1152128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0.23126</cdr:x>
      <cdr:y>0.31166</cdr:y>
    </cdr:from>
    <cdr:to>
      <cdr:x>0.44126</cdr:x>
      <cdr:y>0.50116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="" xmlns:a16="http://schemas.microsoft.com/office/drawing/2014/main" id="{2433A3C9-2FAE-4571-A29E-1DBF2239976B}"/>
            </a:ext>
          </a:extLst>
        </cdr:cNvPr>
        <cdr:cNvSpPr txBox="1"/>
      </cdr:nvSpPr>
      <cdr:spPr>
        <a:xfrm xmlns:a="http://schemas.openxmlformats.org/drawingml/2006/main">
          <a:off x="1368152" y="1760900"/>
          <a:ext cx="1242354" cy="1070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ahoma" pitchFamily="34" charset="0"/>
              <a:ea typeface="Tahoma" pitchFamily="34" charset="0"/>
              <a:cs typeface="Tahoma" pitchFamily="34" charset="0"/>
            </a:rPr>
            <a:t>НВВ </a:t>
          </a:r>
        </a:p>
        <a:p xmlns:a="http://schemas.openxmlformats.org/drawingml/2006/main">
          <a:pPr algn="ctr"/>
          <a:r>
            <a:rPr lang="ru-RU" sz="1600" b="1" dirty="0">
              <a:latin typeface="Tahoma" pitchFamily="34" charset="0"/>
              <a:ea typeface="Tahoma" pitchFamily="34" charset="0"/>
              <a:cs typeface="Tahoma" pitchFamily="34" charset="0"/>
            </a:rPr>
            <a:t>2 252,5</a:t>
          </a:r>
          <a:br>
            <a:rPr lang="ru-RU" sz="1600" b="1" dirty="0">
              <a:latin typeface="Tahoma" pitchFamily="34" charset="0"/>
              <a:ea typeface="Tahoma" pitchFamily="34" charset="0"/>
              <a:cs typeface="Tahoma" pitchFamily="34" charset="0"/>
            </a:rPr>
          </a:br>
          <a:r>
            <a:rPr lang="ru-RU" sz="1600" b="1" dirty="0">
              <a:latin typeface="Tahoma" pitchFamily="34" charset="0"/>
              <a:ea typeface="Tahoma" pitchFamily="34" charset="0"/>
              <a:cs typeface="Tahoma" pitchFamily="34" charset="0"/>
            </a:rPr>
            <a:t> млн. руб.</a:t>
          </a:r>
        </a:p>
      </cdr:txBody>
    </cdr:sp>
  </cdr:relSizeAnchor>
  <cdr:relSizeAnchor xmlns:cdr="http://schemas.openxmlformats.org/drawingml/2006/chartDrawing">
    <cdr:from>
      <cdr:x>0.40303</cdr:x>
      <cdr:y>0.18669</cdr:y>
    </cdr:from>
    <cdr:to>
      <cdr:x>0.58025</cdr:x>
      <cdr:y>0.2549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="" xmlns:a16="http://schemas.microsoft.com/office/drawing/2014/main" id="{28BB86B3-5CBF-47BF-BF0B-136083DF425E}"/>
            </a:ext>
          </a:extLst>
        </cdr:cNvPr>
        <cdr:cNvSpPr txBox="1"/>
      </cdr:nvSpPr>
      <cdr:spPr>
        <a:xfrm xmlns:a="http://schemas.openxmlformats.org/drawingml/2006/main">
          <a:off x="2442357" y="1054798"/>
          <a:ext cx="1073944" cy="385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u="sng" dirty="0">
              <a:latin typeface="Tahoma" pitchFamily="34" charset="0"/>
              <a:ea typeface="Tahoma" pitchFamily="34" charset="0"/>
              <a:cs typeface="Tahoma" pitchFamily="34" charset="0"/>
            </a:rPr>
            <a:t>18,6%</a:t>
          </a:r>
        </a:p>
      </cdr:txBody>
    </cdr:sp>
  </cdr:relSizeAnchor>
  <cdr:relSizeAnchor xmlns:cdr="http://schemas.openxmlformats.org/drawingml/2006/chartDrawing">
    <cdr:from>
      <cdr:x>0.22817</cdr:x>
      <cdr:y>0.53816</cdr:y>
    </cdr:from>
    <cdr:to>
      <cdr:x>0.3895</cdr:x>
      <cdr:y>0.60795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="" xmlns:a16="http://schemas.microsoft.com/office/drawing/2014/main" id="{6749113A-62B7-474C-A49C-96B361FB6710}"/>
            </a:ext>
          </a:extLst>
        </cdr:cNvPr>
        <cdr:cNvSpPr txBox="1"/>
      </cdr:nvSpPr>
      <cdr:spPr>
        <a:xfrm xmlns:a="http://schemas.openxmlformats.org/drawingml/2006/main">
          <a:off x="1349846" y="3040603"/>
          <a:ext cx="954409" cy="39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u="sng" dirty="0">
              <a:latin typeface="Tahoma" pitchFamily="34" charset="0"/>
              <a:ea typeface="Tahoma" pitchFamily="34" charset="0"/>
              <a:cs typeface="Tahoma" pitchFamily="34" charset="0"/>
            </a:rPr>
            <a:t>70,7%</a:t>
          </a:r>
        </a:p>
      </cdr:txBody>
    </cdr:sp>
  </cdr:relSizeAnchor>
  <cdr:relSizeAnchor xmlns:cdr="http://schemas.openxmlformats.org/drawingml/2006/chartDrawing">
    <cdr:from>
      <cdr:x>0.19275</cdr:x>
      <cdr:y>0.14003</cdr:y>
    </cdr:from>
    <cdr:to>
      <cdr:x>0.32828</cdr:x>
      <cdr:y>0.20982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="" xmlns:a16="http://schemas.microsoft.com/office/drawing/2014/main" id="{53EAD35A-A966-4EAD-9B73-8BA412DF083E}"/>
            </a:ext>
          </a:extLst>
        </cdr:cNvPr>
        <cdr:cNvSpPr txBox="1"/>
      </cdr:nvSpPr>
      <cdr:spPr>
        <a:xfrm xmlns:a="http://schemas.openxmlformats.org/drawingml/2006/main">
          <a:off x="1140327" y="791142"/>
          <a:ext cx="801791" cy="39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u="sng" dirty="0">
              <a:latin typeface="Tahoma" pitchFamily="34" charset="0"/>
              <a:ea typeface="Tahoma" pitchFamily="34" charset="0"/>
              <a:cs typeface="Tahoma" pitchFamily="34" charset="0"/>
            </a:rPr>
            <a:t>8,9%</a:t>
          </a:r>
        </a:p>
      </cdr:txBody>
    </cdr:sp>
  </cdr:relSizeAnchor>
  <cdr:relSizeAnchor xmlns:cdr="http://schemas.openxmlformats.org/drawingml/2006/chartDrawing">
    <cdr:from>
      <cdr:x>0.05619</cdr:x>
      <cdr:y>0.8025</cdr:y>
    </cdr:from>
    <cdr:to>
      <cdr:x>0.58033</cdr:x>
      <cdr:y>0.93324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40511" y="4534124"/>
          <a:ext cx="3176281" cy="738664"/>
        </a:xfrm>
        <a:prstGeom xmlns:a="http://schemas.openxmlformats.org/drawingml/2006/main" prst="rect">
          <a:avLst/>
        </a:prstGeom>
        <a:ln xmlns:a="http://schemas.openxmlformats.org/drawingml/2006/main" w="28575">
          <a:solidFill>
            <a:schemeClr val="accent1">
              <a:lumMod val="75000"/>
            </a:schemeClr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Суммарный объем ТКО </a:t>
          </a:r>
        </a:p>
        <a:p xmlns:a="http://schemas.openxmlformats.org/drawingml/2006/main">
          <a:pPr algn="ctr"/>
          <a:r>
            <a:rPr lang="ru-RU" sz="14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 Архангельской области</a:t>
          </a:r>
        </a:p>
        <a:p xmlns:a="http://schemas.openxmlformats.org/drawingml/2006/main">
          <a:pPr algn="ctr"/>
          <a:r>
            <a:rPr lang="ru-RU" sz="14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3 806,93 тыс. куб. м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1</cdr:y>
    </cdr:from>
    <cdr:to>
      <cdr:x>1</cdr:x>
      <cdr:y>1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="" xmlns:a16="http://schemas.microsoft.com/office/drawing/2014/main" id="{B5F4BD84-8135-483C-964C-781483ADE122}"/>
            </a:ext>
          </a:extLst>
        </cdr:cNvPr>
        <cdr:cNvCxnSpPr/>
      </cdr:nvCxnSpPr>
      <cdr:spPr>
        <a:xfrm xmlns:a="http://schemas.openxmlformats.org/drawingml/2006/main">
          <a:off x="0" y="3175571"/>
          <a:ext cx="7663481" cy="0"/>
        </a:xfrm>
        <a:prstGeom xmlns:a="http://schemas.openxmlformats.org/drawingml/2006/main" prst="line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45341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751" y="6"/>
            <a:ext cx="2945341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39DC8-7AF3-45DF-BABA-79889B6516CF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31264"/>
            <a:ext cx="2945341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751" y="9431264"/>
            <a:ext cx="2945341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14EB5-02A4-49EB-98F6-71B6F5DDC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33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6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F5567-4CF3-4A5F-8C16-9A917443F6EE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36"/>
            <a:ext cx="5438776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395F9-916A-48CA-B826-22DFB8A4B6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2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28688" fontAlgn="base">
              <a:spcBef>
                <a:spcPct val="0"/>
              </a:spcBef>
              <a:spcAft>
                <a:spcPct val="0"/>
              </a:spcAft>
            </a:pPr>
            <a:fld id="{272ED010-520A-43EC-9403-2113C7ED9992}" type="slidenum">
              <a:rPr lang="ru-RU" smtClean="0">
                <a:latin typeface="Arial" pitchFamily="34" charset="0"/>
              </a:rPr>
              <a:pPr defTabSz="92868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dirty="0">
              <a:latin typeface="Arial" pitchFamily="34" charset="0"/>
            </a:endParaRPr>
          </a:p>
        </p:txBody>
      </p:sp>
      <p:sp>
        <p:nvSpPr>
          <p:cNvPr id="5427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>
              <a:latin typeface="Arial" pitchFamily="34" charset="0"/>
            </a:endParaRPr>
          </a:p>
        </p:txBody>
      </p:sp>
      <p:sp>
        <p:nvSpPr>
          <p:cNvPr id="54277" name="Slide Number Placeholder 3"/>
          <p:cNvSpPr txBox="1">
            <a:spLocks noGrp="1"/>
          </p:cNvSpPr>
          <p:nvPr/>
        </p:nvSpPr>
        <p:spPr bwMode="auto">
          <a:xfrm>
            <a:off x="3850751" y="9429673"/>
            <a:ext cx="2945341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92" tIns="46446" rIns="92892" bIns="46446" anchor="b"/>
          <a:lstStyle/>
          <a:p>
            <a:pPr algn="r" defTabSz="928688"/>
            <a:fld id="{209F1A4B-CF8C-4A90-A910-B8836B4DAD7E}" type="slidenum">
              <a:rPr lang="ru-RU" sz="1200"/>
              <a:pPr algn="r" defTabSz="928688"/>
              <a:t>1</a:t>
            </a:fld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47843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Агентство по тарифам и ценам Архангельской области (далее – агентство) является уполномоченным исполнительным органом государственной власти Архангельской области, осуществляющим полномочия в сфере государственного регулирования тарифов (цен), а также функции регионального государственного контроля (надзора).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Агентство в сфере своего ведения осуществляет следующие полномочия: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устанавливает (определяет) цены (тарифы, сборы) и осуществляет контроль по вопросам, связанным с установлением (определением) и применением цен (тарифов, сборов):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1.1) в сфере электро-, тепло-, газо-, водоснабжения, водоотведения, обращения с твердыми коммунальными отходами;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1.2) в сфере перевозок пассажиров и багажа.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1.3) в иных сферах ведения, определенных действующим законодательством.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Для определения основных направлений деятельности агентства и принятия решений об утверждении цен (тарифов) в агентстве образована коллегия агентства.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состав коллегии агентства входят 7 сотрудников агентства, а также представители Управления Федеральной антимонопольной службы по Архангельской области и некоммерческого партнерства «Совет рынка по организации эффективной системы оптовой и розничной торговли электрической энергией и мощностью».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течение года в заседаниях коллегии принимают участие представители прокуратуры Архангельской области.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Персональный состав коллегии агентства утвержден приказом руководителя агентства от 25 ноября 2015 года № 53 (в редакции от 29 августа 2018 года).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Решения коллегии агентства принимаются в форме постановлений агентства.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В 2018 году проведено 81 заседание коллегии агентства, на которых принято 723 постановления.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099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Агентство по тарифам и ценам Архангельской области (далее – агентство) является уполномоченным исполнительным органом государственной власти Архангельской области, осуществляющим полномочия в сфере государственного регулирования тарифов (цен), а также функции регионального государственного контроля (надзора).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Агентство в сфере своего ведения осуществляет следующие полномочия: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устанавливает (определяет) цены (тарифы, сборы) и осуществляет контроль по вопросам, связанным с установлением (определением) и применением цен (тарифов, сборов):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1.1) в сфере электро-, тепло-, газо-, водоснабжения, водоотведения, обращения с твердыми коммунальными отходами;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1.2) в сфере перевозок пассажиров и багажа.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1.3) в иных сферах ведения, определенных действующим законодательством.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Для определения основных направлений деятельности агентства и принятия решений об утверждении цен (тарифов) в агентстве образована коллегия агентства.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состав коллегии агентства входят 7 сотрудников агентства, а также представители Управления Федеральной антимонопольной службы по Архангельской области и некоммерческого партнерства «Совет рынка по организации эффективной системы оптовой и розничной торговли электрической энергией и мощностью».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течение года в заседаниях коллегии принимают участие представители прокуратуры Архангельской области.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Персональный состав коллегии агентства утвержден приказом руководителя агентства от 25 ноября 2015 года № 53 (в редакции от 29 августа 2018 года).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Решения коллегии агентства принимаются в форме постановлений агентства.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В 2018 году проведено 81 заседание коллегии агентства, на которых принято 723 постановления.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83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Агентство по тарифам и ценам Архангельской области (далее – агентство) является уполномоченным исполнительным органом государственной власти Архангельской области, осуществляющим полномочия в сфере государственного регулирования тарифов (цен), а также функции регионального государственного контроля (надзора).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Агентство в сфере своего ведения осуществляет следующие полномочия: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устанавливает (определяет) цены (тарифы, сборы) и осуществляет контроль по вопросам, связанным с установлением (определением) и применением цен (тарифов, сборов):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1.1) в сфере электро-, тепло-, газо-, водоснабжения, водоотведения, обращения с твердыми коммунальными отходами;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1.2) в сфере перевозок пассажиров и багажа.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1.3) в иных сферах ведения, определенных действующим законодательством.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Для определения основных направлений деятельности агентства и принятия решений об утверждении цен (тарифов) в агентстве образована коллегия агентства.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состав коллегии агентства входят 7 сотрудников агентства, а также представители Управления Федеральной антимонопольной службы по Архангельской области и некоммерческого партнерства «Совет рынка по организации эффективной системы оптовой и розничной торговли электрической энергией и мощностью».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течение года в заседаниях коллегии принимают участие представители прокуратуры Архангельской области.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Персональный состав коллегии агентства утвержден приказом руководителя агентства от 25 ноября 2015 года № 53 (в редакции от 29 августа 2018 года).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Решения коллегии агентства принимаются в форме постановлений агентства.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В 2018 году проведено 81 заседание коллегии агентства, на которых принято 723 постановления.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740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02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51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50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68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1980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68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8000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27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816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4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8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65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9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6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8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14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92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0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2D8B1-C10D-4E75-9ED3-152B8B228EDD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5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  <p:sldLayoutId id="2147484040" r:id="rId13"/>
    <p:sldLayoutId id="2147484041" r:id="rId14"/>
    <p:sldLayoutId id="2147484042" r:id="rId15"/>
    <p:sldLayoutId id="21474840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2E2C48DE60DFA08A54247CD3625F1CC5C890CF6CD82721CB6BB6D03D3D62B2E77C8210D368B3E50D9C7D4BAA5FC1F0B05CE890CA6E6F025Bo9h6G" TargetMode="Externa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62C3E35D3B600EC64567165B40B0B37684FCBBDB8E12A721B2917798B3739A477D9F4C14A9446FFBB2F4A56C456B042EA83FDF313DA24C60l8N7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704138" y="0"/>
            <a:ext cx="1439862" cy="3429000"/>
          </a:xfrm>
          <a:prstGeom prst="rect">
            <a:avLst/>
          </a:prstGeom>
          <a:gradFill rotWithShape="1">
            <a:gsLst>
              <a:gs pos="0">
                <a:srgbClr val="FDFDFD"/>
              </a:gs>
              <a:gs pos="100000">
                <a:srgbClr val="FDE79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704138" y="3429000"/>
            <a:ext cx="1439862" cy="3429000"/>
          </a:xfrm>
          <a:prstGeom prst="rect">
            <a:avLst/>
          </a:prstGeom>
          <a:gradFill rotWithShape="1">
            <a:gsLst>
              <a:gs pos="0">
                <a:srgbClr val="FDE795"/>
              </a:gs>
              <a:gs pos="100000">
                <a:srgbClr val="FFCC66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0" y="6345238"/>
            <a:ext cx="7745413" cy="0"/>
          </a:xfrm>
          <a:prstGeom prst="line">
            <a:avLst/>
          </a:prstGeom>
          <a:noFill/>
          <a:ln w="22225">
            <a:solidFill>
              <a:srgbClr val="80000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 dirty="0"/>
          </a:p>
        </p:txBody>
      </p:sp>
      <p:sp>
        <p:nvSpPr>
          <p:cNvPr id="8198" name="Line 32"/>
          <p:cNvSpPr>
            <a:spLocks noChangeShapeType="1"/>
          </p:cNvSpPr>
          <p:nvPr/>
        </p:nvSpPr>
        <p:spPr bwMode="auto">
          <a:xfrm flipV="1">
            <a:off x="285750" y="4408488"/>
            <a:ext cx="8858250" cy="46037"/>
          </a:xfrm>
          <a:prstGeom prst="line">
            <a:avLst/>
          </a:prstGeom>
          <a:noFill/>
          <a:ln w="22225">
            <a:solidFill>
              <a:srgbClr val="80000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 dirty="0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786188" y="428625"/>
            <a:ext cx="3738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Агентство по тарифам и ценам Архангельской области </a:t>
            </a:r>
          </a:p>
        </p:txBody>
      </p:sp>
      <p:sp>
        <p:nvSpPr>
          <p:cNvPr id="8201" name="Line 35"/>
          <p:cNvSpPr>
            <a:spLocks noChangeShapeType="1"/>
          </p:cNvSpPr>
          <p:nvPr/>
        </p:nvSpPr>
        <p:spPr bwMode="auto">
          <a:xfrm>
            <a:off x="328613" y="1928813"/>
            <a:ext cx="8815387" cy="0"/>
          </a:xfrm>
          <a:prstGeom prst="line">
            <a:avLst/>
          </a:prstGeom>
          <a:noFill/>
          <a:ln w="22225">
            <a:solidFill>
              <a:srgbClr val="80000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 dirty="0"/>
          </a:p>
        </p:txBody>
      </p:sp>
      <p:sp>
        <p:nvSpPr>
          <p:cNvPr id="4106" name="Rectangle 36"/>
          <p:cNvSpPr>
            <a:spLocks noChangeArrowheads="1"/>
          </p:cNvSpPr>
          <p:nvPr/>
        </p:nvSpPr>
        <p:spPr bwMode="auto">
          <a:xfrm>
            <a:off x="1" y="2051050"/>
            <a:ext cx="9113130" cy="2357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Line 37"/>
          <p:cNvSpPr>
            <a:spLocks noChangeShapeType="1"/>
          </p:cNvSpPr>
          <p:nvPr/>
        </p:nvSpPr>
        <p:spPr bwMode="auto">
          <a:xfrm>
            <a:off x="7708900" y="6343650"/>
            <a:ext cx="1435100" cy="0"/>
          </a:xfrm>
          <a:prstGeom prst="line">
            <a:avLst/>
          </a:prstGeom>
          <a:noFill/>
          <a:ln w="22225">
            <a:solidFill>
              <a:srgbClr val="C0C0C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 dirty="0"/>
          </a:p>
        </p:txBody>
      </p:sp>
      <p:sp>
        <p:nvSpPr>
          <p:cNvPr id="4108" name="Text Box 38"/>
          <p:cNvSpPr txBox="1">
            <a:spLocks noChangeArrowheads="1"/>
          </p:cNvSpPr>
          <p:nvPr/>
        </p:nvSpPr>
        <p:spPr bwMode="auto">
          <a:xfrm>
            <a:off x="328613" y="2965154"/>
            <a:ext cx="8784517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7A9999"/>
            </a:prstShdw>
          </a:effectLst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 тарифах в сфере обращения с ТКО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7682213" y="5951436"/>
            <a:ext cx="158838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7A9999"/>
            </a:prstShdw>
          </a:effectLst>
        </p:spPr>
        <p:txBody>
          <a:bodyPr wrap="square" lIns="90000" tIns="46800" rIns="90000" bIns="4680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Попова Е.А.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6188" y="57678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25.03.2021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81694"/>
            <a:ext cx="9144000" cy="5072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76" name="Прямоугольник 75"/>
          <p:cNvSpPr/>
          <p:nvPr/>
        </p:nvSpPr>
        <p:spPr>
          <a:xfrm>
            <a:off x="107504" y="104466"/>
            <a:ext cx="23799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Агентство по тарифам и ценам </a:t>
            </a: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Архангельской области 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162570" y="210126"/>
            <a:ext cx="5441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ОСНОВНЫЕ НОРМАТИВНЫЕ АКТЫ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3" y="908720"/>
            <a:ext cx="741682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«Об отходах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производства и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потребления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 (от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24.06.1998 №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89-ФЗ);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«О ценообразовании в области обращения с ТКО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 (ППРФ от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30.05.2016 №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484);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Методические указания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расчету регулируемых тарифов в области обращения с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ТКО (приказ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ФАС России от 21.11.2016 №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1638/16);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Порядок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разработки, согласования, утверждения 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корректировки инвестиционных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производственных программ в области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обращения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ТКО.. (ППРФ от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16.05.2016 №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424); </a:t>
            </a:r>
          </a:p>
          <a:p>
            <a:pPr marL="285750" indent="-28575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Правила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проведения торгов, по результатам которых формируются цены на услуги по транспортированию твердых коммунальных отходов для регионального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оператора (ППРФ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 03.11.2016 №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1133);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Территориальная схема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обращения с отходами, в том числе с ТКО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территории Архангельской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области (ППАО от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11.04.2017 №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144-пп)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3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4224"/>
            <a:ext cx="9144000" cy="5070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sp>
        <p:nvSpPr>
          <p:cNvPr id="76" name="Прямоугольник 75"/>
          <p:cNvSpPr/>
          <p:nvPr/>
        </p:nvSpPr>
        <p:spPr>
          <a:xfrm>
            <a:off x="182039" y="69683"/>
            <a:ext cx="273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Агентство по тарифам и ценам </a:t>
            </a: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Архангельской области 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2483768" y="96554"/>
            <a:ext cx="5375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252" y="604227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Формула расчета единого </a:t>
            </a: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тарифа </a:t>
            </a:r>
            <a:endParaRPr lang="ru-RU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регионального </a:t>
            </a:r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оператора 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 обращению с ТКО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582" y="3253680"/>
            <a:ext cx="90622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" r="61700"/>
          <a:stretch>
            <a:fillRect/>
          </a:stretch>
        </p:blipFill>
        <p:spPr bwMode="auto">
          <a:xfrm>
            <a:off x="2273743" y="1275635"/>
            <a:ext cx="3223873" cy="1091470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14" name="Прямоугольник 13"/>
          <p:cNvSpPr/>
          <p:nvPr/>
        </p:nvSpPr>
        <p:spPr>
          <a:xfrm>
            <a:off x="182039" y="2392182"/>
            <a:ext cx="784887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 </a:t>
            </a:r>
            <a:r>
              <a:rPr lang="ru-RU" baseline="30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</a:t>
            </a:r>
            <a:r>
              <a:rPr lang="en-US" baseline="30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aseline="-250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ru-RU" baseline="30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- тариф регионального оператора по обращению с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ТКО</a:t>
            </a:r>
          </a:p>
          <a:p>
            <a:pPr algn="just"/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плановый год руб./куб. м (руб./т.);</a:t>
            </a:r>
          </a:p>
          <a:p>
            <a:pPr algn="just"/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НВВ</a:t>
            </a:r>
            <a:r>
              <a:rPr lang="ru-RU" baseline="30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</a:t>
            </a:r>
            <a:r>
              <a:rPr lang="en-US" baseline="-250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ru-RU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-  необходимая валовая выручка (далее - НВВ) регионального оператора на плановый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год;</a:t>
            </a:r>
            <a:endParaRPr lang="ru-RU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Q</a:t>
            </a:r>
            <a:r>
              <a:rPr lang="ru-RU" baseline="30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</a:t>
            </a:r>
            <a:r>
              <a:rPr lang="en-US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</a:t>
            </a:r>
            <a:r>
              <a:rPr lang="ru-RU" baseline="30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</a:t>
            </a:r>
            <a:r>
              <a:rPr lang="en-US" baseline="-250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 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- объем (масса) ТКО, транспортирование которых будет осуществлять региональный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оператор.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4540349"/>
            <a:ext cx="8028892" cy="2062103"/>
          </a:xfrm>
          <a:prstGeom prst="rect">
            <a:avLst/>
          </a:prstGeom>
          <a:ln w="47625">
            <a:solidFill>
              <a:srgbClr val="FF33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Расчетный объем и (или) масса ТКО определяется </a:t>
            </a:r>
          </a:p>
          <a:p>
            <a:pPr algn="ctr"/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на основании данных о фактическом объеме (массе) ТКО за последний отчетный год и данных о динамике образования ТКО за последние 3 года </a:t>
            </a:r>
          </a:p>
          <a:p>
            <a:pPr algn="ctr"/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при наличии соответствующих подтверждающих документов, </a:t>
            </a:r>
          </a:p>
          <a:p>
            <a:pPr algn="ctr"/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а в случае отсутствия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</a:rPr>
              <a:t> подтверждающих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документов - </a:t>
            </a:r>
          </a:p>
          <a:p>
            <a:pPr algn="ctr"/>
            <a:r>
              <a:rPr lang="ru-RU" sz="1600" b="1" i="1" u="sng" dirty="0" smtClean="0">
                <a:solidFill>
                  <a:schemeClr val="tx2">
                    <a:lumMod val="75000"/>
                  </a:schemeClr>
                </a:solidFill>
              </a:rPr>
              <a:t>исходя из данных территориальной схемы </a:t>
            </a:r>
          </a:p>
          <a:p>
            <a:pPr algn="ctr"/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или, при ее отсутствии, исходя из нормативов накопления ТКО </a:t>
            </a:r>
          </a:p>
          <a:p>
            <a:pPr algn="ctr"/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и заключенных организацией договоров на оказание услуг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376484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57681"/>
            <a:ext cx="9121781" cy="5072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sp>
        <p:nvSpPr>
          <p:cNvPr id="76" name="Прямоугольник 75"/>
          <p:cNvSpPr/>
          <p:nvPr/>
        </p:nvSpPr>
        <p:spPr>
          <a:xfrm>
            <a:off x="173508" y="97052"/>
            <a:ext cx="23799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Агентство по тарифам и ценам </a:t>
            </a: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Архангельской области 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2855984" y="189556"/>
            <a:ext cx="6156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8296" y="1196752"/>
            <a:ext cx="8237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 </a:t>
            </a:r>
            <a:endParaRPr lang="ru-RU" dirty="0">
              <a:hlinkClick r:id="rId4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0749" y="690592"/>
            <a:ext cx="851631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НВВ регионального </a:t>
            </a: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оператора:</a:t>
            </a:r>
            <a:endParaRPr lang="ru-RU" sz="2000" u="sng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НВВ организаций, осуществляющих регулируемые виды деятельности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области обращения с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ТКО </a:t>
            </a:r>
            <a:r>
              <a:rPr lang="ru-RU" i="1" dirty="0" smtClean="0">
                <a:solidFill>
                  <a:srgbClr val="00729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(обработка </a:t>
            </a:r>
            <a:r>
              <a:rPr lang="ru-RU" i="1" dirty="0">
                <a:solidFill>
                  <a:srgbClr val="00729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захоронение </a:t>
            </a:r>
            <a:r>
              <a:rPr lang="ru-RU" i="1" dirty="0" smtClean="0">
                <a:solidFill>
                  <a:srgbClr val="00729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ТКО); </a:t>
            </a:r>
            <a:endParaRPr lang="ru-RU" i="1" dirty="0">
              <a:solidFill>
                <a:srgbClr val="00729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собственные расходы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регионального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оператора </a:t>
            </a:r>
          </a:p>
          <a:p>
            <a:pPr algn="just"/>
            <a:r>
              <a:rPr lang="ru-RU" i="1" dirty="0">
                <a:solidFill>
                  <a:srgbClr val="00729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(расходы на транспортирование ТКО, сбытовые расходы (РСД - 2 % от НВВ), расходы на заключение договоров с операторами и потребителями);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расходы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приобретение контейнеров и бункеров для накопления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ТКО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i="1" dirty="0">
                <a:solidFill>
                  <a:srgbClr val="00729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(1% от НВВ);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расходы, связанные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предоставлением безотзывной банковской гарантии в обеспечение исполнения обязательств по соглашению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между 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ОИВ субъекта РФ 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региональным оператором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расчетная предпринимательская прибыль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регионального оператора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i="1" dirty="0">
                <a:solidFill>
                  <a:srgbClr val="00729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(5% от расходов на транспортирование ТКО, выполняемых </a:t>
            </a:r>
            <a:br>
              <a:rPr lang="ru-RU" i="1" dirty="0">
                <a:solidFill>
                  <a:srgbClr val="00729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i="1" dirty="0">
                <a:solidFill>
                  <a:srgbClr val="00729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 самостоятельно, и расходов на заключение и обслуживание договоров)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i="1" dirty="0">
              <a:solidFill>
                <a:srgbClr val="00729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3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1" y="181623"/>
            <a:ext cx="797898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Заголовок 44">
            <a:extLst>
              <a:ext uri="{FF2B5EF4-FFF2-40B4-BE49-F238E27FC236}">
                <a16:creationId xmlns="" xmlns:a16="http://schemas.microsoft.com/office/drawing/2014/main" id="{FAE86564-64EF-4B07-85E5-5FA94F63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040"/>
            <a:ext cx="9144000" cy="523220"/>
          </a:xfr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b="1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 </a:t>
            </a:r>
            <a:r>
              <a:rPr lang="ru-RU" sz="1400" b="1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ТАРИФА РЕГИОНАЛЬНОГО </a:t>
            </a:r>
            <a:r>
              <a:rPr lang="ru-RU" sz="1400" b="1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ОПЕРАТОРА НА 2021 ГОД</a:t>
            </a:r>
            <a:endParaRPr lang="ru-RU" sz="1400" b="1" dirty="0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8008" y="181623"/>
            <a:ext cx="24081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Агентство по тарифам и ценам </a:t>
            </a:r>
          </a:p>
          <a:p>
            <a:r>
              <a: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Архангельской области </a:t>
            </a:r>
          </a:p>
        </p:txBody>
      </p:sp>
      <p:sp>
        <p:nvSpPr>
          <p:cNvPr id="85" name="AutoShape 4" descr="https://s.om1.ru/localStorage/news/70/ef/44/ac/70ef44ac_resizedScaled_1020to76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6" name="AutoShape 6" descr="https://s.om1.ru/localStorage/news/70/ef/44/ac/70ef44ac_resizedScaled_1020to765.jpg"/>
          <p:cNvSpPr>
            <a:spLocks noChangeAspect="1" noChangeArrowheads="1"/>
          </p:cNvSpPr>
          <p:nvPr/>
        </p:nvSpPr>
        <p:spPr bwMode="auto">
          <a:xfrm>
            <a:off x="3307770" y="7717867"/>
            <a:ext cx="59970" cy="5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48" name="Диаграмма 47">
            <a:extLst>
              <a:ext uri="{FF2B5EF4-FFF2-40B4-BE49-F238E27FC236}">
                <a16:creationId xmlns="" xmlns:a16="http://schemas.microsoft.com/office/drawing/2014/main" id="{0412D67E-70AA-4002-996E-150179FEE5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6873681"/>
              </p:ext>
            </p:extLst>
          </p:nvPr>
        </p:nvGraphicFramePr>
        <p:xfrm>
          <a:off x="2976275" y="926364"/>
          <a:ext cx="6059987" cy="564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304187" y="838989"/>
            <a:ext cx="2251976" cy="5663089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Единый тариф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услугу регионального оператора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обращению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ТКО </a:t>
            </a:r>
          </a:p>
          <a:p>
            <a:pPr algn="ctr"/>
            <a:r>
              <a:rPr lang="ru-RU" sz="15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01.01.2021</a:t>
            </a:r>
          </a:p>
          <a:p>
            <a:pPr algn="ctr"/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520,45 руб./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куб.м</a:t>
            </a:r>
            <a:endParaRPr lang="ru-RU" sz="15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000" u="sng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5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01.07.2021</a:t>
            </a:r>
          </a:p>
          <a:p>
            <a:pPr algn="ctr"/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662,93 руб./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куб.м</a:t>
            </a:r>
            <a:endParaRPr lang="ru-RU" sz="15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3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3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Льготный тариф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населения</a:t>
            </a:r>
          </a:p>
          <a:p>
            <a:pPr algn="ctr"/>
            <a:r>
              <a:rPr lang="ru-RU" sz="15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01.01.2021</a:t>
            </a:r>
          </a:p>
          <a:p>
            <a:pPr algn="ctr"/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520,00 руб./</a:t>
            </a:r>
            <a:r>
              <a:rPr lang="ru-RU" sz="1500" b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куб.м</a:t>
            </a:r>
            <a:endParaRPr lang="ru-RU" sz="15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000" b="1" u="sng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500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01.07.2021</a:t>
            </a:r>
          </a:p>
          <a:p>
            <a:pPr algn="ctr"/>
            <a:r>
              <a:rPr lang="ru-RU" sz="15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535,60 руб./</a:t>
            </a:r>
            <a:r>
              <a:rPr lang="ru-RU" sz="15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куб.м</a:t>
            </a:r>
            <a:endParaRPr lang="ru-RU" sz="15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АТЦ </a:t>
            </a:r>
          </a:p>
          <a:p>
            <a:pPr algn="ctr"/>
            <a:r>
              <a:rPr lang="ru-RU" sz="12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18.12.2020 № 70-в/12</a:t>
            </a:r>
            <a:endParaRPr lang="ru-RU" sz="1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771800" y="764703"/>
            <a:ext cx="0" cy="581166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74" y="4848123"/>
            <a:ext cx="2052993" cy="1343090"/>
          </a:xfrm>
          <a:prstGeom prst="rect">
            <a:avLst/>
          </a:prstGeom>
        </p:spPr>
      </p:pic>
      <p:sp>
        <p:nvSpPr>
          <p:cNvPr id="53" name="Овал 52"/>
          <p:cNvSpPr/>
          <p:nvPr/>
        </p:nvSpPr>
        <p:spPr>
          <a:xfrm>
            <a:off x="19787" y="2984557"/>
            <a:ext cx="2152553" cy="152830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8559" flipH="1">
            <a:off x="1243224" y="3241018"/>
            <a:ext cx="760666" cy="817367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8720">
            <a:off x="2403074" y="2464904"/>
            <a:ext cx="685838" cy="5055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303" y="298712"/>
            <a:ext cx="2235200" cy="13017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13" y="869108"/>
            <a:ext cx="1924049" cy="15022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040" y="1892286"/>
            <a:ext cx="3027762" cy="14927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06" y="3825940"/>
            <a:ext cx="1237896" cy="12378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48211" y="5032165"/>
            <a:ext cx="17208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solidFill>
                  <a:schemeClr val="accent2">
                    <a:lumMod val="75000"/>
                  </a:schemeClr>
                </a:solidFill>
              </a:rPr>
              <a:t>Региональный оператор</a:t>
            </a:r>
            <a:endParaRPr lang="ru-RU" sz="135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24447" y="3422610"/>
            <a:ext cx="320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/>
            </a:lvl1pPr>
          </a:lstStyle>
          <a:p>
            <a:r>
              <a:rPr lang="ru-RU" sz="1200" dirty="0"/>
              <a:t>Оператор </a:t>
            </a:r>
          </a:p>
          <a:p>
            <a:r>
              <a:rPr lang="ru-RU" sz="1200" dirty="0"/>
              <a:t>по обработке (сортировке) ТКО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48331" y="1668116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Оператор </a:t>
            </a:r>
          </a:p>
          <a:p>
            <a:pPr algn="ctr"/>
            <a:r>
              <a:rPr lang="ru-RU" sz="1200" b="1" dirty="0"/>
              <a:t>по транспортированию ТКО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4833" y="427281"/>
            <a:ext cx="1596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Потребитель</a:t>
            </a:r>
            <a:endParaRPr lang="ru-RU" sz="12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720" y="4682221"/>
            <a:ext cx="2032001" cy="172732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346477" y="5949280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/>
            </a:lvl1pPr>
          </a:lstStyle>
          <a:p>
            <a:r>
              <a:rPr lang="ru-RU" sz="1200" dirty="0"/>
              <a:t>Оператор </a:t>
            </a:r>
          </a:p>
          <a:p>
            <a:r>
              <a:rPr lang="ru-RU" sz="1200" dirty="0"/>
              <a:t>по транспортированию ТКО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6947" y="6222126"/>
            <a:ext cx="223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/>
            </a:lvl1pPr>
          </a:lstStyle>
          <a:p>
            <a:r>
              <a:rPr lang="ru-RU" sz="1200" dirty="0"/>
              <a:t>Оператор </a:t>
            </a:r>
          </a:p>
          <a:p>
            <a:r>
              <a:rPr lang="ru-RU" sz="1200" dirty="0"/>
              <a:t>по захоронению ТКО</a:t>
            </a:r>
          </a:p>
        </p:txBody>
      </p:sp>
      <p:sp>
        <p:nvSpPr>
          <p:cNvPr id="22" name="Дуга 21"/>
          <p:cNvSpPr/>
          <p:nvPr/>
        </p:nvSpPr>
        <p:spPr>
          <a:xfrm>
            <a:off x="1891942" y="1043422"/>
            <a:ext cx="912268" cy="817631"/>
          </a:xfrm>
          <a:custGeom>
            <a:avLst/>
            <a:gdLst>
              <a:gd name="connsiteX0" fmla="*/ 114 w 1964196"/>
              <a:gd name="connsiteY0" fmla="*/ 1006410 h 2043964"/>
              <a:gd name="connsiteX1" fmla="*/ 319572 w 1964196"/>
              <a:gd name="connsiteY1" fmla="*/ 267574 h 2043964"/>
              <a:gd name="connsiteX2" fmla="*/ 1097938 w 1964196"/>
              <a:gd name="connsiteY2" fmla="*/ 7134 h 2043964"/>
              <a:gd name="connsiteX3" fmla="*/ 982098 w 1964196"/>
              <a:gd name="connsiteY3" fmla="*/ 1021982 h 2043964"/>
              <a:gd name="connsiteX4" fmla="*/ 114 w 1964196"/>
              <a:gd name="connsiteY4" fmla="*/ 1006410 h 2043964"/>
              <a:gd name="connsiteX0" fmla="*/ 114 w 1964196"/>
              <a:gd name="connsiteY0" fmla="*/ 1006410 h 2043964"/>
              <a:gd name="connsiteX1" fmla="*/ 319572 w 1964196"/>
              <a:gd name="connsiteY1" fmla="*/ 267574 h 2043964"/>
              <a:gd name="connsiteX2" fmla="*/ 1097938 w 1964196"/>
              <a:gd name="connsiteY2" fmla="*/ 7134 h 2043964"/>
              <a:gd name="connsiteX0" fmla="*/ 0 w 1097824"/>
              <a:gd name="connsiteY0" fmla="*/ 1006416 h 1021988"/>
              <a:gd name="connsiteX1" fmla="*/ 319458 w 1097824"/>
              <a:gd name="connsiteY1" fmla="*/ 267580 h 1021988"/>
              <a:gd name="connsiteX2" fmla="*/ 1097824 w 1097824"/>
              <a:gd name="connsiteY2" fmla="*/ 7140 h 1021988"/>
              <a:gd name="connsiteX3" fmla="*/ 981984 w 1097824"/>
              <a:gd name="connsiteY3" fmla="*/ 1021988 h 1021988"/>
              <a:gd name="connsiteX4" fmla="*/ 0 w 1097824"/>
              <a:gd name="connsiteY4" fmla="*/ 1006416 h 1021988"/>
              <a:gd name="connsiteX0" fmla="*/ 0 w 1097824"/>
              <a:gd name="connsiteY0" fmla="*/ 1006416 h 1021988"/>
              <a:gd name="connsiteX1" fmla="*/ 327924 w 1097824"/>
              <a:gd name="connsiteY1" fmla="*/ 276047 h 1021988"/>
              <a:gd name="connsiteX2" fmla="*/ 1097824 w 1097824"/>
              <a:gd name="connsiteY2" fmla="*/ 7140 h 1021988"/>
              <a:gd name="connsiteX0" fmla="*/ 0 w 1123224"/>
              <a:gd name="connsiteY0" fmla="*/ 1071587 h 1087159"/>
              <a:gd name="connsiteX1" fmla="*/ 319458 w 1123224"/>
              <a:gd name="connsiteY1" fmla="*/ 332751 h 1087159"/>
              <a:gd name="connsiteX2" fmla="*/ 1097824 w 1123224"/>
              <a:gd name="connsiteY2" fmla="*/ 72311 h 1087159"/>
              <a:gd name="connsiteX3" fmla="*/ 981984 w 1123224"/>
              <a:gd name="connsiteY3" fmla="*/ 1087159 h 1087159"/>
              <a:gd name="connsiteX4" fmla="*/ 0 w 1123224"/>
              <a:gd name="connsiteY4" fmla="*/ 1071587 h 1087159"/>
              <a:gd name="connsiteX0" fmla="*/ 0 w 1123224"/>
              <a:gd name="connsiteY0" fmla="*/ 1071587 h 1087159"/>
              <a:gd name="connsiteX1" fmla="*/ 327924 w 1123224"/>
              <a:gd name="connsiteY1" fmla="*/ 341218 h 1087159"/>
              <a:gd name="connsiteX2" fmla="*/ 1123224 w 1123224"/>
              <a:gd name="connsiteY2" fmla="*/ 4578 h 1087159"/>
              <a:gd name="connsiteX0" fmla="*/ 93133 w 1216357"/>
              <a:gd name="connsiteY0" fmla="*/ 1071587 h 1087159"/>
              <a:gd name="connsiteX1" fmla="*/ 412591 w 1216357"/>
              <a:gd name="connsiteY1" fmla="*/ 332751 h 1087159"/>
              <a:gd name="connsiteX2" fmla="*/ 1190957 w 1216357"/>
              <a:gd name="connsiteY2" fmla="*/ 72311 h 1087159"/>
              <a:gd name="connsiteX3" fmla="*/ 1075117 w 1216357"/>
              <a:gd name="connsiteY3" fmla="*/ 1087159 h 1087159"/>
              <a:gd name="connsiteX4" fmla="*/ 93133 w 1216357"/>
              <a:gd name="connsiteY4" fmla="*/ 1071587 h 1087159"/>
              <a:gd name="connsiteX0" fmla="*/ 0 w 1216357"/>
              <a:gd name="connsiteY0" fmla="*/ 1037720 h 1087159"/>
              <a:gd name="connsiteX1" fmla="*/ 421057 w 1216357"/>
              <a:gd name="connsiteY1" fmla="*/ 341218 h 1087159"/>
              <a:gd name="connsiteX2" fmla="*/ 1216357 w 1216357"/>
              <a:gd name="connsiteY2" fmla="*/ 4578 h 1087159"/>
              <a:gd name="connsiteX0" fmla="*/ 93133 w 1216357"/>
              <a:gd name="connsiteY0" fmla="*/ 1074603 h 1090175"/>
              <a:gd name="connsiteX1" fmla="*/ 412591 w 1216357"/>
              <a:gd name="connsiteY1" fmla="*/ 335767 h 1090175"/>
              <a:gd name="connsiteX2" fmla="*/ 1190957 w 1216357"/>
              <a:gd name="connsiteY2" fmla="*/ 75327 h 1090175"/>
              <a:gd name="connsiteX3" fmla="*/ 1075117 w 1216357"/>
              <a:gd name="connsiteY3" fmla="*/ 1090175 h 1090175"/>
              <a:gd name="connsiteX4" fmla="*/ 93133 w 1216357"/>
              <a:gd name="connsiteY4" fmla="*/ 1074603 h 1090175"/>
              <a:gd name="connsiteX0" fmla="*/ 0 w 1216357"/>
              <a:gd name="connsiteY0" fmla="*/ 1040736 h 1090175"/>
              <a:gd name="connsiteX1" fmla="*/ 327924 w 1216357"/>
              <a:gd name="connsiteY1" fmla="*/ 259567 h 1090175"/>
              <a:gd name="connsiteX2" fmla="*/ 1216357 w 1216357"/>
              <a:gd name="connsiteY2" fmla="*/ 7594 h 109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6357" h="1090175" stroke="0" extrusionOk="0">
                <a:moveTo>
                  <a:pt x="93133" y="1074603"/>
                </a:moveTo>
                <a:cubicBezTo>
                  <a:pt x="97256" y="793043"/>
                  <a:pt x="212837" y="525730"/>
                  <a:pt x="412591" y="335767"/>
                </a:cubicBezTo>
                <a:cubicBezTo>
                  <a:pt x="623336" y="135351"/>
                  <a:pt x="907458" y="40285"/>
                  <a:pt x="1190957" y="75327"/>
                </a:cubicBezTo>
                <a:lnTo>
                  <a:pt x="1075117" y="1090175"/>
                </a:lnTo>
                <a:lnTo>
                  <a:pt x="93133" y="1074603"/>
                </a:lnTo>
                <a:close/>
              </a:path>
              <a:path w="1216357" h="1090175" fill="none">
                <a:moveTo>
                  <a:pt x="0" y="1040736"/>
                </a:moveTo>
                <a:cubicBezTo>
                  <a:pt x="4123" y="759176"/>
                  <a:pt x="128170" y="449530"/>
                  <a:pt x="327924" y="259567"/>
                </a:cubicBezTo>
                <a:cubicBezTo>
                  <a:pt x="538669" y="59151"/>
                  <a:pt x="932858" y="-27448"/>
                  <a:pt x="1216357" y="7594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3" name="Дуга 22"/>
          <p:cNvSpPr/>
          <p:nvPr/>
        </p:nvSpPr>
        <p:spPr>
          <a:xfrm rot="5636567">
            <a:off x="5838590" y="805844"/>
            <a:ext cx="366990" cy="1526622"/>
          </a:xfrm>
          <a:custGeom>
            <a:avLst/>
            <a:gdLst>
              <a:gd name="connsiteX0" fmla="*/ 85012 w 1743790"/>
              <a:gd name="connsiteY0" fmla="*/ 2680117 h 3746591"/>
              <a:gd name="connsiteX1" fmla="*/ 10743 w 1743790"/>
              <a:gd name="connsiteY1" fmla="*/ 1580127 h 3746591"/>
              <a:gd name="connsiteX2" fmla="*/ 659062 w 1743790"/>
              <a:gd name="connsiteY2" fmla="*/ 56668 h 3746591"/>
              <a:gd name="connsiteX3" fmla="*/ 871895 w 1743790"/>
              <a:gd name="connsiteY3" fmla="*/ 1873296 h 3746591"/>
              <a:gd name="connsiteX4" fmla="*/ 85012 w 1743790"/>
              <a:gd name="connsiteY4" fmla="*/ 2680117 h 3746591"/>
              <a:gd name="connsiteX0" fmla="*/ 85012 w 1743790"/>
              <a:gd name="connsiteY0" fmla="*/ 2680117 h 3746591"/>
              <a:gd name="connsiteX1" fmla="*/ 10743 w 1743790"/>
              <a:gd name="connsiteY1" fmla="*/ 1580127 h 3746591"/>
              <a:gd name="connsiteX2" fmla="*/ 659062 w 1743790"/>
              <a:gd name="connsiteY2" fmla="*/ 56668 h 3746591"/>
              <a:gd name="connsiteX0" fmla="*/ 95125 w 882008"/>
              <a:gd name="connsiteY0" fmla="*/ 2623449 h 3194613"/>
              <a:gd name="connsiteX1" fmla="*/ 20856 w 882008"/>
              <a:gd name="connsiteY1" fmla="*/ 1523459 h 3194613"/>
              <a:gd name="connsiteX2" fmla="*/ 669175 w 882008"/>
              <a:gd name="connsiteY2" fmla="*/ 0 h 3194613"/>
              <a:gd name="connsiteX3" fmla="*/ 882008 w 882008"/>
              <a:gd name="connsiteY3" fmla="*/ 1816628 h 3194613"/>
              <a:gd name="connsiteX4" fmla="*/ 95125 w 882008"/>
              <a:gd name="connsiteY4" fmla="*/ 2623449 h 3194613"/>
              <a:gd name="connsiteX0" fmla="*/ 58111 w 882008"/>
              <a:gd name="connsiteY0" fmla="*/ 3194613 h 3194613"/>
              <a:gd name="connsiteX1" fmla="*/ 20856 w 882008"/>
              <a:gd name="connsiteY1" fmla="*/ 1523459 h 3194613"/>
              <a:gd name="connsiteX2" fmla="*/ 669175 w 882008"/>
              <a:gd name="connsiteY2" fmla="*/ 0 h 3194613"/>
              <a:gd name="connsiteX0" fmla="*/ 179865 w 966748"/>
              <a:gd name="connsiteY0" fmla="*/ 2623449 h 3194613"/>
              <a:gd name="connsiteX1" fmla="*/ 105596 w 966748"/>
              <a:gd name="connsiteY1" fmla="*/ 1523459 h 3194613"/>
              <a:gd name="connsiteX2" fmla="*/ 753915 w 966748"/>
              <a:gd name="connsiteY2" fmla="*/ 0 h 3194613"/>
              <a:gd name="connsiteX3" fmla="*/ 966748 w 966748"/>
              <a:gd name="connsiteY3" fmla="*/ 1816628 h 3194613"/>
              <a:gd name="connsiteX4" fmla="*/ 179865 w 966748"/>
              <a:gd name="connsiteY4" fmla="*/ 2623449 h 3194613"/>
              <a:gd name="connsiteX0" fmla="*/ 142851 w 966748"/>
              <a:gd name="connsiteY0" fmla="*/ 3194613 h 3194613"/>
              <a:gd name="connsiteX1" fmla="*/ 5126 w 966748"/>
              <a:gd name="connsiteY1" fmla="*/ 1173940 h 3194613"/>
              <a:gd name="connsiteX2" fmla="*/ 753915 w 966748"/>
              <a:gd name="connsiteY2" fmla="*/ 0 h 3194613"/>
              <a:gd name="connsiteX0" fmla="*/ 179865 w 1011971"/>
              <a:gd name="connsiteY0" fmla="*/ 2623449 h 3194613"/>
              <a:gd name="connsiteX1" fmla="*/ 105596 w 1011971"/>
              <a:gd name="connsiteY1" fmla="*/ 1523459 h 3194613"/>
              <a:gd name="connsiteX2" fmla="*/ 753915 w 1011971"/>
              <a:gd name="connsiteY2" fmla="*/ 0 h 3194613"/>
              <a:gd name="connsiteX3" fmla="*/ 966748 w 1011971"/>
              <a:gd name="connsiteY3" fmla="*/ 1816628 h 3194613"/>
              <a:gd name="connsiteX4" fmla="*/ 179865 w 1011971"/>
              <a:gd name="connsiteY4" fmla="*/ 2623449 h 3194613"/>
              <a:gd name="connsiteX0" fmla="*/ 142851 w 1011971"/>
              <a:gd name="connsiteY0" fmla="*/ 3194613 h 3194613"/>
              <a:gd name="connsiteX1" fmla="*/ 5126 w 1011971"/>
              <a:gd name="connsiteY1" fmla="*/ 1173940 h 3194613"/>
              <a:gd name="connsiteX2" fmla="*/ 1011971 w 1011971"/>
              <a:gd name="connsiteY2" fmla="*/ 50108 h 319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1971" h="3194613" stroke="0" extrusionOk="0">
                <a:moveTo>
                  <a:pt x="179865" y="2623449"/>
                </a:moveTo>
                <a:cubicBezTo>
                  <a:pt x="103884" y="2281373"/>
                  <a:pt x="77987" y="1897822"/>
                  <a:pt x="105596" y="1523459"/>
                </a:cubicBezTo>
                <a:cubicBezTo>
                  <a:pt x="160237" y="782547"/>
                  <a:pt x="415330" y="183115"/>
                  <a:pt x="753915" y="0"/>
                </a:cubicBezTo>
                <a:lnTo>
                  <a:pt x="966748" y="1816628"/>
                </a:lnTo>
                <a:lnTo>
                  <a:pt x="179865" y="2623449"/>
                </a:lnTo>
                <a:close/>
              </a:path>
              <a:path w="1011971" h="3194613" fill="none">
                <a:moveTo>
                  <a:pt x="142851" y="3194613"/>
                </a:moveTo>
                <a:cubicBezTo>
                  <a:pt x="66870" y="2852537"/>
                  <a:pt x="-22483" y="1548303"/>
                  <a:pt x="5126" y="1173940"/>
                </a:cubicBezTo>
                <a:cubicBezTo>
                  <a:pt x="59767" y="433028"/>
                  <a:pt x="673386" y="233223"/>
                  <a:pt x="1011971" y="50108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4" name="Дуга 23"/>
          <p:cNvSpPr/>
          <p:nvPr/>
        </p:nvSpPr>
        <p:spPr>
          <a:xfrm rot="12221277">
            <a:off x="8431238" y="3917495"/>
            <a:ext cx="986277" cy="1326836"/>
          </a:xfrm>
          <a:custGeom>
            <a:avLst/>
            <a:gdLst>
              <a:gd name="connsiteX0" fmla="*/ 234742 w 2292310"/>
              <a:gd name="connsiteY0" fmla="*/ 1910033 h 2378091"/>
              <a:gd name="connsiteX1" fmla="*/ 349182 w 2292310"/>
              <a:gd name="connsiteY1" fmla="*/ 334506 h 2378091"/>
              <a:gd name="connsiteX2" fmla="*/ 1146155 w 2292310"/>
              <a:gd name="connsiteY2" fmla="*/ 1189046 h 2378091"/>
              <a:gd name="connsiteX3" fmla="*/ 234742 w 2292310"/>
              <a:gd name="connsiteY3" fmla="*/ 1910033 h 2378091"/>
              <a:gd name="connsiteX0" fmla="*/ 234742 w 2292310"/>
              <a:gd name="connsiteY0" fmla="*/ 1910033 h 2378091"/>
              <a:gd name="connsiteX1" fmla="*/ 349182 w 2292310"/>
              <a:gd name="connsiteY1" fmla="*/ 334506 h 2378091"/>
              <a:gd name="connsiteX0" fmla="*/ 234756 w 1146169"/>
              <a:gd name="connsiteY0" fmla="*/ 1575527 h 1900364"/>
              <a:gd name="connsiteX1" fmla="*/ 349196 w 1146169"/>
              <a:gd name="connsiteY1" fmla="*/ 0 h 1900364"/>
              <a:gd name="connsiteX2" fmla="*/ 1146169 w 1146169"/>
              <a:gd name="connsiteY2" fmla="*/ 854540 h 1900364"/>
              <a:gd name="connsiteX3" fmla="*/ 234756 w 1146169"/>
              <a:gd name="connsiteY3" fmla="*/ 1575527 h 1900364"/>
              <a:gd name="connsiteX0" fmla="*/ 681007 w 1146169"/>
              <a:gd name="connsiteY0" fmla="*/ 1900364 h 1900364"/>
              <a:gd name="connsiteX1" fmla="*/ 349196 w 1146169"/>
              <a:gd name="connsiteY1" fmla="*/ 0 h 1900364"/>
              <a:gd name="connsiteX0" fmla="*/ 234756 w 1146169"/>
              <a:gd name="connsiteY0" fmla="*/ 1575527 h 1900364"/>
              <a:gd name="connsiteX1" fmla="*/ 349196 w 1146169"/>
              <a:gd name="connsiteY1" fmla="*/ 0 h 1900364"/>
              <a:gd name="connsiteX2" fmla="*/ 1146169 w 1146169"/>
              <a:gd name="connsiteY2" fmla="*/ 854540 h 1900364"/>
              <a:gd name="connsiteX3" fmla="*/ 234756 w 1146169"/>
              <a:gd name="connsiteY3" fmla="*/ 1575527 h 1900364"/>
              <a:gd name="connsiteX0" fmla="*/ 681007 w 1146169"/>
              <a:gd name="connsiteY0" fmla="*/ 1900364 h 1900364"/>
              <a:gd name="connsiteX1" fmla="*/ 761768 w 1146169"/>
              <a:gd name="connsiteY1" fmla="*/ 103863 h 1900364"/>
              <a:gd name="connsiteX0" fmla="*/ 234756 w 1219881"/>
              <a:gd name="connsiteY0" fmla="*/ 1575527 h 1900364"/>
              <a:gd name="connsiteX1" fmla="*/ 349196 w 1219881"/>
              <a:gd name="connsiteY1" fmla="*/ 0 h 1900364"/>
              <a:gd name="connsiteX2" fmla="*/ 1219881 w 1219881"/>
              <a:gd name="connsiteY2" fmla="*/ 1059357 h 1900364"/>
              <a:gd name="connsiteX3" fmla="*/ 234756 w 1219881"/>
              <a:gd name="connsiteY3" fmla="*/ 1575527 h 1900364"/>
              <a:gd name="connsiteX0" fmla="*/ 681007 w 1219881"/>
              <a:gd name="connsiteY0" fmla="*/ 1900364 h 1900364"/>
              <a:gd name="connsiteX1" fmla="*/ 761768 w 1219881"/>
              <a:gd name="connsiteY1" fmla="*/ 103863 h 1900364"/>
              <a:gd name="connsiteX0" fmla="*/ 182354 w 1315036"/>
              <a:gd name="connsiteY0" fmla="*/ 1520483 h 1900364"/>
              <a:gd name="connsiteX1" fmla="*/ 444351 w 1315036"/>
              <a:gd name="connsiteY1" fmla="*/ 0 h 1900364"/>
              <a:gd name="connsiteX2" fmla="*/ 1315036 w 1315036"/>
              <a:gd name="connsiteY2" fmla="*/ 1059357 h 1900364"/>
              <a:gd name="connsiteX3" fmla="*/ 182354 w 1315036"/>
              <a:gd name="connsiteY3" fmla="*/ 1520483 h 1900364"/>
              <a:gd name="connsiteX0" fmla="*/ 776162 w 1315036"/>
              <a:gd name="connsiteY0" fmla="*/ 1900364 h 1900364"/>
              <a:gd name="connsiteX1" fmla="*/ 856923 w 1315036"/>
              <a:gd name="connsiteY1" fmla="*/ 103863 h 1900364"/>
              <a:gd name="connsiteX0" fmla="*/ 182354 w 1315036"/>
              <a:gd name="connsiteY0" fmla="*/ 1520483 h 1900364"/>
              <a:gd name="connsiteX1" fmla="*/ 444351 w 1315036"/>
              <a:gd name="connsiteY1" fmla="*/ 0 h 1900364"/>
              <a:gd name="connsiteX2" fmla="*/ 1315036 w 1315036"/>
              <a:gd name="connsiteY2" fmla="*/ 1059357 h 1900364"/>
              <a:gd name="connsiteX3" fmla="*/ 182354 w 1315036"/>
              <a:gd name="connsiteY3" fmla="*/ 1520483 h 1900364"/>
              <a:gd name="connsiteX0" fmla="*/ 776162 w 1315036"/>
              <a:gd name="connsiteY0" fmla="*/ 1900364 h 1900364"/>
              <a:gd name="connsiteX1" fmla="*/ 856923 w 1315036"/>
              <a:gd name="connsiteY1" fmla="*/ 103863 h 1900364"/>
              <a:gd name="connsiteX0" fmla="*/ 182354 w 1315036"/>
              <a:gd name="connsiteY0" fmla="*/ 1520483 h 1900364"/>
              <a:gd name="connsiteX1" fmla="*/ 444351 w 1315036"/>
              <a:gd name="connsiteY1" fmla="*/ 0 h 1900364"/>
              <a:gd name="connsiteX2" fmla="*/ 1315036 w 1315036"/>
              <a:gd name="connsiteY2" fmla="*/ 1059357 h 1900364"/>
              <a:gd name="connsiteX3" fmla="*/ 182354 w 1315036"/>
              <a:gd name="connsiteY3" fmla="*/ 1520483 h 1900364"/>
              <a:gd name="connsiteX0" fmla="*/ 776162 w 1315036"/>
              <a:gd name="connsiteY0" fmla="*/ 1900364 h 1900364"/>
              <a:gd name="connsiteX1" fmla="*/ 1179064 w 1315036"/>
              <a:gd name="connsiteY1" fmla="*/ 351920 h 1900364"/>
              <a:gd name="connsiteX0" fmla="*/ 182354 w 1315036"/>
              <a:gd name="connsiteY0" fmla="*/ 1520483 h 1920563"/>
              <a:gd name="connsiteX1" fmla="*/ 444351 w 1315036"/>
              <a:gd name="connsiteY1" fmla="*/ 0 h 1920563"/>
              <a:gd name="connsiteX2" fmla="*/ 1315036 w 1315036"/>
              <a:gd name="connsiteY2" fmla="*/ 1059357 h 1920563"/>
              <a:gd name="connsiteX3" fmla="*/ 182354 w 1315036"/>
              <a:gd name="connsiteY3" fmla="*/ 1520483 h 1920563"/>
              <a:gd name="connsiteX0" fmla="*/ 1070939 w 1315036"/>
              <a:gd name="connsiteY0" fmla="*/ 1920563 h 1920563"/>
              <a:gd name="connsiteX1" fmla="*/ 1179064 w 1315036"/>
              <a:gd name="connsiteY1" fmla="*/ 351920 h 1920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15036" h="1920563" stroke="0" extrusionOk="0">
                <a:moveTo>
                  <a:pt x="182354" y="1520483"/>
                </a:moveTo>
                <a:cubicBezTo>
                  <a:pt x="-169977" y="1041138"/>
                  <a:pt x="26757" y="419157"/>
                  <a:pt x="444351" y="0"/>
                </a:cubicBezTo>
                <a:lnTo>
                  <a:pt x="1315036" y="1059357"/>
                </a:lnTo>
                <a:cubicBezTo>
                  <a:pt x="937475" y="1213066"/>
                  <a:pt x="-271882" y="1102646"/>
                  <a:pt x="182354" y="1520483"/>
                </a:cubicBezTo>
                <a:close/>
              </a:path>
              <a:path w="1315036" h="1920563" fill="none">
                <a:moveTo>
                  <a:pt x="1070939" y="1920563"/>
                </a:moveTo>
                <a:cubicBezTo>
                  <a:pt x="718608" y="1441218"/>
                  <a:pt x="761470" y="771077"/>
                  <a:pt x="1179064" y="351920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5" name="Дуга 24"/>
          <p:cNvSpPr/>
          <p:nvPr/>
        </p:nvSpPr>
        <p:spPr>
          <a:xfrm rot="16845247">
            <a:off x="4233435" y="4657963"/>
            <a:ext cx="746920" cy="3128327"/>
          </a:xfrm>
          <a:custGeom>
            <a:avLst/>
            <a:gdLst>
              <a:gd name="connsiteX0" fmla="*/ 192978 w 1997177"/>
              <a:gd name="connsiteY0" fmla="*/ 2668575 h 3354811"/>
              <a:gd name="connsiteX1" fmla="*/ 2743 w 1997177"/>
              <a:gd name="connsiteY1" fmla="*/ 1553162 h 3354811"/>
              <a:gd name="connsiteX2" fmla="*/ 384896 w 1997177"/>
              <a:gd name="connsiteY2" fmla="*/ 354149 h 3354811"/>
              <a:gd name="connsiteX3" fmla="*/ 998589 w 1997177"/>
              <a:gd name="connsiteY3" fmla="*/ 1677406 h 3354811"/>
              <a:gd name="connsiteX4" fmla="*/ 192978 w 1997177"/>
              <a:gd name="connsiteY4" fmla="*/ 2668575 h 3354811"/>
              <a:gd name="connsiteX0" fmla="*/ 192978 w 1997177"/>
              <a:gd name="connsiteY0" fmla="*/ 2668575 h 3354811"/>
              <a:gd name="connsiteX1" fmla="*/ 2743 w 1997177"/>
              <a:gd name="connsiteY1" fmla="*/ 1553162 h 3354811"/>
              <a:gd name="connsiteX2" fmla="*/ 384896 w 1997177"/>
              <a:gd name="connsiteY2" fmla="*/ 354149 h 3354811"/>
              <a:gd name="connsiteX0" fmla="*/ 192979 w 998590"/>
              <a:gd name="connsiteY0" fmla="*/ 2314426 h 4171103"/>
              <a:gd name="connsiteX1" fmla="*/ 2744 w 998590"/>
              <a:gd name="connsiteY1" fmla="*/ 1199013 h 4171103"/>
              <a:gd name="connsiteX2" fmla="*/ 384897 w 998590"/>
              <a:gd name="connsiteY2" fmla="*/ 0 h 4171103"/>
              <a:gd name="connsiteX3" fmla="*/ 998590 w 998590"/>
              <a:gd name="connsiteY3" fmla="*/ 1323257 h 4171103"/>
              <a:gd name="connsiteX4" fmla="*/ 192979 w 998590"/>
              <a:gd name="connsiteY4" fmla="*/ 2314426 h 4171103"/>
              <a:gd name="connsiteX0" fmla="*/ 898957 w 998590"/>
              <a:gd name="connsiteY0" fmla="*/ 4171103 h 4171103"/>
              <a:gd name="connsiteX1" fmla="*/ 2744 w 998590"/>
              <a:gd name="connsiteY1" fmla="*/ 1199013 h 4171103"/>
              <a:gd name="connsiteX2" fmla="*/ 384897 w 998590"/>
              <a:gd name="connsiteY2" fmla="*/ 0 h 4171103"/>
              <a:gd name="connsiteX0" fmla="*/ 192979 w 998590"/>
              <a:gd name="connsiteY0" fmla="*/ 2314426 h 4171103"/>
              <a:gd name="connsiteX1" fmla="*/ 2744 w 998590"/>
              <a:gd name="connsiteY1" fmla="*/ 1199013 h 4171103"/>
              <a:gd name="connsiteX2" fmla="*/ 384897 w 998590"/>
              <a:gd name="connsiteY2" fmla="*/ 0 h 4171103"/>
              <a:gd name="connsiteX3" fmla="*/ 998590 w 998590"/>
              <a:gd name="connsiteY3" fmla="*/ 1323257 h 4171103"/>
              <a:gd name="connsiteX4" fmla="*/ 192979 w 998590"/>
              <a:gd name="connsiteY4" fmla="*/ 2314426 h 4171103"/>
              <a:gd name="connsiteX0" fmla="*/ 898957 w 998590"/>
              <a:gd name="connsiteY0" fmla="*/ 4171103 h 4171103"/>
              <a:gd name="connsiteX1" fmla="*/ 4229 w 998590"/>
              <a:gd name="connsiteY1" fmla="*/ 1388328 h 4171103"/>
              <a:gd name="connsiteX2" fmla="*/ 384897 w 998590"/>
              <a:gd name="connsiteY2" fmla="*/ 0 h 4171103"/>
              <a:gd name="connsiteX0" fmla="*/ 359648 w 995893"/>
              <a:gd name="connsiteY0" fmla="*/ 3342276 h 4171103"/>
              <a:gd name="connsiteX1" fmla="*/ 47 w 995893"/>
              <a:gd name="connsiteY1" fmla="*/ 1199013 h 4171103"/>
              <a:gd name="connsiteX2" fmla="*/ 382200 w 995893"/>
              <a:gd name="connsiteY2" fmla="*/ 0 h 4171103"/>
              <a:gd name="connsiteX3" fmla="*/ 995893 w 995893"/>
              <a:gd name="connsiteY3" fmla="*/ 1323257 h 4171103"/>
              <a:gd name="connsiteX4" fmla="*/ 359648 w 995893"/>
              <a:gd name="connsiteY4" fmla="*/ 3342276 h 4171103"/>
              <a:gd name="connsiteX0" fmla="*/ 896260 w 995893"/>
              <a:gd name="connsiteY0" fmla="*/ 4171103 h 4171103"/>
              <a:gd name="connsiteX1" fmla="*/ 1532 w 995893"/>
              <a:gd name="connsiteY1" fmla="*/ 1388328 h 4171103"/>
              <a:gd name="connsiteX2" fmla="*/ 382200 w 995893"/>
              <a:gd name="connsiteY2" fmla="*/ 0 h 4171103"/>
              <a:gd name="connsiteX0" fmla="*/ 384289 w 1020534"/>
              <a:gd name="connsiteY0" fmla="*/ 3342276 h 4171103"/>
              <a:gd name="connsiteX1" fmla="*/ 24688 w 1020534"/>
              <a:gd name="connsiteY1" fmla="*/ 1199013 h 4171103"/>
              <a:gd name="connsiteX2" fmla="*/ 406841 w 1020534"/>
              <a:gd name="connsiteY2" fmla="*/ 0 h 4171103"/>
              <a:gd name="connsiteX3" fmla="*/ 1020534 w 1020534"/>
              <a:gd name="connsiteY3" fmla="*/ 1323257 h 4171103"/>
              <a:gd name="connsiteX4" fmla="*/ 384289 w 1020534"/>
              <a:gd name="connsiteY4" fmla="*/ 3342276 h 4171103"/>
              <a:gd name="connsiteX0" fmla="*/ 920901 w 1020534"/>
              <a:gd name="connsiteY0" fmla="*/ 4171103 h 4171103"/>
              <a:gd name="connsiteX1" fmla="*/ 286 w 1020534"/>
              <a:gd name="connsiteY1" fmla="*/ 1660403 h 4171103"/>
              <a:gd name="connsiteX2" fmla="*/ 406841 w 1020534"/>
              <a:gd name="connsiteY2" fmla="*/ 0 h 4171103"/>
              <a:gd name="connsiteX0" fmla="*/ 359648 w 995893"/>
              <a:gd name="connsiteY0" fmla="*/ 3342276 h 4171103"/>
              <a:gd name="connsiteX1" fmla="*/ 47 w 995893"/>
              <a:gd name="connsiteY1" fmla="*/ 1199013 h 4171103"/>
              <a:gd name="connsiteX2" fmla="*/ 382200 w 995893"/>
              <a:gd name="connsiteY2" fmla="*/ 0 h 4171103"/>
              <a:gd name="connsiteX3" fmla="*/ 995893 w 995893"/>
              <a:gd name="connsiteY3" fmla="*/ 1323257 h 4171103"/>
              <a:gd name="connsiteX4" fmla="*/ 359648 w 995893"/>
              <a:gd name="connsiteY4" fmla="*/ 3342276 h 4171103"/>
              <a:gd name="connsiteX0" fmla="*/ 896260 w 995893"/>
              <a:gd name="connsiteY0" fmla="*/ 4171103 h 4171103"/>
              <a:gd name="connsiteX1" fmla="*/ 149903 w 995893"/>
              <a:gd name="connsiteY1" fmla="*/ 1670396 h 4171103"/>
              <a:gd name="connsiteX2" fmla="*/ 382200 w 995893"/>
              <a:gd name="connsiteY2" fmla="*/ 0 h 4171103"/>
              <a:gd name="connsiteX0" fmla="*/ 359648 w 995893"/>
              <a:gd name="connsiteY0" fmla="*/ 3342276 h 4171103"/>
              <a:gd name="connsiteX1" fmla="*/ 47 w 995893"/>
              <a:gd name="connsiteY1" fmla="*/ 1199013 h 4171103"/>
              <a:gd name="connsiteX2" fmla="*/ 382200 w 995893"/>
              <a:gd name="connsiteY2" fmla="*/ 0 h 4171103"/>
              <a:gd name="connsiteX3" fmla="*/ 995893 w 995893"/>
              <a:gd name="connsiteY3" fmla="*/ 1323257 h 4171103"/>
              <a:gd name="connsiteX4" fmla="*/ 359648 w 995893"/>
              <a:gd name="connsiteY4" fmla="*/ 3342276 h 4171103"/>
              <a:gd name="connsiteX0" fmla="*/ 896260 w 995893"/>
              <a:gd name="connsiteY0" fmla="*/ 4171103 h 4171103"/>
              <a:gd name="connsiteX1" fmla="*/ 149903 w 995893"/>
              <a:gd name="connsiteY1" fmla="*/ 1670396 h 4171103"/>
              <a:gd name="connsiteX2" fmla="*/ 382200 w 995893"/>
              <a:gd name="connsiteY2" fmla="*/ 0 h 4171103"/>
              <a:gd name="connsiteX0" fmla="*/ 359648 w 995893"/>
              <a:gd name="connsiteY0" fmla="*/ 3342276 h 4171103"/>
              <a:gd name="connsiteX1" fmla="*/ 47 w 995893"/>
              <a:gd name="connsiteY1" fmla="*/ 1199013 h 4171103"/>
              <a:gd name="connsiteX2" fmla="*/ 382200 w 995893"/>
              <a:gd name="connsiteY2" fmla="*/ 0 h 4171103"/>
              <a:gd name="connsiteX3" fmla="*/ 995893 w 995893"/>
              <a:gd name="connsiteY3" fmla="*/ 1323257 h 4171103"/>
              <a:gd name="connsiteX4" fmla="*/ 359648 w 995893"/>
              <a:gd name="connsiteY4" fmla="*/ 3342276 h 4171103"/>
              <a:gd name="connsiteX0" fmla="*/ 896260 w 995893"/>
              <a:gd name="connsiteY0" fmla="*/ 4171103 h 4171103"/>
              <a:gd name="connsiteX1" fmla="*/ 149903 w 995893"/>
              <a:gd name="connsiteY1" fmla="*/ 1670396 h 4171103"/>
              <a:gd name="connsiteX2" fmla="*/ 382200 w 995893"/>
              <a:gd name="connsiteY2" fmla="*/ 0 h 417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5893" h="4171103" stroke="0" extrusionOk="0">
                <a:moveTo>
                  <a:pt x="359648" y="3342276"/>
                </a:moveTo>
                <a:cubicBezTo>
                  <a:pt x="219265" y="3020322"/>
                  <a:pt x="-3712" y="1756059"/>
                  <a:pt x="47" y="1199013"/>
                </a:cubicBezTo>
                <a:cubicBezTo>
                  <a:pt x="3806" y="641967"/>
                  <a:pt x="159746" y="291106"/>
                  <a:pt x="382200" y="0"/>
                </a:cubicBezTo>
                <a:lnTo>
                  <a:pt x="995893" y="1323257"/>
                </a:lnTo>
                <a:lnTo>
                  <a:pt x="359648" y="3342276"/>
                </a:lnTo>
                <a:close/>
              </a:path>
              <a:path w="995893" h="4171103" fill="none">
                <a:moveTo>
                  <a:pt x="896260" y="4171103"/>
                </a:moveTo>
                <a:cubicBezTo>
                  <a:pt x="755877" y="3849149"/>
                  <a:pt x="491024" y="3775558"/>
                  <a:pt x="149903" y="1670396"/>
                </a:cubicBezTo>
                <a:cubicBezTo>
                  <a:pt x="110662" y="1062929"/>
                  <a:pt x="159746" y="291106"/>
                  <a:pt x="382200" y="0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8" name="Стрелка вправо с вырезом 27"/>
          <p:cNvSpPr/>
          <p:nvPr/>
        </p:nvSpPr>
        <p:spPr>
          <a:xfrm rot="16200000">
            <a:off x="3268660" y="2837187"/>
            <a:ext cx="1509228" cy="463748"/>
          </a:xfrm>
          <a:custGeom>
            <a:avLst/>
            <a:gdLst>
              <a:gd name="connsiteX0" fmla="*/ 0 w 1505726"/>
              <a:gd name="connsiteY0" fmla="*/ 154583 h 618331"/>
              <a:gd name="connsiteX1" fmla="*/ 1191929 w 1505726"/>
              <a:gd name="connsiteY1" fmla="*/ 154583 h 618331"/>
              <a:gd name="connsiteX2" fmla="*/ 1191929 w 1505726"/>
              <a:gd name="connsiteY2" fmla="*/ 0 h 618331"/>
              <a:gd name="connsiteX3" fmla="*/ 1505726 w 1505726"/>
              <a:gd name="connsiteY3" fmla="*/ 309166 h 618331"/>
              <a:gd name="connsiteX4" fmla="*/ 1191929 w 1505726"/>
              <a:gd name="connsiteY4" fmla="*/ 618331 h 618331"/>
              <a:gd name="connsiteX5" fmla="*/ 1191929 w 1505726"/>
              <a:gd name="connsiteY5" fmla="*/ 463748 h 618331"/>
              <a:gd name="connsiteX6" fmla="*/ 0 w 1505726"/>
              <a:gd name="connsiteY6" fmla="*/ 463748 h 618331"/>
              <a:gd name="connsiteX7" fmla="*/ 156898 w 1505726"/>
              <a:gd name="connsiteY7" fmla="*/ 309166 h 618331"/>
              <a:gd name="connsiteX8" fmla="*/ 0 w 1505726"/>
              <a:gd name="connsiteY8" fmla="*/ 154583 h 618331"/>
              <a:gd name="connsiteX0" fmla="*/ 0 w 1505726"/>
              <a:gd name="connsiteY0" fmla="*/ 154583 h 618331"/>
              <a:gd name="connsiteX1" fmla="*/ 1191929 w 1505726"/>
              <a:gd name="connsiteY1" fmla="*/ 154583 h 618331"/>
              <a:gd name="connsiteX2" fmla="*/ 1191929 w 1505726"/>
              <a:gd name="connsiteY2" fmla="*/ 0 h 618331"/>
              <a:gd name="connsiteX3" fmla="*/ 1505726 w 1505726"/>
              <a:gd name="connsiteY3" fmla="*/ 309166 h 618331"/>
              <a:gd name="connsiteX4" fmla="*/ 1191929 w 1505726"/>
              <a:gd name="connsiteY4" fmla="*/ 618331 h 618331"/>
              <a:gd name="connsiteX5" fmla="*/ 1191929 w 1505726"/>
              <a:gd name="connsiteY5" fmla="*/ 463748 h 618331"/>
              <a:gd name="connsiteX6" fmla="*/ 0 w 1505726"/>
              <a:gd name="connsiteY6" fmla="*/ 463748 h 618331"/>
              <a:gd name="connsiteX7" fmla="*/ 46831 w 1505726"/>
              <a:gd name="connsiteY7" fmla="*/ 309169 h 618331"/>
              <a:gd name="connsiteX8" fmla="*/ 0 w 1505726"/>
              <a:gd name="connsiteY8" fmla="*/ 154583 h 61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5726" h="618331">
                <a:moveTo>
                  <a:pt x="0" y="154583"/>
                </a:moveTo>
                <a:lnTo>
                  <a:pt x="1191929" y="154583"/>
                </a:lnTo>
                <a:lnTo>
                  <a:pt x="1191929" y="0"/>
                </a:lnTo>
                <a:lnTo>
                  <a:pt x="1505726" y="309166"/>
                </a:lnTo>
                <a:lnTo>
                  <a:pt x="1191929" y="618331"/>
                </a:lnTo>
                <a:lnTo>
                  <a:pt x="1191929" y="463748"/>
                </a:lnTo>
                <a:lnTo>
                  <a:pt x="0" y="463748"/>
                </a:lnTo>
                <a:lnTo>
                  <a:pt x="46831" y="309169"/>
                </a:lnTo>
                <a:lnTo>
                  <a:pt x="0" y="15458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7" name="Стрелка вправо с вырезом 26"/>
          <p:cNvSpPr/>
          <p:nvPr/>
        </p:nvSpPr>
        <p:spPr>
          <a:xfrm rot="1875806">
            <a:off x="1992552" y="2897731"/>
            <a:ext cx="1406083" cy="463748"/>
          </a:xfrm>
          <a:custGeom>
            <a:avLst/>
            <a:gdLst>
              <a:gd name="connsiteX0" fmla="*/ 0 w 1874777"/>
              <a:gd name="connsiteY0" fmla="*/ 154583 h 618331"/>
              <a:gd name="connsiteX1" fmla="*/ 1255753 w 1874777"/>
              <a:gd name="connsiteY1" fmla="*/ 154583 h 618331"/>
              <a:gd name="connsiteX2" fmla="*/ 1255753 w 1874777"/>
              <a:gd name="connsiteY2" fmla="*/ 0 h 618331"/>
              <a:gd name="connsiteX3" fmla="*/ 1874777 w 1874777"/>
              <a:gd name="connsiteY3" fmla="*/ 309166 h 618331"/>
              <a:gd name="connsiteX4" fmla="*/ 1255753 w 1874777"/>
              <a:gd name="connsiteY4" fmla="*/ 618331 h 618331"/>
              <a:gd name="connsiteX5" fmla="*/ 1255753 w 1874777"/>
              <a:gd name="connsiteY5" fmla="*/ 463748 h 618331"/>
              <a:gd name="connsiteX6" fmla="*/ 0 w 1874777"/>
              <a:gd name="connsiteY6" fmla="*/ 463748 h 618331"/>
              <a:gd name="connsiteX7" fmla="*/ 309512 w 1874777"/>
              <a:gd name="connsiteY7" fmla="*/ 309166 h 618331"/>
              <a:gd name="connsiteX8" fmla="*/ 0 w 1874777"/>
              <a:gd name="connsiteY8" fmla="*/ 154583 h 618331"/>
              <a:gd name="connsiteX0" fmla="*/ 0 w 1874777"/>
              <a:gd name="connsiteY0" fmla="*/ 154583 h 618331"/>
              <a:gd name="connsiteX1" fmla="*/ 1255753 w 1874777"/>
              <a:gd name="connsiteY1" fmla="*/ 154583 h 618331"/>
              <a:gd name="connsiteX2" fmla="*/ 1255753 w 1874777"/>
              <a:gd name="connsiteY2" fmla="*/ 0 h 618331"/>
              <a:gd name="connsiteX3" fmla="*/ 1874777 w 1874777"/>
              <a:gd name="connsiteY3" fmla="*/ 309166 h 618331"/>
              <a:gd name="connsiteX4" fmla="*/ 1255753 w 1874777"/>
              <a:gd name="connsiteY4" fmla="*/ 618331 h 618331"/>
              <a:gd name="connsiteX5" fmla="*/ 1255753 w 1874777"/>
              <a:gd name="connsiteY5" fmla="*/ 463748 h 618331"/>
              <a:gd name="connsiteX6" fmla="*/ 0 w 1874777"/>
              <a:gd name="connsiteY6" fmla="*/ 463748 h 618331"/>
              <a:gd name="connsiteX7" fmla="*/ 213620 w 1874777"/>
              <a:gd name="connsiteY7" fmla="*/ 298051 h 618331"/>
              <a:gd name="connsiteX8" fmla="*/ 0 w 1874777"/>
              <a:gd name="connsiteY8" fmla="*/ 154583 h 61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4777" h="618331">
                <a:moveTo>
                  <a:pt x="0" y="154583"/>
                </a:moveTo>
                <a:lnTo>
                  <a:pt x="1255753" y="154583"/>
                </a:lnTo>
                <a:lnTo>
                  <a:pt x="1255753" y="0"/>
                </a:lnTo>
                <a:lnTo>
                  <a:pt x="1874777" y="309166"/>
                </a:lnTo>
                <a:lnTo>
                  <a:pt x="1255753" y="618331"/>
                </a:lnTo>
                <a:lnTo>
                  <a:pt x="1255753" y="463748"/>
                </a:lnTo>
                <a:lnTo>
                  <a:pt x="0" y="463748"/>
                </a:lnTo>
                <a:lnTo>
                  <a:pt x="213620" y="298051"/>
                </a:lnTo>
                <a:lnTo>
                  <a:pt x="0" y="15458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Стрелка вправо с вырезом 28"/>
          <p:cNvSpPr/>
          <p:nvPr/>
        </p:nvSpPr>
        <p:spPr>
          <a:xfrm rot="19835960">
            <a:off x="4368785" y="3209070"/>
            <a:ext cx="1627437" cy="463748"/>
          </a:xfrm>
          <a:custGeom>
            <a:avLst/>
            <a:gdLst>
              <a:gd name="connsiteX0" fmla="*/ 0 w 2169916"/>
              <a:gd name="connsiteY0" fmla="*/ 154583 h 618331"/>
              <a:gd name="connsiteX1" fmla="*/ 1550892 w 2169916"/>
              <a:gd name="connsiteY1" fmla="*/ 154583 h 618331"/>
              <a:gd name="connsiteX2" fmla="*/ 1550892 w 2169916"/>
              <a:gd name="connsiteY2" fmla="*/ 0 h 618331"/>
              <a:gd name="connsiteX3" fmla="*/ 2169916 w 2169916"/>
              <a:gd name="connsiteY3" fmla="*/ 309166 h 618331"/>
              <a:gd name="connsiteX4" fmla="*/ 1550892 w 2169916"/>
              <a:gd name="connsiteY4" fmla="*/ 618331 h 618331"/>
              <a:gd name="connsiteX5" fmla="*/ 1550892 w 2169916"/>
              <a:gd name="connsiteY5" fmla="*/ 463748 h 618331"/>
              <a:gd name="connsiteX6" fmla="*/ 0 w 2169916"/>
              <a:gd name="connsiteY6" fmla="*/ 463748 h 618331"/>
              <a:gd name="connsiteX7" fmla="*/ 309512 w 2169916"/>
              <a:gd name="connsiteY7" fmla="*/ 309166 h 618331"/>
              <a:gd name="connsiteX8" fmla="*/ 0 w 2169916"/>
              <a:gd name="connsiteY8" fmla="*/ 154583 h 618331"/>
              <a:gd name="connsiteX0" fmla="*/ 0 w 2169916"/>
              <a:gd name="connsiteY0" fmla="*/ 154583 h 618331"/>
              <a:gd name="connsiteX1" fmla="*/ 1550892 w 2169916"/>
              <a:gd name="connsiteY1" fmla="*/ 154583 h 618331"/>
              <a:gd name="connsiteX2" fmla="*/ 1550892 w 2169916"/>
              <a:gd name="connsiteY2" fmla="*/ 0 h 618331"/>
              <a:gd name="connsiteX3" fmla="*/ 2169916 w 2169916"/>
              <a:gd name="connsiteY3" fmla="*/ 309166 h 618331"/>
              <a:gd name="connsiteX4" fmla="*/ 1550892 w 2169916"/>
              <a:gd name="connsiteY4" fmla="*/ 618331 h 618331"/>
              <a:gd name="connsiteX5" fmla="*/ 1550892 w 2169916"/>
              <a:gd name="connsiteY5" fmla="*/ 463748 h 618331"/>
              <a:gd name="connsiteX6" fmla="*/ 0 w 2169916"/>
              <a:gd name="connsiteY6" fmla="*/ 463748 h 618331"/>
              <a:gd name="connsiteX7" fmla="*/ 127800 w 2169916"/>
              <a:gd name="connsiteY7" fmla="*/ 303957 h 618331"/>
              <a:gd name="connsiteX8" fmla="*/ 0 w 2169916"/>
              <a:gd name="connsiteY8" fmla="*/ 154583 h 61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9916" h="618331">
                <a:moveTo>
                  <a:pt x="0" y="154583"/>
                </a:moveTo>
                <a:lnTo>
                  <a:pt x="1550892" y="154583"/>
                </a:lnTo>
                <a:lnTo>
                  <a:pt x="1550892" y="0"/>
                </a:lnTo>
                <a:lnTo>
                  <a:pt x="2169916" y="309166"/>
                </a:lnTo>
                <a:lnTo>
                  <a:pt x="1550892" y="618331"/>
                </a:lnTo>
                <a:lnTo>
                  <a:pt x="1550892" y="463748"/>
                </a:lnTo>
                <a:lnTo>
                  <a:pt x="0" y="463748"/>
                </a:lnTo>
                <a:lnTo>
                  <a:pt x="127800" y="303957"/>
                </a:lnTo>
                <a:lnTo>
                  <a:pt x="0" y="15458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0" name="Стрелка вправо с вырезом 29"/>
          <p:cNvSpPr/>
          <p:nvPr/>
        </p:nvSpPr>
        <p:spPr>
          <a:xfrm rot="1668760">
            <a:off x="4466901" y="4523527"/>
            <a:ext cx="1879977" cy="463748"/>
          </a:xfrm>
          <a:custGeom>
            <a:avLst/>
            <a:gdLst>
              <a:gd name="connsiteX0" fmla="*/ 0 w 1761768"/>
              <a:gd name="connsiteY0" fmla="*/ 154583 h 618331"/>
              <a:gd name="connsiteX1" fmla="*/ 1142744 w 1761768"/>
              <a:gd name="connsiteY1" fmla="*/ 154583 h 618331"/>
              <a:gd name="connsiteX2" fmla="*/ 1142744 w 1761768"/>
              <a:gd name="connsiteY2" fmla="*/ 0 h 618331"/>
              <a:gd name="connsiteX3" fmla="*/ 1761768 w 1761768"/>
              <a:gd name="connsiteY3" fmla="*/ 309166 h 618331"/>
              <a:gd name="connsiteX4" fmla="*/ 1142744 w 1761768"/>
              <a:gd name="connsiteY4" fmla="*/ 618331 h 618331"/>
              <a:gd name="connsiteX5" fmla="*/ 1142744 w 1761768"/>
              <a:gd name="connsiteY5" fmla="*/ 463748 h 618331"/>
              <a:gd name="connsiteX6" fmla="*/ 0 w 1761768"/>
              <a:gd name="connsiteY6" fmla="*/ 463748 h 618331"/>
              <a:gd name="connsiteX7" fmla="*/ 309512 w 1761768"/>
              <a:gd name="connsiteY7" fmla="*/ 309166 h 618331"/>
              <a:gd name="connsiteX8" fmla="*/ 0 w 1761768"/>
              <a:gd name="connsiteY8" fmla="*/ 154583 h 618331"/>
              <a:gd name="connsiteX0" fmla="*/ 0 w 1761768"/>
              <a:gd name="connsiteY0" fmla="*/ 154583 h 618331"/>
              <a:gd name="connsiteX1" fmla="*/ 1142744 w 1761768"/>
              <a:gd name="connsiteY1" fmla="*/ 154583 h 618331"/>
              <a:gd name="connsiteX2" fmla="*/ 1142744 w 1761768"/>
              <a:gd name="connsiteY2" fmla="*/ 0 h 618331"/>
              <a:gd name="connsiteX3" fmla="*/ 1761768 w 1761768"/>
              <a:gd name="connsiteY3" fmla="*/ 309166 h 618331"/>
              <a:gd name="connsiteX4" fmla="*/ 1142744 w 1761768"/>
              <a:gd name="connsiteY4" fmla="*/ 618331 h 618331"/>
              <a:gd name="connsiteX5" fmla="*/ 1142744 w 1761768"/>
              <a:gd name="connsiteY5" fmla="*/ 463748 h 618331"/>
              <a:gd name="connsiteX6" fmla="*/ 0 w 1761768"/>
              <a:gd name="connsiteY6" fmla="*/ 463748 h 618331"/>
              <a:gd name="connsiteX7" fmla="*/ 78431 w 1761768"/>
              <a:gd name="connsiteY7" fmla="*/ 306624 h 618331"/>
              <a:gd name="connsiteX8" fmla="*/ 0 w 1761768"/>
              <a:gd name="connsiteY8" fmla="*/ 154583 h 61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1768" h="618331">
                <a:moveTo>
                  <a:pt x="0" y="154583"/>
                </a:moveTo>
                <a:lnTo>
                  <a:pt x="1142744" y="154583"/>
                </a:lnTo>
                <a:lnTo>
                  <a:pt x="1142744" y="0"/>
                </a:lnTo>
                <a:lnTo>
                  <a:pt x="1761768" y="309166"/>
                </a:lnTo>
                <a:lnTo>
                  <a:pt x="1142744" y="618331"/>
                </a:lnTo>
                <a:lnTo>
                  <a:pt x="1142744" y="463748"/>
                </a:lnTo>
                <a:lnTo>
                  <a:pt x="0" y="463748"/>
                </a:lnTo>
                <a:lnTo>
                  <a:pt x="78431" y="306624"/>
                </a:lnTo>
                <a:lnTo>
                  <a:pt x="0" y="15458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1" name="Стрелка вправо с вырезом 30"/>
          <p:cNvSpPr/>
          <p:nvPr/>
        </p:nvSpPr>
        <p:spPr>
          <a:xfrm rot="9678295">
            <a:off x="2155009" y="4486235"/>
            <a:ext cx="1627664" cy="463748"/>
          </a:xfrm>
          <a:custGeom>
            <a:avLst/>
            <a:gdLst>
              <a:gd name="connsiteX0" fmla="*/ 0 w 1623200"/>
              <a:gd name="connsiteY0" fmla="*/ 154583 h 618331"/>
              <a:gd name="connsiteX1" fmla="*/ 1004176 w 1623200"/>
              <a:gd name="connsiteY1" fmla="*/ 154583 h 618331"/>
              <a:gd name="connsiteX2" fmla="*/ 1004176 w 1623200"/>
              <a:gd name="connsiteY2" fmla="*/ 0 h 618331"/>
              <a:gd name="connsiteX3" fmla="*/ 1623200 w 1623200"/>
              <a:gd name="connsiteY3" fmla="*/ 309166 h 618331"/>
              <a:gd name="connsiteX4" fmla="*/ 1004176 w 1623200"/>
              <a:gd name="connsiteY4" fmla="*/ 618331 h 618331"/>
              <a:gd name="connsiteX5" fmla="*/ 1004176 w 1623200"/>
              <a:gd name="connsiteY5" fmla="*/ 463748 h 618331"/>
              <a:gd name="connsiteX6" fmla="*/ 0 w 1623200"/>
              <a:gd name="connsiteY6" fmla="*/ 463748 h 618331"/>
              <a:gd name="connsiteX7" fmla="*/ 309512 w 1623200"/>
              <a:gd name="connsiteY7" fmla="*/ 309166 h 618331"/>
              <a:gd name="connsiteX8" fmla="*/ 0 w 1623200"/>
              <a:gd name="connsiteY8" fmla="*/ 154583 h 618331"/>
              <a:gd name="connsiteX0" fmla="*/ 0 w 1623200"/>
              <a:gd name="connsiteY0" fmla="*/ 154583 h 618331"/>
              <a:gd name="connsiteX1" fmla="*/ 1004176 w 1623200"/>
              <a:gd name="connsiteY1" fmla="*/ 154583 h 618331"/>
              <a:gd name="connsiteX2" fmla="*/ 1004176 w 1623200"/>
              <a:gd name="connsiteY2" fmla="*/ 0 h 618331"/>
              <a:gd name="connsiteX3" fmla="*/ 1623200 w 1623200"/>
              <a:gd name="connsiteY3" fmla="*/ 309166 h 618331"/>
              <a:gd name="connsiteX4" fmla="*/ 1004176 w 1623200"/>
              <a:gd name="connsiteY4" fmla="*/ 618331 h 618331"/>
              <a:gd name="connsiteX5" fmla="*/ 1004176 w 1623200"/>
              <a:gd name="connsiteY5" fmla="*/ 463748 h 618331"/>
              <a:gd name="connsiteX6" fmla="*/ 0 w 1623200"/>
              <a:gd name="connsiteY6" fmla="*/ 463748 h 618331"/>
              <a:gd name="connsiteX7" fmla="*/ 49794 w 1623200"/>
              <a:gd name="connsiteY7" fmla="*/ 310664 h 618331"/>
              <a:gd name="connsiteX8" fmla="*/ 0 w 1623200"/>
              <a:gd name="connsiteY8" fmla="*/ 154583 h 61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3200" h="618331">
                <a:moveTo>
                  <a:pt x="0" y="154583"/>
                </a:moveTo>
                <a:lnTo>
                  <a:pt x="1004176" y="154583"/>
                </a:lnTo>
                <a:lnTo>
                  <a:pt x="1004176" y="0"/>
                </a:lnTo>
                <a:lnTo>
                  <a:pt x="1623200" y="309166"/>
                </a:lnTo>
                <a:lnTo>
                  <a:pt x="1004176" y="618331"/>
                </a:lnTo>
                <a:lnTo>
                  <a:pt x="1004176" y="463748"/>
                </a:lnTo>
                <a:lnTo>
                  <a:pt x="0" y="463748"/>
                </a:lnTo>
                <a:lnTo>
                  <a:pt x="49794" y="310664"/>
                </a:lnTo>
                <a:lnTo>
                  <a:pt x="0" y="15458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2" name="TextBox 31"/>
          <p:cNvSpPr txBox="1"/>
          <p:nvPr/>
        </p:nvSpPr>
        <p:spPr>
          <a:xfrm>
            <a:off x="125464" y="993377"/>
            <a:ext cx="1338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 i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sz="900" dirty="0"/>
              <a:t>Объем ТКО </a:t>
            </a:r>
          </a:p>
          <a:p>
            <a:r>
              <a:rPr lang="ru-RU" sz="900" dirty="0"/>
              <a:t>3806 </a:t>
            </a:r>
            <a:r>
              <a:rPr lang="ru-RU" sz="900" dirty="0"/>
              <a:t>тыс. куб. м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3609300" y="3022527"/>
            <a:ext cx="12142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1592 млн руб.</a:t>
            </a:r>
            <a:endParaRPr lang="ru-RU" sz="105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 rot="19826753">
            <a:off x="4302335" y="3568711"/>
            <a:ext cx="17098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25" i="1" dirty="0">
                <a:solidFill>
                  <a:schemeClr val="accent5">
                    <a:lumMod val="75000"/>
                  </a:schemeClr>
                </a:solidFill>
              </a:rPr>
              <a:t>(будут учтены по факту)</a:t>
            </a:r>
            <a:endParaRPr lang="ru-RU" sz="825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907638">
            <a:off x="2205409" y="3069241"/>
            <a:ext cx="12634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Плата за ТКО</a:t>
            </a:r>
            <a:endParaRPr lang="ru-RU" sz="1050" dirty="0"/>
          </a:p>
        </p:txBody>
      </p:sp>
      <p:sp>
        <p:nvSpPr>
          <p:cNvPr id="36" name="TextBox 35"/>
          <p:cNvSpPr txBox="1"/>
          <p:nvPr/>
        </p:nvSpPr>
        <p:spPr>
          <a:xfrm rot="1654526">
            <a:off x="4484632" y="4665698"/>
            <a:ext cx="19366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Оплата за транспорт</a:t>
            </a:r>
            <a:endParaRPr lang="ru-RU" sz="1050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3271142" y="2955574"/>
            <a:ext cx="14822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Оплата за транспорт</a:t>
            </a:r>
            <a:endParaRPr lang="ru-RU" sz="1050" dirty="0"/>
          </a:p>
        </p:txBody>
      </p:sp>
      <p:sp>
        <p:nvSpPr>
          <p:cNvPr id="38" name="TextBox 37"/>
          <p:cNvSpPr txBox="1"/>
          <p:nvPr/>
        </p:nvSpPr>
        <p:spPr>
          <a:xfrm rot="20466691">
            <a:off x="2214003" y="4527025"/>
            <a:ext cx="18170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Оплата за захоронение</a:t>
            </a:r>
            <a:endParaRPr lang="ru-RU" sz="1050" dirty="0"/>
          </a:p>
        </p:txBody>
      </p:sp>
      <p:sp>
        <p:nvSpPr>
          <p:cNvPr id="39" name="TextBox 38"/>
          <p:cNvSpPr txBox="1"/>
          <p:nvPr/>
        </p:nvSpPr>
        <p:spPr>
          <a:xfrm rot="19836773">
            <a:off x="4428783" y="3293775"/>
            <a:ext cx="15694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Оплата за сортировку</a:t>
            </a:r>
            <a:endParaRPr lang="ru-RU" sz="1050" dirty="0"/>
          </a:p>
        </p:txBody>
      </p:sp>
      <p:sp>
        <p:nvSpPr>
          <p:cNvPr id="40" name="TextBox 39"/>
          <p:cNvSpPr txBox="1"/>
          <p:nvPr/>
        </p:nvSpPr>
        <p:spPr>
          <a:xfrm rot="20495091">
            <a:off x="2662714" y="4716202"/>
            <a:ext cx="11493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млн. руб.</a:t>
            </a:r>
            <a:endParaRPr lang="ru-RU" sz="1050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 rot="1829750">
            <a:off x="1793360" y="3095367"/>
            <a:ext cx="12500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2252 млн. руб.</a:t>
            </a:r>
            <a:endParaRPr lang="ru-RU" sz="105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Стрелка вправо с вырезом 47"/>
          <p:cNvSpPr/>
          <p:nvPr/>
        </p:nvSpPr>
        <p:spPr>
          <a:xfrm rot="11251754">
            <a:off x="2022651" y="3690652"/>
            <a:ext cx="1603634" cy="563911"/>
          </a:xfrm>
          <a:custGeom>
            <a:avLst/>
            <a:gdLst>
              <a:gd name="connsiteX0" fmla="*/ 0 w 2138178"/>
              <a:gd name="connsiteY0" fmla="*/ 187970 h 751881"/>
              <a:gd name="connsiteX1" fmla="*/ 1385455 w 2138178"/>
              <a:gd name="connsiteY1" fmla="*/ 187970 h 751881"/>
              <a:gd name="connsiteX2" fmla="*/ 1385455 w 2138178"/>
              <a:gd name="connsiteY2" fmla="*/ 0 h 751881"/>
              <a:gd name="connsiteX3" fmla="*/ 2138178 w 2138178"/>
              <a:gd name="connsiteY3" fmla="*/ 375941 h 751881"/>
              <a:gd name="connsiteX4" fmla="*/ 1385455 w 2138178"/>
              <a:gd name="connsiteY4" fmla="*/ 751881 h 751881"/>
              <a:gd name="connsiteX5" fmla="*/ 1385455 w 2138178"/>
              <a:gd name="connsiteY5" fmla="*/ 563911 h 751881"/>
              <a:gd name="connsiteX6" fmla="*/ 0 w 2138178"/>
              <a:gd name="connsiteY6" fmla="*/ 563911 h 751881"/>
              <a:gd name="connsiteX7" fmla="*/ 376362 w 2138178"/>
              <a:gd name="connsiteY7" fmla="*/ 375941 h 751881"/>
              <a:gd name="connsiteX8" fmla="*/ 0 w 2138178"/>
              <a:gd name="connsiteY8" fmla="*/ 187970 h 751881"/>
              <a:gd name="connsiteX0" fmla="*/ 0 w 2138178"/>
              <a:gd name="connsiteY0" fmla="*/ 187970 h 751881"/>
              <a:gd name="connsiteX1" fmla="*/ 1385455 w 2138178"/>
              <a:gd name="connsiteY1" fmla="*/ 187970 h 751881"/>
              <a:gd name="connsiteX2" fmla="*/ 1385455 w 2138178"/>
              <a:gd name="connsiteY2" fmla="*/ 0 h 751881"/>
              <a:gd name="connsiteX3" fmla="*/ 2138178 w 2138178"/>
              <a:gd name="connsiteY3" fmla="*/ 375941 h 751881"/>
              <a:gd name="connsiteX4" fmla="*/ 1385455 w 2138178"/>
              <a:gd name="connsiteY4" fmla="*/ 751881 h 751881"/>
              <a:gd name="connsiteX5" fmla="*/ 1385455 w 2138178"/>
              <a:gd name="connsiteY5" fmla="*/ 563911 h 751881"/>
              <a:gd name="connsiteX6" fmla="*/ 0 w 2138178"/>
              <a:gd name="connsiteY6" fmla="*/ 563911 h 751881"/>
              <a:gd name="connsiteX7" fmla="*/ 134683 w 2138178"/>
              <a:gd name="connsiteY7" fmla="*/ 356642 h 751881"/>
              <a:gd name="connsiteX8" fmla="*/ 0 w 2138178"/>
              <a:gd name="connsiteY8" fmla="*/ 187970 h 7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8178" h="751881">
                <a:moveTo>
                  <a:pt x="0" y="187970"/>
                </a:moveTo>
                <a:lnTo>
                  <a:pt x="1385455" y="187970"/>
                </a:lnTo>
                <a:lnTo>
                  <a:pt x="1385455" y="0"/>
                </a:lnTo>
                <a:lnTo>
                  <a:pt x="2138178" y="375941"/>
                </a:lnTo>
                <a:lnTo>
                  <a:pt x="1385455" y="751881"/>
                </a:lnTo>
                <a:lnTo>
                  <a:pt x="1385455" y="563911"/>
                </a:lnTo>
                <a:lnTo>
                  <a:pt x="0" y="563911"/>
                </a:lnTo>
                <a:lnTo>
                  <a:pt x="134683" y="356642"/>
                </a:lnTo>
                <a:lnTo>
                  <a:pt x="0" y="18797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9" name="TextBox 48"/>
          <p:cNvSpPr txBox="1"/>
          <p:nvPr/>
        </p:nvSpPr>
        <p:spPr>
          <a:xfrm rot="441394">
            <a:off x="2229687" y="3701147"/>
            <a:ext cx="19066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Оплата абонентской службе, покупка контейнеров, </a:t>
            </a:r>
          </a:p>
          <a:p>
            <a:r>
              <a:rPr lang="ru-RU" sz="900" dirty="0"/>
              <a:t>банковская гарантия …</a:t>
            </a:r>
            <a:endParaRPr lang="ru-RU" sz="900" dirty="0"/>
          </a:p>
        </p:txBody>
      </p:sp>
      <p:sp>
        <p:nvSpPr>
          <p:cNvPr id="50" name="TextBox 49"/>
          <p:cNvSpPr txBox="1"/>
          <p:nvPr/>
        </p:nvSpPr>
        <p:spPr>
          <a:xfrm rot="456970">
            <a:off x="2322395" y="4070279"/>
            <a:ext cx="12045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240 млн. руб.</a:t>
            </a:r>
            <a:endParaRPr lang="ru-RU" sz="1050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892" y="2999539"/>
            <a:ext cx="724425" cy="618478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0336" flipH="1">
            <a:off x="131593" y="3443382"/>
            <a:ext cx="885029" cy="663772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5522296" y="1043422"/>
            <a:ext cx="3521507" cy="5886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solidFill>
                  <a:schemeClr val="accent5">
                    <a:lumMod val="75000"/>
                  </a:schemeClr>
                </a:solidFill>
              </a:rPr>
              <a:t>ТАРИФ = </a:t>
            </a:r>
            <a:r>
              <a:rPr lang="ru-RU" sz="1350" b="1" dirty="0" err="1">
                <a:solidFill>
                  <a:schemeClr val="accent5">
                    <a:lumMod val="75000"/>
                  </a:schemeClr>
                </a:solidFill>
              </a:rPr>
              <a:t>НВВ</a:t>
            </a:r>
            <a:r>
              <a:rPr lang="ru-RU" b="1" baseline="-10000" dirty="0" err="1">
                <a:solidFill>
                  <a:schemeClr val="accent5">
                    <a:lumMod val="75000"/>
                  </a:schemeClr>
                </a:solidFill>
              </a:rPr>
              <a:t>ро</a:t>
            </a:r>
            <a:r>
              <a:rPr lang="ru-RU" sz="1350" b="1" dirty="0">
                <a:solidFill>
                  <a:schemeClr val="accent5">
                    <a:lumMod val="75000"/>
                  </a:schemeClr>
                </a:solidFill>
              </a:rPr>
              <a:t> / </a:t>
            </a:r>
            <a:r>
              <a:rPr lang="ru-RU" sz="1350" b="1" dirty="0" err="1">
                <a:solidFill>
                  <a:schemeClr val="accent5">
                    <a:lumMod val="75000"/>
                  </a:schemeClr>
                </a:solidFill>
              </a:rPr>
              <a:t>Объем</a:t>
            </a:r>
            <a:r>
              <a:rPr lang="ru-RU" b="1" baseline="-10000" dirty="0" err="1">
                <a:solidFill>
                  <a:schemeClr val="accent5">
                    <a:lumMod val="75000"/>
                  </a:schemeClr>
                </a:solidFill>
              </a:rPr>
              <a:t>тко</a:t>
            </a:r>
            <a:r>
              <a:rPr lang="ru-RU" sz="1350" b="1" dirty="0">
                <a:solidFill>
                  <a:schemeClr val="accent5">
                    <a:lumMod val="75000"/>
                  </a:schemeClr>
                </a:solidFill>
              </a:rPr>
              <a:t> =</a:t>
            </a:r>
          </a:p>
          <a:p>
            <a:pPr algn="ctr"/>
            <a:endParaRPr lang="ru-RU" sz="525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1350" b="1" dirty="0">
                <a:solidFill>
                  <a:schemeClr val="accent5">
                    <a:lumMod val="75000"/>
                  </a:schemeClr>
                </a:solidFill>
              </a:rPr>
              <a:t>= 2252 / 3806 = 591,69 руб./куб. м</a:t>
            </a:r>
            <a:endParaRPr lang="ru-RU" sz="135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919236" y="1156455"/>
            <a:ext cx="344578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37185" algn="just"/>
            <a:r>
              <a:rPr lang="ru-RU" kern="900" dirty="0">
                <a:solidFill>
                  <a:srgbClr val="2F5597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4890724"/>
            <a:ext cx="4572000" cy="34624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>
              <a:buNone/>
            </a:pPr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1" y="181623"/>
            <a:ext cx="797898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1" y="0"/>
            <a:ext cx="9035773" cy="49642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sp>
        <p:nvSpPr>
          <p:cNvPr id="41" name="Прямоугольник 40"/>
          <p:cNvSpPr/>
          <p:nvPr/>
        </p:nvSpPr>
        <p:spPr>
          <a:xfrm>
            <a:off x="72446" y="157156"/>
            <a:ext cx="24081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Агентство по тарифам и ценам </a:t>
            </a: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Архангельской области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110990"/>
            <a:ext cx="705606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ТАРИФЫ НА УСЛУГУ ПО ОБРАЩЕНИЮ С </a:t>
            </a:r>
            <a:r>
              <a:rPr lang="ru-RU" sz="1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ТКО В </a:t>
            </a:r>
            <a:r>
              <a:rPr lang="ru-RU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СУБЪЕКТАХ СЗФО</a:t>
            </a: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="" xmlns:a16="http://schemas.microsoft.com/office/drawing/2014/main" id="{FD6C8FF7-3B24-4AB6-B0EC-53795AB5EE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6483697"/>
              </p:ext>
            </p:extLst>
          </p:nvPr>
        </p:nvGraphicFramePr>
        <p:xfrm>
          <a:off x="72446" y="3645024"/>
          <a:ext cx="8963618" cy="278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6" name="Диаграмма 45">
            <a:extLst>
              <a:ext uri="{FF2B5EF4-FFF2-40B4-BE49-F238E27FC236}">
                <a16:creationId xmlns="" xmlns:a16="http://schemas.microsoft.com/office/drawing/2014/main" id="{F804BA04-24D2-4762-AA77-6873B14B69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1278160"/>
              </p:ext>
            </p:extLst>
          </p:nvPr>
        </p:nvGraphicFramePr>
        <p:xfrm>
          <a:off x="72446" y="560534"/>
          <a:ext cx="9033257" cy="286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8" name="TextBox 1"/>
          <p:cNvSpPr txBox="1"/>
          <p:nvPr/>
        </p:nvSpPr>
        <p:spPr>
          <a:xfrm>
            <a:off x="179512" y="621379"/>
            <a:ext cx="6371763" cy="52322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914400" rtl="0" eaLnBrk="1" latinLnBrk="0" hangingPunct="1">
              <a:spcBef>
                <a:spcPct val="0"/>
              </a:spcBef>
            </a:pPr>
            <a:r>
              <a:rPr lang="ru-RU" sz="1400" b="1" u="sng" kern="12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ЭО</a:t>
            </a:r>
            <a:r>
              <a:rPr lang="ru-RU" sz="1400" b="1" kern="12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тариф </a:t>
            </a:r>
            <a:r>
              <a:rPr lang="ru-RU" sz="1400" b="1" kern="12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услугу регионального оператора на 2021 </a:t>
            </a:r>
            <a:r>
              <a:rPr lang="ru-RU" sz="1400" b="1" kern="1200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</a:t>
            </a:r>
          </a:p>
          <a:p>
            <a:pPr marL="0" algn="ctr" defTabSz="914400" rtl="0" eaLnBrk="1" latinLnBrk="0" hangingPunct="1">
              <a:spcBef>
                <a:spcPct val="0"/>
              </a:spcBef>
            </a:pPr>
            <a:r>
              <a:rPr lang="ru-RU" sz="1400" b="1" kern="1200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полугодиям), </a:t>
            </a:r>
            <a:r>
              <a:rPr lang="ru-RU" sz="1400" b="1" kern="12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руб./куб</a:t>
            </a:r>
            <a:r>
              <a:rPr lang="ru-RU" sz="1400" b="1" kern="1200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м</a:t>
            </a:r>
            <a:endParaRPr lang="ru-RU" sz="1400" b="1" kern="1200" dirty="0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1"/>
          <p:cNvSpPr txBox="1"/>
          <p:nvPr/>
        </p:nvSpPr>
        <p:spPr>
          <a:xfrm>
            <a:off x="72447" y="3466795"/>
            <a:ext cx="6371762" cy="52322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indent="0" algn="ctr">
              <a:spcBef>
                <a:spcPct val="0"/>
              </a:spcBef>
              <a:defRPr sz="1400" b="1" u="sng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Тариф</a:t>
            </a:r>
            <a:r>
              <a:rPr lang="ru-RU" dirty="0"/>
              <a:t> на услугу регионального оператора на 2021 год </a:t>
            </a:r>
            <a:endParaRPr lang="ru-RU" dirty="0" smtClean="0"/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для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населения </a:t>
            </a:r>
            <a:r>
              <a:rPr lang="ru-RU" dirty="0"/>
              <a:t>(по полугодиям), руб./куб.м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9913" y="6305500"/>
            <a:ext cx="5256152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Плановая дельта на 2021 г - 157 млн руб.</a:t>
            </a:r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2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44824"/>
            <a:ext cx="763284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ВНИМАНИЕ!</a:t>
            </a:r>
          </a:p>
          <a:p>
            <a:pPr algn="ctr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/>
          </a:p>
          <a:p>
            <a:pPr algn="ctr"/>
            <a:r>
              <a:rPr lang="en-US" sz="1400" dirty="0"/>
              <a:t>https://tarif29.ru.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27308</TotalTime>
  <Words>515</Words>
  <Application>Microsoft Office PowerPoint</Application>
  <PresentationFormat>Экран (4:3)</PresentationFormat>
  <Paragraphs>179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Narrow</vt:lpstr>
      <vt:lpstr>Calibri</vt:lpstr>
      <vt:lpstr>Tahoma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 СТРУКТУРА ТАРИФА РЕГИОНАЛЬНОГО ОПЕРАТОРА НА 2021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Заочинская Елена Вадимовна</dc:creator>
  <cp:lastModifiedBy>Попова Елена Алексеевна</cp:lastModifiedBy>
  <cp:revision>1177</cp:revision>
  <cp:lastPrinted>2021-03-25T07:02:35Z</cp:lastPrinted>
  <dcterms:created xsi:type="dcterms:W3CDTF">2013-04-09T06:25:29Z</dcterms:created>
  <dcterms:modified xsi:type="dcterms:W3CDTF">2021-03-25T07:02:43Z</dcterms:modified>
</cp:coreProperties>
</file>