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351" r:id="rId2"/>
    <p:sldId id="352" r:id="rId3"/>
    <p:sldId id="364" r:id="rId4"/>
    <p:sldId id="354" r:id="rId5"/>
    <p:sldId id="396" r:id="rId6"/>
    <p:sldId id="410" r:id="rId7"/>
    <p:sldId id="397" r:id="rId8"/>
    <p:sldId id="398" r:id="rId9"/>
    <p:sldId id="399" r:id="rId10"/>
    <p:sldId id="400" r:id="rId11"/>
    <p:sldId id="401" r:id="rId12"/>
    <p:sldId id="402" r:id="rId13"/>
    <p:sldId id="409" r:id="rId14"/>
    <p:sldId id="407" r:id="rId15"/>
    <p:sldId id="408" r:id="rId16"/>
    <p:sldId id="343" r:id="rId17"/>
  </p:sldIdLst>
  <p:sldSz cx="12192000" cy="6858000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FF"/>
    <a:srgbClr val="A50021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327" autoAdjust="0"/>
  </p:normalViewPr>
  <p:slideViewPr>
    <p:cSldViewPr>
      <p:cViewPr varScale="1">
        <p:scale>
          <a:sx n="55" d="100"/>
          <a:sy n="55" d="100"/>
        </p:scale>
        <p:origin x="-1714" y="-8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.menshikova\Desktop\&#1082;%20&#1087;&#1088;&#1072;&#1074;&#1080;&#1090;&#1077;&#1083;&#1100;&#1089;&#1090;&#1074;&#1077;&#1085;&#1085;&#1086;&#1084;&#1091;%20&#1095;&#1072;&#1089;&#109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7382967549060227E-3"/>
          <c:y val="0"/>
          <c:w val="0.9843901723762295"/>
          <c:h val="0.7399160809427952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Федеральная льгота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0.129389171043314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523,0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54-4B25-83C7-7F530E2E3506}"/>
                </c:ext>
              </c:extLst>
            </c:dLbl>
            <c:dLbl>
              <c:idx val="1"/>
              <c:layout>
                <c:manualLayout>
                  <c:x val="-1.0740029468272983E-3"/>
                  <c:y val="0.1401716019635910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54-4B25-83C7-7F530E2E3506}"/>
                </c:ext>
              </c:extLst>
            </c:dLbl>
            <c:dLbl>
              <c:idx val="2"/>
              <c:layout>
                <c:manualLayout>
                  <c:x val="0"/>
                  <c:y val="0.1473598892437751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54-4B25-83C7-7F530E2E3506}"/>
                </c:ext>
              </c:extLst>
            </c:dLbl>
            <c:dLbl>
              <c:idx val="3"/>
              <c:layout>
                <c:manualLayout>
                  <c:x val="0"/>
                  <c:y val="0.147359889243775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525,68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54-4B25-83C7-7F530E2E3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Лист1!$A$3:$A$6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Лист1!$B$3:$B$6</c:f>
              <c:numCache>
                <c:formatCode>#,##0.00</c:formatCode>
                <c:ptCount val="4"/>
                <c:pt idx="0">
                  <c:v>523</c:v>
                </c:pt>
                <c:pt idx="1">
                  <c:v>500.3</c:v>
                </c:pt>
                <c:pt idx="2">
                  <c:v>525.67999999999995</c:v>
                </c:pt>
                <c:pt idx="3">
                  <c:v>599.5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EC-4717-91CC-D283DCB3B542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Региональная льгота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1.0740029468272983E-3"/>
                  <c:y val="0.154548176523959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54-4B25-83C7-7F530E2E3506}"/>
                </c:ext>
              </c:extLst>
            </c:dLbl>
            <c:dLbl>
              <c:idx val="1"/>
              <c:layout>
                <c:manualLayout>
                  <c:x val="4.2960117873091924E-3"/>
                  <c:y val="0.1293891710433148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54-4B25-83C7-7F530E2E3506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54-4B25-83C7-7F530E2E3506}"/>
                </c:ext>
              </c:extLst>
            </c:dLbl>
            <c:dLbl>
              <c:idx val="3"/>
              <c:layout>
                <c:manualLayout>
                  <c:x val="0"/>
                  <c:y val="0.194083756564972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1 585,0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54-4B25-83C7-7F530E2E3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Лист1!$A$3:$A$6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Лист1!$C$3:$C$6</c:f>
              <c:numCache>
                <c:formatCode>#,##0.00</c:formatCode>
                <c:ptCount val="4"/>
                <c:pt idx="0">
                  <c:v>1040.5999999999999</c:v>
                </c:pt>
                <c:pt idx="1">
                  <c:v>1497</c:v>
                </c:pt>
                <c:pt idx="2">
                  <c:v>1936.96</c:v>
                </c:pt>
                <c:pt idx="3">
                  <c:v>1585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9EC-4717-91CC-D283DCB3B542}"/>
            </c:ext>
          </c:extLst>
        </c:ser>
        <c:dLbls/>
        <c:gapWidth val="75"/>
        <c:axId val="130672896"/>
        <c:axId val="130547712"/>
      </c:barChart>
      <c:lineChart>
        <c:grouping val="standard"/>
        <c:ser>
          <c:idx val="3"/>
          <c:order val="2"/>
          <c:tx>
            <c:strRef>
              <c:f>Лист1!$E$2</c:f>
              <c:strCache>
                <c:ptCount val="1"/>
                <c:pt idx="0">
                  <c:v>Региональная льгота3</c:v>
                </c:pt>
              </c:strCache>
            </c:strRef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 w="3175" cap="rnd">
                <a:headEnd w="sm" len="sm"/>
              </a:ln>
            </c:spPr>
          </c:marker>
          <c:dPt>
            <c:idx val="1"/>
            <c:spPr>
              <a:ln w="381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49C-48FD-8F33-947D3D19F78B}"/>
              </c:ext>
            </c:extLst>
          </c:dPt>
          <c:dPt>
            <c:idx val="2"/>
            <c:spPr>
              <a:ln w="381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9C-48FD-8F33-947D3D19F78B}"/>
              </c:ext>
            </c:extLst>
          </c:dPt>
          <c:dPt>
            <c:idx val="3"/>
            <c:spPr>
              <a:ln w="381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49C-48FD-8F33-947D3D19F78B}"/>
              </c:ext>
            </c:extLst>
          </c:dPt>
          <c:cat>
            <c:numRef>
              <c:f>Лист1!$A$3:$A$6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Лист1!$E$3:$E$6</c:f>
              <c:numCache>
                <c:formatCode>#,##0.00</c:formatCode>
                <c:ptCount val="4"/>
                <c:pt idx="0">
                  <c:v>1040.5999999999999</c:v>
                </c:pt>
                <c:pt idx="1">
                  <c:v>1497</c:v>
                </c:pt>
                <c:pt idx="2">
                  <c:v>1487</c:v>
                </c:pt>
                <c:pt idx="3">
                  <c:v>1585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9EC-4717-91CC-D283DCB3B542}"/>
            </c:ext>
          </c:extLst>
        </c:ser>
        <c:dLbls/>
        <c:marker val="1"/>
        <c:axId val="130672896"/>
        <c:axId val="130547712"/>
      </c:lineChart>
      <c:catAx>
        <c:axId val="1306728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30547712"/>
        <c:crosses val="autoZero"/>
        <c:auto val="1"/>
        <c:lblAlgn val="ctr"/>
        <c:lblOffset val="100"/>
      </c:catAx>
      <c:valAx>
        <c:axId val="130547712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130672896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532687292859792"/>
          <c:y val="0.87778979519282052"/>
          <c:w val="0.69346242867182983"/>
          <c:h val="9.9329740519921023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3667959624148242E-2"/>
          <c:y val="3.3163456671955728E-2"/>
          <c:w val="0.8854711141439171"/>
          <c:h val="0.6357710017025648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Региональный бюджет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96940.680000000008</c:v>
                </c:pt>
                <c:pt idx="1">
                  <c:v>120952.32000000002</c:v>
                </c:pt>
                <c:pt idx="2">
                  <c:v>64562.11</c:v>
                </c:pt>
                <c:pt idx="3">
                  <c:v>19867.03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8B-4ECF-B2B4-8D3392BD3C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2.4269011130737869E-2"/>
                  <c:y val="-0.1205943878980208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D5-43CD-8AD1-F126851556E3}"/>
                </c:ext>
              </c:extLst>
            </c:dLbl>
            <c:dLbl>
              <c:idx val="1"/>
              <c:layout>
                <c:manualLayout>
                  <c:x val="3.8163845184208151E-2"/>
                  <c:y val="-7.69772019633146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86-4551-95FD-E032043691D3}"/>
                </c:ext>
              </c:extLst>
            </c:dLbl>
            <c:dLbl>
              <c:idx val="2"/>
              <c:layout>
                <c:manualLayout>
                  <c:x val="2.3686867563815175E-2"/>
                  <c:y val="-7.28810284137470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86-4551-95FD-E032043691D3}"/>
                </c:ext>
              </c:extLst>
            </c:dLbl>
            <c:dLbl>
              <c:idx val="3"/>
              <c:layout>
                <c:manualLayout>
                  <c:x val="2.8756432938311729E-2"/>
                  <c:y val="-0.1030296253882522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8B-4ECF-B2B4-8D3392BD3C6C}"/>
                </c:ext>
              </c:extLst>
            </c:dLbl>
            <c:dLbl>
              <c:idx val="4"/>
              <c:layout>
                <c:manualLayout>
                  <c:x val="1.5171552025880041E-2"/>
                  <c:y val="-3.06729204001487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8B-4ECF-B2B4-8D3392BD3C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21957.18</c:v>
                </c:pt>
                <c:pt idx="1">
                  <c:v>1360.47</c:v>
                </c:pt>
                <c:pt idx="2">
                  <c:v>5400.85</c:v>
                </c:pt>
                <c:pt idx="3">
                  <c:v>12345.76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8B-4ECF-B2B4-8D3392BD3C6C}"/>
            </c:ext>
          </c:extLst>
        </c:ser>
        <c:dLbls>
          <c:showVal val="1"/>
        </c:dLbls>
        <c:gapWidth val="75"/>
        <c:shape val="box"/>
        <c:axId val="131346432"/>
        <c:axId val="131347968"/>
        <c:axId val="0"/>
      </c:bar3DChart>
      <c:catAx>
        <c:axId val="1313464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1347968"/>
        <c:crosses val="autoZero"/>
        <c:auto val="1"/>
        <c:lblAlgn val="ctr"/>
        <c:lblOffset val="100"/>
      </c:catAx>
      <c:valAx>
        <c:axId val="131347968"/>
        <c:scaling>
          <c:orientation val="minMax"/>
        </c:scaling>
        <c:delete val="1"/>
        <c:axPos val="l"/>
        <c:numFmt formatCode="0" sourceLinked="0"/>
        <c:majorTickMark val="none"/>
        <c:tickLblPos val="none"/>
        <c:crossAx val="131346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522787293471162E-2"/>
          <c:y val="0.90553043963776092"/>
          <c:w val="0.9521242221471018"/>
          <c:h val="7.6380402177535833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2.3384220655983466E-2"/>
          <c:y val="0.14111130709903766"/>
          <c:w val="0.95323155868803322"/>
          <c:h val="0.630288375400521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отпущенных рецептов</c:v>
                </c:pt>
              </c:strCache>
            </c:strRef>
          </c:tx>
          <c:dLbls>
            <c:dLbl>
              <c:idx val="0"/>
              <c:layout>
                <c:manualLayout>
                  <c:x val="4.251676482906086E-3"/>
                  <c:y val="-5.87963779579323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E7-4F5D-A005-757C4BB10FF4}"/>
                </c:ext>
              </c:extLst>
            </c:dLbl>
            <c:dLbl>
              <c:idx val="1"/>
              <c:layout>
                <c:manualLayout>
                  <c:x val="-3.897325087098603E-17"/>
                  <c:y val="-4.11574645705526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E7-4F5D-A005-757C4BB10FF4}"/>
                </c:ext>
              </c:extLst>
            </c:dLbl>
            <c:dLbl>
              <c:idx val="2"/>
              <c:layout>
                <c:manualLayout>
                  <c:x val="-6.3775147243591273E-3"/>
                  <c:y val="-2.93981889789661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E7-4F5D-A005-757C4BB10FF4}"/>
                </c:ext>
              </c:extLst>
            </c:dLbl>
            <c:dLbl>
              <c:idx val="3"/>
              <c:layout>
                <c:manualLayout>
                  <c:x val="8.5033529658121686E-3"/>
                  <c:y val="-3.52778267747594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E7-4F5D-A005-757C4BB10FF4}"/>
                </c:ext>
              </c:extLst>
            </c:dLbl>
            <c:dLbl>
              <c:idx val="4"/>
              <c:layout>
                <c:manualLayout>
                  <c:x val="6.3775147243590484E-3"/>
                  <c:y val="-3.52778267747594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E7-4F5D-A005-757C4BB10FF4}"/>
                </c:ext>
              </c:extLst>
            </c:dLbl>
            <c:dLbl>
              <c:idx val="5"/>
              <c:layout>
                <c:manualLayout>
                  <c:x val="2.1258382414528873E-3"/>
                  <c:y val="-7.05556535495188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E7-4F5D-A005-757C4BB10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900.79000000000008</c:v>
                </c:pt>
                <c:pt idx="1">
                  <c:v>840.21</c:v>
                </c:pt>
                <c:pt idx="2">
                  <c:v>2040.02</c:v>
                </c:pt>
                <c:pt idx="3">
                  <c:v>2502.21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BE7-4F5D-A005-757C4BB10FF4}"/>
            </c:ext>
          </c:extLst>
        </c:ser>
        <c:dLbls/>
        <c:axId val="131449600"/>
        <c:axId val="131451136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spPr>
              <a:ln w="381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F9-4AA8-B3A4-28FB92DC3BF4}"/>
              </c:ext>
            </c:extLst>
          </c:dPt>
          <c:dPt>
            <c:idx val="2"/>
            <c:spPr>
              <a:ln w="381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F9-4AA8-B3A4-28FB92DC3BF4}"/>
              </c:ext>
            </c:extLst>
          </c:dPt>
          <c:dPt>
            <c:idx val="3"/>
            <c:spPr>
              <a:ln w="381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BF9-4AA8-B3A4-28FB92DC3BF4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900.79000000000008</c:v>
                </c:pt>
                <c:pt idx="1">
                  <c:v>840.21</c:v>
                </c:pt>
                <c:pt idx="2">
                  <c:v>2040.02</c:v>
                </c:pt>
                <c:pt idx="3">
                  <c:v>2502.21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BE7-4F5D-A005-757C4BB10FF4}"/>
            </c:ext>
          </c:extLst>
        </c:ser>
        <c:dLbls/>
        <c:marker val="1"/>
        <c:axId val="131449600"/>
        <c:axId val="131451136"/>
      </c:lineChart>
      <c:catAx>
        <c:axId val="131449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+mn-lt"/>
                <a:cs typeface="Times New Roman" pitchFamily="18" charset="0"/>
              </a:defRPr>
            </a:pPr>
            <a:endParaRPr lang="ru-RU"/>
          </a:p>
        </c:txPr>
        <c:crossAx val="131451136"/>
        <c:crosses val="autoZero"/>
        <c:auto val="1"/>
        <c:lblAlgn val="ctr"/>
        <c:lblOffset val="100"/>
      </c:catAx>
      <c:valAx>
        <c:axId val="131451136"/>
        <c:scaling>
          <c:orientation val="minMax"/>
        </c:scaling>
        <c:delete val="1"/>
        <c:axPos val="l"/>
        <c:numFmt formatCode="General" sourceLinked="1"/>
        <c:tickLblPos val="none"/>
        <c:crossAx val="1314496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plotArea>
      <c:layout>
        <c:manualLayout>
          <c:layoutTarget val="inner"/>
          <c:xMode val="edge"/>
          <c:yMode val="edge"/>
          <c:x val="0.12129035297578421"/>
          <c:y val="9.8641562500688854E-2"/>
          <c:w val="0.87287229764046992"/>
          <c:h val="0.743290653018370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</c:v>
                </c:pt>
              </c:strCache>
            </c:strRef>
          </c:tx>
          <c:dLbls>
            <c:dLbl>
              <c:idx val="0"/>
              <c:layout>
                <c:manualLayout>
                  <c:x val="-1.7836139294620666E-17"/>
                  <c:y val="-6.53172663144383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A5-4A22-9585-2618EEB06878}"/>
                </c:ext>
              </c:extLst>
            </c:dLbl>
            <c:dLbl>
              <c:idx val="1"/>
              <c:layout>
                <c:manualLayout>
                  <c:x val="-1.9457831279153593E-3"/>
                  <c:y val="-5.59862282695185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A5-4A22-9585-2618EEB06878}"/>
                </c:ext>
              </c:extLst>
            </c:dLbl>
            <c:dLbl>
              <c:idx val="2"/>
              <c:layout>
                <c:manualLayout>
                  <c:x val="1.3620481895407268E-2"/>
                  <c:y val="-4.19896712021389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A5-4A22-9585-2618EEB06878}"/>
                </c:ext>
              </c:extLst>
            </c:dLbl>
            <c:dLbl>
              <c:idx val="3"/>
              <c:layout>
                <c:manualLayout>
                  <c:x val="-3.891566255830647E-3"/>
                  <c:y val="-2.33275951122994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A5-4A22-9585-2618EEB06878}"/>
                </c:ext>
              </c:extLst>
            </c:dLbl>
            <c:dLbl>
              <c:idx val="4"/>
              <c:layout>
                <c:manualLayout>
                  <c:x val="-7.7831325116612931E-3"/>
                  <c:y val="-4.66551902245988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A5-4A22-9585-2618EEB06878}"/>
                </c:ext>
              </c:extLst>
            </c:dLbl>
            <c:dLbl>
              <c:idx val="5"/>
              <c:layout>
                <c:manualLayout>
                  <c:x val="-1.4268911435696528E-16"/>
                  <c:y val="-3.26586331572191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A5-4A22-9585-2618EEB06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1219.8</c:v>
                </c:pt>
                <c:pt idx="1">
                  <c:v>1720.26</c:v>
                </c:pt>
                <c:pt idx="2">
                  <c:v>1792.86</c:v>
                </c:pt>
                <c:pt idx="3">
                  <c:v>1283.1199999999999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FA5-4A22-9585-2618EEB06878}"/>
            </c:ext>
          </c:extLst>
        </c:ser>
        <c:dLbls/>
        <c:axId val="131580672"/>
        <c:axId val="131582208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6"/>
                </a:solidFill>
              </a:ln>
            </c:spPr>
          </c:marker>
          <c:dPt>
            <c:idx val="1"/>
            <c:spPr>
              <a:ln w="38100">
                <a:solidFill>
                  <a:schemeClr val="accent6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E57-48CC-B459-700281255849}"/>
              </c:ext>
            </c:extLst>
          </c:dPt>
          <c:dPt>
            <c:idx val="2"/>
            <c:spPr>
              <a:ln w="38100">
                <a:solidFill>
                  <a:schemeClr val="accent6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E57-48CC-B459-700281255849}"/>
              </c:ext>
            </c:extLst>
          </c:dPt>
          <c:dPt>
            <c:idx val="3"/>
            <c:spPr>
              <a:ln w="38100">
                <a:solidFill>
                  <a:schemeClr val="accent6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57-48CC-B459-700281255849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1219.8</c:v>
                </c:pt>
                <c:pt idx="1">
                  <c:v>1720.26</c:v>
                </c:pt>
                <c:pt idx="2">
                  <c:v>1792.86</c:v>
                </c:pt>
                <c:pt idx="3">
                  <c:v>1283.1199999999999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FA5-4A22-9585-2618EEB06878}"/>
            </c:ext>
          </c:extLst>
        </c:ser>
        <c:dLbls/>
        <c:marker val="1"/>
        <c:axId val="131580672"/>
        <c:axId val="131582208"/>
      </c:lineChart>
      <c:catAx>
        <c:axId val="131580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+mn-lt"/>
              </a:defRPr>
            </a:pPr>
            <a:endParaRPr lang="ru-RU"/>
          </a:p>
        </c:txPr>
        <c:crossAx val="131582208"/>
        <c:crosses val="autoZero"/>
        <c:auto val="1"/>
        <c:lblAlgn val="ctr"/>
        <c:lblOffset val="100"/>
      </c:catAx>
      <c:valAx>
        <c:axId val="131582208"/>
        <c:scaling>
          <c:orientation val="minMax"/>
        </c:scaling>
        <c:delete val="1"/>
        <c:axPos val="l"/>
        <c:numFmt formatCode="General" sourceLinked="1"/>
        <c:tickLblPos val="none"/>
        <c:crossAx val="1315806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832174103237096"/>
          <c:y val="4.6770924467774859E-2"/>
          <c:w val="0.84112270341207362"/>
          <c:h val="0.56931297366396694"/>
        </c:manualLayout>
      </c:layout>
      <c:bar3DChart>
        <c:barDir val="col"/>
        <c:grouping val="stacked"/>
        <c:ser>
          <c:idx val="1"/>
          <c:order val="0"/>
          <c:tx>
            <c:strRef>
              <c:f>Лист1!$C$7</c:f>
              <c:strCache>
                <c:ptCount val="1"/>
                <c:pt idx="0">
                  <c:v>Всего, чел.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Лист1!$B$8:$B$11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Лист1!$C$8:$C$11</c:f>
              <c:numCache>
                <c:formatCode>General</c:formatCode>
                <c:ptCount val="4"/>
                <c:pt idx="0">
                  <c:v>106453</c:v>
                </c:pt>
                <c:pt idx="1">
                  <c:v>105089</c:v>
                </c:pt>
                <c:pt idx="2">
                  <c:v>103191</c:v>
                </c:pt>
                <c:pt idx="3">
                  <c:v>101013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B2-404F-817D-4392AA72DFFD}"/>
            </c:ext>
          </c:extLst>
        </c:ser>
        <c:ser>
          <c:idx val="2"/>
          <c:order val="1"/>
          <c:tx>
            <c:strRef>
              <c:f>Лист1!$D$7</c:f>
              <c:strCache>
                <c:ptCount val="1"/>
                <c:pt idx="0">
                  <c:v>в .т.ч. Детей-инвалидов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Лист1!$B$8:$B$11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Лист1!$D$8:$D$11</c:f>
              <c:numCache>
                <c:formatCode>General</c:formatCode>
                <c:ptCount val="4"/>
                <c:pt idx="0">
                  <c:v>4533</c:v>
                </c:pt>
                <c:pt idx="1">
                  <c:v>4590</c:v>
                </c:pt>
                <c:pt idx="2">
                  <c:v>4467</c:v>
                </c:pt>
                <c:pt idx="3">
                  <c:v>4719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B2-404F-817D-4392AA72DFFD}"/>
            </c:ext>
          </c:extLst>
        </c:ser>
        <c:dLbls>
          <c:showVal val="1"/>
        </c:dLbls>
        <c:gapWidth val="75"/>
        <c:shape val="box"/>
        <c:axId val="109483904"/>
        <c:axId val="109485440"/>
        <c:axId val="0"/>
      </c:bar3DChart>
      <c:catAx>
        <c:axId val="1094839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9485440"/>
        <c:crosses val="autoZero"/>
        <c:auto val="1"/>
        <c:lblAlgn val="ctr"/>
        <c:lblOffset val="100"/>
      </c:catAx>
      <c:valAx>
        <c:axId val="1094854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9483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953764355369932"/>
          <c:y val="0.72857934461437346"/>
          <c:w val="0.54698919858247819"/>
          <c:h val="0.1212323485935073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D1-49C2-828C-147A9C0ABC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Сохранивших право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D1-49C2-828C-147A9C0ABC6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34,8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D1-49C2-828C-147A9C0ABC6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34,7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D1-49C2-828C-147A9C0ABC6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33,1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D1-49C2-828C-147A9C0AB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35.020149737442821</c:v>
                </c:pt>
                <c:pt idx="1">
                  <c:v>34.709627078000544</c:v>
                </c:pt>
                <c:pt idx="2">
                  <c:v>34.693917105173909</c:v>
                </c:pt>
                <c:pt idx="3">
                  <c:v>33.007632680942045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AD1-49C2-828C-147A9C0ABC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Отказавшихся от НСУ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64,9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D1-49C2-828C-147A9C0ABC6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D1-49C2-828C-147A9C0ABC6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65,3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D1-49C2-828C-147A9C0ABC6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66,9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D1-49C2-828C-147A9C0AB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64.979850262557179</c:v>
                </c:pt>
                <c:pt idx="1">
                  <c:v>65.290372921999449</c:v>
                </c:pt>
                <c:pt idx="2">
                  <c:v>65.306082894826076</c:v>
                </c:pt>
                <c:pt idx="3">
                  <c:v>66.992367319057948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AD1-49C2-828C-147A9C0ABC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AD1-49C2-828C-147A9C0ABC6F}"/>
            </c:ext>
          </c:extLst>
        </c:ser>
        <c:dLbls>
          <c:showVal val="1"/>
        </c:dLbls>
        <c:gapWidth val="75"/>
        <c:shape val="box"/>
        <c:axId val="119242752"/>
        <c:axId val="119244288"/>
        <c:axId val="0"/>
      </c:bar3DChart>
      <c:catAx>
        <c:axId val="1192427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 algn="ctr">
              <a:defRPr lang="ru-RU"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244288"/>
        <c:crosses val="autoZero"/>
        <c:auto val="1"/>
        <c:lblAlgn val="ctr"/>
        <c:lblOffset val="100"/>
      </c:catAx>
      <c:valAx>
        <c:axId val="1192442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92427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ru-RU"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 b="0"/>
            </a:pPr>
            <a:r>
              <a:rPr lang="ru-RU" sz="1800" b="0" dirty="0"/>
              <a:t>Финансирование, тыс. руб</a:t>
            </a:r>
          </a:p>
        </c:rich>
      </c:tx>
      <c:layout>
        <c:manualLayout>
          <c:xMode val="edge"/>
          <c:yMode val="edge"/>
          <c:x val="7.601933118542388E-2"/>
          <c:y val="5.4267474554109386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ОНЛС, тыс. руб</c:v>
                </c:pt>
              </c:strCache>
            </c:strRef>
          </c:tx>
          <c:dLbls>
            <c:dLbl>
              <c:idx val="0"/>
              <c:layout>
                <c:manualLayout>
                  <c:x val="2.0272332448374203E-2"/>
                  <c:y val="-9.49680804696913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23-44BB-A21F-EF10744174AE}"/>
                </c:ext>
              </c:extLst>
            </c:dLbl>
            <c:dLbl>
              <c:idx val="1"/>
              <c:layout>
                <c:manualLayout>
                  <c:x val="1.8245099203536702E-2"/>
                  <c:y val="-5.26475499405538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23-44BB-A21F-EF10744174AE}"/>
                </c:ext>
              </c:extLst>
            </c:dLbl>
            <c:dLbl>
              <c:idx val="2"/>
              <c:layout>
                <c:manualLayout>
                  <c:x val="3.0408498672561211E-2"/>
                  <c:y val="-4.7382794946498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23-44BB-A21F-EF10744174AE}"/>
                </c:ext>
              </c:extLst>
            </c:dLbl>
            <c:dLbl>
              <c:idx val="3"/>
              <c:layout>
                <c:manualLayout>
                  <c:x val="2.4326798938049028E-2"/>
                  <c:y val="-6.31770599286646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525,68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3-44BB-A21F-EF10744174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0.00</c:formatCode>
                <c:ptCount val="4"/>
                <c:pt idx="0">
                  <c:v>523</c:v>
                </c:pt>
                <c:pt idx="1">
                  <c:v>500.3</c:v>
                </c:pt>
                <c:pt idx="2">
                  <c:v>525.67999999999995</c:v>
                </c:pt>
                <c:pt idx="3">
                  <c:v>525.67999999999995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47-429A-A7D4-828C510E147F}"/>
            </c:ext>
          </c:extLst>
        </c:ser>
        <c:dLbls/>
        <c:shape val="box"/>
        <c:axId val="119696768"/>
        <c:axId val="119714944"/>
        <c:axId val="0"/>
      </c:bar3DChart>
      <c:catAx>
        <c:axId val="119696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9714944"/>
        <c:crosses val="autoZero"/>
        <c:auto val="1"/>
        <c:lblAlgn val="ctr"/>
        <c:lblOffset val="100"/>
      </c:catAx>
      <c:valAx>
        <c:axId val="119714944"/>
        <c:scaling>
          <c:orientation val="minMax"/>
        </c:scaling>
        <c:delete val="1"/>
        <c:axPos val="l"/>
        <c:numFmt formatCode="0.00" sourceLinked="1"/>
        <c:tickLblPos val="none"/>
        <c:crossAx val="119696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Всего, чел.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905</c:v>
                </c:pt>
                <c:pt idx="1">
                  <c:v>991</c:v>
                </c:pt>
                <c:pt idx="2">
                  <c:v>1073</c:v>
                </c:pt>
                <c:pt idx="3">
                  <c:v>1096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07-4E9A-B61F-1FB795707C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.т.ч. Детей-инвалидов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88</c:v>
                </c:pt>
                <c:pt idx="1">
                  <c:v>98</c:v>
                </c:pt>
                <c:pt idx="2">
                  <c:v>98</c:v>
                </c:pt>
                <c:pt idx="3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07-4E9A-B61F-1FB795707C10}"/>
            </c:ext>
          </c:extLst>
        </c:ser>
        <c:dLbls>
          <c:showVal val="1"/>
        </c:dLbls>
        <c:gapWidth val="78"/>
        <c:shape val="box"/>
        <c:axId val="130552960"/>
        <c:axId val="130554496"/>
        <c:axId val="0"/>
      </c:bar3DChart>
      <c:catAx>
        <c:axId val="1305529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 algn="ctr">
              <a:defRPr lang="ru-RU"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554496"/>
        <c:crosses val="autoZero"/>
        <c:auto val="1"/>
        <c:lblAlgn val="ctr"/>
        <c:lblOffset val="100"/>
      </c:catAx>
      <c:valAx>
        <c:axId val="1305544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05529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ru-RU" sz="18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Лист1!$D$1</c:f>
              <c:strCache>
                <c:ptCount val="1"/>
                <c:pt idx="0">
                  <c:v>ВЗН тыс. руб</c:v>
                </c:pt>
              </c:strCache>
            </c:strRef>
          </c:tx>
          <c:dLbls>
            <c:dLbl>
              <c:idx val="0"/>
              <c:layout>
                <c:manualLayout>
                  <c:x val="1.1934433168355043E-2"/>
                  <c:y val="0.1174145143128861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253,27</a:t>
                    </a:r>
                    <a:endParaRPr lang="en-US" sz="1400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167873651282115"/>
                      <c:h val="7.3291462956906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847-429A-A7D4-828C510E147F}"/>
                </c:ext>
              </c:extLst>
            </c:dLbl>
            <c:dLbl>
              <c:idx val="1"/>
              <c:layout>
                <c:manualLayout>
                  <c:x val="1.5661309522919501E-2"/>
                  <c:y val="0.1507772550685563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275,87</a:t>
                    </a:r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926756533164216"/>
                      <c:h val="0.10199103139013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847-429A-A7D4-828C510E147F}"/>
                </c:ext>
              </c:extLst>
            </c:dLbl>
            <c:dLbl>
              <c:idx val="2"/>
              <c:layout>
                <c:manualLayout>
                  <c:x val="9.4947449950731014E-3"/>
                  <c:y val="0.12009391869793107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299,10</a:t>
                    </a:r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655478104733553"/>
                      <c:h val="7.6878923766816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847-429A-A7D4-828C510E147F}"/>
                </c:ext>
              </c:extLst>
            </c:dLbl>
            <c:dLbl>
              <c:idx val="3"/>
              <c:layout>
                <c:manualLayout>
                  <c:x val="6.4134919792366357E-3"/>
                  <c:y val="0.12058949008495171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106,99</a:t>
                    </a:r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213972248857586"/>
                      <c:h val="0.105578475336322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8847-429A-A7D4-828C510E1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253.26999999999998</c:v>
                </c:pt>
                <c:pt idx="1">
                  <c:v>275.8</c:v>
                </c:pt>
                <c:pt idx="2">
                  <c:v>299.10000000000002</c:v>
                </c:pt>
                <c:pt idx="3">
                  <c:v>106.1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847-429A-A7D4-828C510E147F}"/>
            </c:ext>
          </c:extLst>
        </c:ser>
        <c:dLbls/>
        <c:gapWidth val="61"/>
        <c:shape val="box"/>
        <c:axId val="130780544"/>
        <c:axId val="130790528"/>
        <c:axId val="0"/>
      </c:bar3DChart>
      <c:catAx>
        <c:axId val="130780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0790528"/>
        <c:crosses val="autoZero"/>
        <c:auto val="1"/>
        <c:lblAlgn val="ctr"/>
        <c:lblOffset val="100"/>
      </c:catAx>
      <c:valAx>
        <c:axId val="130790528"/>
        <c:scaling>
          <c:orientation val="minMax"/>
        </c:scaling>
        <c:delete val="1"/>
        <c:axPos val="l"/>
        <c:numFmt formatCode="General" sourceLinked="1"/>
        <c:tickLblPos val="none"/>
        <c:crossAx val="1307805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льготных категорий граждан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чел.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8074456520009535E-2"/>
                  <c:y val="4.354797340761855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82-403D-879F-F16F92BFA215}"/>
                </c:ext>
              </c:extLst>
            </c:dLbl>
            <c:dLbl>
              <c:idx val="8"/>
              <c:layout>
                <c:manualLayout>
                  <c:x val="-3.3077699642555511E-2"/>
                  <c:y val="3.919317606685677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82-403D-879F-F16F92BFA2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102148</c:v>
                </c:pt>
                <c:pt idx="1">
                  <c:v>154060</c:v>
                </c:pt>
                <c:pt idx="2">
                  <c:v>159797</c:v>
                </c:pt>
                <c:pt idx="3">
                  <c:v>175353</c:v>
                </c:pt>
                <c:pt idx="4">
                  <c:v>176191</c:v>
                </c:pt>
                <c:pt idx="5">
                  <c:v>174429</c:v>
                </c:pt>
                <c:pt idx="6">
                  <c:v>156415</c:v>
                </c:pt>
                <c:pt idx="7">
                  <c:v>151491</c:v>
                </c:pt>
                <c:pt idx="8">
                  <c:v>109840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82-403D-879F-F16F92BFA215}"/>
            </c:ext>
          </c:extLst>
        </c:ser>
        <c:dLbls>
          <c:showVal val="1"/>
        </c:dLbls>
        <c:marker val="1"/>
        <c:axId val="130957696"/>
        <c:axId val="130959232"/>
      </c:lineChart>
      <c:catAx>
        <c:axId val="130957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959232"/>
        <c:crosses val="autoZero"/>
        <c:auto val="1"/>
        <c:lblAlgn val="ctr"/>
        <c:lblOffset val="100"/>
      </c:catAx>
      <c:valAx>
        <c:axId val="1309592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095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639321821384926"/>
          <c:y val="4.7759598526992936E-2"/>
          <c:w val="0.85589160728173075"/>
          <c:h val="0.7408787235022666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Всего, чел.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174429</c:v>
                </c:pt>
                <c:pt idx="1">
                  <c:v>156415</c:v>
                </c:pt>
                <c:pt idx="2">
                  <c:v>151491</c:v>
                </c:pt>
                <c:pt idx="3">
                  <c:v>109840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79-4666-B855-DB0A2BECF9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дети от 0 до 3 лет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Lbls>
            <c:dLbl>
              <c:idx val="0"/>
              <c:layout>
                <c:manualLayout>
                  <c:x val="1.66844740740351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F8-4D75-8437-CAD1F03570C4}"/>
                </c:ext>
              </c:extLst>
            </c:dLbl>
            <c:dLbl>
              <c:idx val="1"/>
              <c:layout>
                <c:manualLayout>
                  <c:x val="1.906797037032588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F8-4D75-8437-CAD1F03570C4}"/>
                </c:ext>
              </c:extLst>
            </c:dLbl>
            <c:dLbl>
              <c:idx val="2"/>
              <c:layout>
                <c:manualLayout>
                  <c:x val="1.668447407403515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F8-4D75-8437-CAD1F03570C4}"/>
                </c:ext>
              </c:extLst>
            </c:dLbl>
            <c:dLbl>
              <c:idx val="3"/>
              <c:layout>
                <c:manualLayout>
                  <c:x val="2.621845925919808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F8-4D75-8437-CAD1F03570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31245</c:v>
                </c:pt>
                <c:pt idx="1">
                  <c:v>35628</c:v>
                </c:pt>
                <c:pt idx="2">
                  <c:v>34767</c:v>
                </c:pt>
                <c:pt idx="3">
                  <c:v>17567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79-4666-B855-DB0A2BECF9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в.т.ч. дети до 6 из многодетныйх семей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4.2807218127634168E-2"/>
                  <c:y val="-6.2709004555049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79-4666-B855-DB0A2BECF982}"/>
                </c:ext>
              </c:extLst>
            </c:dLbl>
            <c:dLbl>
              <c:idx val="1"/>
              <c:layout>
                <c:manualLayout>
                  <c:x val="3.8135940740651776E-2"/>
                  <c:y val="-6.56484927600637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79-4666-B855-DB0A2BECF982}"/>
                </c:ext>
              </c:extLst>
            </c:dLbl>
            <c:dLbl>
              <c:idx val="2"/>
              <c:layout>
                <c:manualLayout>
                  <c:x val="3.6241342700411232E-2"/>
                  <c:y val="-5.68300281450209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79-4666-B855-DB0A2BECF982}"/>
                </c:ext>
              </c:extLst>
            </c:dLbl>
            <c:dLbl>
              <c:idx val="3"/>
              <c:layout>
                <c:manualLayout>
                  <c:x val="3.4321408282217886E-2"/>
                  <c:y val="-6.66284764655778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79-4666-B855-DB0A2BECF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1241</c:v>
                </c:pt>
                <c:pt idx="1">
                  <c:v>1553</c:v>
                </c:pt>
                <c:pt idx="2">
                  <c:v>1301</c:v>
                </c:pt>
                <c:pt idx="3">
                  <c:v>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F79-4666-B855-DB0A2BECF982}"/>
            </c:ext>
          </c:extLst>
        </c:ser>
        <c:dLbls>
          <c:showVal val="1"/>
        </c:dLbls>
        <c:gapWidth val="75"/>
        <c:shape val="box"/>
        <c:axId val="131028480"/>
        <c:axId val="131030016"/>
        <c:axId val="0"/>
      </c:bar3DChart>
      <c:catAx>
        <c:axId val="1310284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 algn="ctr">
              <a:defRPr lang="ru-RU"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030016"/>
        <c:crosses val="autoZero"/>
        <c:auto val="1"/>
        <c:lblAlgn val="ctr"/>
        <c:lblOffset val="100"/>
      </c:catAx>
      <c:valAx>
        <c:axId val="131030016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131028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912808327297963"/>
          <c:y val="0.85867519349701882"/>
          <c:w val="0.87615165567599618"/>
          <c:h val="0.1413248065029811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5195613185836494E-2"/>
          <c:y val="3.5273858460171101E-2"/>
          <c:w val="0.94960877362832719"/>
          <c:h val="0.6684398703174397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</c:v>
                </c:pt>
                <c:pt idx="1">
                  <c:v>55</c:v>
                </c:pt>
                <c:pt idx="2">
                  <c:v>62</c:v>
                </c:pt>
                <c:pt idx="3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29-4D7C-B1AB-F129A29D76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75</c:v>
                </c:pt>
                <c:pt idx="1">
                  <c:v>68</c:v>
                </c:pt>
                <c:pt idx="2">
                  <c:v>69</c:v>
                </c:pt>
                <c:pt idx="3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29-4D7C-B1AB-F129A29D76F9}"/>
            </c:ext>
          </c:extLst>
        </c:ser>
        <c:dLbls>
          <c:showVal val="1"/>
        </c:dLbls>
        <c:gapWidth val="75"/>
        <c:shape val="box"/>
        <c:axId val="131184896"/>
        <c:axId val="131194880"/>
        <c:axId val="0"/>
      </c:bar3DChart>
      <c:catAx>
        <c:axId val="1311848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1194880"/>
        <c:crosses val="autoZero"/>
        <c:auto val="1"/>
        <c:lblAlgn val="ctr"/>
        <c:lblOffset val="100"/>
      </c:catAx>
      <c:valAx>
        <c:axId val="1311948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1184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282695862076"/>
          <c:y val="0.90085167304642921"/>
          <c:w val="0.50077480568537125"/>
          <c:h val="7.3494611709810032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40F24C-3152-45E2-B84D-7361B300486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7119FA7-3A98-4475-B674-F8E5691E3595}">
      <dgm:prSet phldrT="[Текст]" custT="1"/>
      <dgm:spPr/>
      <dgm:t>
        <a:bodyPr/>
        <a:lstStyle/>
        <a:p>
          <a:r>
            <a:rPr lang="ru-RU" sz="20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Выделение финансовых средств (2020 г.) в размере  84 958 061,2 </a:t>
          </a:r>
          <a:r>
            <a:rPr lang="ru-RU" sz="20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руб</a:t>
          </a:r>
          <a:endParaRPr lang="ru-RU" sz="20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2FF2BF-88C2-4C88-9902-AC67CEE8F1E4}" type="parTrans" cxnId="{514CEEE4-F942-4E78-81EA-72DE9688F5E5}">
      <dgm:prSet/>
      <dgm:spPr/>
      <dgm:t>
        <a:bodyPr/>
        <a:lstStyle/>
        <a:p>
          <a:endParaRPr lang="ru-RU" b="0">
            <a:effectLst/>
          </a:endParaRPr>
        </a:p>
      </dgm:t>
    </dgm:pt>
    <dgm:pt modelId="{22FD25B0-B178-4C7C-AD22-55CF5DC69124}" type="sibTrans" cxnId="{514CEEE4-F942-4E78-81EA-72DE9688F5E5}">
      <dgm:prSet/>
      <dgm:spPr/>
      <dgm:t>
        <a:bodyPr/>
        <a:lstStyle/>
        <a:p>
          <a:endParaRPr lang="ru-RU" b="0">
            <a:effectLst/>
          </a:endParaRPr>
        </a:p>
      </dgm:t>
    </dgm:pt>
    <dgm:pt modelId="{C7D18821-8F84-4D91-A688-79E9A5DED44F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Осуществлены закупочные процедуры на сумму 84,</a:t>
          </a:r>
          <a:r>
            <a:rPr lang="en-US" sz="18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96</a:t>
          </a:r>
          <a:r>
            <a:rPr lang="ru-RU" sz="18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млн. руб.</a:t>
          </a:r>
          <a:r>
            <a:rPr lang="en-US" sz="18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(100%)</a:t>
          </a:r>
          <a:endParaRPr lang="ru-RU" sz="18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D7AAE1-9973-4300-AB80-20B4E1E38A12}" type="parTrans" cxnId="{C6931A5F-050F-4182-A0EF-BCF6BFC1B3AE}">
      <dgm:prSet/>
      <dgm:spPr/>
      <dgm:t>
        <a:bodyPr/>
        <a:lstStyle/>
        <a:p>
          <a:endParaRPr lang="ru-RU" b="0">
            <a:effectLst/>
          </a:endParaRPr>
        </a:p>
      </dgm:t>
    </dgm:pt>
    <dgm:pt modelId="{3B06072F-9759-4460-AB2C-53F301C62D3D}" type="sibTrans" cxnId="{C6931A5F-050F-4182-A0EF-BCF6BFC1B3AE}">
      <dgm:prSet/>
      <dgm:spPr/>
      <dgm:t>
        <a:bodyPr/>
        <a:lstStyle/>
        <a:p>
          <a:endParaRPr lang="ru-RU" b="0">
            <a:effectLst/>
          </a:endParaRPr>
        </a:p>
      </dgm:t>
    </dgm:pt>
    <dgm:pt modelId="{E5386276-CE0E-4F04-95D4-C0290D23EB86}">
      <dgm:prSet phldrT="[Текст]"/>
      <dgm:spPr/>
      <dgm:t>
        <a:bodyPr/>
        <a:lstStyle/>
        <a:p>
          <a:r>
            <a:rPr lang="ru-RU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3 028 Включены в регистр лиц, имеющих право на обеспечение льготными лекарственными препаратами в рамках программы «БССЗ», из них действующих  – 2 229.</a:t>
          </a:r>
        </a:p>
      </dgm:t>
    </dgm:pt>
    <dgm:pt modelId="{FB8D5B8D-212E-442E-AEEB-BD43CBB25F8A}" type="parTrans" cxnId="{0C686FE3-5C0E-4D4B-8B55-984E2653824B}">
      <dgm:prSet/>
      <dgm:spPr/>
      <dgm:t>
        <a:bodyPr/>
        <a:lstStyle/>
        <a:p>
          <a:endParaRPr lang="ru-RU" b="0">
            <a:effectLst/>
          </a:endParaRPr>
        </a:p>
      </dgm:t>
    </dgm:pt>
    <dgm:pt modelId="{B6659B76-CEEE-4D35-B7E2-6CB2BDE73057}" type="sibTrans" cxnId="{0C686FE3-5C0E-4D4B-8B55-984E2653824B}">
      <dgm:prSet/>
      <dgm:spPr/>
      <dgm:t>
        <a:bodyPr/>
        <a:lstStyle/>
        <a:p>
          <a:endParaRPr lang="ru-RU" b="0">
            <a:effectLst/>
          </a:endParaRPr>
        </a:p>
      </dgm:t>
    </dgm:pt>
    <dgm:pt modelId="{C0DED5D6-7A29-468A-8E53-8F8C560DA64B}">
      <dgm:prSet/>
      <dgm:spPr/>
      <dgm:t>
        <a:bodyPr/>
        <a:lstStyle/>
        <a:p>
          <a:r>
            <a:rPr lang="ru-RU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2 426 Включены в регистр лиц, имеющих право на обеспечение льготными лекарственными препаратами в рамках программы «БССЗ», из них действующих - 1918 </a:t>
          </a:r>
        </a:p>
      </dgm:t>
    </dgm:pt>
    <dgm:pt modelId="{1AD4F623-2AC0-432F-AF9B-61F2A85F4E60}" type="parTrans" cxnId="{D5EB14F2-118F-41C9-950E-C3C1E8D37892}">
      <dgm:prSet/>
      <dgm:spPr/>
      <dgm:t>
        <a:bodyPr/>
        <a:lstStyle/>
        <a:p>
          <a:endParaRPr lang="ru-RU" b="0">
            <a:effectLst/>
          </a:endParaRPr>
        </a:p>
      </dgm:t>
    </dgm:pt>
    <dgm:pt modelId="{EF6FAEE0-5E30-45C4-8D31-94384FF6BFF9}" type="sibTrans" cxnId="{D5EB14F2-118F-41C9-950E-C3C1E8D37892}">
      <dgm:prSet/>
      <dgm:spPr/>
      <dgm:t>
        <a:bodyPr/>
        <a:lstStyle/>
        <a:p>
          <a:endParaRPr lang="ru-RU" b="0">
            <a:effectLst/>
          </a:endParaRPr>
        </a:p>
      </dgm:t>
    </dgm:pt>
    <dgm:pt modelId="{C1403B33-FE54-44B5-8633-80FB317E5642}">
      <dgm:prSet custT="1"/>
      <dgm:spPr/>
      <dgm:t>
        <a:bodyPr/>
        <a:lstStyle/>
        <a:p>
          <a:r>
            <a:rPr lang="ru-RU" sz="16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в рамках программы «БССЗ» обеспечены   1 702 пациента по 14 435 рецептам на сумму 14 407,51 тыс. руб.</a:t>
          </a:r>
        </a:p>
      </dgm:t>
    </dgm:pt>
    <dgm:pt modelId="{EF9AA613-E71F-470B-9D97-BDC27366318A}" type="parTrans" cxnId="{8D5FA793-1772-463F-9691-B64C69F581E0}">
      <dgm:prSet/>
      <dgm:spPr/>
      <dgm:t>
        <a:bodyPr/>
        <a:lstStyle/>
        <a:p>
          <a:endParaRPr lang="ru-RU" b="0">
            <a:effectLst/>
          </a:endParaRPr>
        </a:p>
      </dgm:t>
    </dgm:pt>
    <dgm:pt modelId="{0A97A828-6903-4D2D-8453-A8496D3A9162}" type="sibTrans" cxnId="{8D5FA793-1772-463F-9691-B64C69F581E0}">
      <dgm:prSet/>
      <dgm:spPr/>
      <dgm:t>
        <a:bodyPr/>
        <a:lstStyle/>
        <a:p>
          <a:endParaRPr lang="ru-RU" b="0">
            <a:effectLst/>
          </a:endParaRPr>
        </a:p>
      </dgm:t>
    </dgm:pt>
    <dgm:pt modelId="{8DE3E287-7DC3-4622-AA5E-939C2560A031}">
      <dgm:prSet/>
      <dgm:spPr/>
      <dgm:t>
        <a:bodyPr/>
        <a:lstStyle/>
        <a:p>
          <a:r>
            <a:rPr lang="ru-RU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в рамках программы «БССЗ»  по состоянию на  14.05.2021 обеспечены   2391 пациент по 21 967 рецептам на сумму 22 605, 28 тыс. руб.</a:t>
          </a:r>
        </a:p>
      </dgm:t>
    </dgm:pt>
    <dgm:pt modelId="{56260832-11B2-4C46-B596-744C94DFC2B4}" type="parTrans" cxnId="{C95676C8-72BB-4350-BA7D-E95D3BCA6D58}">
      <dgm:prSet/>
      <dgm:spPr/>
      <dgm:t>
        <a:bodyPr/>
        <a:lstStyle/>
        <a:p>
          <a:endParaRPr lang="ru-RU" b="0">
            <a:effectLst/>
          </a:endParaRPr>
        </a:p>
      </dgm:t>
    </dgm:pt>
    <dgm:pt modelId="{EFB74BE7-8CE9-49E9-A1BE-E841DC88CDED}" type="sibTrans" cxnId="{C95676C8-72BB-4350-BA7D-E95D3BCA6D58}">
      <dgm:prSet/>
      <dgm:spPr/>
      <dgm:t>
        <a:bodyPr/>
        <a:lstStyle/>
        <a:p>
          <a:endParaRPr lang="ru-RU" b="0">
            <a:effectLst/>
          </a:endParaRPr>
        </a:p>
      </dgm:t>
    </dgm:pt>
    <dgm:pt modelId="{4C6A654B-C28D-4F1C-BD65-2FC2D12B5D5F}" type="pres">
      <dgm:prSet presAssocID="{D540F24C-3152-45E2-B84D-7361B30048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16D3F02-1F85-469C-88E5-EAA44A375262}" type="pres">
      <dgm:prSet presAssocID="{D540F24C-3152-45E2-B84D-7361B300486E}" presName="Name1" presStyleCnt="0"/>
      <dgm:spPr/>
    </dgm:pt>
    <dgm:pt modelId="{10272E9B-E4D2-45E5-A2B9-1CA36B7832F1}" type="pres">
      <dgm:prSet presAssocID="{D540F24C-3152-45E2-B84D-7361B300486E}" presName="cycle" presStyleCnt="0"/>
      <dgm:spPr/>
    </dgm:pt>
    <dgm:pt modelId="{E530A2A9-123D-4BE1-ADE2-DBD17AF37FC8}" type="pres">
      <dgm:prSet presAssocID="{D540F24C-3152-45E2-B84D-7361B300486E}" presName="srcNode" presStyleLbl="node1" presStyleIdx="0" presStyleCnt="6"/>
      <dgm:spPr/>
    </dgm:pt>
    <dgm:pt modelId="{B42019B8-BF35-4C5E-96E9-EA633AF189A1}" type="pres">
      <dgm:prSet presAssocID="{D540F24C-3152-45E2-B84D-7361B300486E}" presName="conn" presStyleLbl="parChTrans1D2" presStyleIdx="0" presStyleCnt="1"/>
      <dgm:spPr/>
      <dgm:t>
        <a:bodyPr/>
        <a:lstStyle/>
        <a:p>
          <a:endParaRPr lang="ru-RU"/>
        </a:p>
      </dgm:t>
    </dgm:pt>
    <dgm:pt modelId="{AEF0BD9E-6440-4213-95A5-0BF9B2799CA6}" type="pres">
      <dgm:prSet presAssocID="{D540F24C-3152-45E2-B84D-7361B300486E}" presName="extraNode" presStyleLbl="node1" presStyleIdx="0" presStyleCnt="6"/>
      <dgm:spPr/>
    </dgm:pt>
    <dgm:pt modelId="{17F17675-9BF0-41E7-9F57-A95746D3E917}" type="pres">
      <dgm:prSet presAssocID="{D540F24C-3152-45E2-B84D-7361B300486E}" presName="dstNode" presStyleLbl="node1" presStyleIdx="0" presStyleCnt="6"/>
      <dgm:spPr/>
    </dgm:pt>
    <dgm:pt modelId="{D7A46DE9-29D4-4A37-9BA1-D468B27C76A8}" type="pres">
      <dgm:prSet presAssocID="{67119FA7-3A98-4475-B674-F8E5691E359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2AB01-D845-4B66-AF73-6808E2EE4140}" type="pres">
      <dgm:prSet presAssocID="{67119FA7-3A98-4475-B674-F8E5691E3595}" presName="accent_1" presStyleCnt="0"/>
      <dgm:spPr/>
    </dgm:pt>
    <dgm:pt modelId="{D1A48127-5C5C-4486-9ECB-5EBCDBB17220}" type="pres">
      <dgm:prSet presAssocID="{67119FA7-3A98-4475-B674-F8E5691E3595}" presName="accentRepeatNode" presStyleLbl="solidFgAcc1" presStyleIdx="0" presStyleCnt="6"/>
      <dgm:spPr>
        <a:solidFill>
          <a:schemeClr val="tx2">
            <a:lumMod val="40000"/>
            <a:lumOff val="60000"/>
          </a:schemeClr>
        </a:solidFill>
      </dgm:spPr>
    </dgm:pt>
    <dgm:pt modelId="{6CB620A3-B802-4D4F-BD6B-B3B8526D9AC9}" type="pres">
      <dgm:prSet presAssocID="{C7D18821-8F84-4D91-A688-79E9A5DED44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49E1F-551D-4781-86F1-5DD0C136E6AA}" type="pres">
      <dgm:prSet presAssocID="{C7D18821-8F84-4D91-A688-79E9A5DED44F}" presName="accent_2" presStyleCnt="0"/>
      <dgm:spPr/>
    </dgm:pt>
    <dgm:pt modelId="{C530ABBD-FA4D-4FBA-AC3C-0DD32A9A3C93}" type="pres">
      <dgm:prSet presAssocID="{C7D18821-8F84-4D91-A688-79E9A5DED44F}" presName="accentRepeatNode" presStyleLbl="solidFgAcc1" presStyleIdx="1" presStyleCnt="6"/>
      <dgm:spPr>
        <a:solidFill>
          <a:schemeClr val="tx2">
            <a:lumMod val="40000"/>
            <a:lumOff val="60000"/>
          </a:schemeClr>
        </a:solidFill>
      </dgm:spPr>
    </dgm:pt>
    <dgm:pt modelId="{96E0C456-1370-483A-A3BE-F6CEA89EC770}" type="pres">
      <dgm:prSet presAssocID="{C0DED5D6-7A29-468A-8E53-8F8C560DA64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A15A7-210E-4631-9F57-7039F14018E8}" type="pres">
      <dgm:prSet presAssocID="{C0DED5D6-7A29-468A-8E53-8F8C560DA64B}" presName="accent_3" presStyleCnt="0"/>
      <dgm:spPr/>
    </dgm:pt>
    <dgm:pt modelId="{8A5CE69D-EA1E-459A-838E-CD69C7ABC2AD}" type="pres">
      <dgm:prSet presAssocID="{C0DED5D6-7A29-468A-8E53-8F8C560DA64B}" presName="accentRepeatNode" presStyleLbl="solidFgAcc1" presStyleIdx="2" presStyleCnt="6"/>
      <dgm:spPr>
        <a:solidFill>
          <a:schemeClr val="tx2">
            <a:lumMod val="40000"/>
            <a:lumOff val="60000"/>
          </a:schemeClr>
        </a:solidFill>
      </dgm:spPr>
    </dgm:pt>
    <dgm:pt modelId="{820F06EA-9C25-44B7-94F2-D5539926F994}" type="pres">
      <dgm:prSet presAssocID="{C1403B33-FE54-44B5-8633-80FB317E564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D75BF-1613-4D15-81C1-1AF83DB3A4BC}" type="pres">
      <dgm:prSet presAssocID="{C1403B33-FE54-44B5-8633-80FB317E5642}" presName="accent_4" presStyleCnt="0"/>
      <dgm:spPr/>
    </dgm:pt>
    <dgm:pt modelId="{0AD87443-2B10-40E9-BD0B-07538B262503}" type="pres">
      <dgm:prSet presAssocID="{C1403B33-FE54-44B5-8633-80FB317E5642}" presName="accentRepeatNode" presStyleLbl="solidFgAcc1" presStyleIdx="3" presStyleCnt="6"/>
      <dgm:spPr>
        <a:solidFill>
          <a:schemeClr val="tx2">
            <a:lumMod val="40000"/>
            <a:lumOff val="60000"/>
          </a:schemeClr>
        </a:solidFill>
      </dgm:spPr>
    </dgm:pt>
    <dgm:pt modelId="{20F66756-60A1-49A1-BBCE-04150ABD1203}" type="pres">
      <dgm:prSet presAssocID="{E5386276-CE0E-4F04-95D4-C0290D23EB8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BDEFC-EF14-4FBD-AF9D-B0CD21114C09}" type="pres">
      <dgm:prSet presAssocID="{E5386276-CE0E-4F04-95D4-C0290D23EB86}" presName="accent_5" presStyleCnt="0"/>
      <dgm:spPr/>
    </dgm:pt>
    <dgm:pt modelId="{B8614F6A-334D-457C-80E0-528D0AA9196D}" type="pres">
      <dgm:prSet presAssocID="{E5386276-CE0E-4F04-95D4-C0290D23EB86}" presName="accentRepeatNode" presStyleLbl="solidFgAcc1" presStyleIdx="4" presStyleCnt="6"/>
      <dgm:spPr>
        <a:solidFill>
          <a:schemeClr val="tx2">
            <a:lumMod val="40000"/>
            <a:lumOff val="60000"/>
          </a:schemeClr>
        </a:solidFill>
      </dgm:spPr>
    </dgm:pt>
    <dgm:pt modelId="{3314782F-E852-4C73-9702-827478083C3A}" type="pres">
      <dgm:prSet presAssocID="{8DE3E287-7DC3-4622-AA5E-939C2560A03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36486-B6CF-4FF9-9149-496415B03D16}" type="pres">
      <dgm:prSet presAssocID="{8DE3E287-7DC3-4622-AA5E-939C2560A031}" presName="accent_6" presStyleCnt="0"/>
      <dgm:spPr/>
    </dgm:pt>
    <dgm:pt modelId="{22FAEB96-8464-48DD-B8CB-3BFBAF7DE05B}" type="pres">
      <dgm:prSet presAssocID="{8DE3E287-7DC3-4622-AA5E-939C2560A031}" presName="accentRepeatNode" presStyleLbl="solidFgAcc1" presStyleIdx="5" presStyleCnt="6"/>
      <dgm:spPr>
        <a:solidFill>
          <a:schemeClr val="tx2">
            <a:lumMod val="40000"/>
            <a:lumOff val="60000"/>
          </a:schemeClr>
        </a:solidFill>
      </dgm:spPr>
    </dgm:pt>
  </dgm:ptLst>
  <dgm:cxnLst>
    <dgm:cxn modelId="{AE062164-5CAF-4A3B-BABA-6AC4F706B350}" type="presOf" srcId="{C7D18821-8F84-4D91-A688-79E9A5DED44F}" destId="{6CB620A3-B802-4D4F-BD6B-B3B8526D9AC9}" srcOrd="0" destOrd="0" presId="urn:microsoft.com/office/officeart/2008/layout/VerticalCurvedList"/>
    <dgm:cxn modelId="{8D5FA793-1772-463F-9691-B64C69F581E0}" srcId="{D540F24C-3152-45E2-B84D-7361B300486E}" destId="{C1403B33-FE54-44B5-8633-80FB317E5642}" srcOrd="3" destOrd="0" parTransId="{EF9AA613-E71F-470B-9D97-BDC27366318A}" sibTransId="{0A97A828-6903-4D2D-8453-A8496D3A9162}"/>
    <dgm:cxn modelId="{D5EB14F2-118F-41C9-950E-C3C1E8D37892}" srcId="{D540F24C-3152-45E2-B84D-7361B300486E}" destId="{C0DED5D6-7A29-468A-8E53-8F8C560DA64B}" srcOrd="2" destOrd="0" parTransId="{1AD4F623-2AC0-432F-AF9B-61F2A85F4E60}" sibTransId="{EF6FAEE0-5E30-45C4-8D31-94384FF6BFF9}"/>
    <dgm:cxn modelId="{5BE48E75-2B6D-4E36-8F06-A082BF23180A}" type="presOf" srcId="{67119FA7-3A98-4475-B674-F8E5691E3595}" destId="{D7A46DE9-29D4-4A37-9BA1-D468B27C76A8}" srcOrd="0" destOrd="0" presId="urn:microsoft.com/office/officeart/2008/layout/VerticalCurvedList"/>
    <dgm:cxn modelId="{54711595-3666-43A5-8491-56F24E19786D}" type="presOf" srcId="{D540F24C-3152-45E2-B84D-7361B300486E}" destId="{4C6A654B-C28D-4F1C-BD65-2FC2D12B5D5F}" srcOrd="0" destOrd="0" presId="urn:microsoft.com/office/officeart/2008/layout/VerticalCurvedList"/>
    <dgm:cxn modelId="{DBFA90EF-669C-4DBB-A926-C850A9AC9AB8}" type="presOf" srcId="{22FD25B0-B178-4C7C-AD22-55CF5DC69124}" destId="{B42019B8-BF35-4C5E-96E9-EA633AF189A1}" srcOrd="0" destOrd="0" presId="urn:microsoft.com/office/officeart/2008/layout/VerticalCurvedList"/>
    <dgm:cxn modelId="{C6931A5F-050F-4182-A0EF-BCF6BFC1B3AE}" srcId="{D540F24C-3152-45E2-B84D-7361B300486E}" destId="{C7D18821-8F84-4D91-A688-79E9A5DED44F}" srcOrd="1" destOrd="0" parTransId="{1DD7AAE1-9973-4300-AB80-20B4E1E38A12}" sibTransId="{3B06072F-9759-4460-AB2C-53F301C62D3D}"/>
    <dgm:cxn modelId="{514CEEE4-F942-4E78-81EA-72DE9688F5E5}" srcId="{D540F24C-3152-45E2-B84D-7361B300486E}" destId="{67119FA7-3A98-4475-B674-F8E5691E3595}" srcOrd="0" destOrd="0" parTransId="{A92FF2BF-88C2-4C88-9902-AC67CEE8F1E4}" sibTransId="{22FD25B0-B178-4C7C-AD22-55CF5DC69124}"/>
    <dgm:cxn modelId="{74B5655D-5102-4B0F-962A-B6CDF10FF100}" type="presOf" srcId="{E5386276-CE0E-4F04-95D4-C0290D23EB86}" destId="{20F66756-60A1-49A1-BBCE-04150ABD1203}" srcOrd="0" destOrd="0" presId="urn:microsoft.com/office/officeart/2008/layout/VerticalCurvedList"/>
    <dgm:cxn modelId="{E5275E0A-BB68-4273-81AC-C16B95AAEF12}" type="presOf" srcId="{8DE3E287-7DC3-4622-AA5E-939C2560A031}" destId="{3314782F-E852-4C73-9702-827478083C3A}" srcOrd="0" destOrd="0" presId="urn:microsoft.com/office/officeart/2008/layout/VerticalCurvedList"/>
    <dgm:cxn modelId="{1EE9612F-494A-4A33-A9B4-928CA5397E60}" type="presOf" srcId="{C1403B33-FE54-44B5-8633-80FB317E5642}" destId="{820F06EA-9C25-44B7-94F2-D5539926F994}" srcOrd="0" destOrd="0" presId="urn:microsoft.com/office/officeart/2008/layout/VerticalCurvedList"/>
    <dgm:cxn modelId="{C95676C8-72BB-4350-BA7D-E95D3BCA6D58}" srcId="{D540F24C-3152-45E2-B84D-7361B300486E}" destId="{8DE3E287-7DC3-4622-AA5E-939C2560A031}" srcOrd="5" destOrd="0" parTransId="{56260832-11B2-4C46-B596-744C94DFC2B4}" sibTransId="{EFB74BE7-8CE9-49E9-A1BE-E841DC88CDED}"/>
    <dgm:cxn modelId="{69172F88-7068-4718-80A3-B6989502D8A0}" type="presOf" srcId="{C0DED5D6-7A29-468A-8E53-8F8C560DA64B}" destId="{96E0C456-1370-483A-A3BE-F6CEA89EC770}" srcOrd="0" destOrd="0" presId="urn:microsoft.com/office/officeart/2008/layout/VerticalCurvedList"/>
    <dgm:cxn modelId="{0C686FE3-5C0E-4D4B-8B55-984E2653824B}" srcId="{D540F24C-3152-45E2-B84D-7361B300486E}" destId="{E5386276-CE0E-4F04-95D4-C0290D23EB86}" srcOrd="4" destOrd="0" parTransId="{FB8D5B8D-212E-442E-AEEB-BD43CBB25F8A}" sibTransId="{B6659B76-CEEE-4D35-B7E2-6CB2BDE73057}"/>
    <dgm:cxn modelId="{8F015E60-75A8-48EF-9BCF-FFA24145E1F4}" type="presParOf" srcId="{4C6A654B-C28D-4F1C-BD65-2FC2D12B5D5F}" destId="{A16D3F02-1F85-469C-88E5-EAA44A375262}" srcOrd="0" destOrd="0" presId="urn:microsoft.com/office/officeart/2008/layout/VerticalCurvedList"/>
    <dgm:cxn modelId="{F86B7E0F-5C5E-4F47-B205-D3E8D0E6765E}" type="presParOf" srcId="{A16D3F02-1F85-469C-88E5-EAA44A375262}" destId="{10272E9B-E4D2-45E5-A2B9-1CA36B7832F1}" srcOrd="0" destOrd="0" presId="urn:microsoft.com/office/officeart/2008/layout/VerticalCurvedList"/>
    <dgm:cxn modelId="{B21C9BF7-0216-4BFA-A386-9F007C5B6F69}" type="presParOf" srcId="{10272E9B-E4D2-45E5-A2B9-1CA36B7832F1}" destId="{E530A2A9-123D-4BE1-ADE2-DBD17AF37FC8}" srcOrd="0" destOrd="0" presId="urn:microsoft.com/office/officeart/2008/layout/VerticalCurvedList"/>
    <dgm:cxn modelId="{904A8121-00BC-4E01-BEB7-FF53A239DE6C}" type="presParOf" srcId="{10272E9B-E4D2-45E5-A2B9-1CA36B7832F1}" destId="{B42019B8-BF35-4C5E-96E9-EA633AF189A1}" srcOrd="1" destOrd="0" presId="urn:microsoft.com/office/officeart/2008/layout/VerticalCurvedList"/>
    <dgm:cxn modelId="{2F4962B1-C20C-435C-81F5-EAA564B62A00}" type="presParOf" srcId="{10272E9B-E4D2-45E5-A2B9-1CA36B7832F1}" destId="{AEF0BD9E-6440-4213-95A5-0BF9B2799CA6}" srcOrd="2" destOrd="0" presId="urn:microsoft.com/office/officeart/2008/layout/VerticalCurvedList"/>
    <dgm:cxn modelId="{1965084F-F467-41E0-B9C8-F2B01D139559}" type="presParOf" srcId="{10272E9B-E4D2-45E5-A2B9-1CA36B7832F1}" destId="{17F17675-9BF0-41E7-9F57-A95746D3E917}" srcOrd="3" destOrd="0" presId="urn:microsoft.com/office/officeart/2008/layout/VerticalCurvedList"/>
    <dgm:cxn modelId="{1A88F580-C733-4F5B-AD3B-B3CDCFC79EF9}" type="presParOf" srcId="{A16D3F02-1F85-469C-88E5-EAA44A375262}" destId="{D7A46DE9-29D4-4A37-9BA1-D468B27C76A8}" srcOrd="1" destOrd="0" presId="urn:microsoft.com/office/officeart/2008/layout/VerticalCurvedList"/>
    <dgm:cxn modelId="{4283DE95-418C-4DB7-8502-23BA54A3A310}" type="presParOf" srcId="{A16D3F02-1F85-469C-88E5-EAA44A375262}" destId="{97A2AB01-D845-4B66-AF73-6808E2EE4140}" srcOrd="2" destOrd="0" presId="urn:microsoft.com/office/officeart/2008/layout/VerticalCurvedList"/>
    <dgm:cxn modelId="{BAE8463E-1821-45FB-9DB6-26785173A6D9}" type="presParOf" srcId="{97A2AB01-D845-4B66-AF73-6808E2EE4140}" destId="{D1A48127-5C5C-4486-9ECB-5EBCDBB17220}" srcOrd="0" destOrd="0" presId="urn:microsoft.com/office/officeart/2008/layout/VerticalCurvedList"/>
    <dgm:cxn modelId="{47120B88-3C03-4EE2-AED0-F9FC9C1A1F09}" type="presParOf" srcId="{A16D3F02-1F85-469C-88E5-EAA44A375262}" destId="{6CB620A3-B802-4D4F-BD6B-B3B8526D9AC9}" srcOrd="3" destOrd="0" presId="urn:microsoft.com/office/officeart/2008/layout/VerticalCurvedList"/>
    <dgm:cxn modelId="{399A6AB0-22F5-43AC-9E98-BAB2B7917D7F}" type="presParOf" srcId="{A16D3F02-1F85-469C-88E5-EAA44A375262}" destId="{8A749E1F-551D-4781-86F1-5DD0C136E6AA}" srcOrd="4" destOrd="0" presId="urn:microsoft.com/office/officeart/2008/layout/VerticalCurvedList"/>
    <dgm:cxn modelId="{FCC4FA82-D9A7-45E2-BE19-6234CC6286FA}" type="presParOf" srcId="{8A749E1F-551D-4781-86F1-5DD0C136E6AA}" destId="{C530ABBD-FA4D-4FBA-AC3C-0DD32A9A3C93}" srcOrd="0" destOrd="0" presId="urn:microsoft.com/office/officeart/2008/layout/VerticalCurvedList"/>
    <dgm:cxn modelId="{F108F01B-E11B-400A-996A-41783348790B}" type="presParOf" srcId="{A16D3F02-1F85-469C-88E5-EAA44A375262}" destId="{96E0C456-1370-483A-A3BE-F6CEA89EC770}" srcOrd="5" destOrd="0" presId="urn:microsoft.com/office/officeart/2008/layout/VerticalCurvedList"/>
    <dgm:cxn modelId="{FD734275-5D91-447D-8DEC-78FC5788D82E}" type="presParOf" srcId="{A16D3F02-1F85-469C-88E5-EAA44A375262}" destId="{5A9A15A7-210E-4631-9F57-7039F14018E8}" srcOrd="6" destOrd="0" presId="urn:microsoft.com/office/officeart/2008/layout/VerticalCurvedList"/>
    <dgm:cxn modelId="{879DDED7-97ED-4F79-A0A4-770595E61583}" type="presParOf" srcId="{5A9A15A7-210E-4631-9F57-7039F14018E8}" destId="{8A5CE69D-EA1E-459A-838E-CD69C7ABC2AD}" srcOrd="0" destOrd="0" presId="urn:microsoft.com/office/officeart/2008/layout/VerticalCurvedList"/>
    <dgm:cxn modelId="{C22E0DDD-DE8C-4B4A-A62E-79C027CFD4AC}" type="presParOf" srcId="{A16D3F02-1F85-469C-88E5-EAA44A375262}" destId="{820F06EA-9C25-44B7-94F2-D5539926F994}" srcOrd="7" destOrd="0" presId="urn:microsoft.com/office/officeart/2008/layout/VerticalCurvedList"/>
    <dgm:cxn modelId="{967735BF-F513-40EA-82CD-F47FAD5352CA}" type="presParOf" srcId="{A16D3F02-1F85-469C-88E5-EAA44A375262}" destId="{E93D75BF-1613-4D15-81C1-1AF83DB3A4BC}" srcOrd="8" destOrd="0" presId="urn:microsoft.com/office/officeart/2008/layout/VerticalCurvedList"/>
    <dgm:cxn modelId="{B897CB2E-6C58-4BA9-AFA0-1BDAAC9D0662}" type="presParOf" srcId="{E93D75BF-1613-4D15-81C1-1AF83DB3A4BC}" destId="{0AD87443-2B10-40E9-BD0B-07538B262503}" srcOrd="0" destOrd="0" presId="urn:microsoft.com/office/officeart/2008/layout/VerticalCurvedList"/>
    <dgm:cxn modelId="{2F344CDC-5714-49DE-A19A-EF23EA971B67}" type="presParOf" srcId="{A16D3F02-1F85-469C-88E5-EAA44A375262}" destId="{20F66756-60A1-49A1-BBCE-04150ABD1203}" srcOrd="9" destOrd="0" presId="urn:microsoft.com/office/officeart/2008/layout/VerticalCurvedList"/>
    <dgm:cxn modelId="{B67B5AE7-AA89-4475-BBAD-E2EF0B01EAEF}" type="presParOf" srcId="{A16D3F02-1F85-469C-88E5-EAA44A375262}" destId="{E0BBDEFC-EF14-4FBD-AF9D-B0CD21114C09}" srcOrd="10" destOrd="0" presId="urn:microsoft.com/office/officeart/2008/layout/VerticalCurvedList"/>
    <dgm:cxn modelId="{D95B762F-CF3E-4DA0-AB57-FC5BDC3378C0}" type="presParOf" srcId="{E0BBDEFC-EF14-4FBD-AF9D-B0CD21114C09}" destId="{B8614F6A-334D-457C-80E0-528D0AA9196D}" srcOrd="0" destOrd="0" presId="urn:microsoft.com/office/officeart/2008/layout/VerticalCurvedList"/>
    <dgm:cxn modelId="{28AB03B7-EF31-4EFC-934D-B47931668648}" type="presParOf" srcId="{A16D3F02-1F85-469C-88E5-EAA44A375262}" destId="{3314782F-E852-4C73-9702-827478083C3A}" srcOrd="11" destOrd="0" presId="urn:microsoft.com/office/officeart/2008/layout/VerticalCurvedList"/>
    <dgm:cxn modelId="{6CD66945-729E-40F2-A6BE-441819116C8D}" type="presParOf" srcId="{A16D3F02-1F85-469C-88E5-EAA44A375262}" destId="{CC036486-B6CF-4FF9-9149-496415B03D16}" srcOrd="12" destOrd="0" presId="urn:microsoft.com/office/officeart/2008/layout/VerticalCurvedList"/>
    <dgm:cxn modelId="{3CAEE07C-6598-4014-8774-D56A6C828839}" type="presParOf" srcId="{CC036486-B6CF-4FF9-9149-496415B03D16}" destId="{22FAEB96-8464-48DD-B8CB-3BFBAF7DE0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0.84168</cdr:x>
      <cdr:y>0.10159</cdr:y>
    </cdr:from>
    <cdr:to>
      <cdr:x>0.95207</cdr:x>
      <cdr:y>0.40381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952777" y="358981"/>
          <a:ext cx="1305353" cy="1067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solidFill>
                <a:schemeClr val="accent6">
                  <a:lumMod val="75000"/>
                </a:schemeClr>
              </a:solidFill>
            </a:rPr>
            <a:t>+4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2</a:t>
          </a:r>
          <a:r>
            <a:rPr lang="ru-RU" sz="2000" b="1" dirty="0">
              <a:solidFill>
                <a:schemeClr val="accent6">
                  <a:lumMod val="75000"/>
                </a:schemeClr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0.63463</cdr:x>
      <cdr:y>0.38689</cdr:y>
    </cdr:from>
    <cdr:to>
      <cdr:x>0.71684</cdr:x>
      <cdr:y>0.52954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04450" y="1367086"/>
          <a:ext cx="972163" cy="504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bg1"/>
              </a:solidFill>
            </a:rPr>
            <a:t>1 487</a:t>
          </a:r>
          <a:r>
            <a:rPr lang="en-US" sz="1600" b="1" kern="1200" dirty="0">
              <a:solidFill>
                <a:schemeClr val="bg1"/>
              </a:solidFill>
            </a:rPr>
            <a:t>,0</a:t>
          </a:r>
          <a:endParaRPr lang="ru-RU" sz="1600" b="1" kern="1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0.62246</cdr:x>
      <cdr:y>0.16273</cdr:y>
    </cdr:from>
    <cdr:to>
      <cdr:x>0.7138</cdr:x>
      <cdr:y>0.285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7360489" y="575005"/>
          <a:ext cx="1080120" cy="432048"/>
        </a:xfrm>
        <a:prstGeom xmlns:a="http://schemas.openxmlformats.org/drawingml/2006/main" prst="rect">
          <a:avLst/>
        </a:prstGeom>
        <a:pattFill xmlns:a="http://schemas.openxmlformats.org/drawingml/2006/main" prst="ltDnDiag">
          <a:fgClr>
            <a:schemeClr val="accent1"/>
          </a:fgClr>
          <a:bgClr>
            <a:schemeClr val="bg1"/>
          </a:bgClr>
        </a:patt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0.63463</cdr:x>
      <cdr:y>0.18311</cdr:y>
    </cdr:from>
    <cdr:to>
      <cdr:x>0.70162</cdr:x>
      <cdr:y>0.26462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504505" y="647013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450,0</a:t>
          </a:r>
          <a:endParaRPr lang="ru-RU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8CA73D2-F3CA-417F-96AA-DDFB22755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4418"/>
          </a:xfrm>
          <a:prstGeom prst="rect">
            <a:avLst/>
          </a:prstGeom>
        </p:spPr>
        <p:txBody>
          <a:bodyPr vert="horz" lIns="90330" tIns="45165" rIns="90330" bIns="4516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CF09ED8-D81A-45C6-8DBF-A715C6324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4418"/>
          </a:xfrm>
          <a:prstGeom prst="rect">
            <a:avLst/>
          </a:prstGeom>
        </p:spPr>
        <p:txBody>
          <a:bodyPr vert="horz" lIns="90330" tIns="45165" rIns="90330" bIns="4516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554562-AE21-4D2C-9DB0-F265D2F8400D}" type="datetimeFigureOut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F4B66AC-C9FA-4629-9D74-DC1605C84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896"/>
            <a:ext cx="2918831" cy="494418"/>
          </a:xfrm>
          <a:prstGeom prst="rect">
            <a:avLst/>
          </a:prstGeom>
        </p:spPr>
        <p:txBody>
          <a:bodyPr vert="horz" lIns="90330" tIns="45165" rIns="90330" bIns="4516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2C4402-7C5A-4B56-BBC6-3101286E0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896"/>
            <a:ext cx="2918831" cy="494418"/>
          </a:xfrm>
          <a:prstGeom prst="rect">
            <a:avLst/>
          </a:prstGeom>
        </p:spPr>
        <p:txBody>
          <a:bodyPr vert="horz" wrap="square" lIns="90330" tIns="45165" rIns="90330" bIns="45165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23D9B-34B1-4A75-909D-E6494FB39E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06A840A2-A77E-45E6-B382-7C63967562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28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330" tIns="45165" rIns="90330" bIns="45165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ED67D700-5370-47DD-969E-6A5C003096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28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330" tIns="45165" rIns="90330" bIns="45165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xmlns="" id="{39F59D88-9AC8-42CF-9EEA-65BC4F0B15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F5396089-DD66-42B0-ACD4-A46E22D96A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5948"/>
            <a:ext cx="5388610" cy="4440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330" tIns="45165" rIns="90330" bIns="45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B0CB5C5B-442E-4AEC-836F-D88B38729A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895"/>
            <a:ext cx="2918831" cy="4928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330" tIns="45165" rIns="90330" bIns="45165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E8DD691E-59B6-485A-8673-919A744D9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895"/>
            <a:ext cx="2918831" cy="4928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330" tIns="45165" rIns="90330" bIns="45165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EC8F8-D950-423A-8C51-B2698CB081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41477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57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619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075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446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164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33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5476-622D-464B-B3EE-B3B27EF469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860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xmlns="" id="{23DE85C8-ABB6-488B-8F75-DA63CA667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xmlns="" id="{811C8AA7-2B76-486C-8EB5-955BF898C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defTabSz="903186">
              <a:defRPr/>
            </a:pPr>
            <a:r>
              <a:rPr lang="ru-RU" dirty="0"/>
              <a:t> </a:t>
            </a:r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xmlns="" id="{5510E620-27D6-4947-8D65-D21AE9795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839" indent="-2822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983" indent="-2257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575" indent="-2257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168" indent="-2257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761" indent="-2257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5353" indent="-2257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947" indent="-2257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539" indent="-2257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85CA58-E8FE-429D-BF14-592EB6D5E88A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195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:a16="http://schemas.microsoft.com/office/drawing/2014/main" xmlns="" id="{052E770C-4988-44BD-AE4A-7F9D11C96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>
            <a:extLst>
              <a:ext uri="{FF2B5EF4-FFF2-40B4-BE49-F238E27FC236}">
                <a16:creationId xmlns:a16="http://schemas.microsoft.com/office/drawing/2014/main" xmlns="" id="{642DB8FB-1C1C-4589-8DF1-B9F044F5D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xmlns="" id="{0D16A5D5-68EA-4DBF-9800-368A4847A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960" indent="-2822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9170" indent="-2258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838" indent="-2258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505" indent="-2258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4173" indent="-2258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5841" indent="-2258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7509" indent="-2258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9177" indent="-2258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949E2-5B29-4CD7-855F-C8F7508AD64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20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90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684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35013"/>
            <a:ext cx="6535738" cy="36766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5658" y="4662170"/>
            <a:ext cx="6223098" cy="4933768"/>
          </a:xfrm>
        </p:spPr>
        <p:txBody>
          <a:bodyPr/>
          <a:lstStyle/>
          <a:p>
            <a:pPr indent="349782" defTabSz="900735">
              <a:defRPr/>
            </a:pPr>
            <a:endParaRPr lang="ru-RU" altLang="ru-RU" sz="1100" b="1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15376" y="9371287"/>
            <a:ext cx="2918830" cy="493315"/>
          </a:xfrm>
          <a:prstGeom prst="rect">
            <a:avLst/>
          </a:prstGeom>
        </p:spPr>
        <p:txBody>
          <a:bodyPr/>
          <a:lstStyle/>
          <a:p>
            <a:fld id="{E4D8EEFE-4E62-4273-95A1-F9EA87DC071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41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xmlns="" id="{23DE85C8-ABB6-488B-8F75-DA63CA667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xmlns="" id="{811C8AA7-2B76-486C-8EB5-955BF898C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xmlns="" id="{5510E620-27D6-4947-8D65-D21AE9795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91" indent="-28438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26" indent="-2275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36" indent="-2275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46" indent="-2275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56" indent="-2275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66" indent="-2275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77" indent="-2275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87" indent="-2275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85CA58-E8FE-429D-BF14-592EB6D5E88A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213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EC8F8-D950-423A-8C51-B2698CB08107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70600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2728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xmlns="" id="{FCC3DE12-2C6D-41D5-8F9D-EE7FA7521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xmlns="" id="{A65B64AC-3BBE-46BE-A65C-3104BC1B8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xmlns="" id="{CD5CB0F6-AA20-40FF-BA79-282AAEB4E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802" indent="-28542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16" indent="-2274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657" indent="-2274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030" indent="-2274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7698" indent="-2274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9366" indent="-2274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1034" indent="-2274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702" indent="-2274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B49E8A-207C-4A64-8DBD-C8A4AB68BA9E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033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7E3FB8-8097-4F18-8F6F-B8447154C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5925C1-9398-4D78-B3FA-603FEC04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35CD0C-567D-4111-8556-E65FE489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05311D-0893-4DE4-8B79-4C9B439736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4283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202D07-A34F-44F5-8AEC-3CCEB5DC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8182AC-33CC-4FBD-A278-51667717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6BF425-0B59-4B9D-810F-EFC8B893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3144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xmlns="" val="237043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615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080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566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0" y="86785"/>
            <a:ext cx="12192000" cy="483021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31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28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6C66C3-E102-4112-8733-23DBE4B8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033773-D02E-4FC0-8E6A-D3D51AEF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255512-A3B3-4A5C-8FD5-82262B29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FDBDCB-5200-4FD5-BA58-11259F70FF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066830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22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62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1" r:id="rId2"/>
    <p:sldLayoutId id="2147483702" r:id="rId3"/>
    <p:sldLayoutId id="2147483703" r:id="rId4"/>
    <p:sldLayoutId id="2147483704" r:id="rId5"/>
    <p:sldLayoutId id="2147483699" r:id="rId6"/>
    <p:sldLayoutId id="2147483705" r:id="rId7"/>
    <p:sldLayoutId id="2147483700" r:id="rId8"/>
    <p:sldLayoutId id="2147483706" r:id="rId9"/>
    <p:sldLayoutId id="2147483707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0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emf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8477" y="2176796"/>
            <a:ext cx="9415046" cy="280831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информации Правительства Архангельской области о реализации прав граждан на дополнительное и льготное лекарственное обеспечение</a:t>
            </a: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D0398BF2-E8D2-42BA-858B-70AEE11A7F5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225" y="188640"/>
            <a:ext cx="198755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6781" y="6330396"/>
            <a:ext cx="12270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мая 2021 года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83D28ABC-B8FE-48D6-B4D7-313B37B8A046}"/>
              </a:ext>
            </a:extLst>
          </p:cNvPr>
          <p:cNvSpPr txBox="1">
            <a:spLocks noChangeArrowheads="1"/>
          </p:cNvSpPr>
          <p:nvPr/>
        </p:nvSpPr>
        <p:spPr>
          <a:xfrm>
            <a:off x="5317332" y="4869160"/>
            <a:ext cx="6840710" cy="105273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B0EF9C-5423-44F0-A824-A1ED8B2547C7}"/>
              </a:ext>
            </a:extLst>
          </p:cNvPr>
          <p:cNvSpPr txBox="1"/>
          <p:nvPr/>
        </p:nvSpPr>
        <p:spPr>
          <a:xfrm>
            <a:off x="6068709" y="5598730"/>
            <a:ext cx="572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И.о</a:t>
            </a:r>
            <a:r>
              <a:rPr lang="ru-RU" dirty="0"/>
              <a:t>. министра здравоохранения Архангельской области </a:t>
            </a:r>
          </a:p>
          <a:p>
            <a:r>
              <a:rPr lang="ru-RU" dirty="0"/>
              <a:t>Александр Сергеевич Герштанский</a:t>
            </a:r>
          </a:p>
        </p:txBody>
      </p:sp>
    </p:spTree>
    <p:extLst>
      <p:ext uri="{BB962C8B-B14F-4D97-AF65-F5344CB8AC3E}">
        <p14:creationId xmlns:p14="http://schemas.microsoft.com/office/powerpoint/2010/main" xmlns="" val="1606913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16601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федеральный регистр включено</a:t>
            </a:r>
          </a:p>
          <a:p>
            <a:pPr algn="ctr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нозологиий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более чем 200 «орфанных» заболеваний </a:t>
            </a: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(8%) 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60" y="478054"/>
            <a:ext cx="12192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buFontTx/>
              <a:buNone/>
              <a:defRPr sz="2800" b="1">
                <a:solidFill>
                  <a:srgbClr val="00206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Орфанные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» заболевания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07981674"/>
              </p:ext>
            </p:extLst>
          </p:nvPr>
        </p:nvGraphicFramePr>
        <p:xfrm>
          <a:off x="263352" y="2060848"/>
          <a:ext cx="55446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C3A1CFF0-B51A-4B7B-B02A-3EA96847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25" y="274638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008585149"/>
              </p:ext>
            </p:extLst>
          </p:nvPr>
        </p:nvGraphicFramePr>
        <p:xfrm>
          <a:off x="6348028" y="2240868"/>
          <a:ext cx="5756312" cy="42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4127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842" y="313492"/>
            <a:ext cx="12192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buFontTx/>
              <a:buNone/>
              <a:defRPr sz="2800" b="1">
                <a:solidFill>
                  <a:srgbClr val="00206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врачебных комиссий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63637" y="983561"/>
            <a:ext cx="9864725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effectLst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обеспечение в </a:t>
            </a:r>
            <a:r>
              <a:rPr lang="ru-RU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году 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медицинскими организациями в министерство представлено более </a:t>
            </a:r>
            <a:r>
              <a:rPr lang="ru-RU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протоколов комиссий ВК.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заседаниях адресной комиссии министерства по обеспечению лекарственными препаратами, закупаемыми за счет средств областного бюджета, в </a:t>
            </a:r>
            <a:r>
              <a:rPr lang="ru-RU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2020 году 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рассмотрено </a:t>
            </a:r>
            <a:r>
              <a:rPr lang="ru-RU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155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обращений медицинской организации по обеспечению отдельных пациентов дорогостоящими препаратами.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C3A1CFF0-B51A-4B7B-B02A-3EA96847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25" y="274638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5015832"/>
              </p:ext>
            </p:extLst>
          </p:nvPr>
        </p:nvGraphicFramePr>
        <p:xfrm>
          <a:off x="6807942" y="4185954"/>
          <a:ext cx="4501859" cy="267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690439306"/>
              </p:ext>
            </p:extLst>
          </p:nvPr>
        </p:nvGraphicFramePr>
        <p:xfrm>
          <a:off x="659396" y="4401108"/>
          <a:ext cx="4608512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56140" y="3573016"/>
            <a:ext cx="406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 рецепта             по федеральной льготе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4834" y="3579872"/>
            <a:ext cx="429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 рецепта             по региональной льготе</a:t>
            </a:r>
          </a:p>
        </p:txBody>
      </p:sp>
    </p:spTree>
    <p:extLst>
      <p:ext uri="{BB962C8B-B14F-4D97-AF65-F5344CB8AC3E}">
        <p14:creationId xmlns:p14="http://schemas.microsoft.com/office/powerpoint/2010/main" xmlns="" val="197251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низ 9"/>
          <p:cNvSpPr/>
          <p:nvPr/>
        </p:nvSpPr>
        <p:spPr>
          <a:xfrm rot="16200000">
            <a:off x="3593722" y="3591018"/>
            <a:ext cx="4752528" cy="468052"/>
          </a:xfrm>
          <a:prstGeom prst="downArrow">
            <a:avLst>
              <a:gd name="adj1" fmla="val 50000"/>
              <a:gd name="adj2" fmla="val 100000"/>
            </a:avLst>
          </a:prstGeom>
          <a:ln w="6350">
            <a:solidFill>
              <a:srgbClr val="800000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44" y="473183"/>
            <a:ext cx="12192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buFontTx/>
              <a:buNone/>
              <a:defRPr sz="2800" b="1">
                <a:solidFill>
                  <a:srgbClr val="00206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Проблемы и решения</a:t>
            </a: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C3A1CFF0-B51A-4B7B-B02A-3EA96847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360" y="269767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1256763"/>
              </p:ext>
            </p:extLst>
          </p:nvPr>
        </p:nvGraphicFramePr>
        <p:xfrm>
          <a:off x="623392" y="1412776"/>
          <a:ext cx="5112568" cy="478853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929763023"/>
                    </a:ext>
                  </a:extLst>
                </a:gridCol>
              </a:tblGrid>
              <a:tr h="1047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dirty="0">
                          <a:effectLst/>
                        </a:rPr>
                        <a:t>Дублирование льгот по лекарственному обеспечению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69176061"/>
                  </a:ext>
                </a:extLst>
              </a:tr>
              <a:tr h="3741041">
                <a:tc>
                  <a:txBody>
                    <a:bodyPr/>
                    <a:lstStyle/>
                    <a:p>
                      <a:pPr eaLnBrk="1" hangingPunct="1">
                        <a:spcBef>
                          <a:spcPts val="0"/>
                        </a:spcBef>
                        <a:buFontTx/>
                        <a:buNone/>
                      </a:pPr>
                      <a:endParaRPr lang="ru-RU" altLang="ru-RU" sz="1800" dirty="0">
                        <a:effectLst/>
                      </a:endParaRPr>
                    </a:p>
                    <a:p>
                      <a:pPr eaLnBrk="1" hangingPunct="1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ru-RU" altLang="ru-RU" sz="1800" dirty="0">
                          <a:effectLst/>
                        </a:rPr>
                        <a:t>Дефицит финансовых средства федерального бюджета на реализацию программы ОНЛС</a:t>
                      </a:r>
                    </a:p>
                    <a:p>
                      <a:pPr eaLnBrk="1" hangingPunct="1">
                        <a:spcBef>
                          <a:spcPts val="0"/>
                        </a:spcBef>
                        <a:buFontTx/>
                        <a:buNone/>
                      </a:pPr>
                      <a:endParaRPr lang="ru-RU" altLang="ru-RU" sz="1800" dirty="0">
                        <a:effectLst/>
                      </a:endParaRPr>
                    </a:p>
                    <a:p>
                      <a:pPr eaLnBrk="1" hangingPunct="1">
                        <a:spcBef>
                          <a:spcPts val="0"/>
                        </a:spcBef>
                        <a:buFontTx/>
                        <a:buNone/>
                      </a:pPr>
                      <a:endParaRPr lang="ru-RU" altLang="ru-RU" sz="1800" dirty="0">
                        <a:effectLst/>
                      </a:endParaRPr>
                    </a:p>
                    <a:p>
                      <a:pPr eaLnBrk="1" hangingPunct="1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ru-RU" altLang="ru-RU" sz="1800" dirty="0">
                          <a:effectLst/>
                        </a:rPr>
                        <a:t>Обеспечение за счет средств областного бюджета дорогостоящими лекарственными препаратами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8233342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1498848"/>
              </p:ext>
            </p:extLst>
          </p:nvPr>
        </p:nvGraphicFramePr>
        <p:xfrm>
          <a:off x="6456040" y="1376772"/>
          <a:ext cx="5004556" cy="48927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04556">
                  <a:extLst>
                    <a:ext uri="{9D8B030D-6E8A-4147-A177-3AD203B41FA5}">
                      <a16:colId xmlns:a16="http://schemas.microsoft.com/office/drawing/2014/main" xmlns="" val="2929763023"/>
                    </a:ext>
                  </a:extLst>
                </a:gridCol>
              </a:tblGrid>
              <a:tr h="1044116">
                <a:tc>
                  <a:txBody>
                    <a:bodyPr/>
                    <a:lstStyle/>
                    <a:p>
                      <a:pPr lvl="0"/>
                      <a:r>
                        <a:rPr lang="ru-RU" dirty="0">
                          <a:effectLst/>
                        </a:rPr>
                        <a:t>Предупреждение дублирования льгот по лекарственному обеспечению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69176061"/>
                  </a:ext>
                </a:extLst>
              </a:tr>
              <a:tr h="3848615">
                <a:tc>
                  <a:txBody>
                    <a:bodyPr/>
                    <a:lstStyle/>
                    <a:p>
                      <a:endParaRPr lang="ru-RU" sz="1800" dirty="0"/>
                    </a:p>
                    <a:p>
                      <a:r>
                        <a:rPr lang="ru-RU" sz="1800" dirty="0"/>
                        <a:t>Расширение перечня категорий заболеваний и лекарственных препаратов, включенных в федеральную программу «14 </a:t>
                      </a:r>
                      <a:r>
                        <a:rPr lang="ru-RU" sz="1800" dirty="0" err="1"/>
                        <a:t>высокозатратных</a:t>
                      </a:r>
                      <a:r>
                        <a:rPr lang="ru-RU" sz="1800" dirty="0"/>
                        <a:t> нозологий»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Передача на федеральный уровень полномочий по лекарственному обеспечению граждан, страдающих </a:t>
                      </a:r>
                      <a:r>
                        <a:rPr lang="ru-RU" sz="1800" dirty="0" err="1"/>
                        <a:t>жизнеугрожающими</a:t>
                      </a:r>
                      <a:r>
                        <a:rPr lang="ru-RU" sz="1800" dirty="0"/>
                        <a:t> и хроническими прогрессирующими редкими (</a:t>
                      </a:r>
                      <a:r>
                        <a:rPr lang="ru-RU" sz="1800" dirty="0" err="1"/>
                        <a:t>орфанными</a:t>
                      </a:r>
                      <a:r>
                        <a:rPr lang="ru-RU" sz="1800" dirty="0"/>
                        <a:t>) заболеваниями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82333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967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336" y="122793"/>
            <a:ext cx="11809312" cy="8925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Организация лечения COVID-2019  в амбулаторных условиях</a:t>
            </a:r>
            <a:b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территории Архангельской области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9376" y="3808175"/>
            <a:ext cx="112332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400" b="1" dirty="0">
              <a:latin typeface="+mn-lt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счет средств резервного фонда Правительства Российской Федерации Архангельской области доведены денежные средства в целях финансового обеспечения мероприятий по приобретению лекарственных препаратов для лечения пациентов с новой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инфекцией COVID-19, получающих медицинскую помощь в амбулаторных условиях в размере 154,92 млн. рублей.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Министерством проведены закупочные мероприятия за счет средств областного бюджета, выделенных на льготное лекарственное обеспечение, в размере 113,0 млн. рублей.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Обеспечено граждан: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2020 год –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7 656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человек / 11 852 рецептов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2021 год –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11 507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человек / 21 154 рецептов</a:t>
            </a:r>
          </a:p>
          <a:p>
            <a:pPr lvl="0"/>
            <a:endParaRPr lang="en-US" sz="1400" b="1" dirty="0">
              <a:latin typeface="+mn-lt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5" name="Таблица 12">
            <a:extLst>
              <a:ext uri="{FF2B5EF4-FFF2-40B4-BE49-F238E27FC236}">
                <a16:creationId xmlns:a16="http://schemas.microsoft.com/office/drawing/2014/main" xmlns="" id="{D73940C6-334C-49D1-B70F-D18DF64C9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265586"/>
              </p:ext>
            </p:extLst>
          </p:nvPr>
        </p:nvGraphicFramePr>
        <p:xfrm>
          <a:off x="371364" y="1412776"/>
          <a:ext cx="11305256" cy="228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305256">
                  <a:extLst>
                    <a:ext uri="{9D8B030D-6E8A-4147-A177-3AD203B41FA5}">
                      <a16:colId xmlns:a16="http://schemas.microsoft.com/office/drawing/2014/main" xmlns="" val="1177024542"/>
                    </a:ext>
                  </a:extLst>
                </a:gridCol>
              </a:tblGrid>
              <a:tr h="1569660">
                <a:tc>
                  <a:txBody>
                    <a:bodyPr/>
                    <a:lstStyle/>
                    <a:p>
                      <a:pPr marL="271463" indent="0"/>
                      <a:r>
                        <a:rPr lang="ru-RU" sz="1600" b="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02.07.2020 внесены изменения в областной закон от 18.03.2013 № 629-38-ОЗ, согласно которому граждане с выявленной новой </a:t>
                      </a:r>
                      <a:r>
                        <a:rPr lang="ru-RU" sz="1600" b="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коронавирусной</a:t>
                      </a:r>
                      <a:r>
                        <a:rPr lang="ru-RU" sz="1600" b="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инфекцией COVID-2019 по рецептам врачей бесплатно имеют право обеспечиваться лекарственными препаратами </a:t>
                      </a:r>
                      <a:r>
                        <a:rPr lang="ru-RU" sz="1600" b="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Умифеновир</a:t>
                      </a:r>
                      <a:r>
                        <a:rPr lang="ru-RU" sz="1600" b="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Интерферон альфа-2</a:t>
                      </a:r>
                      <a:r>
                        <a:rPr lang="en-US" sz="1600" b="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ru-RU" sz="1600" b="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714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Министерством проведены закупочные мероприятия за счет средств областного бюджета, выделенных на льготное лекарственное обеспечение, в размере 12,87 млн. рублей.</a:t>
                      </a:r>
                    </a:p>
                    <a:p>
                      <a:pPr marL="2714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Обеспечено граждан:</a:t>
                      </a:r>
                    </a:p>
                    <a:p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2020 год –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4 039 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 / 6 167 рецептов</a:t>
                      </a:r>
                    </a:p>
                    <a:p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2021 год –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5 060 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 / 5 594 рецептов</a:t>
                      </a:r>
                    </a:p>
                    <a:p>
                      <a:pPr marL="271463" indent="0"/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4946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567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75420" y="135561"/>
            <a:ext cx="1185664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buFontTx/>
              <a:buNone/>
              <a:defRPr sz="2800" b="1">
                <a:solidFill>
                  <a:srgbClr val="00206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Программа «Борьба с сердечно-сосудистыми заболеваниями»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C3A1CFF0-B51A-4B7B-B02A-3EA96847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55" y="195955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73492" y="4081497"/>
            <a:ext cx="1512168" cy="367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</a:rPr>
              <a:t>2021 год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3F9F7F71-AF7D-4DDE-9E5F-5CDCF9764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29452125"/>
              </p:ext>
            </p:extLst>
          </p:nvPr>
        </p:nvGraphicFramePr>
        <p:xfrm>
          <a:off x="3009491" y="458742"/>
          <a:ext cx="8777753" cy="641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B5F2FB-FE3D-47A2-A0BC-21497BD1AF04}"/>
              </a:ext>
            </a:extLst>
          </p:cNvPr>
          <p:cNvSpPr txBox="1"/>
          <p:nvPr/>
        </p:nvSpPr>
        <p:spPr>
          <a:xfrm>
            <a:off x="226991" y="1276120"/>
            <a:ext cx="35385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Криптогенный инсульт</a:t>
            </a:r>
            <a:endParaRPr lang="ru-RU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Лакунарный инсульт</a:t>
            </a:r>
            <a:endParaRPr lang="ru-RU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Атеротромботический</a:t>
            </a: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инсульт</a:t>
            </a:r>
            <a:endParaRPr lang="ru-RU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Состояние после абляции</a:t>
            </a:r>
            <a:endParaRPr lang="ru-RU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Острый инфаркт миокарда без </a:t>
            </a:r>
            <a:r>
              <a:rPr lang="ru-RU" sz="1600" b="0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стентирования</a:t>
            </a: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(6-12 месяцев)</a:t>
            </a:r>
            <a:endParaRPr lang="ru-RU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Аортокоронарное шунтирование без искусственного кровообращения</a:t>
            </a:r>
            <a:endParaRPr lang="ru-RU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Острый инфаркт миокарда со </a:t>
            </a:r>
            <a:r>
              <a:rPr lang="ru-RU" sz="1600" b="0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стентированием</a:t>
            </a: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(6-12 месяцев)</a:t>
            </a:r>
            <a:endParaRPr lang="ru-RU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Нестабильная стенокардия со </a:t>
            </a:r>
            <a:r>
              <a:rPr lang="ru-RU" sz="1600" b="0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стентированием</a:t>
            </a:r>
            <a:endParaRPr lang="ru-RU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Стабильные формы ИБС  со </a:t>
            </a:r>
            <a:r>
              <a:rPr lang="ru-RU" sz="1600" b="0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стентированием</a:t>
            </a:r>
            <a:endParaRPr lang="ru-RU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Аортокоронарное шунтирование срочное (ОИМ, НС)</a:t>
            </a:r>
            <a:endParaRPr lang="ru-RU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Аортокоронарное шунтирование  плановое (стабильная стенокардия)</a:t>
            </a:r>
            <a:endParaRPr lang="ru-RU" sz="16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907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BA8AFA14-8B07-4E60-BCE0-FFAB815215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702827" y="289938"/>
            <a:ext cx="980441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системе МДЛП</a:t>
            </a:r>
          </a:p>
        </p:txBody>
      </p:sp>
      <p:pic>
        <p:nvPicPr>
          <p:cNvPr id="6148" name="Объект 4">
            <a:extLst>
              <a:ext uri="{FF2B5EF4-FFF2-40B4-BE49-F238E27FC236}">
                <a16:creationId xmlns:a16="http://schemas.microsoft.com/office/drawing/2014/main" xmlns="" id="{26DD782B-2F8E-4601-AB91-E2FB4B87F5DB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27950" y="1557338"/>
            <a:ext cx="4464050" cy="2663825"/>
          </a:xfrm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641F7AA7-B989-40E7-B094-D8D62ACE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733" y="241724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965E98B4-D93A-483A-8C50-35850F1B4BF0}"/>
              </a:ext>
            </a:extLst>
          </p:cNvPr>
          <p:cNvGrpSpPr/>
          <p:nvPr/>
        </p:nvGrpSpPr>
        <p:grpSpPr>
          <a:xfrm>
            <a:off x="300102" y="692696"/>
            <a:ext cx="5519310" cy="4176464"/>
            <a:chOff x="761970" y="680054"/>
            <a:chExt cx="7321999" cy="4699306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xmlns="" id="{254D7FD2-AFE1-47EF-AEBD-2EE2D463B5A5}"/>
                </a:ext>
              </a:extLst>
            </p:cNvPr>
            <p:cNvGrpSpPr/>
            <p:nvPr/>
          </p:nvGrpSpPr>
          <p:grpSpPr>
            <a:xfrm>
              <a:off x="761970" y="680054"/>
              <a:ext cx="7321999" cy="4699306"/>
              <a:chOff x="901294" y="680054"/>
              <a:chExt cx="7322006" cy="4699308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xmlns="" id="{B1C2FD78-3CE4-4B96-8896-C92B3DD805C1}"/>
                  </a:ext>
                </a:extLst>
              </p:cNvPr>
              <p:cNvGrpSpPr/>
              <p:nvPr/>
            </p:nvGrpSpPr>
            <p:grpSpPr>
              <a:xfrm>
                <a:off x="901294" y="680054"/>
                <a:ext cx="7322006" cy="4699308"/>
                <a:chOff x="734190" y="608046"/>
                <a:chExt cx="7322006" cy="4699308"/>
              </a:xfrm>
            </p:grpSpPr>
            <p:pic>
              <p:nvPicPr>
                <p:cNvPr id="5" name="Рисунок 4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34190" y="4203418"/>
                  <a:ext cx="2143755" cy="1103936"/>
                </a:xfrm>
                <a:prstGeom prst="rect">
                  <a:avLst/>
                </a:prstGeom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3031372" y="4593964"/>
                  <a:ext cx="4865937" cy="277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ru-RU" sz="1000" dirty="0">
                    <a:latin typeface="+mn-lt"/>
                  </a:endParaRPr>
                </a:p>
              </p:txBody>
            </p:sp>
            <p:grpSp>
              <p:nvGrpSpPr>
                <p:cNvPr id="12" name="Группа 11">
                  <a:extLst>
                    <a:ext uri="{FF2B5EF4-FFF2-40B4-BE49-F238E27FC236}">
                      <a16:creationId xmlns:a16="http://schemas.microsoft.com/office/drawing/2014/main" xmlns="" id="{F0FBF89E-9B08-4792-AD48-92BE790589F8}"/>
                    </a:ext>
                  </a:extLst>
                </p:cNvPr>
                <p:cNvGrpSpPr/>
                <p:nvPr/>
              </p:nvGrpSpPr>
              <p:grpSpPr>
                <a:xfrm>
                  <a:off x="802620" y="608046"/>
                  <a:ext cx="7253576" cy="4321822"/>
                  <a:chOff x="802620" y="608046"/>
                  <a:chExt cx="7253576" cy="4321822"/>
                </a:xfrm>
              </p:grpSpPr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802620" y="2805690"/>
                    <a:ext cx="1669867" cy="727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200" b="1" dirty="0">
                        <a:latin typeface="+mn-lt"/>
                      </a:rPr>
                      <a:t>ГОЛОВНАЯ МЕДИЦИНСКАЯ ОРГАНИЗАЦИЯ</a:t>
                    </a: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813538" y="1581569"/>
                    <a:ext cx="1779181" cy="3463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400" b="1" dirty="0">
                        <a:latin typeface="+mn-lt"/>
                      </a:rPr>
                      <a:t>МДЛП</a:t>
                    </a: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813538" y="4410408"/>
                    <a:ext cx="1847607" cy="5194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200" b="1" dirty="0">
                        <a:latin typeface="+mn-lt"/>
                      </a:rPr>
                      <a:t>ОБОСОБЛЕННОЕ ПОДРАЗДЕЛЕНИЕ</a:t>
                    </a: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413877" y="3011567"/>
                    <a:ext cx="1642319" cy="5194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200" b="1" dirty="0">
                        <a:latin typeface="+mn-lt"/>
                      </a:rPr>
                      <a:t>ПОСТАВЩИК ЛП</a:t>
                    </a:r>
                  </a:p>
                </p:txBody>
              </p:sp>
              <p:pic>
                <p:nvPicPr>
                  <p:cNvPr id="21" name="Рисунок 20">
                    <a:extLst>
                      <a:ext uri="{FF2B5EF4-FFF2-40B4-BE49-F238E27FC236}">
                        <a16:creationId xmlns:a16="http://schemas.microsoft.com/office/drawing/2014/main" xmlns="" id="{8AABCC8A-61FA-43FE-A94D-1CE18DA1CA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 xmlns="">
                          <a14:imgLayer r:embed="rId7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16249" t="27269" r="74789" b="52493"/>
                  <a:stretch/>
                </p:blipFill>
                <p:spPr>
                  <a:xfrm>
                    <a:off x="1076341" y="1457377"/>
                    <a:ext cx="958019" cy="1159133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22" name="Рисунок 21">
                    <a:extLst>
                      <a:ext uri="{FF2B5EF4-FFF2-40B4-BE49-F238E27FC236}">
                        <a16:creationId xmlns:a16="http://schemas.microsoft.com/office/drawing/2014/main" xmlns="" id="{8AABCC8A-61FA-43FE-A94D-1CE18DA1CA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 xmlns="">
                          <a14:imgLayer r:embed="rId7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35816" t="14890" r="55222" b="68093"/>
                  <a:stretch/>
                </p:blipFill>
                <p:spPr>
                  <a:xfrm>
                    <a:off x="4360979" y="608046"/>
                    <a:ext cx="958019" cy="974665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23" name="Рисунок 22">
                    <a:extLst>
                      <a:ext uri="{FF2B5EF4-FFF2-40B4-BE49-F238E27FC236}">
                        <a16:creationId xmlns:a16="http://schemas.microsoft.com/office/drawing/2014/main" xmlns="" id="{8AABCC8A-61FA-43FE-A94D-1CE18DA1CA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 xmlns="">
                          <a14:imgLayer r:embed="rId7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55981" t="29928" r="35057" b="53055"/>
                  <a:stretch/>
                </p:blipFill>
                <p:spPr>
                  <a:xfrm>
                    <a:off x="6619168" y="1987966"/>
                    <a:ext cx="958019" cy="974665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cxnSp>
                <p:nvCxnSpPr>
                  <p:cNvPr id="39" name="Соединительная линия уступом 38"/>
                  <p:cNvCxnSpPr>
                    <a:cxnSpLocks/>
                  </p:cNvCxnSpPr>
                  <p:nvPr/>
                </p:nvCxnSpPr>
                <p:spPr>
                  <a:xfrm flipV="1">
                    <a:off x="2513913" y="1729021"/>
                    <a:ext cx="1273327" cy="1138287"/>
                  </a:xfrm>
                  <a:prstGeom prst="bentConnector3">
                    <a:avLst>
                      <a:gd name="adj1" fmla="val 50000"/>
                    </a:avLst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Соединительная линия уступом 44"/>
                  <p:cNvCxnSpPr>
                    <a:cxnSpLocks/>
                    <a:endCxn id="13" idx="3"/>
                  </p:cNvCxnSpPr>
                  <p:nvPr/>
                </p:nvCxnSpPr>
                <p:spPr>
                  <a:xfrm rot="16200000" flipV="1">
                    <a:off x="5296989" y="2050454"/>
                    <a:ext cx="1275767" cy="684306"/>
                  </a:xfrm>
                  <a:prstGeom prst="bentConnector2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Прямая со стрелкой 47"/>
                  <p:cNvCxnSpPr/>
                  <p:nvPr/>
                </p:nvCxnSpPr>
                <p:spPr>
                  <a:xfrm flipH="1">
                    <a:off x="2444939" y="3168478"/>
                    <a:ext cx="3900508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Соединительная линия уступом 50"/>
                  <p:cNvCxnSpPr>
                    <a:cxnSpLocks/>
                  </p:cNvCxnSpPr>
                  <p:nvPr/>
                </p:nvCxnSpPr>
                <p:spPr>
                  <a:xfrm rot="5400000">
                    <a:off x="5417114" y="3550503"/>
                    <a:ext cx="1103936" cy="615870"/>
                  </a:xfrm>
                  <a:prstGeom prst="bentConnector3">
                    <a:avLst>
                      <a:gd name="adj1" fmla="val 100654"/>
                    </a:avLst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Соединительная линия уступом 56"/>
                  <p:cNvCxnSpPr>
                    <a:cxnSpLocks/>
                  </p:cNvCxnSpPr>
                  <p:nvPr/>
                </p:nvCxnSpPr>
                <p:spPr>
                  <a:xfrm rot="10800000">
                    <a:off x="2444939" y="3513458"/>
                    <a:ext cx="1368599" cy="896948"/>
                  </a:xfrm>
                  <a:prstGeom prst="bentConnector3">
                    <a:avLst>
                      <a:gd name="adj1" fmla="val 50000"/>
                    </a:avLst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8" name="Рисунок 7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2855126" y="3662644"/>
                    <a:ext cx="570258" cy="629734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xmlns="" id="{2D4BADA5-13A4-47C6-A564-95543833B3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6249" t="27269" r="74789" b="52493"/>
              <a:stretch/>
            </p:blipFill>
            <p:spPr>
              <a:xfrm>
                <a:off x="4234752" y="3274821"/>
                <a:ext cx="958019" cy="115913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cxnSp>
            <p:nvCxnSpPr>
              <p:cNvPr id="38" name="Прямая со стрелкой 37">
                <a:extLst>
                  <a:ext uri="{FF2B5EF4-FFF2-40B4-BE49-F238E27FC236}">
                    <a16:creationId xmlns:a16="http://schemas.microsoft.com/office/drawing/2014/main" xmlns="" id="{215B5919-C1CA-41B7-A8A1-B8A677789E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7958" y="1987966"/>
                <a:ext cx="0" cy="147091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xmlns="" id="{782BA9CF-16A0-4230-ABDD-F71F10182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382829" y="2351129"/>
                <a:ext cx="570258" cy="629734"/>
              </a:xfrm>
              <a:prstGeom prst="rect">
                <a:avLst/>
              </a:prstGeom>
            </p:spPr>
          </p:pic>
          <p:pic>
            <p:nvPicPr>
              <p:cNvPr id="46" name="Picture 6">
                <a:extLst>
                  <a:ext uri="{FF2B5EF4-FFF2-40B4-BE49-F238E27FC236}">
                    <a16:creationId xmlns:a16="http://schemas.microsoft.com/office/drawing/2014/main" xmlns="" id="{0A891A73-2C51-404A-ACEF-5E35EFAADC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3851" y="4049441"/>
                <a:ext cx="384513" cy="384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xmlns="" id="{32764A94-40CB-4EDE-BFB3-101AD0040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902" y="2379755"/>
              <a:ext cx="462841" cy="462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397" name="Группа 16396">
            <a:extLst>
              <a:ext uri="{FF2B5EF4-FFF2-40B4-BE49-F238E27FC236}">
                <a16:creationId xmlns:a16="http://schemas.microsoft.com/office/drawing/2014/main" xmlns="" id="{B57404E4-A8E3-4FE9-AC5D-3E943C787ED1}"/>
              </a:ext>
            </a:extLst>
          </p:cNvPr>
          <p:cNvGrpSpPr/>
          <p:nvPr/>
        </p:nvGrpSpPr>
        <p:grpSpPr>
          <a:xfrm>
            <a:off x="6312025" y="692696"/>
            <a:ext cx="5680701" cy="4104456"/>
            <a:chOff x="6375197" y="-48159"/>
            <a:chExt cx="5708223" cy="3365345"/>
          </a:xfrm>
        </p:grpSpPr>
        <p:grpSp>
          <p:nvGrpSpPr>
            <p:cNvPr id="16396" name="Группа 16395">
              <a:extLst>
                <a:ext uri="{FF2B5EF4-FFF2-40B4-BE49-F238E27FC236}">
                  <a16:creationId xmlns:a16="http://schemas.microsoft.com/office/drawing/2014/main" xmlns="" id="{003E9D3F-0681-4A15-A0FA-BC1F5E483653}"/>
                </a:ext>
              </a:extLst>
            </p:cNvPr>
            <p:cNvGrpSpPr/>
            <p:nvPr/>
          </p:nvGrpSpPr>
          <p:grpSpPr>
            <a:xfrm>
              <a:off x="6375197" y="-48159"/>
              <a:ext cx="5708223" cy="3365345"/>
              <a:chOff x="6451162" y="715559"/>
              <a:chExt cx="5708223" cy="3365345"/>
            </a:xfrm>
          </p:grpSpPr>
          <p:grpSp>
            <p:nvGrpSpPr>
              <p:cNvPr id="16384" name="Группа 16383">
                <a:extLst>
                  <a:ext uri="{FF2B5EF4-FFF2-40B4-BE49-F238E27FC236}">
                    <a16:creationId xmlns:a16="http://schemas.microsoft.com/office/drawing/2014/main" xmlns="" id="{BAF05B60-AE7A-476D-970C-AE4310CBD96F}"/>
                  </a:ext>
                </a:extLst>
              </p:cNvPr>
              <p:cNvGrpSpPr/>
              <p:nvPr/>
            </p:nvGrpSpPr>
            <p:grpSpPr>
              <a:xfrm>
                <a:off x="6451162" y="715559"/>
                <a:ext cx="5708223" cy="3365345"/>
                <a:chOff x="6445931" y="739664"/>
                <a:chExt cx="5708223" cy="3365345"/>
              </a:xfrm>
            </p:grpSpPr>
            <p:grpSp>
              <p:nvGrpSpPr>
                <p:cNvPr id="104" name="Группа 103">
                  <a:extLst>
                    <a:ext uri="{FF2B5EF4-FFF2-40B4-BE49-F238E27FC236}">
                      <a16:creationId xmlns:a16="http://schemas.microsoft.com/office/drawing/2014/main" xmlns="" id="{4F635820-E10F-4BA3-9274-C52B4C98DD7F}"/>
                    </a:ext>
                  </a:extLst>
                </p:cNvPr>
                <p:cNvGrpSpPr/>
                <p:nvPr/>
              </p:nvGrpSpPr>
              <p:grpSpPr>
                <a:xfrm>
                  <a:off x="6445931" y="739664"/>
                  <a:ext cx="5708223" cy="3365345"/>
                  <a:chOff x="678801" y="608046"/>
                  <a:chExt cx="7499658" cy="4699308"/>
                </a:xfrm>
              </p:grpSpPr>
              <p:pic>
                <p:nvPicPr>
                  <p:cNvPr id="109" name="Рисунок 108">
                    <a:extLst>
                      <a:ext uri="{FF2B5EF4-FFF2-40B4-BE49-F238E27FC236}">
                        <a16:creationId xmlns:a16="http://schemas.microsoft.com/office/drawing/2014/main" xmlns="" id="{F2450E08-CF7F-4990-A415-4BC7147388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734190" y="4203418"/>
                    <a:ext cx="2143755" cy="1103936"/>
                  </a:xfrm>
                  <a:prstGeom prst="rect">
                    <a:avLst/>
                  </a:prstGeom>
                </p:spPr>
              </p:pic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xmlns="" id="{D5B5384E-A0C7-40ED-BF1B-B2CC3508F922}"/>
                      </a:ext>
                    </a:extLst>
                  </p:cNvPr>
                  <p:cNvSpPr txBox="1"/>
                  <p:nvPr/>
                </p:nvSpPr>
                <p:spPr>
                  <a:xfrm>
                    <a:off x="3031373" y="4593964"/>
                    <a:ext cx="4865937" cy="2819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endParaRPr lang="ru-RU" sz="1000" dirty="0">
                      <a:latin typeface="+mn-lt"/>
                    </a:endParaRPr>
                  </a:p>
                </p:txBody>
              </p:sp>
              <p:grpSp>
                <p:nvGrpSpPr>
                  <p:cNvPr id="111" name="Группа 110">
                    <a:extLst>
                      <a:ext uri="{FF2B5EF4-FFF2-40B4-BE49-F238E27FC236}">
                        <a16:creationId xmlns:a16="http://schemas.microsoft.com/office/drawing/2014/main" xmlns="" id="{F330436D-40C1-444B-9944-6962D169A617}"/>
                      </a:ext>
                    </a:extLst>
                  </p:cNvPr>
                  <p:cNvGrpSpPr/>
                  <p:nvPr/>
                </p:nvGrpSpPr>
                <p:grpSpPr>
                  <a:xfrm>
                    <a:off x="678801" y="608046"/>
                    <a:ext cx="7499658" cy="4318055"/>
                    <a:chOff x="678801" y="608046"/>
                    <a:chExt cx="7499658" cy="4318055"/>
                  </a:xfrm>
                </p:grpSpPr>
                <p:sp>
                  <p:nvSpPr>
                    <p:cNvPr id="112" name="TextBox 111">
                      <a:extLst>
                        <a:ext uri="{FF2B5EF4-FFF2-40B4-BE49-F238E27FC236}">
                          <a16:creationId xmlns:a16="http://schemas.microsoft.com/office/drawing/2014/main" xmlns="" id="{470554AA-EEB8-4D3C-8EF1-B95A51026C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8801" y="2792812"/>
                      <a:ext cx="1920077" cy="74000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ГОЛОВНАЯ МЕДИЦИНСКАЯ ОРГАНИЗАЦИЯ</a:t>
                      </a:r>
                    </a:p>
                  </p:txBody>
                </p:sp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xmlns="" id="{D5F7B963-BCAD-4037-AA3D-605731ADE8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89720" y="1568689"/>
                      <a:ext cx="2045769" cy="3171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МДЛП</a:t>
                      </a:r>
                    </a:p>
                  </p:txBody>
                </p:sp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xmlns="" id="{C0906D52-A35D-4330-83F9-E2BA87F407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89720" y="4397528"/>
                      <a:ext cx="2124452" cy="5285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ОБОСОБЛЕННОЕ ПОДРАЗДЕЛЕНИЕ</a:t>
                      </a:r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xmlns="" id="{D71C8515-84B2-4EA2-B8F8-5C2733C430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90055" y="2998688"/>
                      <a:ext cx="1888404" cy="3171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ПОСТАВЩИК ЛП</a:t>
                      </a:r>
                    </a:p>
                  </p:txBody>
                </p:sp>
                <p:pic>
                  <p:nvPicPr>
                    <p:cNvPr id="116" name="Рисунок 115">
                      <a:extLst>
                        <a:ext uri="{FF2B5EF4-FFF2-40B4-BE49-F238E27FC236}">
                          <a16:creationId xmlns:a16="http://schemas.microsoft.com/office/drawing/2014/main" xmlns="" id="{FCD0C10A-FAB4-4B1B-9456-33C50261817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BEBA8EAE-BF5A-486C-A8C5-ECC9F3942E4B}">
                          <a14:imgProps xmlns:a14="http://schemas.microsoft.com/office/drawing/2010/main" xmlns="">
                            <a14:imgLayer r:embed="rId7">
                              <a14:imgEffect>
                                <a14:sharpenSoften amount="5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16249" t="27269" r="74789" b="52493"/>
                    <a:stretch/>
                  </p:blipFill>
                  <p:spPr>
                    <a:xfrm>
                      <a:off x="1076341" y="1457377"/>
                      <a:ext cx="958019" cy="1159133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</p:spPr>
                </p:pic>
                <p:pic>
                  <p:nvPicPr>
                    <p:cNvPr id="117" name="Рисунок 116">
                      <a:extLst>
                        <a:ext uri="{FF2B5EF4-FFF2-40B4-BE49-F238E27FC236}">
                          <a16:creationId xmlns:a16="http://schemas.microsoft.com/office/drawing/2014/main" xmlns="" id="{1B67D55F-BFDC-4E5C-9AF0-68C187251D7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BEBA8EAE-BF5A-486C-A8C5-ECC9F3942E4B}">
                          <a14:imgProps xmlns:a14="http://schemas.microsoft.com/office/drawing/2010/main" xmlns="">
                            <a14:imgLayer r:embed="rId7">
                              <a14:imgEffect>
                                <a14:sharpenSoften amount="5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35816" t="14890" r="55222" b="68093"/>
                    <a:stretch/>
                  </p:blipFill>
                  <p:spPr>
                    <a:xfrm>
                      <a:off x="4360979" y="608046"/>
                      <a:ext cx="958019" cy="974665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</p:spPr>
                </p:pic>
                <p:pic>
                  <p:nvPicPr>
                    <p:cNvPr id="118" name="Рисунок 117">
                      <a:extLst>
                        <a:ext uri="{FF2B5EF4-FFF2-40B4-BE49-F238E27FC236}">
                          <a16:creationId xmlns:a16="http://schemas.microsoft.com/office/drawing/2014/main" xmlns="" id="{2467DD50-436E-45E6-8B2E-42C56A1B90E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BEBA8EAE-BF5A-486C-A8C5-ECC9F3942E4B}">
                          <a14:imgProps xmlns:a14="http://schemas.microsoft.com/office/drawing/2010/main" xmlns="">
                            <a14:imgLayer r:embed="rId7">
                              <a14:imgEffect>
                                <a14:sharpenSoften amount="5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55981" t="29928" r="35057" b="53055"/>
                    <a:stretch/>
                  </p:blipFill>
                  <p:spPr>
                    <a:xfrm>
                      <a:off x="6619168" y="1987966"/>
                      <a:ext cx="958019" cy="974665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</p:spPr>
                </p:pic>
                <p:cxnSp>
                  <p:nvCxnSpPr>
                    <p:cNvPr id="119" name="Соединительная линия уступом 38">
                      <a:extLst>
                        <a:ext uri="{FF2B5EF4-FFF2-40B4-BE49-F238E27FC236}">
                          <a16:creationId xmlns:a16="http://schemas.microsoft.com/office/drawing/2014/main" xmlns="" id="{FFA2BC33-EEDD-4802-93FD-040767109B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513913" y="1729020"/>
                      <a:ext cx="1273327" cy="1138287"/>
                    </a:xfrm>
                    <a:prstGeom prst="bentConnector3">
                      <a:avLst>
                        <a:gd name="adj1" fmla="val 50000"/>
                      </a:avLst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Соединительная линия уступом 44">
                      <a:extLst>
                        <a:ext uri="{FF2B5EF4-FFF2-40B4-BE49-F238E27FC236}">
                          <a16:creationId xmlns:a16="http://schemas.microsoft.com/office/drawing/2014/main" xmlns="" id="{D86F88C6-F25A-4FDA-8592-B5243EEBA42C}"/>
                        </a:ext>
                      </a:extLst>
                    </p:cNvPr>
                    <p:cNvCxnSpPr>
                      <a:cxnSpLocks/>
                      <a:endCxn id="113" idx="3"/>
                    </p:cNvCxnSpPr>
                    <p:nvPr/>
                  </p:nvCxnSpPr>
                  <p:spPr>
                    <a:xfrm rot="16200000" flipV="1">
                      <a:off x="5299178" y="2163573"/>
                      <a:ext cx="1290348" cy="417723"/>
                    </a:xfrm>
                    <a:prstGeom prst="bentConnector2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Прямая со стрелкой 120">
                      <a:extLst>
                        <a:ext uri="{FF2B5EF4-FFF2-40B4-BE49-F238E27FC236}">
                          <a16:creationId xmlns:a16="http://schemas.microsoft.com/office/drawing/2014/main" xmlns="" id="{7A8CBBA1-A25E-41C5-9B8E-10AFA4A5688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444939" y="3168478"/>
                      <a:ext cx="3900508" cy="0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Соединительная линия уступом 50">
                      <a:extLst>
                        <a:ext uri="{FF2B5EF4-FFF2-40B4-BE49-F238E27FC236}">
                          <a16:creationId xmlns:a16="http://schemas.microsoft.com/office/drawing/2014/main" xmlns="" id="{D75FFBE3-2B90-40D7-AD9F-C2EE5A390F3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5417114" y="3550503"/>
                      <a:ext cx="1103936" cy="615870"/>
                    </a:xfrm>
                    <a:prstGeom prst="bentConnector3">
                      <a:avLst>
                        <a:gd name="adj1" fmla="val 100654"/>
                      </a:avLst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Соединительная линия уступом 56">
                      <a:extLst>
                        <a:ext uri="{FF2B5EF4-FFF2-40B4-BE49-F238E27FC236}">
                          <a16:creationId xmlns:a16="http://schemas.microsoft.com/office/drawing/2014/main" xmlns="" id="{02B6F36F-68AA-45C0-8F48-5166C47109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2444939" y="3513458"/>
                      <a:ext cx="1368599" cy="896948"/>
                    </a:xfrm>
                    <a:prstGeom prst="bentConnector3">
                      <a:avLst>
                        <a:gd name="adj1" fmla="val 50000"/>
                      </a:avLst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24" name="Рисунок 123">
                      <a:extLst>
                        <a:ext uri="{FF2B5EF4-FFF2-40B4-BE49-F238E27FC236}">
                          <a16:creationId xmlns:a16="http://schemas.microsoft.com/office/drawing/2014/main" xmlns="" id="{3F4C7C33-25E8-492B-864B-6ADA3ADA575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/>
                    <a:stretch>
                      <a:fillRect/>
                    </a:stretch>
                  </p:blipFill>
                  <p:spPr>
                    <a:xfrm>
                      <a:off x="2855126" y="3662644"/>
                      <a:ext cx="570258" cy="629734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05" name="Рисунок 104">
                  <a:extLst>
                    <a:ext uri="{FF2B5EF4-FFF2-40B4-BE49-F238E27FC236}">
                      <a16:creationId xmlns:a16="http://schemas.microsoft.com/office/drawing/2014/main" xmlns="" id="{C0B31852-A900-47F2-AE30-F4EF6A70E7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7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6249" t="27269" r="74789" b="52493"/>
                <a:stretch/>
              </p:blipFill>
              <p:spPr>
                <a:xfrm>
                  <a:off x="9025287" y="2597870"/>
                  <a:ext cx="729178" cy="83009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cxnSp>
              <p:nvCxnSpPr>
                <p:cNvPr id="106" name="Прямая со стрелкой 105">
                  <a:extLst>
                    <a:ext uri="{FF2B5EF4-FFF2-40B4-BE49-F238E27FC236}">
                      <a16:creationId xmlns:a16="http://schemas.microsoft.com/office/drawing/2014/main" xmlns="" id="{CFCFAA28-628F-41D4-81EB-F35DEED59F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55014" y="1676307"/>
                  <a:ext cx="0" cy="105337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7" name="Рисунок 106">
                  <a:extLst>
                    <a:ext uri="{FF2B5EF4-FFF2-40B4-BE49-F238E27FC236}">
                      <a16:creationId xmlns:a16="http://schemas.microsoft.com/office/drawing/2014/main" xmlns="" id="{952C0712-DD37-4E36-A05C-3FB6910C8E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9137993" y="1936381"/>
                  <a:ext cx="434041" cy="450975"/>
                </a:xfrm>
                <a:prstGeom prst="rect">
                  <a:avLst/>
                </a:prstGeom>
              </p:spPr>
            </p:pic>
          </p:grpSp>
          <p:grpSp>
            <p:nvGrpSpPr>
              <p:cNvPr id="16395" name="Группа 16394">
                <a:extLst>
                  <a:ext uri="{FF2B5EF4-FFF2-40B4-BE49-F238E27FC236}">
                    <a16:creationId xmlns:a16="http://schemas.microsoft.com/office/drawing/2014/main" xmlns="" id="{EDBF0C62-5BB1-4373-816C-75C49B18033B}"/>
                  </a:ext>
                </a:extLst>
              </p:cNvPr>
              <p:cNvGrpSpPr/>
              <p:nvPr/>
            </p:nvGrpSpPr>
            <p:grpSpPr>
              <a:xfrm>
                <a:off x="9569769" y="2659938"/>
                <a:ext cx="102776" cy="91275"/>
                <a:chOff x="9569769" y="2659938"/>
                <a:chExt cx="102776" cy="91275"/>
              </a:xfrm>
            </p:grpSpPr>
            <p:cxnSp>
              <p:nvCxnSpPr>
                <p:cNvPr id="16391" name="Прямая соединительная линия 16390">
                  <a:extLst>
                    <a:ext uri="{FF2B5EF4-FFF2-40B4-BE49-F238E27FC236}">
                      <a16:creationId xmlns:a16="http://schemas.microsoft.com/office/drawing/2014/main" xmlns="" id="{D45F5E14-9845-49A5-9FD5-36D2EF4DD0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71649" y="2663219"/>
                  <a:ext cx="100896" cy="7188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>
                  <a:extLst>
                    <a:ext uri="{FF2B5EF4-FFF2-40B4-BE49-F238E27FC236}">
                      <a16:creationId xmlns:a16="http://schemas.microsoft.com/office/drawing/2014/main" xmlns="" id="{434230A0-70D0-486B-87E7-68875E1102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569769" y="2659938"/>
                  <a:ext cx="87479" cy="9127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xmlns="" id="{BE4D3A62-1F3D-452E-AF98-0B94BB978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6053" y="2294223"/>
              <a:ext cx="330824" cy="330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CF963AE5-268C-480D-9BD8-32591CBECEFB}"/>
              </a:ext>
            </a:extLst>
          </p:cNvPr>
          <p:cNvSpPr txBox="1"/>
          <p:nvPr/>
        </p:nvSpPr>
        <p:spPr>
          <a:xfrm>
            <a:off x="1775520" y="6008755"/>
            <a:ext cx="864096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При отсутствии доступа к сети «Интернет» в обособленных подразделениях, отсутствия мобильной связи и доступа к сети «Интернет» на мобильном устройстве</a:t>
            </a:r>
          </a:p>
        </p:txBody>
      </p:sp>
      <p:sp>
        <p:nvSpPr>
          <p:cNvPr id="163" name="Заголовок 1">
            <a:extLst>
              <a:ext uri="{FF2B5EF4-FFF2-40B4-BE49-F238E27FC236}">
                <a16:creationId xmlns:a16="http://schemas.microsoft.com/office/drawing/2014/main" xmlns="" id="{9FCE5F5A-0C93-46C5-8128-635E9C68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85184"/>
            <a:ext cx="609600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477B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технической возможности</a:t>
            </a:r>
          </a:p>
        </p:txBody>
      </p:sp>
      <p:sp>
        <p:nvSpPr>
          <p:cNvPr id="164" name="Заголовок 1">
            <a:extLst>
              <a:ext uri="{FF2B5EF4-FFF2-40B4-BE49-F238E27FC236}">
                <a16:creationId xmlns:a16="http://schemas.microsoft.com/office/drawing/2014/main" xmlns="" id="{CD32DDF9-6A67-46BF-85BA-E4EFE1024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980" y="5013176"/>
            <a:ext cx="628763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477B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только мобильной связи и выхода в «Интернет»</a:t>
            </a:r>
          </a:p>
          <a:p>
            <a:pPr eaLnBrk="1" hangingPunct="1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мобильном устройстве</a:t>
            </a:r>
            <a:endParaRPr lang="ru-RU" altLang="ru-RU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39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EAC31537-6FA0-4EC6-87B7-83A910BC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2625" y="1094509"/>
            <a:ext cx="1226749" cy="121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08703ED5-81C5-46D1-BD3A-E6155542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697" y="2781200"/>
            <a:ext cx="6066606" cy="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477B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33146" y="236643"/>
            <a:ext cx="12192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Льготное лекарственное обеспечение граждан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529" y="2849387"/>
            <a:ext cx="470746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Расходные обязательства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федерального бюджета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88998" y="2837423"/>
            <a:ext cx="47053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ts val="0"/>
              </a:spcBef>
              <a:buFontTx/>
              <a:buNone/>
              <a:defRPr sz="1800">
                <a:latin typeface="+mn-lt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Расходные обязательства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субъекта РФ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3525" y="4562662"/>
            <a:ext cx="4707468" cy="20586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ts val="0"/>
              </a:spcBef>
              <a:buFontTx/>
              <a:buNone/>
              <a:defRPr sz="1800">
                <a:latin typeface="+mn-lt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ФЗ от 17.07.1999 № 178-ФЗ  «О государственной социальной помощи» (программа обеспечения необходимыми лекарственными средствами - ОНЛС)</a:t>
            </a:r>
          </a:p>
          <a:p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Федеральная программа «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нозологий»</a:t>
            </a:r>
          </a:p>
          <a:p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64503" y="4562662"/>
            <a:ext cx="5112564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ts val="0"/>
              </a:spcBef>
              <a:buFontTx/>
              <a:buNone/>
              <a:defRPr sz="1800">
                <a:latin typeface="+mn-lt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Российской Федерации от 30 июля 1994 года № 890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Областной закон от 18 марта 2013 г. № 629-38-ОЗ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3035660" y="1640013"/>
            <a:ext cx="2947968" cy="925698"/>
          </a:xfrm>
          <a:prstGeom prst="line">
            <a:avLst/>
          </a:prstGeom>
          <a:ln w="38100">
            <a:headEnd type="none"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+mn-lt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983629" y="1640013"/>
            <a:ext cx="2704659" cy="925698"/>
          </a:xfrm>
          <a:prstGeom prst="line">
            <a:avLst/>
          </a:prstGeom>
          <a:ln w="38100">
            <a:headE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+mn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82235" y="721868"/>
            <a:ext cx="11424369" cy="610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SzPct val="85000"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Подпрограмма № 8 государственной программы</a:t>
            </a:r>
          </a:p>
          <a:p>
            <a:pPr marL="0" indent="0" algn="ctr" eaLnBrk="1" hangingPunct="1">
              <a:spcBef>
                <a:spcPts val="0"/>
              </a:spcBef>
              <a:buSzPct val="85000"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«Развитие здравоохранения Архангельской области (2013-2020 годы)»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9624391" y="3718774"/>
            <a:ext cx="10583" cy="688359"/>
          </a:xfrm>
          <a:prstGeom prst="line">
            <a:avLst/>
          </a:prstGeom>
          <a:ln w="38100">
            <a:headE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+mn-lt"/>
            </a:endParaRPr>
          </a:p>
        </p:txBody>
      </p:sp>
      <p:pic>
        <p:nvPicPr>
          <p:cNvPr id="14" name="Рисунок 1">
            <a:extLst>
              <a:ext uri="{FF2B5EF4-FFF2-40B4-BE49-F238E27FC236}">
                <a16:creationId xmlns:a16="http://schemas.microsoft.com/office/drawing/2014/main" xmlns="" id="{C3A1CFF0-B51A-4B7B-B02A-3EA96847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25" y="274638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2617259" y="3729347"/>
            <a:ext cx="10583" cy="688359"/>
          </a:xfrm>
          <a:prstGeom prst="line">
            <a:avLst/>
          </a:prstGeom>
          <a:ln w="38100">
            <a:headE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трелка вниз 37"/>
          <p:cNvSpPr/>
          <p:nvPr/>
        </p:nvSpPr>
        <p:spPr>
          <a:xfrm>
            <a:off x="2963652" y="5589240"/>
            <a:ext cx="432048" cy="216023"/>
          </a:xfrm>
          <a:prstGeom prst="downArrow">
            <a:avLst>
              <a:gd name="adj1" fmla="val 50000"/>
              <a:gd name="adj2" fmla="val 100000"/>
            </a:avLst>
          </a:prstGeom>
          <a:ln w="6350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9156340" y="4905164"/>
            <a:ext cx="432048" cy="216023"/>
          </a:xfrm>
          <a:prstGeom prst="downArrow">
            <a:avLst>
              <a:gd name="adj1" fmla="val 50000"/>
              <a:gd name="adj2" fmla="val 100000"/>
            </a:avLst>
          </a:prstGeom>
          <a:ln w="6350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9156340" y="3753036"/>
            <a:ext cx="432048" cy="216023"/>
          </a:xfrm>
          <a:prstGeom prst="downArrow">
            <a:avLst>
              <a:gd name="adj1" fmla="val 50000"/>
              <a:gd name="adj2" fmla="val 100000"/>
            </a:avLst>
          </a:prstGeom>
          <a:ln w="6350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9156340" y="2312876"/>
            <a:ext cx="432048" cy="216023"/>
          </a:xfrm>
          <a:prstGeom prst="downArrow">
            <a:avLst>
              <a:gd name="adj1" fmla="val 50000"/>
              <a:gd name="adj2" fmla="val 100000"/>
            </a:avLst>
          </a:prstGeom>
          <a:ln w="6350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2963652" y="4941168"/>
            <a:ext cx="432048" cy="216023"/>
          </a:xfrm>
          <a:prstGeom prst="downArrow">
            <a:avLst>
              <a:gd name="adj1" fmla="val 50000"/>
              <a:gd name="adj2" fmla="val 100000"/>
            </a:avLst>
          </a:prstGeom>
          <a:ln w="6350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2963652" y="4113076"/>
            <a:ext cx="432048" cy="216023"/>
          </a:xfrm>
          <a:prstGeom prst="downArrow">
            <a:avLst>
              <a:gd name="adj1" fmla="val 50000"/>
              <a:gd name="adj2" fmla="val 100000"/>
            </a:avLst>
          </a:prstGeom>
          <a:ln w="6350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2963652" y="3032956"/>
            <a:ext cx="432048" cy="216023"/>
          </a:xfrm>
          <a:prstGeom prst="downArrow">
            <a:avLst>
              <a:gd name="adj1" fmla="val 50000"/>
              <a:gd name="adj2" fmla="val 100000"/>
            </a:avLst>
          </a:prstGeom>
          <a:ln w="6350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963652" y="1988840"/>
            <a:ext cx="432048" cy="216023"/>
          </a:xfrm>
          <a:prstGeom prst="downArrow">
            <a:avLst>
              <a:gd name="adj1" fmla="val 50000"/>
              <a:gd name="adj2" fmla="val 100000"/>
            </a:avLst>
          </a:prstGeom>
          <a:ln w="6350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0704" y="168894"/>
            <a:ext cx="12864752" cy="430887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обеспечения отдельных категорий граждан лекарственными препаратами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960" y="1210423"/>
            <a:ext cx="6313253" cy="816482"/>
          </a:xfrm>
          <a:prstGeom prst="rect">
            <a:avLst/>
          </a:prstGeom>
          <a:ln w="317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cs typeface="Times New Roman" pitchFamily="18" charset="0"/>
              </a:rPr>
              <a:t>Утверждение МЗ АО макетов на ЛС </a:t>
            </a:r>
          </a:p>
          <a:p>
            <a:pPr algn="ctr"/>
            <a:r>
              <a:rPr lang="ru-RU" dirty="0">
                <a:solidFill>
                  <a:prstClr val="black"/>
                </a:solidFill>
                <a:cs typeface="Times New Roman" pitchFamily="18" charset="0"/>
              </a:rPr>
              <a:t>и лимитов по программам</a:t>
            </a:r>
            <a:endParaRPr lang="ru-RU" dirty="0">
              <a:ln>
                <a:solidFill>
                  <a:srgbClr val="F79646">
                    <a:lumMod val="20000"/>
                    <a:lumOff val="80000"/>
                  </a:srgbClr>
                </a:solidFill>
              </a:ln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960" y="2206698"/>
            <a:ext cx="6313253" cy="815099"/>
          </a:xfrm>
          <a:prstGeom prst="rect">
            <a:avLst/>
          </a:prstGeom>
          <a:ln w="317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cs typeface="Times New Roman" pitchFamily="18" charset="0"/>
              </a:rPr>
              <a:t>Внесение данных МО о потребности в ЛС  </a:t>
            </a:r>
          </a:p>
          <a:p>
            <a:pPr algn="ctr"/>
            <a:r>
              <a:rPr lang="ru-RU" dirty="0">
                <a:solidFill>
                  <a:prstClr val="black"/>
                </a:solidFill>
                <a:cs typeface="Times New Roman" pitchFamily="18" charset="0"/>
              </a:rPr>
              <a:t>в утвержденные макеты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9960" y="3272993"/>
            <a:ext cx="6313253" cy="854754"/>
          </a:xfrm>
          <a:prstGeom prst="rect">
            <a:avLst/>
          </a:prstGeom>
          <a:ln w="317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Рассмотрение, корректировка МЗ АО плановых заявок и очная защита     (в т. ч.  по результатам ВК, адресных комиссий)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5229200"/>
            <a:ext cx="6313253" cy="388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закупочных мероприятий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9960" y="4365103"/>
            <a:ext cx="6313253" cy="599257"/>
          </a:xfrm>
          <a:prstGeom prst="rect">
            <a:avLst/>
          </a:prstGeom>
          <a:ln w="317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Разбивка заявок по пунктам отпуска,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затем по пунктам выписки в указанные сроки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9960" y="5848317"/>
            <a:ext cx="6313253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Выписка льготных рецептов по наличию ЛС в аптеке и утвержденным лимитам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91672" y="727351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заявки в Льгота-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74246" y="1210466"/>
            <a:ext cx="4922741" cy="1134884"/>
          </a:xfrm>
          <a:prstGeom prst="rect">
            <a:avLst/>
          </a:prstGeom>
          <a:ln w="317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МО доп. заявки на ЛС по программам и пунктам отпуска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855308" y="2628159"/>
            <a:ext cx="4922741" cy="1141882"/>
          </a:xfrm>
          <a:prstGeom prst="rect">
            <a:avLst/>
          </a:prstGeom>
          <a:ln w="317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доп. заявок МЗ АО (в т. ч. по решениям ВК, адресных комиссий)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21122" y="3997522"/>
            <a:ext cx="4875865" cy="936104"/>
          </a:xfrm>
          <a:prstGeom prst="rect">
            <a:avLst/>
          </a:prstGeom>
          <a:ln w="317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доп. заявок ГУП АО «Фармация»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874246" y="5193196"/>
            <a:ext cx="4922741" cy="1375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Выписка льготных рецептов по наличию ЛС в аптеке и утвержденным лимитам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9514" y="736324"/>
            <a:ext cx="6313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Плановая (полугодовая заявочная кампания) в Льгота-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3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02434" y="1489204"/>
            <a:ext cx="5481025" cy="42071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ru-RU" alt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аптечный склад</a:t>
            </a:r>
          </a:p>
          <a:p>
            <a:pPr>
              <a:spcBef>
                <a:spcPts val="0"/>
              </a:spcBef>
              <a:buClr>
                <a:srgbClr val="FFC000"/>
              </a:buClr>
            </a:pPr>
            <a:endParaRPr lang="ru-RU" altLang="ru-RU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ru-RU" alt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аптечных  организаций</a:t>
            </a:r>
          </a:p>
          <a:p>
            <a:pPr marL="0" indent="0">
              <a:spcBef>
                <a:spcPts val="0"/>
              </a:spcBef>
              <a:buClr>
                <a:srgbClr val="FFC000"/>
              </a:buClr>
              <a:buNone/>
            </a:pPr>
            <a:endParaRPr lang="ru-RU" altLang="ru-RU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ru-RU" alt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медицинских организаций </a:t>
            </a:r>
          </a:p>
          <a:p>
            <a:pPr>
              <a:spcBef>
                <a:spcPts val="0"/>
              </a:spcBef>
              <a:buClr>
                <a:srgbClr val="FFC000"/>
              </a:buClr>
            </a:pPr>
            <a:endParaRPr lang="ru-RU" altLang="ru-RU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ru-RU" alt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врачей</a:t>
            </a:r>
          </a:p>
          <a:p>
            <a:pPr marL="0" indent="0">
              <a:spcBef>
                <a:spcPts val="0"/>
              </a:spcBef>
              <a:buClr>
                <a:srgbClr val="FFC000"/>
              </a:buClr>
              <a:buNone/>
            </a:pPr>
            <a:endParaRPr lang="ru-RU" altLang="ru-RU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ru-RU" alt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фельдшеров </a:t>
            </a:r>
          </a:p>
          <a:p>
            <a:pPr>
              <a:spcBef>
                <a:spcPts val="0"/>
              </a:spcBef>
              <a:buClr>
                <a:srgbClr val="FFC000"/>
              </a:buClr>
            </a:pPr>
            <a:endParaRPr lang="ru-RU" altLang="ru-RU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ru-RU" alt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фармацевтический работник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222174"/>
            <a:ext cx="121920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buFontTx/>
              <a:buNone/>
              <a:defRPr sz="2800" b="1">
                <a:solidFill>
                  <a:srgbClr val="00206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Участники реализации программ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льготного лекарственного обеспечения </a:t>
            </a: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C3A1CFF0-B51A-4B7B-B02A-3EA96847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76" y="290030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1724" y="14892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1724" y="221186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86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1723" y="303889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1909" y="3827813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1 621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4213" y="4870170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486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1909" y="5802729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171</a:t>
            </a:r>
          </a:p>
        </p:txBody>
      </p:sp>
      <p:pic>
        <p:nvPicPr>
          <p:cNvPr id="12" name="Рисунок 11" descr="Склад контур">
            <a:extLst>
              <a:ext uri="{FF2B5EF4-FFF2-40B4-BE49-F238E27FC236}">
                <a16:creationId xmlns:a16="http://schemas.microsoft.com/office/drawing/2014/main" xmlns="" id="{678DA0E7-4B46-457A-BAA8-9F6074CD25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06646" y="1489204"/>
            <a:ext cx="607648" cy="607648"/>
          </a:xfrm>
          <a:prstGeom prst="rect">
            <a:avLst/>
          </a:prstGeom>
        </p:spPr>
      </p:pic>
      <p:pic>
        <p:nvPicPr>
          <p:cNvPr id="20" name="Рисунок 19" descr="Больница контур">
            <a:extLst>
              <a:ext uri="{FF2B5EF4-FFF2-40B4-BE49-F238E27FC236}">
                <a16:creationId xmlns:a16="http://schemas.microsoft.com/office/drawing/2014/main" xmlns="" id="{DEFB008A-C0F9-473E-9D98-78433EFF03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90573" y="2959968"/>
            <a:ext cx="865747" cy="865747"/>
          </a:xfrm>
          <a:prstGeom prst="rect">
            <a:avLst/>
          </a:prstGeom>
        </p:spPr>
      </p:pic>
      <p:pic>
        <p:nvPicPr>
          <p:cNvPr id="22" name="Рисунок 21" descr="Медицина контур">
            <a:extLst>
              <a:ext uri="{FF2B5EF4-FFF2-40B4-BE49-F238E27FC236}">
                <a16:creationId xmlns:a16="http://schemas.microsoft.com/office/drawing/2014/main" xmlns="" id="{62E6CD00-468E-4668-B88F-985F7010D2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758450" y="2215712"/>
            <a:ext cx="704039" cy="704039"/>
          </a:xfrm>
          <a:prstGeom prst="rect">
            <a:avLst/>
          </a:prstGeom>
        </p:spPr>
      </p:pic>
      <p:pic>
        <p:nvPicPr>
          <p:cNvPr id="24" name="Рисунок 23" descr="Доктор женский контур">
            <a:extLst>
              <a:ext uri="{FF2B5EF4-FFF2-40B4-BE49-F238E27FC236}">
                <a16:creationId xmlns:a16="http://schemas.microsoft.com/office/drawing/2014/main" xmlns="" id="{238FD26A-0143-4B4E-8764-7D2124AD42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758450" y="3862518"/>
            <a:ext cx="797870" cy="797870"/>
          </a:xfrm>
          <a:prstGeom prst="rect">
            <a:avLst/>
          </a:prstGeom>
        </p:spPr>
      </p:pic>
      <p:pic>
        <p:nvPicPr>
          <p:cNvPr id="26" name="Рисунок 25" descr="Набор первой помощи контур">
            <a:extLst>
              <a:ext uri="{FF2B5EF4-FFF2-40B4-BE49-F238E27FC236}">
                <a16:creationId xmlns:a16="http://schemas.microsoft.com/office/drawing/2014/main" xmlns="" id="{EDBEE9F5-A915-4D55-B73A-E9399FE92E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721358" y="4796841"/>
            <a:ext cx="781215" cy="781215"/>
          </a:xfrm>
          <a:prstGeom prst="rect">
            <a:avLst/>
          </a:prstGeom>
        </p:spPr>
      </p:pic>
      <p:pic>
        <p:nvPicPr>
          <p:cNvPr id="28" name="Рисунок 27" descr="Лекарство контур">
            <a:extLst>
              <a:ext uri="{FF2B5EF4-FFF2-40B4-BE49-F238E27FC236}">
                <a16:creationId xmlns:a16="http://schemas.microsoft.com/office/drawing/2014/main" xmlns="" id="{7285B7D3-90B5-4C84-8C62-A1059C16D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732838" y="5731190"/>
            <a:ext cx="781216" cy="7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21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07468" y="476672"/>
            <a:ext cx="10573881" cy="1292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buFontTx/>
              <a:buNone/>
              <a:defRPr sz="2800" b="1">
                <a:solidFill>
                  <a:srgbClr val="00206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Динамика финансирования на реализацию </a:t>
            </a:r>
          </a:p>
          <a:p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полномочий льготного лекарственного обеспечения </a:t>
            </a:r>
          </a:p>
          <a:p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2018-2021 годы (млн. руб.)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199577594"/>
              </p:ext>
            </p:extLst>
          </p:nvPr>
        </p:nvGraphicFramePr>
        <p:xfrm>
          <a:off x="183539" y="2240868"/>
          <a:ext cx="11824921" cy="353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05120FD-46E1-4702-8807-F61ABDC8DD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388" y="477250"/>
            <a:ext cx="93886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532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BA8AFA14-8B07-4E60-BCE0-FFAB81521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97974" y="80628"/>
            <a:ext cx="9396051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лекарственное обеспечение </a:t>
            </a:r>
            <a:b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федерального бюджета</a:t>
            </a:r>
          </a:p>
        </p:txBody>
      </p:sp>
      <p:pic>
        <p:nvPicPr>
          <p:cNvPr id="6148" name="Объект 4">
            <a:extLst>
              <a:ext uri="{FF2B5EF4-FFF2-40B4-BE49-F238E27FC236}">
                <a16:creationId xmlns:a16="http://schemas.microsoft.com/office/drawing/2014/main" xmlns="" id="{26DD782B-2F8E-4601-AB91-E2FB4B87F5D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24563" y="1557338"/>
            <a:ext cx="4464050" cy="2663825"/>
          </a:xfrm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641F7AA7-B989-40E7-B094-D8D62ACE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25" y="274638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2693473"/>
              </p:ext>
            </p:extLst>
          </p:nvPr>
        </p:nvGraphicFramePr>
        <p:xfrm>
          <a:off x="3942074" y="1349508"/>
          <a:ext cx="8376308" cy="349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6181316"/>
              </p:ext>
            </p:extLst>
          </p:nvPr>
        </p:nvGraphicFramePr>
        <p:xfrm>
          <a:off x="173342" y="1542628"/>
          <a:ext cx="4787596" cy="253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7398" y="13726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</a:rPr>
              <a:t>Сохранивших право на НСУ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049911606"/>
              </p:ext>
            </p:extLst>
          </p:nvPr>
        </p:nvGraphicFramePr>
        <p:xfrm>
          <a:off x="1055440" y="4306916"/>
          <a:ext cx="9613068" cy="241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07312" y="134331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</a:rPr>
              <a:t>Количество граждан, включенных в федеральный регистр</a:t>
            </a:r>
          </a:p>
        </p:txBody>
      </p:sp>
    </p:spTree>
    <p:extLst>
      <p:ext uri="{BB962C8B-B14F-4D97-AF65-F5344CB8AC3E}">
        <p14:creationId xmlns:p14="http://schemas.microsoft.com/office/powerpoint/2010/main" xmlns="" val="89507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212268340"/>
              </p:ext>
            </p:extLst>
          </p:nvPr>
        </p:nvGraphicFramePr>
        <p:xfrm>
          <a:off x="824569" y="607759"/>
          <a:ext cx="6411395" cy="326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123590386"/>
              </p:ext>
            </p:extLst>
          </p:nvPr>
        </p:nvGraphicFramePr>
        <p:xfrm>
          <a:off x="1136752" y="3829631"/>
          <a:ext cx="5787028" cy="292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970329" y="705699"/>
            <a:ext cx="422167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Апластическая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анемия неуточнённая;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наследственный дефицит факторов II (фибриногена), VII (лабильного), X (Стюарта-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Прауэра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гемолитико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-уремический синдром, юношеский артритом с системным началом,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мукополисахаридозом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I, II и VI типов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гемофилия,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муковисцидоз,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гипофизарный нанизм,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болезнь Гоше,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злокачественные новообразования лимфоидной, кроветворной и родственных им тканей,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рассеянный склероз.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52636"/>
            <a:ext cx="12192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buFontTx/>
              <a:buNone/>
              <a:defRPr sz="2800" b="1">
                <a:solidFill>
                  <a:srgbClr val="00206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ru-RU" altLang="ru-RU" dirty="0"/>
              <a:t>Федеральная программа «14 нозологий»</a:t>
            </a:r>
          </a:p>
        </p:txBody>
      </p:sp>
      <p:pic>
        <p:nvPicPr>
          <p:cNvPr id="14" name="Рисунок 1">
            <a:extLst>
              <a:ext uri="{FF2B5EF4-FFF2-40B4-BE49-F238E27FC236}">
                <a16:creationId xmlns:a16="http://schemas.microsoft.com/office/drawing/2014/main" xmlns="" id="{641F7AA7-B989-40E7-B094-D8D62ACE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98" y="136317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24568" y="3829631"/>
            <a:ext cx="286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Фактический расход,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7328" y="91530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граждан, чел.</a:t>
            </a:r>
          </a:p>
        </p:txBody>
      </p:sp>
    </p:spTree>
    <p:extLst>
      <p:ext uri="{BB962C8B-B14F-4D97-AF65-F5344CB8AC3E}">
        <p14:creationId xmlns:p14="http://schemas.microsoft.com/office/powerpoint/2010/main" xmlns="" val="327731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34429" y="251066"/>
            <a:ext cx="12192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buFontTx/>
              <a:buNone/>
              <a:defRPr sz="2800" b="1">
                <a:solidFill>
                  <a:srgbClr val="00206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Реализация региональной программы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7358" y="980728"/>
            <a:ext cx="11557284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533400" algn="just">
              <a:spcBef>
                <a:spcPts val="0"/>
              </a:spcBef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Постановление Правительства Российской Федерации от 30 июля 1994 года  № 890 «О государственной поддержке медицинской промышленности и улучшении обеспечения населения и учреждений здравоохранения лекарственными средствами и изделиями медицинского назначения»:</a:t>
            </a:r>
            <a:r>
              <a:rPr lang="en-US" altLang="ru-RU" sz="180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сахарный диабет, бронхиальная астма, эпилепсия, онкологические заболевания, состояние после перенесенного ОИМ и после операций на сердце и др., а также дети  первых трех лет жизни и дети из многодетных семей  в возрасте  до 6 лет</a:t>
            </a:r>
            <a:endParaRPr lang="ru-RU" altLang="ru-RU" sz="1400" dirty="0">
              <a:effectLst/>
              <a:latin typeface="+mj-lt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altLang="ru-RU" sz="1400" dirty="0"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641F7AA7-B989-40E7-B094-D8D62ACE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40" y="50676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2F81D62C-6952-4070-95D0-3EC8AA25A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37278328"/>
              </p:ext>
            </p:extLst>
          </p:nvPr>
        </p:nvGraphicFramePr>
        <p:xfrm>
          <a:off x="248501" y="2960948"/>
          <a:ext cx="11626141" cy="291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431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D19EABCA-688C-4A45-BB3F-078E7F15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25" y="274638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147596D-6C90-4199-8D76-0EA3ED860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511" y="195320"/>
            <a:ext cx="10452484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buFontTx/>
              <a:buNone/>
              <a:defRPr sz="2800" b="1">
                <a:solidFill>
                  <a:srgbClr val="00206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жителей Архангельской области, имеющих право на льготное лекарственное в соответствии с региональной программой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894830587"/>
              </p:ext>
            </p:extLst>
          </p:nvPr>
        </p:nvGraphicFramePr>
        <p:xfrm>
          <a:off x="875420" y="1395650"/>
          <a:ext cx="10788661" cy="1637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5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40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65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97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084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6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Период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Сахарный диабет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Бронхиальная астма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Онкозаболевания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Состояния после инфаркта миокарда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Ревматоидный артрит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28272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15390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4526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40730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18525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31704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38826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14568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30832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38239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13032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10944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562388610"/>
              </p:ext>
            </p:extLst>
          </p:nvPr>
        </p:nvGraphicFramePr>
        <p:xfrm>
          <a:off x="370247" y="2710086"/>
          <a:ext cx="10944931" cy="414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65370" y="3123229"/>
            <a:ext cx="36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n-lt"/>
              </a:rPr>
              <a:t>Численность льготополучателей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118877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6835</TotalTime>
  <Words>1134</Words>
  <Application>Microsoft Office PowerPoint</Application>
  <PresentationFormat>Произвольный</PresentationFormat>
  <Paragraphs>229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Об информации Правительства Архангельской области о реализации прав граждан на дополнительное и льготное лекарственное обеспечение</vt:lpstr>
      <vt:lpstr>Слайд 2</vt:lpstr>
      <vt:lpstr>Порядок обеспечения отдельных категорий граждан лекарственными препаратами</vt:lpstr>
      <vt:lpstr>Слайд 4</vt:lpstr>
      <vt:lpstr>Слайд 5</vt:lpstr>
      <vt:lpstr>Льготное лекарственное обеспечение  за счет федерального бюджета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Работа в системе МДЛП</vt:lpstr>
      <vt:lpstr>Слайд 16</vt:lpstr>
    </vt:vector>
  </TitlesOfParts>
  <Company>CSPID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Popova E.S.</dc:creator>
  <cp:lastModifiedBy>a.golovina</cp:lastModifiedBy>
  <cp:revision>450</cp:revision>
  <cp:lastPrinted>2021-05-20T11:27:18Z</cp:lastPrinted>
  <dcterms:created xsi:type="dcterms:W3CDTF">2017-03-04T20:02:39Z</dcterms:created>
  <dcterms:modified xsi:type="dcterms:W3CDTF">2021-05-25T14:06:52Z</dcterms:modified>
</cp:coreProperties>
</file>