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9" r:id="rId5"/>
    <p:sldId id="261" r:id="rId6"/>
    <p:sldId id="258" r:id="rId7"/>
    <p:sldId id="264" r:id="rId8"/>
    <p:sldId id="263" r:id="rId9"/>
    <p:sldId id="262" r:id="rId10"/>
    <p:sldId id="283" r:id="rId11"/>
    <p:sldId id="284" r:id="rId12"/>
    <p:sldId id="267" r:id="rId13"/>
    <p:sldId id="269" r:id="rId14"/>
    <p:sldId id="272" r:id="rId15"/>
    <p:sldId id="274" r:id="rId16"/>
    <p:sldId id="276" r:id="rId17"/>
    <p:sldId id="277" r:id="rId18"/>
    <p:sldId id="278" r:id="rId19"/>
    <p:sldId id="266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2500"/>
    <a:srgbClr val="FFFF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'рабочий '!$C$131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'рабочий '!$B$132:$B$145</c:f>
              <c:strCache>
                <c:ptCount val="14"/>
                <c:pt idx="0">
                  <c:v>Иные объекты</c:v>
                </c:pt>
                <c:pt idx="1">
                  <c:v>Событийные проекты</c:v>
                </c:pt>
                <c:pt idx="2">
                  <c:v>Объекты сбора ТБО и мусора</c:v>
                </c:pt>
                <c:pt idx="3">
                  <c:v>Объекты пожарной безопасности</c:v>
                </c:pt>
                <c:pt idx="4">
                  <c:v>Объекты культурного наследия</c:v>
                </c:pt>
                <c:pt idx="5">
                  <c:v>Вопросы ЖКХ</c:v>
                </c:pt>
                <c:pt idx="6">
                  <c:v>Объекты уличного освещения</c:v>
                </c:pt>
                <c:pt idx="7">
                  <c:v>Места захоронений</c:v>
                </c:pt>
                <c:pt idx="8">
                  <c:v>Объекты физической культуры и массового спорта</c:v>
                </c:pt>
                <c:pt idx="9">
                  <c:v>Обустройство игровых площадок</c:v>
                </c:pt>
                <c:pt idx="10">
                  <c:v>Объекты водоснабжения, водоотведения</c:v>
                </c:pt>
                <c:pt idx="11">
                  <c:v>Автомобильные дороги и сооружения на них</c:v>
                </c:pt>
                <c:pt idx="12">
                  <c:v>Места массового отдыха населения</c:v>
                </c:pt>
                <c:pt idx="13">
                  <c:v>Образовательные, культурные учреждения, библиотеки</c:v>
                </c:pt>
              </c:strCache>
            </c:strRef>
          </c:cat>
          <c:val>
            <c:numRef>
              <c:f>'рабочий '!$C$132:$C$145</c:f>
              <c:numCache>
                <c:formatCode>0%</c:formatCode>
                <c:ptCount val="14"/>
                <c:pt idx="0">
                  <c:v>4.0000000000000098E-2</c:v>
                </c:pt>
                <c:pt idx="1">
                  <c:v>4.6000000000000013E-2</c:v>
                </c:pt>
                <c:pt idx="2">
                  <c:v>5.3000000000000033E-2</c:v>
                </c:pt>
                <c:pt idx="3">
                  <c:v>2.8000000000000011E-2</c:v>
                </c:pt>
                <c:pt idx="4">
                  <c:v>2.1000000000000053E-2</c:v>
                </c:pt>
                <c:pt idx="6">
                  <c:v>8.7000000000000022E-2</c:v>
                </c:pt>
                <c:pt idx="7">
                  <c:v>3.7000000000000095E-2</c:v>
                </c:pt>
                <c:pt idx="8">
                  <c:v>4.6000000000000013E-2</c:v>
                </c:pt>
                <c:pt idx="9">
                  <c:v>8.8000000000000286E-2</c:v>
                </c:pt>
                <c:pt idx="10">
                  <c:v>0.11000000000000015</c:v>
                </c:pt>
                <c:pt idx="11">
                  <c:v>0.14500000000000021</c:v>
                </c:pt>
                <c:pt idx="12">
                  <c:v>0.18100000000000024</c:v>
                </c:pt>
                <c:pt idx="13">
                  <c:v>0.11700000000000021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A1-4B97-8EB2-ADC869D80EB1}"/>
            </c:ext>
          </c:extLst>
        </c:ser>
        <c:ser>
          <c:idx val="1"/>
          <c:order val="1"/>
          <c:tx>
            <c:strRef>
              <c:f>'рабочий '!$D$131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10"/>
              <c:layout>
                <c:manualLayout>
                  <c:x val="5.8789764100285287E-3"/>
                  <c:y val="0"/>
                </c:manualLayout>
              </c:layout>
              <c:showVal val="1"/>
            </c:dLbl>
            <c:dLbl>
              <c:idx val="11"/>
              <c:layout>
                <c:manualLayout>
                  <c:x val="5.8789764100284124E-3"/>
                  <c:y val="-4.8320354055029022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'рабочий '!$B$132:$B$145</c:f>
              <c:strCache>
                <c:ptCount val="14"/>
                <c:pt idx="0">
                  <c:v>Иные объекты</c:v>
                </c:pt>
                <c:pt idx="1">
                  <c:v>Событийные проекты</c:v>
                </c:pt>
                <c:pt idx="2">
                  <c:v>Объекты сбора ТБО и мусора</c:v>
                </c:pt>
                <c:pt idx="3">
                  <c:v>Объекты пожарной безопасности</c:v>
                </c:pt>
                <c:pt idx="4">
                  <c:v>Объекты культурного наследия</c:v>
                </c:pt>
                <c:pt idx="5">
                  <c:v>Вопросы ЖКХ</c:v>
                </c:pt>
                <c:pt idx="6">
                  <c:v>Объекты уличного освещения</c:v>
                </c:pt>
                <c:pt idx="7">
                  <c:v>Места захоронений</c:v>
                </c:pt>
                <c:pt idx="8">
                  <c:v>Объекты физической культуры и массового спорта</c:v>
                </c:pt>
                <c:pt idx="9">
                  <c:v>Обустройство игровых площадок</c:v>
                </c:pt>
                <c:pt idx="10">
                  <c:v>Объекты водоснабжения, водоотведения</c:v>
                </c:pt>
                <c:pt idx="11">
                  <c:v>Автомобильные дороги и сооружения на них</c:v>
                </c:pt>
                <c:pt idx="12">
                  <c:v>Места массового отдыха населения</c:v>
                </c:pt>
                <c:pt idx="13">
                  <c:v>Образовательные, культурные учреждения, библиотеки</c:v>
                </c:pt>
              </c:strCache>
            </c:strRef>
          </c:cat>
          <c:val>
            <c:numRef>
              <c:f>'рабочий '!$D$132:$D$145</c:f>
              <c:numCache>
                <c:formatCode>0%</c:formatCode>
                <c:ptCount val="14"/>
                <c:pt idx="0">
                  <c:v>4.4000000000000136E-2</c:v>
                </c:pt>
                <c:pt idx="1">
                  <c:v>2.0000000000000052E-3</c:v>
                </c:pt>
                <c:pt idx="2">
                  <c:v>8.0000000000000227E-3</c:v>
                </c:pt>
                <c:pt idx="3">
                  <c:v>1.4999999999999998E-2</c:v>
                </c:pt>
                <c:pt idx="4">
                  <c:v>2.300000000000001E-2</c:v>
                </c:pt>
                <c:pt idx="5">
                  <c:v>2.7000000000000097E-2</c:v>
                </c:pt>
                <c:pt idx="6">
                  <c:v>4.0000000000000098E-2</c:v>
                </c:pt>
                <c:pt idx="7">
                  <c:v>4.0000000000000098E-2</c:v>
                </c:pt>
                <c:pt idx="8">
                  <c:v>6.8000000000000033E-2</c:v>
                </c:pt>
                <c:pt idx="9">
                  <c:v>8.5000000000000048E-2</c:v>
                </c:pt>
                <c:pt idx="10">
                  <c:v>0.10700000000000012</c:v>
                </c:pt>
                <c:pt idx="11">
                  <c:v>0.14900000000000024</c:v>
                </c:pt>
                <c:pt idx="12">
                  <c:v>0.18900000000000039</c:v>
                </c:pt>
                <c:pt idx="13">
                  <c:v>0.19800000000000037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A1-4B97-8EB2-ADC869D80EB1}"/>
            </c:ext>
          </c:extLst>
        </c:ser>
        <c:gapWidth val="182"/>
        <c:axId val="48559232"/>
        <c:axId val="48560768"/>
      </c:barChart>
      <c:catAx>
        <c:axId val="48559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8560768"/>
        <c:crosses val="autoZero"/>
        <c:auto val="1"/>
        <c:lblAlgn val="ctr"/>
        <c:lblOffset val="100"/>
      </c:catAx>
      <c:valAx>
        <c:axId val="485607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855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081693770002024E-2"/>
          <c:y val="0.11398155106130417"/>
          <c:w val="0.23068604675068397"/>
          <c:h val="5.337667853758941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FE4F8-6AF3-424D-AF5C-80534B08FB9E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E88D-29E7-4057-8F0B-18BE8098EC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dmoblkaluga.ru/sub/finan/inciativ.ph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vp.government-nnov.ru/?id=4828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ignal.rkomi.ru/budzhet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k.com/ecoroadvote" TargetMode="External"/><Relationship Id="rId4" Type="http://schemas.openxmlformats.org/officeDocument/2006/relationships/hyperlink" Target="https://nationalkom.karelia.ru/press-centr/novosti/ppmi-2019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yor.cherinfo.ru/nb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ologda-portal.ru/oficialnaya_vologda/index.php?SECTION_ID=8722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b.sakhminfin.ru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krsk.ru/press/news/Pages/news.aspx?RecordID=15298" TargetMode="External"/><Relationship Id="rId7" Type="http://schemas.openxmlformats.org/officeDocument/2006/relationships/hyperlink" Target="https://pib.sakhminfin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hyperlink" Target="https://tvoybudget.spb.ru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«круглый стол» на тему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«Формирование и развитие механизмов инициативного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муниципальных образованиях Архангельской области»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4 декабря 2019 года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864096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презентации используются материалы субъектов Российской Федерации по теме «Инициативное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бюджетирование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размещенные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5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5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4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5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0551" y="188640"/>
            <a:ext cx="808289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Типология проектов ИБ </a:t>
            </a:r>
            <a:r>
              <a:rPr lang="ru-RU" sz="4000" b="1" dirty="0">
                <a:solidFill>
                  <a:srgbClr val="007939"/>
                </a:solidFill>
                <a:latin typeface="+mn-lt"/>
                <a:ea typeface="+mn-ea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7939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ru-RU" sz="4000" dirty="0">
                <a:solidFill>
                  <a:srgbClr val="007939"/>
                </a:solidFill>
                <a:latin typeface="+mn-lt"/>
                <a:ea typeface="+mn-ea"/>
                <a:cs typeface="Arial" pitchFamily="34" charset="0"/>
              </a:rPr>
              <a:t>(38 практик в 33 субъектах РФ)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51691174"/>
              </p:ext>
            </p:extLst>
          </p:nvPr>
        </p:nvGraphicFramePr>
        <p:xfrm>
          <a:off x="251520" y="1412776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19552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5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4624"/>
            <a:ext cx="6302043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Модульный памп-трек</a:t>
            </a:r>
            <a:b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Таруса, Калужская область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534" y="980728"/>
            <a:ext cx="383442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+mn-lt"/>
              </a:rPr>
              <a:t>Субсидия: 1 </a:t>
            </a:r>
            <a:r>
              <a:rPr lang="ru-RU" sz="2000" dirty="0">
                <a:latin typeface="+mn-lt"/>
              </a:rPr>
              <a:t>млн </a:t>
            </a:r>
            <a:r>
              <a:rPr lang="ru-RU" sz="2000" dirty="0" smtClean="0">
                <a:latin typeface="+mn-lt"/>
              </a:rPr>
              <a:t>руб.</a:t>
            </a:r>
          </a:p>
          <a:p>
            <a:r>
              <a:rPr lang="ru-RU" sz="2000" dirty="0" smtClean="0">
                <a:latin typeface="+mn-lt"/>
              </a:rPr>
              <a:t>Бюджет МО: </a:t>
            </a:r>
            <a:r>
              <a:rPr lang="ru-RU" sz="2000" dirty="0">
                <a:latin typeface="+mn-lt"/>
              </a:rPr>
              <a:t>600 тыс. </a:t>
            </a:r>
            <a:r>
              <a:rPr lang="ru-RU" sz="2000" dirty="0" smtClean="0">
                <a:latin typeface="+mn-lt"/>
              </a:rPr>
              <a:t>руб.</a:t>
            </a:r>
          </a:p>
          <a:p>
            <a:r>
              <a:rPr lang="ru-RU" sz="2000" dirty="0" smtClean="0">
                <a:latin typeface="+mn-lt"/>
              </a:rPr>
              <a:t>Вклад граждан</a:t>
            </a:r>
          </a:p>
          <a:p>
            <a:endParaRPr lang="ru-RU" sz="2000" dirty="0">
              <a:latin typeface="+mn-lt"/>
            </a:endParaRPr>
          </a:p>
          <a:p>
            <a:r>
              <a:rPr lang="ru-RU" sz="2000" dirty="0">
                <a:latin typeface="+mn-lt"/>
              </a:rPr>
              <a:t>Модульный памп-трек — это сборная безопасная спортивная </a:t>
            </a:r>
            <a:r>
              <a:rPr lang="ru-RU" sz="2000" dirty="0" err="1">
                <a:latin typeface="+mn-lt"/>
              </a:rPr>
              <a:t>велотрасса</a:t>
            </a:r>
            <a:r>
              <a:rPr lang="ru-RU" sz="2000" dirty="0">
                <a:latin typeface="+mn-lt"/>
              </a:rPr>
              <a:t> из композитных блоков разной геометрии. Собирается на любой </a:t>
            </a:r>
            <a:r>
              <a:rPr lang="ru-RU" sz="2000" dirty="0" smtClean="0">
                <a:latin typeface="+mn-lt"/>
              </a:rPr>
              <a:t>поверхности (поляна</a:t>
            </a:r>
            <a:r>
              <a:rPr lang="ru-RU" sz="2000" dirty="0">
                <a:latin typeface="+mn-lt"/>
              </a:rPr>
              <a:t>, асфальт или спортивный </a:t>
            </a:r>
            <a:r>
              <a:rPr lang="ru-RU" sz="2000" dirty="0" smtClean="0">
                <a:latin typeface="+mn-lt"/>
              </a:rPr>
              <a:t>зал). </a:t>
            </a:r>
            <a:r>
              <a:rPr lang="ru-RU" sz="2000" dirty="0">
                <a:latin typeface="+mn-lt"/>
              </a:rPr>
              <a:t>Предназначен для людей любого возраста, которые умеют кататься на велосипедах, роликах, </a:t>
            </a:r>
            <a:r>
              <a:rPr lang="ru-RU" sz="2000" dirty="0" err="1">
                <a:latin typeface="+mn-lt"/>
              </a:rPr>
              <a:t>скейтах</a:t>
            </a:r>
            <a:r>
              <a:rPr lang="ru-RU" sz="2000" dirty="0">
                <a:latin typeface="+mn-lt"/>
              </a:rPr>
              <a:t> и самокатах.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3253" y="1482480"/>
            <a:ext cx="4777219" cy="4250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7944" y="5805264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n-lt"/>
              </a:rPr>
              <a:t>Программа поддержки местных инициатив Калужской области, 2018 год</a:t>
            </a:r>
          </a:p>
          <a:p>
            <a:r>
              <a:rPr lang="ru-RU" sz="1400" dirty="0" smtClean="0">
                <a:latin typeface="+mn-lt"/>
              </a:rPr>
              <a:t>Источник: </a:t>
            </a:r>
            <a:r>
              <a:rPr lang="en-US" sz="1400" dirty="0" smtClean="0">
                <a:latin typeface="+mn-lt"/>
                <a:hlinkClick r:id="rId3"/>
              </a:rPr>
              <a:t>http</a:t>
            </a:r>
            <a:r>
              <a:rPr lang="en-US" sz="1400" dirty="0">
                <a:latin typeface="+mn-lt"/>
                <a:hlinkClick r:id="rId3"/>
              </a:rPr>
              <a:t>://</a:t>
            </a:r>
            <a:r>
              <a:rPr lang="en-US" sz="1400" dirty="0" smtClean="0">
                <a:latin typeface="+mn-lt"/>
                <a:hlinkClick r:id="rId3"/>
              </a:rPr>
              <a:t>admoblkaluga.ru/sub/finan/inciativ.php</a:t>
            </a:r>
            <a:r>
              <a:rPr lang="ru-RU" sz="1400" dirty="0" smtClean="0"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463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Интерактивный музей знаний и опыта для детей «</a:t>
            </a:r>
            <a:r>
              <a:rPr lang="ru-RU" sz="3200" b="1" dirty="0" err="1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Знаниум</a:t>
            </a: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Арзамас, Нижегородская 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654033"/>
            <a:ext cx="3962342" cy="39623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1700808"/>
            <a:ext cx="36184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Стоимость:1,6 </a:t>
            </a:r>
            <a:r>
              <a:rPr lang="ru-RU" dirty="0">
                <a:latin typeface="+mn-lt"/>
              </a:rPr>
              <a:t>млн </a:t>
            </a:r>
            <a:r>
              <a:rPr lang="ru-RU" dirty="0" smtClean="0">
                <a:latin typeface="+mn-lt"/>
              </a:rPr>
              <a:t>руб. </a:t>
            </a:r>
          </a:p>
          <a:p>
            <a:r>
              <a:rPr lang="ru-RU" dirty="0" smtClean="0">
                <a:latin typeface="+mn-lt"/>
              </a:rPr>
              <a:t>Субсидия: </a:t>
            </a:r>
            <a:r>
              <a:rPr lang="ru-RU" dirty="0">
                <a:latin typeface="+mn-lt"/>
              </a:rPr>
              <a:t>52% общей стоимости </a:t>
            </a:r>
            <a:r>
              <a:rPr lang="ru-RU" dirty="0" smtClean="0">
                <a:latin typeface="+mn-lt"/>
              </a:rPr>
              <a:t>проекта </a:t>
            </a:r>
          </a:p>
          <a:p>
            <a:r>
              <a:rPr lang="ru-RU" dirty="0" smtClean="0">
                <a:latin typeface="+mn-lt"/>
              </a:rPr>
              <a:t>Вклад граждан: 81 </a:t>
            </a:r>
            <a:r>
              <a:rPr lang="ru-RU" dirty="0">
                <a:latin typeface="+mn-lt"/>
              </a:rPr>
              <a:t>600 </a:t>
            </a:r>
            <a:r>
              <a:rPr lang="ru-RU" dirty="0" smtClean="0">
                <a:latin typeface="+mn-lt"/>
              </a:rPr>
              <a:t>руб. </a:t>
            </a:r>
          </a:p>
          <a:p>
            <a:r>
              <a:rPr lang="ru-RU" dirty="0" err="1" smtClean="0">
                <a:latin typeface="+mn-lt"/>
              </a:rPr>
              <a:t>Юрид</a:t>
            </a:r>
            <a:r>
              <a:rPr lang="ru-RU" dirty="0" smtClean="0">
                <a:latin typeface="+mn-lt"/>
              </a:rPr>
              <a:t>. лица: 270 </a:t>
            </a:r>
            <a:r>
              <a:rPr lang="ru-RU" dirty="0">
                <a:latin typeface="+mn-lt"/>
              </a:rPr>
              <a:t>тыс. </a:t>
            </a:r>
            <a:r>
              <a:rPr lang="ru-RU" dirty="0" smtClean="0">
                <a:latin typeface="+mn-lt"/>
              </a:rPr>
              <a:t>руб. </a:t>
            </a:r>
          </a:p>
          <a:p>
            <a:r>
              <a:rPr lang="ru-RU" dirty="0" smtClean="0">
                <a:latin typeface="+mn-lt"/>
              </a:rPr>
              <a:t>Средства местного бюджета</a:t>
            </a:r>
          </a:p>
          <a:p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Закуплено оборудование </a:t>
            </a:r>
            <a:r>
              <a:rPr lang="ru-RU" dirty="0">
                <a:latin typeface="+mn-lt"/>
              </a:rPr>
              <a:t>и </a:t>
            </a:r>
            <a:r>
              <a:rPr lang="ru-RU" dirty="0" smtClean="0">
                <a:latin typeface="+mn-lt"/>
              </a:rPr>
              <a:t> произведен ремонт </a:t>
            </a:r>
            <a:r>
              <a:rPr lang="ru-RU" dirty="0">
                <a:latin typeface="+mn-lt"/>
              </a:rPr>
              <a:t>помещений музея. Сейчас в экспозиции музея представлено 22 экспоната, демонстрирующих действие научных законов в игровой форме. 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09982" y="6453336"/>
            <a:ext cx="41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558924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Программа поддержки местных инициатив Нижегородской области, 2018 год</a:t>
            </a:r>
          </a:p>
          <a:p>
            <a:r>
              <a:rPr lang="ru-RU" dirty="0" smtClean="0"/>
              <a:t>Источник: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://mvp.government-nnov.ru/?</a:t>
            </a:r>
            <a:r>
              <a:rPr lang="en-US" dirty="0" smtClean="0">
                <a:hlinkClick r:id="rId3"/>
              </a:rPr>
              <a:t>id=48287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024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«Народная киностудия</a:t>
            </a:r>
            <a:r>
              <a:rPr lang="ru-RU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городской </a:t>
            </a:r>
            <a:r>
              <a:rPr lang="ru-RU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библиотеке</a:t>
            </a:r>
            <a:r>
              <a:rPr lang="en-US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Воркута</a:t>
            </a: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, Республика Коми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36184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n-lt"/>
              </a:rPr>
              <a:t>Стоимость проекта: 250 000 рублей</a:t>
            </a:r>
          </a:p>
          <a:p>
            <a:endParaRPr lang="ru-RU" sz="2000" dirty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Закуплено: профессиональная видео-фотокамера, световое оборудование, </a:t>
            </a:r>
            <a:r>
              <a:rPr lang="ru-RU" sz="2000" dirty="0" err="1">
                <a:latin typeface="+mn-lt"/>
              </a:rPr>
              <a:t>хромакей</a:t>
            </a:r>
            <a:r>
              <a:rPr lang="ru-RU" sz="2000" dirty="0">
                <a:latin typeface="+mn-lt"/>
              </a:rPr>
              <a:t>, компьютер для монтажа, аппаратура для звукозаписи и программное </a:t>
            </a:r>
            <a:r>
              <a:rPr lang="ru-RU" sz="2000" dirty="0" smtClean="0">
                <a:latin typeface="+mn-lt"/>
              </a:rPr>
              <a:t>обеспечение</a:t>
            </a:r>
          </a:p>
          <a:p>
            <a:endParaRPr lang="ru-RU" sz="2000" dirty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Цель проекта – продвижение </a:t>
            </a:r>
            <a:r>
              <a:rPr lang="ru-RU" sz="2000" dirty="0">
                <a:latin typeface="+mn-lt"/>
              </a:rPr>
              <a:t>и популяризация книги и чтения, создание конкурсных проектов (</a:t>
            </a:r>
            <a:r>
              <a:rPr lang="ru-RU" sz="2000" dirty="0" err="1">
                <a:latin typeface="+mn-lt"/>
              </a:rPr>
              <a:t>буктрейлеров</a:t>
            </a:r>
            <a:r>
              <a:rPr lang="ru-RU" sz="2000" dirty="0">
                <a:latin typeface="+mn-lt"/>
              </a:rPr>
              <a:t>, видеороликов), развитие творческого потенциала </a:t>
            </a:r>
            <a:r>
              <a:rPr lang="ru-RU" sz="2000" dirty="0" smtClean="0">
                <a:latin typeface="+mn-lt"/>
              </a:rPr>
              <a:t>воркутинцев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9982" y="6453336"/>
            <a:ext cx="41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01970" y="5661248"/>
            <a:ext cx="459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«Народный бюджет» Республики Коми, 2018 год</a:t>
            </a:r>
          </a:p>
          <a:p>
            <a:r>
              <a:rPr lang="en-US" dirty="0">
                <a:latin typeface="+mn-lt"/>
                <a:hlinkClick r:id="rId2"/>
              </a:rPr>
              <a:t>https://</a:t>
            </a:r>
            <a:r>
              <a:rPr lang="en-US" dirty="0" smtClean="0">
                <a:latin typeface="+mn-lt"/>
                <a:hlinkClick r:id="rId2"/>
              </a:rPr>
              <a:t>signal.rkomi.ru/budzhet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9731" y="1844824"/>
            <a:ext cx="4238612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95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28" y="-243408"/>
            <a:ext cx="7656631" cy="181882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«Тропа Ивана Царевича»</a:t>
            </a:r>
            <a:b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Петразаводск</a:t>
            </a:r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, Республика Карелия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419741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n-lt"/>
              </a:rPr>
              <a:t>Общая стоимость </a:t>
            </a:r>
            <a:r>
              <a:rPr lang="ru-RU" sz="2400" dirty="0" smtClean="0">
                <a:latin typeface="+mn-lt"/>
              </a:rPr>
              <a:t>проекта: </a:t>
            </a:r>
          </a:p>
          <a:p>
            <a:r>
              <a:rPr lang="ru-RU" sz="2400" dirty="0" smtClean="0">
                <a:latin typeface="+mn-lt"/>
              </a:rPr>
              <a:t>1 </a:t>
            </a:r>
            <a:r>
              <a:rPr lang="ru-RU" sz="2400" dirty="0">
                <a:latin typeface="+mn-lt"/>
              </a:rPr>
              <a:t>647 190 </a:t>
            </a:r>
            <a:r>
              <a:rPr lang="ru-RU" sz="2400" dirty="0" smtClean="0">
                <a:latin typeface="+mn-lt"/>
              </a:rPr>
              <a:t>руб. </a:t>
            </a:r>
            <a:r>
              <a:rPr lang="ru-RU" sz="2400" dirty="0">
                <a:latin typeface="+mn-lt"/>
              </a:rPr>
              <a:t>32 коп.</a:t>
            </a:r>
          </a:p>
          <a:p>
            <a:r>
              <a:rPr lang="ru-RU" sz="2400" dirty="0" smtClean="0">
                <a:latin typeface="+mn-lt"/>
              </a:rPr>
              <a:t>Субсидия: </a:t>
            </a:r>
            <a:r>
              <a:rPr lang="ru-RU" sz="2400" dirty="0">
                <a:latin typeface="+mn-lt"/>
              </a:rPr>
              <a:t>980 000,00 руб. </a:t>
            </a:r>
          </a:p>
          <a:p>
            <a:r>
              <a:rPr lang="ru-RU" sz="2400" dirty="0" smtClean="0">
                <a:latin typeface="+mn-lt"/>
              </a:rPr>
              <a:t>Бюджет МО: </a:t>
            </a:r>
            <a:r>
              <a:rPr lang="ru-RU" sz="2400" dirty="0">
                <a:latin typeface="+mn-lt"/>
              </a:rPr>
              <a:t>497 190,00 руб. </a:t>
            </a:r>
          </a:p>
          <a:p>
            <a:r>
              <a:rPr lang="ru-RU" sz="2400" dirty="0" smtClean="0">
                <a:latin typeface="+mn-lt"/>
              </a:rPr>
              <a:t>Граждане: </a:t>
            </a:r>
            <a:r>
              <a:rPr lang="ru-RU" sz="2400" dirty="0">
                <a:latin typeface="+mn-lt"/>
              </a:rPr>
              <a:t>170 000 руб. 32 коп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268760"/>
            <a:ext cx="4517994" cy="3270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67" y="4798329"/>
            <a:ext cx="5843693" cy="1943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168" y="4725144"/>
            <a:ext cx="2862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ППМИ, 2018 год</a:t>
            </a:r>
          </a:p>
          <a:p>
            <a:r>
              <a:rPr lang="en-US" dirty="0">
                <a:latin typeface="+mn-lt"/>
                <a:hlinkClick r:id="rId4"/>
              </a:rPr>
              <a:t>https://nationalkom.karelia.ru/press-centr/novosti/ppmi-2019</a:t>
            </a:r>
            <a:r>
              <a:rPr lang="en-US" dirty="0" smtClean="0">
                <a:latin typeface="+mn-lt"/>
                <a:hlinkClick r:id="rId4"/>
              </a:rPr>
              <a:t>/</a:t>
            </a:r>
            <a:r>
              <a:rPr lang="ru-RU" dirty="0" smtClean="0">
                <a:latin typeface="+mn-lt"/>
              </a:rPr>
              <a:t> </a:t>
            </a:r>
          </a:p>
          <a:p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Инициативная группа</a:t>
            </a:r>
          </a:p>
          <a:p>
            <a:r>
              <a:rPr lang="en-US" dirty="0" smtClean="0">
                <a:latin typeface="+mn-lt"/>
                <a:hlinkClick r:id="rId5"/>
              </a:rPr>
              <a:t>https</a:t>
            </a:r>
            <a:r>
              <a:rPr lang="en-US" dirty="0">
                <a:latin typeface="+mn-lt"/>
                <a:hlinkClick r:id="rId5"/>
              </a:rPr>
              <a:t>://</a:t>
            </a:r>
            <a:r>
              <a:rPr lang="en-US" dirty="0" smtClean="0">
                <a:latin typeface="+mn-lt"/>
                <a:hlinkClick r:id="rId5"/>
              </a:rPr>
              <a:t>vk.com/ecoroadvote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244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302477" cy="616169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Интеграция с ТОС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882" y="1166018"/>
            <a:ext cx="5526614" cy="46392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Старт в 2014 году - 4 ТОС.</a:t>
            </a:r>
            <a:endParaRPr lang="en-US" sz="7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В 2017 году – 12 ТОС (план – 27 ТОС)</a:t>
            </a:r>
          </a:p>
          <a:p>
            <a:pPr marL="0" indent="0">
              <a:buNone/>
            </a:pPr>
            <a:r>
              <a:rPr lang="en-US" sz="7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ТОС инициируют заявки в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пределах определенной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территории, выбирают приоритетные проекты через рейтинговое голосование</a:t>
            </a:r>
          </a:p>
          <a:p>
            <a:pPr marL="0" indent="0">
              <a:buNone/>
            </a:pPr>
            <a:r>
              <a:rPr lang="en-US" sz="7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Рабочая группа, в составе представителей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администрации, отраслевых подразделений, думы,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предприятий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Череповца (АО «ФосАгро-Череповец»; ПАО «Северсталь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») + инициаторы проектов</a:t>
            </a:r>
            <a:endParaRPr lang="en-US" sz="7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ТОС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с числом жителей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1000 до 8 000 – 1,5 млн руб.;</a:t>
            </a:r>
          </a:p>
          <a:p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ТОС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с числом жителей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8 000 до 12 000 – 2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руб.;</a:t>
            </a:r>
          </a:p>
          <a:p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ТОС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с числом жителей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свыше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12 000 – 2,5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7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3312368" cy="23211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107504" y="6093296"/>
            <a:ext cx="4428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Источник: </a:t>
            </a:r>
            <a:r>
              <a:rPr lang="en-US" sz="1100" dirty="0" smtClean="0">
                <a:hlinkClick r:id="rId3"/>
              </a:rPr>
              <a:t>https</a:t>
            </a:r>
            <a:r>
              <a:rPr lang="en-US" sz="1100" dirty="0">
                <a:hlinkClick r:id="rId3"/>
              </a:rPr>
              <a:t>://</a:t>
            </a:r>
            <a:r>
              <a:rPr lang="en-US" sz="1100" dirty="0" smtClean="0">
                <a:hlinkClick r:id="rId3"/>
              </a:rPr>
              <a:t>mayor.cherinfo.ru/nb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34644" t="21651" r="19878" b="17450"/>
          <a:stretch/>
        </p:blipFill>
        <p:spPr>
          <a:xfrm>
            <a:off x="107504" y="2708920"/>
            <a:ext cx="3319919" cy="33342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08188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79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Обоснование разработки предложений  по определению правовых основ инициативного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Перечень поручений Президента РФ от 7 сентября 2017 года № Пр-1773                по итогам заседания Совета при Президенте РФ по развитию местного самоуправления 5 августа 2017 года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Правительству РФ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представить предложения о внесении в законодательство РФ изменений, предусматривающих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определение правовых основ инициативного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 также наделения органов государственной власти субъекта РФ и органов местного самоуправления полномочиями по установлению особенностей реализации такого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Пунктом 31 плана реализации Основ государственной политики регионального развития РФ на период до 2025 года предусмотрена: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разработка комплекса мер по введению дополнительных механизмов вовлечения граждан РФ в государственное и муниципальное управление              с повышением их гражданской ответственности за участие в решении вопросов социально-экономического и политического развития соответствующих территорий, а также механизмов учета мнения населения при решении указанных вопросов.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Решение расширенного заседания комитета по бюджету и финансовым рынкам Совета Федерации по вопросу «Развитие и нормативное регулирование инициативного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субъектах Российской Федерации» от 17 июля 2017 года № 14-3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Рекомендовать Правительству Российской Федерации: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включить в проект новой редакции Бюджетного кодекса РФ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понятие инициативного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также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принцип гражданского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участия           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один из принципов бюджетной системы Российской Федерации;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рассмотреть возможность расширения перечня отраслей, в которых реализуются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приоритетные проекты с механизмами инициативного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за счет средств федерального бюджета;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3) при рассмотрении государственных программ РФ рассматривать инициативное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бюджетирование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один из механизмов реализации мероприятий государственных программ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4) включить развитие и применение инструментов инициативного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состав задач, определяемых в рамках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Концепции повышения эффективности бюджетных расходов на период до 2023 года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(в части повышения эффективности региональных финансов);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5) проработать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варианты стимулирования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субъектов РФ в целях развития                и реализации ими программ инициативного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4. Рекомендации «круглого стола» Комитета Государственной Думы Федерального Собрания Российской Федерации по федеративному устройству и вопросам местного самоуправления                на тему «Инициативное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бюджетирование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как механизм поддержки местных инициатив и участия населения в решении вопросов местного значения» от 17 декабря  2018 года</a:t>
            </a:r>
          </a:p>
          <a:p>
            <a:pPr marL="0" lvl="0" indent="0" algn="just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Органам государственной власти субъектов Российской Федерации и органам местного самоуправления рассмотреть возможность: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1) включения в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показатели результативности стратегий и программ развития регионов                   и муниципальных образований показателя «Включенность граждан в реализацию общественно-полезных проектов, обсуждение бюджетных вопросов, инициативное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бюджетирование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реализации собственных инновационных подходов к активизации населения                            для вовлечения в местное самоуправление и бюджетный процесс, опираясь на местный опыт решения значимых для региона проблем и задач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активизации работы по изучению и внедрению лучших практик по осуществлению общественного и публично-правового (самоуправленческого) контроля на уровне муниципалитетов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в том числе в сфере благоустройства территорий муниципальных образований и реализации программ формирования современной городской среды, а также </a:t>
            </a:r>
            <a:r>
              <a:rPr lang="ru-RU" sz="1500" smtClean="0">
                <a:latin typeface="Times New Roman" pitchFamily="18" charset="0"/>
                <a:cs typeface="Times New Roman" pitchFamily="18" charset="0"/>
              </a:rPr>
              <a:t>по разработке               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 реализации проектов инициативного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4) изучения и внедрения опыта Пермского края по привлечению молодёжи к проектам инициативного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в том числе посредством проведения ежегодных «парламентских уроков» по данной тематике;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5) изучения и распространения опыта Республики Саха (Якутия) по поддержке местных инициатив, отмеченного в 2018 году в финале международного конкурса проектов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партисипаторного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проводимого международной организацией 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International Observatory on Participatory Democracy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IOPD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), а также лучших практик других субъектов Российской Федерации в сфере инициативного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79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489" y="188640"/>
            <a:ext cx="6113022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Примеры: голосование</a:t>
            </a:r>
            <a:endParaRPr lang="ru-RU" sz="3200" b="1" dirty="0">
              <a:solidFill>
                <a:srgbClr val="7E25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501008"/>
            <a:ext cx="45365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Вологда, «Народный бюджет-ТОС»</a:t>
            </a:r>
          </a:p>
          <a:p>
            <a:r>
              <a:rPr lang="ru-RU" dirty="0" smtClean="0">
                <a:latin typeface="+mn-lt"/>
              </a:rPr>
              <a:t>Общегородское </a:t>
            </a:r>
            <a:r>
              <a:rPr lang="ru-RU" dirty="0">
                <a:latin typeface="+mn-lt"/>
              </a:rPr>
              <a:t>голосование за предложенные ТОС </a:t>
            </a:r>
            <a:r>
              <a:rPr lang="ru-RU" dirty="0" smtClean="0">
                <a:latin typeface="+mn-lt"/>
              </a:rPr>
              <a:t>проекты</a:t>
            </a:r>
          </a:p>
          <a:p>
            <a:r>
              <a:rPr lang="ru-RU" dirty="0" smtClean="0">
                <a:latin typeface="+mn-lt"/>
              </a:rPr>
              <a:t>32 </a:t>
            </a:r>
            <a:r>
              <a:rPr lang="ru-RU" dirty="0">
                <a:latin typeface="+mn-lt"/>
              </a:rPr>
              <a:t>палатки для </a:t>
            </a:r>
            <a:r>
              <a:rPr lang="ru-RU" dirty="0" smtClean="0">
                <a:latin typeface="+mn-lt"/>
              </a:rPr>
              <a:t>голосования</a:t>
            </a:r>
          </a:p>
          <a:p>
            <a:r>
              <a:rPr lang="ru-RU" dirty="0" smtClean="0">
                <a:latin typeface="+mn-lt"/>
              </a:rPr>
              <a:t>Проголосовали:15 </a:t>
            </a:r>
            <a:r>
              <a:rPr lang="ru-RU" dirty="0">
                <a:latin typeface="+mn-lt"/>
              </a:rPr>
              <a:t>700 </a:t>
            </a:r>
            <a:r>
              <a:rPr lang="ru-RU" dirty="0" err="1" smtClean="0">
                <a:latin typeface="+mn-lt"/>
              </a:rPr>
              <a:t>человек,из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них свыше 10 600 жителей пришли в уличные палатки, еще более 5000 человек выразили свое мнение в ходе поквартирных обходов, опросов или </a:t>
            </a:r>
            <a:r>
              <a:rPr lang="ru-RU" dirty="0" smtClean="0">
                <a:latin typeface="+mn-lt"/>
              </a:rPr>
              <a:t>интернет-голосования</a:t>
            </a:r>
          </a:p>
          <a:p>
            <a:endParaRPr lang="ru-RU" dirty="0" smtClean="0">
              <a:latin typeface="+mn-lt"/>
            </a:endParaRPr>
          </a:p>
          <a:p>
            <a:r>
              <a:rPr lang="ru-RU" sz="1100" dirty="0" smtClean="0">
                <a:latin typeface="+mn-lt"/>
              </a:rPr>
              <a:t>Источник: </a:t>
            </a:r>
            <a:r>
              <a:rPr lang="en-US" sz="1100" dirty="0">
                <a:latin typeface="+mn-lt"/>
                <a:hlinkClick r:id="rId2"/>
              </a:rPr>
              <a:t>http://</a:t>
            </a:r>
            <a:r>
              <a:rPr lang="en-US" sz="1100" dirty="0" smtClean="0">
                <a:latin typeface="+mn-lt"/>
                <a:hlinkClick r:id="rId2"/>
              </a:rPr>
              <a:t>vologda-portal.ru/oficialnaya_vologda/index.php?SECTION_ID=8722</a:t>
            </a:r>
            <a:r>
              <a:rPr lang="ru-RU" sz="1100" dirty="0" smtClean="0">
                <a:latin typeface="+mn-lt"/>
              </a:rPr>
              <a:t> </a:t>
            </a:r>
            <a:endParaRPr lang="ru-RU" sz="11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05064"/>
            <a:ext cx="3528392" cy="27148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879788"/>
            <a:ext cx="4104456" cy="25220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764704"/>
            <a:ext cx="378042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Сахалинская область </a:t>
            </a:r>
          </a:p>
          <a:p>
            <a:r>
              <a:rPr lang="ru-RU" dirty="0" smtClean="0">
                <a:latin typeface="+mn-lt"/>
              </a:rPr>
              <a:t>Открытое </a:t>
            </a:r>
            <a:r>
              <a:rPr lang="ru-RU" dirty="0">
                <a:latin typeface="+mn-lt"/>
              </a:rPr>
              <a:t>голосование организуется в двух формах: в очной и в </a:t>
            </a:r>
            <a:r>
              <a:rPr lang="ru-RU" dirty="0" smtClean="0">
                <a:latin typeface="+mn-lt"/>
              </a:rPr>
              <a:t>электронной</a:t>
            </a:r>
          </a:p>
          <a:p>
            <a:r>
              <a:rPr lang="ru-RU" dirty="0" smtClean="0">
                <a:latin typeface="+mn-lt"/>
              </a:rPr>
              <a:t>Для </a:t>
            </a:r>
            <a:r>
              <a:rPr lang="ru-RU" dirty="0">
                <a:latin typeface="+mn-lt"/>
              </a:rPr>
              <a:t>проведения голосования организуются стационарные или передвижные </a:t>
            </a:r>
            <a:r>
              <a:rPr lang="ru-RU" dirty="0" smtClean="0">
                <a:latin typeface="+mn-lt"/>
              </a:rPr>
              <a:t>пункты</a:t>
            </a:r>
          </a:p>
          <a:p>
            <a:r>
              <a:rPr lang="ru-RU" dirty="0" smtClean="0">
                <a:latin typeface="+mn-lt"/>
              </a:rPr>
              <a:t>Верификация участников осуществляется через портал «</a:t>
            </a:r>
            <a:r>
              <a:rPr lang="ru-RU" dirty="0" err="1" smtClean="0">
                <a:latin typeface="+mn-lt"/>
              </a:rPr>
              <a:t>Госуслуги</a:t>
            </a:r>
            <a:r>
              <a:rPr lang="ru-RU" dirty="0" smtClean="0">
                <a:latin typeface="+mn-lt"/>
              </a:rPr>
              <a:t>»</a:t>
            </a:r>
          </a:p>
          <a:p>
            <a:endParaRPr lang="ru-RU" dirty="0" smtClean="0">
              <a:latin typeface="+mn-lt"/>
            </a:endParaRPr>
          </a:p>
          <a:p>
            <a:r>
              <a:rPr lang="en-US" sz="1100" dirty="0" smtClean="0">
                <a:latin typeface="+mn-lt"/>
              </a:rPr>
              <a:t> </a:t>
            </a:r>
            <a:r>
              <a:rPr lang="ru-RU" sz="1100" dirty="0" smtClean="0">
                <a:latin typeface="+mn-lt"/>
              </a:rPr>
              <a:t>Источник: </a:t>
            </a:r>
            <a:r>
              <a:rPr lang="en-US" sz="1100" dirty="0" smtClean="0">
                <a:latin typeface="+mn-lt"/>
                <a:hlinkClick r:id="rId5"/>
              </a:rPr>
              <a:t>https</a:t>
            </a:r>
            <a:r>
              <a:rPr lang="en-US" sz="1100" dirty="0">
                <a:latin typeface="+mn-lt"/>
                <a:hlinkClick r:id="rId5"/>
              </a:rPr>
              <a:t>://pib.sakhminfin.ru</a:t>
            </a:r>
            <a:r>
              <a:rPr lang="en-US" sz="1100" dirty="0" smtClean="0">
                <a:latin typeface="+mn-lt"/>
                <a:hlinkClick r:id="rId5"/>
              </a:rPr>
              <a:t>/</a:t>
            </a:r>
            <a:r>
              <a:rPr lang="ru-RU" sz="1100" dirty="0" smtClean="0">
                <a:latin typeface="+mn-lt"/>
              </a:rPr>
              <a:t> </a:t>
            </a:r>
            <a:endParaRPr lang="ru-RU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03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302" y="116632"/>
            <a:ext cx="6393396" cy="10081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E2500"/>
                </a:solidFill>
                <a:latin typeface="Times New Roman" pitchFamily="18" charset="0"/>
                <a:cs typeface="Times New Roman" pitchFamily="18" charset="0"/>
              </a:rPr>
              <a:t>Примеры: публичные процедуры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3048639" cy="28860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35496" y="3914179"/>
            <a:ext cx="278946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Красноярск, 2018 год</a:t>
            </a:r>
          </a:p>
          <a:p>
            <a:r>
              <a:rPr lang="ru-RU" dirty="0" smtClean="0">
                <a:latin typeface="+mn-lt"/>
              </a:rPr>
              <a:t>Городской конкурс проектов ИБ</a:t>
            </a:r>
          </a:p>
          <a:p>
            <a:r>
              <a:rPr lang="ru-RU" dirty="0" smtClean="0">
                <a:latin typeface="+mn-lt"/>
              </a:rPr>
              <a:t>Публичные презентации проектов для конкурсной комиссии</a:t>
            </a:r>
          </a:p>
          <a:p>
            <a:endParaRPr lang="ru-RU" dirty="0" smtClean="0">
              <a:latin typeface="+mn-lt"/>
            </a:endParaRPr>
          </a:p>
          <a:p>
            <a:r>
              <a:rPr lang="ru-RU" sz="1100" dirty="0" smtClean="0">
                <a:latin typeface="+mn-lt"/>
              </a:rPr>
              <a:t>Источник: </a:t>
            </a:r>
            <a:r>
              <a:rPr lang="en-US" sz="1100" dirty="0">
                <a:latin typeface="+mn-lt"/>
                <a:hlinkClick r:id="rId3"/>
              </a:rPr>
              <a:t>http://</a:t>
            </a:r>
            <a:r>
              <a:rPr lang="en-US" sz="1100" dirty="0" smtClean="0">
                <a:latin typeface="+mn-lt"/>
                <a:hlinkClick r:id="rId3"/>
              </a:rPr>
              <a:t>www.admkrsk.ru/press/news/Pages/news.aspx?RecordID=15298</a:t>
            </a:r>
            <a:r>
              <a:rPr lang="ru-RU" sz="1100" dirty="0" smtClean="0">
                <a:latin typeface="+mn-lt"/>
              </a:rPr>
              <a:t> </a:t>
            </a:r>
            <a:endParaRPr lang="ru-RU" sz="11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1276" y="980728"/>
            <a:ext cx="3381204" cy="29969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203848" y="980728"/>
            <a:ext cx="244827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Санкт-Петербург, Проект «Твой Бюджет»</a:t>
            </a:r>
          </a:p>
          <a:p>
            <a:endParaRPr lang="ru-RU" b="1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Очная жеребьевки для отбора участников комиссий</a:t>
            </a:r>
          </a:p>
          <a:p>
            <a:r>
              <a:rPr lang="ru-RU" dirty="0" smtClean="0">
                <a:latin typeface="+mn-lt"/>
              </a:rPr>
              <a:t> </a:t>
            </a:r>
          </a:p>
          <a:p>
            <a:r>
              <a:rPr lang="ru-RU" sz="1100" dirty="0" smtClean="0">
                <a:latin typeface="+mn-lt"/>
              </a:rPr>
              <a:t>Источник: </a:t>
            </a:r>
            <a:r>
              <a:rPr lang="en-US" sz="1100" dirty="0">
                <a:latin typeface="+mn-lt"/>
                <a:hlinkClick r:id="rId5"/>
              </a:rPr>
              <a:t>https://tvoybudget.spb.ru</a:t>
            </a:r>
            <a:r>
              <a:rPr lang="en-US" sz="1100" dirty="0" smtClean="0">
                <a:latin typeface="+mn-lt"/>
                <a:hlinkClick r:id="rId5"/>
              </a:rPr>
              <a:t>/</a:t>
            </a:r>
            <a:r>
              <a:rPr lang="ru-RU" sz="1100" dirty="0" smtClean="0">
                <a:latin typeface="+mn-lt"/>
              </a:rPr>
              <a:t> </a:t>
            </a:r>
            <a:endParaRPr lang="ru-RU" sz="11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4149080"/>
            <a:ext cx="4011779" cy="2476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8264" y="4077072"/>
            <a:ext cx="20003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Сахалин</a:t>
            </a:r>
          </a:p>
          <a:p>
            <a:r>
              <a:rPr lang="ru-RU" b="1" dirty="0" smtClean="0">
                <a:latin typeface="+mn-lt"/>
              </a:rPr>
              <a:t>Проект «Развитие Территорий»</a:t>
            </a:r>
          </a:p>
          <a:p>
            <a:r>
              <a:rPr lang="ru-RU" dirty="0" smtClean="0">
                <a:latin typeface="+mn-lt"/>
              </a:rPr>
              <a:t>Объявление проектов- победителей</a:t>
            </a:r>
          </a:p>
          <a:p>
            <a:endParaRPr lang="ru-RU" dirty="0" smtClean="0">
              <a:latin typeface="+mn-lt"/>
            </a:endParaRPr>
          </a:p>
          <a:p>
            <a:r>
              <a:rPr lang="ru-RU" sz="1100" dirty="0" smtClean="0">
                <a:latin typeface="+mn-lt"/>
              </a:rPr>
              <a:t>Источник:</a:t>
            </a:r>
          </a:p>
          <a:p>
            <a:r>
              <a:rPr lang="en-US" sz="1100" dirty="0">
                <a:latin typeface="+mn-lt"/>
                <a:hlinkClick r:id="rId7"/>
              </a:rPr>
              <a:t>https://pib.sakhminfin.ru</a:t>
            </a:r>
            <a:r>
              <a:rPr lang="en-US" sz="1100" dirty="0" smtClean="0">
                <a:latin typeface="+mn-lt"/>
                <a:hlinkClick r:id="rId7"/>
              </a:rPr>
              <a:t>/</a:t>
            </a:r>
            <a:r>
              <a:rPr lang="ru-RU" sz="1100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3600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91979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93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0" y="44624"/>
            <a:ext cx="84778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35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79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5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1024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«круглый стол» на тему  «Формирование и развитие механизмов инициативного бюджетирования  в муниципальных образованиях Архангельской области»  4 декабря 2019 года</vt:lpstr>
      <vt:lpstr>Слайд 2</vt:lpstr>
      <vt:lpstr>Слайд 3</vt:lpstr>
      <vt:lpstr>Примеры: голосование</vt:lpstr>
      <vt:lpstr>Примеры: публичные процедуры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Типология проектов ИБ  (38 практик в 33 субъектах РФ)</vt:lpstr>
      <vt:lpstr>Слайд 14</vt:lpstr>
      <vt:lpstr>Модульный памп-трек Таруса, Калужская область</vt:lpstr>
      <vt:lpstr>Интерактивный музей знаний и опыта для детей «Знаниум» Арзамас, Нижегородская область</vt:lpstr>
      <vt:lpstr>«Народная киностудия» в городской библиотеке Воркута, Республика Коми</vt:lpstr>
      <vt:lpstr>«Тропа Ивана Царевича» Петразаводск, Республика Карелия</vt:lpstr>
      <vt:lpstr>Интеграция с ТОС</vt:lpstr>
      <vt:lpstr>Обоснование разработки предложений  по определению правовых основ инициативного бюджетирования</vt:lpstr>
      <vt:lpstr>Слайд 21</vt:lpstr>
      <vt:lpstr>Слайд 22</vt:lpstr>
    </vt:vector>
  </TitlesOfParts>
  <Company>Архангельское областное Собрание депутатов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Беляев Александр Сергеевич</dc:creator>
  <cp:lastModifiedBy>Онуфриева Татьяна Анатольевна</cp:lastModifiedBy>
  <cp:revision>26</cp:revision>
  <dcterms:created xsi:type="dcterms:W3CDTF">2019-10-03T11:03:09Z</dcterms:created>
  <dcterms:modified xsi:type="dcterms:W3CDTF">2019-12-09T12:08:26Z</dcterms:modified>
</cp:coreProperties>
</file>