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96" r:id="rId3"/>
    <p:sldId id="298" r:id="rId4"/>
    <p:sldId id="299" r:id="rId5"/>
    <p:sldId id="302" r:id="rId6"/>
    <p:sldId id="303" r:id="rId7"/>
    <p:sldId id="304" r:id="rId8"/>
    <p:sldId id="305" r:id="rId9"/>
    <p:sldId id="267" r:id="rId10"/>
    <p:sldId id="289" r:id="rId11"/>
    <p:sldId id="279" r:id="rId12"/>
    <p:sldId id="291" r:id="rId13"/>
    <p:sldId id="292" r:id="rId14"/>
    <p:sldId id="28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717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45AFC-84E1-4C58-98B5-7323568F210A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28B786-39BA-4D92-9FE1-234ED532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75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4EE98-DCBE-4A1F-AF01-33C2C0D1E3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835E-BB0C-413D-B8A2-C00F989CFF1E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0BB6-E27B-478D-8D01-DA7F06EE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9A56-CABC-4C70-9DE0-453E1AEE963C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B465-C4DD-4593-911A-A3DFCD72F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F69A-B447-4B37-9C34-DF0523EAA1D9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DC06-CE25-4A0C-9F0B-DF518AF14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5FA3-D8D5-4733-9A12-64797CBCDD22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8E2B-3310-4D74-973C-48FA7635D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C7F0-BA9B-4331-9BE8-43533EEB2DE9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BB87-8124-4C79-A023-EE721CC27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AB2D-6518-4AE1-9B34-962AE6BA9F5C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7D21-1551-45F0-B59F-999D9091A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5C60-377B-4DF3-8830-43E6274DB706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7296-C06E-4B42-8B59-10AF3F6F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B2E2-390E-40CD-B6EE-DA8F4690D094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1987-8AFA-46ED-9507-9106D1D72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5437-D468-49AC-8E12-12E83CEEEAD0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B78A-02CC-4528-84B2-445B79695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50F5-C446-415A-A3D7-529104C495E4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09CF-73EE-475F-AFEE-C67241056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2956-B6E8-4F0E-A4C7-FDEFF443DF95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5E41-8397-4C61-A1B8-81B419411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E9CDBE-D104-433E-A4B9-1B9400259B72}" type="datetimeFigureOut">
              <a:rPr lang="ru-RU"/>
              <a:pPr>
                <a:defRPr/>
              </a:pPr>
              <a:t>22.03.2019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ED6A99C-B626-4373-9ACE-7C2641C25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82" r:id="rId9"/>
    <p:sldLayoutId id="2147483773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5" Type="http://schemas.openxmlformats.org/officeDocument/2006/relationships/image" Target="../media/image12.emf"/><Relationship Id="rId10" Type="http://schemas.openxmlformats.org/officeDocument/2006/relationships/oleObject" Target="../embeddings/Microsoft_Excel_97-2003_Worksheet11.xls"/><Relationship Id="rId4" Type="http://schemas.openxmlformats.org/officeDocument/2006/relationships/oleObject" Target="../embeddings/Microsoft_Excel_97-2003_Worksheet9.xls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2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IMG_0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836613"/>
            <a:ext cx="87503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1052736"/>
            <a:ext cx="7772400" cy="1470025"/>
          </a:xfrm>
        </p:spPr>
        <p:txBody>
          <a:bodyPr tIns="0" rIns="18288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ООО «УМК» </a:t>
            </a:r>
            <a:br>
              <a:rPr lang="ru-RU" sz="4000" b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</a:br>
            <a:r>
              <a:rPr lang="ru-RU" sz="4000" b="1" dirty="0" err="1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Устьянский</a:t>
            </a:r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район Архангельской области.</a:t>
            </a:r>
          </a:p>
        </p:txBody>
      </p:sp>
      <p:pic>
        <p:nvPicPr>
          <p:cNvPr id="14339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4475" y="719138"/>
            <a:ext cx="8412163" cy="1858962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23850" y="5157788"/>
            <a:ext cx="44640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u="sng">
                <a:solidFill>
                  <a:srgbClr val="FFFF00"/>
                </a:solidFill>
              </a:rPr>
              <a:t>«Анализ инвестиционной привлекательности АПК в Архангельской области»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47050" cy="504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Анализ производственно-финансовой деятельности АПК Архангельской области</a:t>
            </a:r>
            <a:endParaRPr lang="ru-RU" sz="1800" b="1" dirty="0"/>
          </a:p>
        </p:txBody>
      </p:sp>
      <p:graphicFrame>
        <p:nvGraphicFramePr>
          <p:cNvPr id="63521" name="Object 33"/>
          <p:cNvGraphicFramePr>
            <a:graphicFrameLocks/>
          </p:cNvGraphicFramePr>
          <p:nvPr/>
        </p:nvGraphicFramePr>
        <p:xfrm>
          <a:off x="179388" y="981075"/>
          <a:ext cx="4392612" cy="496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Worksheet" r:id="rId4" imgW="3467167" imgH="3933862" progId="Excel.Sheet.8">
                  <p:embed/>
                </p:oleObj>
              </mc:Choice>
              <mc:Fallback>
                <p:oleObj name="Worksheet" r:id="rId4" imgW="3467167" imgH="3933862" progId="Excel.Sheet.8">
                  <p:embed/>
                  <p:pic>
                    <p:nvPicPr>
                      <p:cNvPr id="0" name="Pictur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81075"/>
                        <a:ext cx="4392612" cy="49682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3" name="Object 35"/>
          <p:cNvGraphicFramePr>
            <a:graphicFrameLocks/>
          </p:cNvGraphicFramePr>
          <p:nvPr/>
        </p:nvGraphicFramePr>
        <p:xfrm>
          <a:off x="4643438" y="1052512"/>
          <a:ext cx="4393058" cy="230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Worksheet" r:id="rId7" imgW="4276641" imgH="1724037" progId="Excel.Sheet.8">
                  <p:embed/>
                </p:oleObj>
              </mc:Choice>
              <mc:Fallback>
                <p:oleObj name="Worksheet" r:id="rId7" imgW="4276641" imgH="1724037" progId="Excel.Sheet.8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52512"/>
                        <a:ext cx="4393058" cy="2304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4" name="Object 36"/>
          <p:cNvGraphicFramePr>
            <a:graphicFrameLocks/>
          </p:cNvGraphicFramePr>
          <p:nvPr/>
        </p:nvGraphicFramePr>
        <p:xfrm>
          <a:off x="4643438" y="3501008"/>
          <a:ext cx="4500562" cy="244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Worksheet" r:id="rId10" imgW="4914833" imgH="1952611" progId="Excel.Sheet.8">
                  <p:embed/>
                </p:oleObj>
              </mc:Choice>
              <mc:Fallback>
                <p:oleObj name="Worksheet" r:id="rId10" imgW="4914833" imgH="1952611" progId="Excel.Sheet.8">
                  <p:embed/>
                  <p:pic>
                    <p:nvPicPr>
                      <p:cNvPr id="0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01008"/>
                        <a:ext cx="4500562" cy="2448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417512"/>
          </a:xfrm>
        </p:spPr>
        <p:txBody>
          <a:bodyPr/>
          <a:lstStyle/>
          <a:p>
            <a:pPr algn="ctr" eaLnBrk="1" hangingPunct="1"/>
            <a:r>
              <a:rPr lang="ru-RU" sz="1800" b="1" smtClean="0"/>
              <a:t>Динамика субсидий на 1 кг  реализованного  молока, руб (в среднем за год)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288" y="836612"/>
          <a:ext cx="1368400" cy="525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95"/>
                <a:gridCol w="847105"/>
              </a:tblGrid>
              <a:tr h="5493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Субсидия (среднегодовая)</a:t>
                      </a:r>
                      <a:endParaRPr lang="ru-RU" sz="1000" dirty="0"/>
                    </a:p>
                  </a:txBody>
                  <a:tcPr/>
                </a:tc>
              </a:tr>
              <a:tr h="25623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/кг</a:t>
                      </a:r>
                      <a:endParaRPr lang="ru-RU" sz="1000" dirty="0"/>
                    </a:p>
                  </a:txBody>
                  <a:tcPr/>
                </a:tc>
              </a:tr>
              <a:tr h="48278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2011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5,06</a:t>
                      </a:r>
                      <a:endParaRPr lang="ru-RU" sz="1000" dirty="0"/>
                    </a:p>
                  </a:txBody>
                  <a:tcPr/>
                </a:tc>
              </a:tr>
              <a:tr h="57535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2012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4,76</a:t>
                      </a:r>
                      <a:endParaRPr lang="ru-RU" sz="1000" dirty="0"/>
                    </a:p>
                  </a:txBody>
                  <a:tcPr/>
                </a:tc>
              </a:tr>
              <a:tr h="57535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2013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6,34</a:t>
                      </a:r>
                      <a:endParaRPr lang="ru-RU" sz="1000" dirty="0"/>
                    </a:p>
                  </a:txBody>
                  <a:tcPr/>
                </a:tc>
              </a:tr>
              <a:tr h="57535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2014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5,84</a:t>
                      </a:r>
                      <a:endParaRPr lang="ru-RU" sz="1000" dirty="0"/>
                    </a:p>
                  </a:txBody>
                  <a:tcPr/>
                </a:tc>
              </a:tr>
              <a:tr h="50343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5,43</a:t>
                      </a:r>
                      <a:endParaRPr lang="ru-RU" sz="1000" dirty="0"/>
                    </a:p>
                  </a:txBody>
                  <a:tcPr/>
                </a:tc>
              </a:tr>
              <a:tr h="46919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5,18</a:t>
                      </a:r>
                      <a:endParaRPr lang="ru-RU" sz="1000" dirty="0"/>
                    </a:p>
                  </a:txBody>
                  <a:tcPr/>
                </a:tc>
              </a:tr>
              <a:tr h="58155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4,2</a:t>
                      </a:r>
                      <a:endParaRPr lang="ru-RU" sz="1000" dirty="0"/>
                    </a:p>
                  </a:txBody>
                  <a:tcPr/>
                </a:tc>
              </a:tr>
              <a:tr h="68812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274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133600" y="1081088"/>
          <a:ext cx="6543675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Worksheet" r:id="rId4" imgW="6267551" imgH="4771969" progId="Excel.Sheet.8">
                  <p:embed/>
                </p:oleObj>
              </mc:Choice>
              <mc:Fallback>
                <p:oleObj name="Worksheet" r:id="rId4" imgW="6267551" imgH="4771969" progId="Excel.Shee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81088"/>
                        <a:ext cx="6543675" cy="498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pPr algn="ctr" eaLnBrk="1" hangingPunct="1"/>
            <a:r>
              <a:rPr lang="ru-RU" sz="2500" b="1" smtClean="0"/>
              <a:t>Предложения по улучшению инвестиционной привлекательности в АПК Архангельской области: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908050"/>
            <a:ext cx="9036050" cy="57610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i="1" u="sng" smtClean="0"/>
              <a:t>1.Субсидии на развитие отрасли животноводства</a:t>
            </a:r>
            <a:r>
              <a:rPr lang="ru-RU" sz="2000" smtClean="0"/>
              <a:t>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smtClean="0">
                <a:solidFill>
                  <a:srgbClr val="004E6D"/>
                </a:solidFill>
              </a:rPr>
              <a:t>Увеличить ставку  субсидий за 1 литр реализованного молока </a:t>
            </a:r>
            <a:r>
              <a:rPr lang="ru-RU" sz="1800" b="1" smtClean="0">
                <a:solidFill>
                  <a:srgbClr val="004E6D"/>
                </a:solidFill>
              </a:rPr>
              <a:t>до</a:t>
            </a:r>
            <a:r>
              <a:rPr lang="ru-RU" sz="1800" smtClean="0">
                <a:solidFill>
                  <a:srgbClr val="004E6D"/>
                </a:solidFill>
              </a:rPr>
              <a:t> </a:t>
            </a:r>
            <a:r>
              <a:rPr lang="ru-RU" sz="1800" b="1" smtClean="0">
                <a:solidFill>
                  <a:srgbClr val="004E6D"/>
                </a:solidFill>
              </a:rPr>
              <a:t>6 руб</a:t>
            </a:r>
            <a:r>
              <a:rPr lang="ru-RU" sz="2000" b="1" smtClean="0">
                <a:solidFill>
                  <a:srgbClr val="004E6D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2</a:t>
            </a:r>
            <a:r>
              <a:rPr lang="ru-RU" sz="2000" i="1" u="sng" smtClean="0"/>
              <a:t>. Субсидии на поддержку племенного животноводства</a:t>
            </a:r>
            <a:r>
              <a:rPr lang="ru-RU" sz="2000" i="1" smtClean="0"/>
              <a:t>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smtClean="0">
                <a:solidFill>
                  <a:srgbClr val="004E6D"/>
                </a:solidFill>
              </a:rPr>
              <a:t>Увеличить ставку субсидий на приобретение КРС молочного направления(согласно утв-му плем. регистру)  </a:t>
            </a:r>
            <a:r>
              <a:rPr lang="ru-RU" sz="1800" b="1" smtClean="0">
                <a:solidFill>
                  <a:srgbClr val="004E6D"/>
                </a:solidFill>
              </a:rPr>
              <a:t>до</a:t>
            </a:r>
            <a:r>
              <a:rPr lang="ru-RU" sz="1800" smtClean="0">
                <a:solidFill>
                  <a:srgbClr val="004E6D"/>
                </a:solidFill>
              </a:rPr>
              <a:t>  </a:t>
            </a:r>
            <a:r>
              <a:rPr lang="ru-RU" sz="1800" b="1" smtClean="0">
                <a:solidFill>
                  <a:srgbClr val="004E6D"/>
                </a:solidFill>
              </a:rPr>
              <a:t>50 000 руб. </a:t>
            </a:r>
            <a:r>
              <a:rPr lang="ru-RU" sz="1800" smtClean="0">
                <a:solidFill>
                  <a:srgbClr val="004E6D"/>
                </a:solidFill>
              </a:rPr>
              <a:t>за 1 гол нетели.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smtClean="0">
                <a:solidFill>
                  <a:srgbClr val="004E6D"/>
                </a:solidFill>
              </a:rPr>
              <a:t>Приобретение семени быков производителей молочного направления </a:t>
            </a:r>
            <a:r>
              <a:rPr lang="ru-RU" sz="1800" b="1" smtClean="0">
                <a:solidFill>
                  <a:srgbClr val="004E6D"/>
                </a:solidFill>
              </a:rPr>
              <a:t>до 50% от стоимости за 1 дозу ,но не более 500 рублей, </a:t>
            </a:r>
            <a:r>
              <a:rPr lang="ru-RU" sz="1800" smtClean="0">
                <a:solidFill>
                  <a:srgbClr val="004E6D"/>
                </a:solidFill>
              </a:rPr>
              <a:t>сексированного семени</a:t>
            </a:r>
            <a:r>
              <a:rPr lang="ru-RU" sz="1800" b="1" smtClean="0">
                <a:solidFill>
                  <a:srgbClr val="004E6D"/>
                </a:solidFill>
              </a:rPr>
              <a:t> до 50% от стоимости за 1 дозу ,но не более 900 рублей.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3</a:t>
            </a:r>
            <a:r>
              <a:rPr lang="ru-RU" sz="2000" i="1" u="sng" smtClean="0"/>
              <a:t>. Субсидии на развитие мелиорации земель с/х назначения: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smtClean="0">
                <a:solidFill>
                  <a:srgbClr val="004E6D"/>
                </a:solidFill>
              </a:rPr>
              <a:t>Приобретение машин, оборудования при строительстве и реконструкции </a:t>
            </a:r>
            <a:r>
              <a:rPr lang="ru-RU" sz="1800" b="1" smtClean="0">
                <a:solidFill>
                  <a:srgbClr val="004E6D"/>
                </a:solidFill>
              </a:rPr>
              <a:t>до 50% от суммы фактических затрат.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smtClean="0">
                <a:solidFill>
                  <a:srgbClr val="004E6D"/>
                </a:solidFill>
              </a:rPr>
              <a:t>Субсидии на реализацию культуртехнических мероприятий  на мелиорируемых землях </a:t>
            </a:r>
            <a:r>
              <a:rPr lang="ru-RU" sz="1800" b="1" smtClean="0">
                <a:solidFill>
                  <a:srgbClr val="004E6D"/>
                </a:solidFill>
              </a:rPr>
              <a:t>до 60% от суммы фактических затрат</a:t>
            </a:r>
            <a:r>
              <a:rPr lang="ru-RU" sz="1800" smtClean="0">
                <a:solidFill>
                  <a:srgbClr val="004E6D"/>
                </a:solidFill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4</a:t>
            </a:r>
            <a:r>
              <a:rPr lang="ru-RU" sz="1800" i="1" u="sng" smtClean="0"/>
              <a:t>. Устойчивое развитие сельских территорий до 202о года: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smtClean="0">
                <a:solidFill>
                  <a:srgbClr val="004E6D"/>
                </a:solidFill>
              </a:rPr>
              <a:t>Субсидии на строительство или приобретение готового ведомственного жилья для работников предприятия  </a:t>
            </a:r>
            <a:r>
              <a:rPr lang="ru-RU" sz="1800" b="1" smtClean="0">
                <a:solidFill>
                  <a:srgbClr val="004E6D"/>
                </a:solidFill>
              </a:rPr>
              <a:t>до 35 000 рублей за 1 м2</a:t>
            </a:r>
            <a:r>
              <a:rPr lang="ru-RU" sz="1800" smtClean="0">
                <a:solidFill>
                  <a:srgbClr val="004E6D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smtClean="0">
                <a:solidFill>
                  <a:srgbClr val="004E6D"/>
                </a:solidFill>
              </a:rPr>
              <a:t>Обустройство сельской местности объектами социальной и инженерной инфраструктуры (дороги, вода, учреждения культурно досугового типа) </a:t>
            </a:r>
            <a:r>
              <a:rPr lang="ru-RU" sz="1800" b="1" smtClean="0">
                <a:solidFill>
                  <a:srgbClr val="004E6D"/>
                </a:solidFill>
              </a:rPr>
              <a:t>до 99% стоимости проекта.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smtClean="0">
              <a:solidFill>
                <a:srgbClr val="004E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r>
              <a:rPr lang="ru-RU" sz="2900" b="1" smtClean="0"/>
              <a:t>Предложения по улучшению инвестиционной привлекательности в АПК Архангельской области: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8785225" cy="4892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i="1" u="sng" smtClean="0"/>
              <a:t>4.Поддержка инвесторов</a:t>
            </a:r>
            <a:r>
              <a:rPr lang="ru-RU" sz="2000" smtClean="0"/>
              <a:t>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800" smtClean="0">
                <a:solidFill>
                  <a:srgbClr val="004E6D"/>
                </a:solidFill>
              </a:rPr>
              <a:t>Ввести ставку на одно дополнительно введенное скотоместо в результате реализации инвестиционного проекта по строительству, модернизации в размере </a:t>
            </a:r>
            <a:r>
              <a:rPr lang="ru-RU" sz="1800" b="1" smtClean="0">
                <a:solidFill>
                  <a:srgbClr val="004E6D"/>
                </a:solidFill>
              </a:rPr>
              <a:t>50 000 руб. за 1 скотоместо </a:t>
            </a:r>
            <a:r>
              <a:rPr lang="ru-RU" sz="1800" smtClean="0">
                <a:solidFill>
                  <a:srgbClr val="004E6D"/>
                </a:solidFill>
              </a:rPr>
              <a:t>за счет средств областного бюджета</a:t>
            </a:r>
            <a:r>
              <a:rPr lang="ru-RU" sz="1800" b="1" smtClean="0">
                <a:solidFill>
                  <a:srgbClr val="004E6D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b="1" smtClean="0">
              <a:solidFill>
                <a:srgbClr val="004E6D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4E6D"/>
                </a:solidFill>
              </a:rPr>
              <a:t>Вывод: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004E6D"/>
                </a:solidFill>
              </a:rPr>
              <a:t>Введение ключевых позиций поддержки отрасли АПК даст значительный рост поголовья, продуктивности скота, улучшит инфраструктуру села, позволит выйти на передовые современные (низкозатратные) технологии ведения с/х бизнеса, улучшит инвестиционную привлекательность Архангельской области и САМОЕ ГЛАВНОЕ обеспечит ПРОДОВОЛЬСТВЕННУЮ БЕЗОПАСНОСТЬ области!</a:t>
            </a:r>
          </a:p>
        </p:txBody>
      </p:sp>
      <p:pic>
        <p:nvPicPr>
          <p:cNvPr id="70661" name="Picture 5" descr="dTr6Are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5084763"/>
            <a:ext cx="3240088" cy="159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6" descr="https://ya62.ru/upload/resize_cache/iblock/03c/660_465_2/avan_f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6250"/>
            <a:ext cx="36718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s://cloclo44.datacloudmail.ru/weblink/thumb/xw1/2ukZ/y9rN19HDp/umk-0026.jpg?x-email=lenalobancova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43195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" descr="https://cloclo18.datacloudmail.ru/weblink/thumb/xw1/2ukZ/y9rN19HDp/umk-0022.jpg?x-email=lenalobancova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068638"/>
            <a:ext cx="2784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52562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>
                <a:solidFill>
                  <a:schemeClr val="accent1"/>
                </a:solidFill>
              </a:rPr>
              <a:t>СПАСИБО ЗА ВНИМАНИЕ !</a:t>
            </a:r>
          </a:p>
          <a:p>
            <a:pPr algn="ctr">
              <a:spcBef>
                <a:spcPct val="50000"/>
              </a:spcBef>
            </a:pPr>
            <a:endParaRPr lang="ru-RU" sz="3200" i="1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1400" b="1" i="1"/>
              <a:t>ООО «УМК» Устьянский р-н, Архангельская обл</a:t>
            </a:r>
          </a:p>
          <a:p>
            <a:pPr algn="ctr">
              <a:spcBef>
                <a:spcPct val="50000"/>
              </a:spcBef>
            </a:pPr>
            <a:r>
              <a:rPr lang="ru-RU" sz="1400" b="1" i="1"/>
              <a:t>8(818)55-7-11-33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Цена на ГСМ (дизельное топливо)  </a:t>
            </a:r>
            <a:r>
              <a:rPr lang="ru-RU" sz="1800" dirty="0" err="1" smtClean="0"/>
              <a:t>руб</a:t>
            </a:r>
            <a:r>
              <a:rPr lang="ru-RU" sz="1800" dirty="0" smtClean="0"/>
              <a:t>/литр без НДС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9381918"/>
              </p:ext>
            </p:extLst>
          </p:nvPr>
        </p:nvGraphicFramePr>
        <p:xfrm>
          <a:off x="250825" y="836613"/>
          <a:ext cx="1728192" cy="339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/>
                <a:gridCol w="1069833"/>
              </a:tblGrid>
              <a:tr h="424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Стоимость</a:t>
                      </a:r>
                      <a:r>
                        <a:rPr lang="ru-RU" sz="1000" baseline="0" dirty="0" smtClean="0"/>
                        <a:t>  ГСМ</a:t>
                      </a:r>
                      <a:endParaRPr lang="ru-RU" sz="1000" dirty="0"/>
                    </a:p>
                  </a:txBody>
                  <a:tcPr/>
                </a:tc>
              </a:tr>
              <a:tr h="25654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/литр</a:t>
                      </a:r>
                      <a:endParaRPr lang="ru-RU" sz="1000" dirty="0"/>
                    </a:p>
                  </a:txBody>
                  <a:tcPr/>
                </a:tc>
              </a:tr>
              <a:tr h="4833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2014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25,96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27,10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27,12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30,62</a:t>
                      </a:r>
                      <a:endParaRPr lang="ru-RU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36,21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72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7451535"/>
              </p:ext>
            </p:extLst>
          </p:nvPr>
        </p:nvGraphicFramePr>
        <p:xfrm>
          <a:off x="2379663" y="908050"/>
          <a:ext cx="6265862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Лист" r:id="rId4" imgW="6164650" imgH="5242536" progId="Excel.Sheet.8">
                  <p:embed/>
                </p:oleObj>
              </mc:Choice>
              <mc:Fallback>
                <p:oleObj name="Лист" r:id="rId4" imgW="6164650" imgH="5242536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908050"/>
                        <a:ext cx="6265862" cy="532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Цена на кукурузу  </a:t>
            </a:r>
            <a:r>
              <a:rPr lang="ru-RU" sz="1800" dirty="0" err="1" smtClean="0"/>
              <a:t>руб</a:t>
            </a:r>
            <a:r>
              <a:rPr lang="ru-RU" sz="1800" dirty="0" smtClean="0"/>
              <a:t>/кг без НДС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0212957"/>
              </p:ext>
            </p:extLst>
          </p:nvPr>
        </p:nvGraphicFramePr>
        <p:xfrm>
          <a:off x="250825" y="836613"/>
          <a:ext cx="1728192" cy="339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/>
                <a:gridCol w="1069833"/>
              </a:tblGrid>
              <a:tr h="424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Стоимость</a:t>
                      </a:r>
                      <a:r>
                        <a:rPr lang="ru-RU" sz="1000" baseline="0" dirty="0" smtClean="0"/>
                        <a:t>  кукурузы</a:t>
                      </a:r>
                      <a:endParaRPr lang="ru-RU" sz="1000" dirty="0"/>
                    </a:p>
                  </a:txBody>
                  <a:tcPr/>
                </a:tc>
              </a:tr>
              <a:tr h="25654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/кг</a:t>
                      </a:r>
                      <a:endParaRPr lang="ru-RU" sz="1000" dirty="0"/>
                    </a:p>
                  </a:txBody>
                  <a:tcPr/>
                </a:tc>
              </a:tr>
              <a:tr h="4833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2014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8,62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10,08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10,89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9,60</a:t>
                      </a:r>
                      <a:endParaRPr lang="ru-RU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774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88479"/>
              </p:ext>
            </p:extLst>
          </p:nvPr>
        </p:nvGraphicFramePr>
        <p:xfrm>
          <a:off x="2349500" y="952500"/>
          <a:ext cx="605790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Worksheet" r:id="rId4" imgW="6134033" imgH="5067279" progId="Excel.Sheet.8">
                  <p:embed/>
                </p:oleObj>
              </mc:Choice>
              <mc:Fallback>
                <p:oleObj name="Worksheet" r:id="rId4" imgW="6134033" imgH="5067279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952500"/>
                        <a:ext cx="6057900" cy="500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Цена на ячмень  </a:t>
            </a:r>
            <a:r>
              <a:rPr lang="ru-RU" sz="1800" dirty="0" err="1" smtClean="0"/>
              <a:t>руб</a:t>
            </a:r>
            <a:r>
              <a:rPr lang="ru-RU" sz="1800" dirty="0" smtClean="0"/>
              <a:t>/кг без НДС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6179151"/>
              </p:ext>
            </p:extLst>
          </p:nvPr>
        </p:nvGraphicFramePr>
        <p:xfrm>
          <a:off x="250825" y="836613"/>
          <a:ext cx="1728192" cy="339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/>
                <a:gridCol w="1069833"/>
              </a:tblGrid>
              <a:tr h="424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Стоимость</a:t>
                      </a:r>
                      <a:r>
                        <a:rPr lang="ru-RU" sz="1000" baseline="0" dirty="0" smtClean="0"/>
                        <a:t>  ячменя</a:t>
                      </a:r>
                      <a:endParaRPr lang="ru-RU" sz="1000" dirty="0"/>
                    </a:p>
                  </a:txBody>
                  <a:tcPr/>
                </a:tc>
              </a:tr>
              <a:tr h="25654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/кг</a:t>
                      </a:r>
                      <a:endParaRPr lang="ru-RU" sz="1000" dirty="0"/>
                    </a:p>
                  </a:txBody>
                  <a:tcPr/>
                </a:tc>
              </a:tr>
              <a:tr h="4833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2014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7,35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9,55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10,51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9,33</a:t>
                      </a:r>
                      <a:endParaRPr lang="ru-RU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10,86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798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8056647"/>
              </p:ext>
            </p:extLst>
          </p:nvPr>
        </p:nvGraphicFramePr>
        <p:xfrm>
          <a:off x="2374900" y="952500"/>
          <a:ext cx="605790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Worksheet" r:id="rId4" imgW="6134033" imgH="5067279" progId="Excel.Sheet.8">
                  <p:embed/>
                </p:oleObj>
              </mc:Choice>
              <mc:Fallback>
                <p:oleObj name="Worksheet" r:id="rId4" imgW="6134033" imgH="5067279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952500"/>
                        <a:ext cx="6057900" cy="500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Цена на стартерный комбикорм  </a:t>
            </a:r>
            <a:r>
              <a:rPr lang="ru-RU" sz="1800" dirty="0" err="1" smtClean="0"/>
              <a:t>руб</a:t>
            </a:r>
            <a:r>
              <a:rPr lang="ru-RU" sz="1800" dirty="0" smtClean="0"/>
              <a:t>/кг без НДС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8047973"/>
              </p:ext>
            </p:extLst>
          </p:nvPr>
        </p:nvGraphicFramePr>
        <p:xfrm>
          <a:off x="250825" y="836613"/>
          <a:ext cx="1728192" cy="352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/>
                <a:gridCol w="1069833"/>
              </a:tblGrid>
              <a:tr h="424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Стоимость</a:t>
                      </a:r>
                      <a:r>
                        <a:rPr lang="ru-RU" sz="1000" baseline="0" dirty="0" smtClean="0"/>
                        <a:t>  стартерный комбикорм</a:t>
                      </a:r>
                      <a:endParaRPr lang="ru-RU" sz="1000" dirty="0"/>
                    </a:p>
                  </a:txBody>
                  <a:tcPr/>
                </a:tc>
              </a:tr>
              <a:tr h="25654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/кг</a:t>
                      </a:r>
                      <a:endParaRPr lang="ru-RU" sz="1000" dirty="0"/>
                    </a:p>
                  </a:txBody>
                  <a:tcPr/>
                </a:tc>
              </a:tr>
              <a:tr h="4833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2014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16,52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23,49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24,24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27,86</a:t>
                      </a:r>
                      <a:endParaRPr lang="ru-RU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38,22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870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2249868"/>
              </p:ext>
            </p:extLst>
          </p:nvPr>
        </p:nvGraphicFramePr>
        <p:xfrm>
          <a:off x="2339975" y="944563"/>
          <a:ext cx="6346825" cy="525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Лист" r:id="rId4" imgW="6141743" imgH="5082480" progId="Excel.Sheet.8">
                  <p:embed/>
                </p:oleObj>
              </mc:Choice>
              <mc:Fallback>
                <p:oleObj name="Лист" r:id="rId4" imgW="6141743" imgH="5082480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944563"/>
                        <a:ext cx="6346825" cy="525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Цена на жмых рапсовый  </a:t>
            </a:r>
            <a:r>
              <a:rPr lang="ru-RU" sz="1800" dirty="0" err="1" smtClean="0"/>
              <a:t>руб</a:t>
            </a:r>
            <a:r>
              <a:rPr lang="ru-RU" sz="1800" dirty="0" smtClean="0"/>
              <a:t>/кг без НДС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4111123"/>
              </p:ext>
            </p:extLst>
          </p:nvPr>
        </p:nvGraphicFramePr>
        <p:xfrm>
          <a:off x="250825" y="836613"/>
          <a:ext cx="1728192" cy="303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/>
                <a:gridCol w="1069833"/>
              </a:tblGrid>
              <a:tr h="424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Стоимость</a:t>
                      </a:r>
                      <a:r>
                        <a:rPr lang="ru-RU" sz="1000" baseline="0" dirty="0" smtClean="0"/>
                        <a:t>  жмых рапсовый</a:t>
                      </a:r>
                      <a:endParaRPr lang="ru-RU" sz="1000" dirty="0"/>
                    </a:p>
                  </a:txBody>
                  <a:tcPr/>
                </a:tc>
              </a:tr>
              <a:tr h="25654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/кг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18,18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19,60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16,90</a:t>
                      </a:r>
                      <a:endParaRPr lang="ru-RU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21,47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891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9663128"/>
              </p:ext>
            </p:extLst>
          </p:nvPr>
        </p:nvGraphicFramePr>
        <p:xfrm>
          <a:off x="2339975" y="944563"/>
          <a:ext cx="6346825" cy="525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Лист" r:id="rId4" imgW="6141743" imgH="5082480" progId="Excel.Sheet.8">
                  <p:embed/>
                </p:oleObj>
              </mc:Choice>
              <mc:Fallback>
                <p:oleObj name="Лист" r:id="rId4" imgW="6141743" imgH="5082480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944563"/>
                        <a:ext cx="6346825" cy="525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Цена на шрот рапсовый  </a:t>
            </a:r>
            <a:r>
              <a:rPr lang="ru-RU" sz="1800" dirty="0" err="1" smtClean="0"/>
              <a:t>руб</a:t>
            </a:r>
            <a:r>
              <a:rPr lang="ru-RU" sz="1800" dirty="0" smtClean="0"/>
              <a:t>/кг без НДС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6812837"/>
              </p:ext>
            </p:extLst>
          </p:nvPr>
        </p:nvGraphicFramePr>
        <p:xfrm>
          <a:off x="250825" y="836613"/>
          <a:ext cx="1728192" cy="188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/>
                <a:gridCol w="1069833"/>
              </a:tblGrid>
              <a:tr h="424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Стоимость</a:t>
                      </a:r>
                      <a:r>
                        <a:rPr lang="ru-RU" sz="1000" baseline="0" dirty="0" smtClean="0"/>
                        <a:t>  шрот рапсовый</a:t>
                      </a:r>
                      <a:endParaRPr lang="ru-RU" sz="1000" dirty="0"/>
                    </a:p>
                  </a:txBody>
                  <a:tcPr/>
                </a:tc>
              </a:tr>
              <a:tr h="25654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/кг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17,66</a:t>
                      </a:r>
                      <a:endParaRPr lang="ru-RU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19,99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909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2619151"/>
              </p:ext>
            </p:extLst>
          </p:nvPr>
        </p:nvGraphicFramePr>
        <p:xfrm>
          <a:off x="2339975" y="944563"/>
          <a:ext cx="6346825" cy="525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Лист" r:id="rId4" imgW="6141743" imgH="5082480" progId="Excel.Sheet.8">
                  <p:embed/>
                </p:oleObj>
              </mc:Choice>
              <mc:Fallback>
                <p:oleObj name="Лист" r:id="rId4" imgW="6141743" imgH="5082480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944563"/>
                        <a:ext cx="6346825" cy="525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Цена на шрот соевый  </a:t>
            </a:r>
            <a:r>
              <a:rPr lang="ru-RU" sz="1800" dirty="0" err="1" smtClean="0"/>
              <a:t>руб</a:t>
            </a:r>
            <a:r>
              <a:rPr lang="ru-RU" sz="1800" dirty="0" smtClean="0"/>
              <a:t>/кг без НДС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2669858"/>
              </p:ext>
            </p:extLst>
          </p:nvPr>
        </p:nvGraphicFramePr>
        <p:xfrm>
          <a:off x="250825" y="836613"/>
          <a:ext cx="1728192" cy="176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/>
                <a:gridCol w="1069833"/>
              </a:tblGrid>
              <a:tr h="424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Стоимость</a:t>
                      </a:r>
                      <a:r>
                        <a:rPr lang="ru-RU" sz="1000" baseline="0" dirty="0" smtClean="0"/>
                        <a:t>  шрот  соевый</a:t>
                      </a:r>
                      <a:endParaRPr lang="ru-RU" sz="1000" dirty="0"/>
                    </a:p>
                  </a:txBody>
                  <a:tcPr/>
                </a:tc>
              </a:tr>
              <a:tr h="25654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/кг</a:t>
                      </a:r>
                      <a:endParaRPr lang="ru-RU" sz="1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33,16</a:t>
                      </a:r>
                      <a:endParaRPr lang="ru-RU" sz="1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41,01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933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0194668"/>
              </p:ext>
            </p:extLst>
          </p:nvPr>
        </p:nvGraphicFramePr>
        <p:xfrm>
          <a:off x="2339975" y="1031875"/>
          <a:ext cx="6346825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Лист" r:id="rId4" imgW="6172214" imgH="4937760" progId="Excel.Sheet.8">
                  <p:embed/>
                </p:oleObj>
              </mc:Choice>
              <mc:Fallback>
                <p:oleObj name="Лист" r:id="rId4" imgW="6172214" imgH="4937760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031875"/>
                        <a:ext cx="6346825" cy="507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9" name="Заголовок 1"/>
          <p:cNvSpPr>
            <a:spLocks noGrp="1"/>
          </p:cNvSpPr>
          <p:nvPr>
            <p:ph type="title"/>
          </p:nvPr>
        </p:nvSpPr>
        <p:spPr>
          <a:xfrm>
            <a:off x="468313" y="404812"/>
            <a:ext cx="8147050" cy="791939"/>
          </a:xfrm>
        </p:spPr>
        <p:txBody>
          <a:bodyPr/>
          <a:lstStyle/>
          <a:p>
            <a:pPr algn="ctr" eaLnBrk="1" hangingPunct="1"/>
            <a:r>
              <a:rPr lang="ru-RU" sz="1800" b="1" dirty="0" smtClean="0"/>
              <a:t>Стоимость инвестиций на 1 кг реализованного молока , </a:t>
            </a:r>
            <a:r>
              <a:rPr lang="ru-RU" sz="1800" b="1" dirty="0" err="1" smtClean="0"/>
              <a:t>руб</a:t>
            </a:r>
            <a:r>
              <a:rPr lang="ru-RU" sz="1800" b="1" dirty="0" smtClean="0"/>
              <a:t>/кг, </a:t>
            </a:r>
            <a:br>
              <a:rPr lang="ru-RU" sz="1800" b="1" dirty="0" smtClean="0"/>
            </a:br>
            <a:r>
              <a:rPr lang="ru-RU" sz="1800" b="1" dirty="0" smtClean="0"/>
              <a:t>на примере ООО УМК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0825" y="1412875"/>
          <a:ext cx="1728192" cy="411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75"/>
                <a:gridCol w="1007417"/>
              </a:tblGrid>
              <a:tr h="4242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Кредиты</a:t>
                      </a:r>
                      <a:r>
                        <a:rPr lang="ru-RU" sz="1200" baseline="0" dirty="0" smtClean="0"/>
                        <a:t> на 1 кг молока</a:t>
                      </a:r>
                      <a:endParaRPr lang="ru-RU" sz="1200" dirty="0"/>
                    </a:p>
                  </a:txBody>
                  <a:tcPr/>
                </a:tc>
              </a:tr>
              <a:tr h="25654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Руб</a:t>
                      </a:r>
                      <a:r>
                        <a:rPr lang="ru-RU" sz="1200" dirty="0" smtClean="0"/>
                        <a:t>/кг</a:t>
                      </a:r>
                      <a:endParaRPr lang="ru-RU" sz="1200" dirty="0"/>
                    </a:p>
                  </a:txBody>
                  <a:tcPr/>
                </a:tc>
              </a:tr>
              <a:tr h="4833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3,8</a:t>
                      </a:r>
                      <a:endParaRPr lang="ru-RU" sz="1200" dirty="0"/>
                    </a:p>
                  </a:txBody>
                  <a:tcPr/>
                </a:tc>
              </a:tr>
              <a:tr h="4833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2014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10,6</a:t>
                      </a:r>
                      <a:endParaRPr lang="ru-RU" sz="1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10.9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798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124075" y="1292225"/>
          <a:ext cx="67691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Worksheet" r:id="rId4" imgW="6705600" imgH="4305363" progId="Excel.Sheet.8">
                  <p:embed/>
                </p:oleObj>
              </mc:Choice>
              <mc:Fallback>
                <p:oleObj name="Worksheet" r:id="rId4" imgW="6705600" imgH="4305363" progId="Excel.Shee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292225"/>
                        <a:ext cx="6769100" cy="434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520</Words>
  <Application>Microsoft Office PowerPoint</Application>
  <PresentationFormat>Экран (4:3)</PresentationFormat>
  <Paragraphs>146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Поток</vt:lpstr>
      <vt:lpstr>Лист</vt:lpstr>
      <vt:lpstr>Worksheet</vt:lpstr>
      <vt:lpstr>ООО «УМК»  Устьянский район Архангельской области.</vt:lpstr>
      <vt:lpstr>Цена на ГСМ (дизельное топливо)  руб/литр без НДС</vt:lpstr>
      <vt:lpstr>Цена на кукурузу  руб/кг без НДС</vt:lpstr>
      <vt:lpstr>Цена на ячмень  руб/кг без НДС</vt:lpstr>
      <vt:lpstr>Цена на стартерный комбикорм  руб/кг без НДС</vt:lpstr>
      <vt:lpstr>Цена на жмых рапсовый  руб/кг без НДС</vt:lpstr>
      <vt:lpstr>Цена на шрот рапсовый  руб/кг без НДС</vt:lpstr>
      <vt:lpstr>Цена на шрот соевый  руб/кг без НДС</vt:lpstr>
      <vt:lpstr>Стоимость инвестиций на 1 кг реализованного молока , руб/кг,  на примере ООО УМК</vt:lpstr>
      <vt:lpstr>Анализ производственно-финансовой деятельности АПК Архангельской области</vt:lpstr>
      <vt:lpstr>Динамика субсидий на 1 кг  реализованного  молока, руб (в среднем за год)</vt:lpstr>
      <vt:lpstr>Предложения по улучшению инвестиционной привлекательности в АПК Архангельской области:</vt:lpstr>
      <vt:lpstr>Предложения по улучшению инвестиционной привлекательности в АПК Архангельской области: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Экономист01</dc:creator>
  <cp:lastModifiedBy>Костылев Дмитрий Игоревич</cp:lastModifiedBy>
  <cp:revision>172</cp:revision>
  <dcterms:created xsi:type="dcterms:W3CDTF">2018-05-28T11:14:32Z</dcterms:created>
  <dcterms:modified xsi:type="dcterms:W3CDTF">2019-03-22T06:09:07Z</dcterms:modified>
</cp:coreProperties>
</file>