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26"/>
  </p:notesMasterIdLst>
  <p:handoutMasterIdLst>
    <p:handoutMasterId r:id="rId27"/>
  </p:handoutMasterIdLst>
  <p:sldIdLst>
    <p:sldId id="413" r:id="rId2"/>
    <p:sldId id="419" r:id="rId3"/>
    <p:sldId id="491" r:id="rId4"/>
    <p:sldId id="492" r:id="rId5"/>
    <p:sldId id="488" r:id="rId6"/>
    <p:sldId id="536" r:id="rId7"/>
    <p:sldId id="522" r:id="rId8"/>
    <p:sldId id="523" r:id="rId9"/>
    <p:sldId id="524" r:id="rId10"/>
    <p:sldId id="525" r:id="rId11"/>
    <p:sldId id="526" r:id="rId12"/>
    <p:sldId id="527" r:id="rId13"/>
    <p:sldId id="529" r:id="rId14"/>
    <p:sldId id="530" r:id="rId15"/>
    <p:sldId id="531" r:id="rId16"/>
    <p:sldId id="532" r:id="rId17"/>
    <p:sldId id="533" r:id="rId18"/>
    <p:sldId id="534" r:id="rId19"/>
    <p:sldId id="538" r:id="rId20"/>
    <p:sldId id="535" r:id="rId21"/>
    <p:sldId id="495" r:id="rId22"/>
    <p:sldId id="482" r:id="rId23"/>
    <p:sldId id="521" r:id="rId24"/>
    <p:sldId id="438" r:id="rId25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003399"/>
    <a:srgbClr val="336600"/>
    <a:srgbClr val="5817D9"/>
    <a:srgbClr val="C52BA8"/>
    <a:srgbClr val="D45E91"/>
    <a:srgbClr val="CA18E8"/>
    <a:srgbClr val="000099"/>
    <a:srgbClr val="A899E1"/>
    <a:srgbClr val="D7FFC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5" autoAdjust="0"/>
    <p:restoredTop sz="97966" autoAdjust="0"/>
  </p:normalViewPr>
  <p:slideViewPr>
    <p:cSldViewPr snapToGrid="0">
      <p:cViewPr>
        <p:scale>
          <a:sx n="100" d="100"/>
          <a:sy n="100" d="100"/>
        </p:scale>
        <p:origin x="-330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3" Type="http://schemas.openxmlformats.org/officeDocument/2006/relationships/slide" Target="slides/slide3.xml"/><Relationship Id="rId7" Type="http://schemas.openxmlformats.org/officeDocument/2006/relationships/slide" Target="slides/slide15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4.xml"/><Relationship Id="rId11" Type="http://schemas.openxmlformats.org/officeDocument/2006/relationships/slide" Target="slides/slide19.xml"/><Relationship Id="rId5" Type="http://schemas.openxmlformats.org/officeDocument/2006/relationships/slide" Target="slides/slide6.xml"/><Relationship Id="rId10" Type="http://schemas.openxmlformats.org/officeDocument/2006/relationships/slide" Target="slides/slide18.xml"/><Relationship Id="rId4" Type="http://schemas.openxmlformats.org/officeDocument/2006/relationships/slide" Target="slides/slide4.xml"/><Relationship Id="rId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Microsoft_Office_Excel_2007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bunkov.na\Desktop\&#1044;&#1083;&#1103;%20&#1050;&#1056;&#1044;&#1053;&#105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baseline="0" dirty="0"/>
              <a:t>2021 год               </a:t>
            </a:r>
            <a:r>
              <a:rPr lang="ru-RU" sz="1200" b="1" baseline="0" dirty="0" smtClean="0"/>
              <a:t>                                                   </a:t>
            </a:r>
            <a:r>
              <a:rPr lang="ru-RU" sz="1200" b="1" baseline="0" dirty="0"/>
              <a:t>2022 год  </a:t>
            </a:r>
          </a:p>
        </c:rich>
      </c:tx>
      <c:layout>
        <c:manualLayout>
          <c:xMode val="edge"/>
          <c:yMode val="edge"/>
          <c:x val="0.28249258564362784"/>
          <c:y val="0.95184884734573394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Лист1!$B$3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6128154243891767E-3"/>
                  <c:y val="-2.090376204229523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98B-432B-ACD4-E7CD41880959}"/>
                </c:ext>
              </c:extLst>
            </c:dLbl>
            <c:dLbl>
              <c:idx val="1"/>
              <c:layout>
                <c:manualLayout>
                  <c:x val="3.6128154243891767E-3"/>
                  <c:y val="-2.09037620422952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0EA-495C-80ED-EF2EA2A2385E}"/>
                </c:ext>
              </c:extLst>
            </c:dLbl>
            <c:dLbl>
              <c:idx val="2"/>
              <c:layout>
                <c:manualLayout>
                  <c:x val="1.8064077121945892E-2"/>
                  <c:y val="-2.389001376262321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EA-495C-80ED-EF2EA2A2385E}"/>
                </c:ext>
              </c:extLst>
            </c:dLbl>
            <c:dLbl>
              <c:idx val="3"/>
              <c:layout>
                <c:manualLayout>
                  <c:x val="1.4451261697556715E-2"/>
                  <c:y val="-2.68762654829511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EA-495C-80ED-EF2EA2A23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Лист1!$A$4:$A$7</c:f>
              <c:strCache>
                <c:ptCount val="4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Федеральный бюджет</c:v>
                </c:pt>
                <c:pt idx="3">
                  <c:v>Областной бюджет</c:v>
                </c:pt>
              </c:strCache>
            </c:strRef>
          </c:cat>
          <c:val>
            <c:numRef>
              <c:f>Лист1!$B$4:$B$7</c:f>
              <c:numCache>
                <c:formatCode>General</c:formatCode>
                <c:ptCount val="4"/>
                <c:pt idx="0">
                  <c:v>1558</c:v>
                </c:pt>
                <c:pt idx="1">
                  <c:v>1279</c:v>
                </c:pt>
                <c:pt idx="2">
                  <c:v>1708</c:v>
                </c:pt>
                <c:pt idx="3">
                  <c:v>1386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8B-432B-ACD4-E7CD41880959}"/>
            </c:ext>
          </c:extLst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8064077121945857E-2"/>
                  <c:y val="-2.389001376262325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0EA-495C-80ED-EF2EA2A2385E}"/>
                </c:ext>
              </c:extLst>
            </c:dLbl>
            <c:dLbl>
              <c:idx val="1"/>
              <c:layout>
                <c:manualLayout>
                  <c:x val="1.6257669409751301E-2"/>
                  <c:y val="-2.98625172032788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0EA-495C-80ED-EF2EA2A2385E}"/>
                </c:ext>
              </c:extLst>
            </c:dLbl>
            <c:dLbl>
              <c:idx val="2"/>
              <c:layout>
                <c:manualLayout>
                  <c:x val="2.1676892546335189E-2"/>
                  <c:y val="-2.986251720327885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0EA-495C-80ED-EF2EA2A2385E}"/>
                </c:ext>
              </c:extLst>
            </c:dLbl>
            <c:dLbl>
              <c:idx val="3"/>
              <c:layout>
                <c:manualLayout>
                  <c:x val="2.5289707970724436E-2"/>
                  <c:y val="-2.68762654829511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0EA-495C-80ED-EF2EA2A23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Лист1!$A$4:$A$7</c:f>
              <c:strCache>
                <c:ptCount val="4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Федеральный бюджет</c:v>
                </c:pt>
                <c:pt idx="3">
                  <c:v>Областной бюджет</c:v>
                </c:pt>
              </c:strCache>
            </c:strRef>
          </c:cat>
          <c:val>
            <c:numRef>
              <c:f>Лист1!$C$4:$C$7</c:f>
              <c:numCache>
                <c:formatCode>General</c:formatCode>
                <c:ptCount val="4"/>
                <c:pt idx="0">
                  <c:v>1448</c:v>
                </c:pt>
                <c:pt idx="1">
                  <c:v>1500</c:v>
                </c:pt>
                <c:pt idx="2">
                  <c:v>1476</c:v>
                </c:pt>
                <c:pt idx="3">
                  <c:v>1301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8B-432B-ACD4-E7CD41880959}"/>
            </c:ext>
          </c:extLst>
        </c:ser>
        <c:dLbls>
          <c:showVal val="1"/>
        </c:dLbls>
        <c:shape val="box"/>
        <c:axId val="139681792"/>
        <c:axId val="139683328"/>
        <c:axId val="0"/>
      </c:bar3DChart>
      <c:catAx>
        <c:axId val="1396817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683328"/>
        <c:crosses val="autoZero"/>
        <c:auto val="1"/>
        <c:lblAlgn val="ctr"/>
        <c:lblOffset val="100"/>
      </c:catAx>
      <c:valAx>
        <c:axId val="1396833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68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90723928258967856"/>
          <c:y val="0.40335593467483238"/>
          <c:w val="9.2760717410323337E-2"/>
          <c:h val="0.1614588801399829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303303386710792"/>
          <c:y val="0.1121682880305945"/>
          <c:w val="0.87074990916925354"/>
          <c:h val="0.80255343303013271"/>
        </c:manualLayout>
      </c:layout>
      <c:lineChart>
        <c:grouping val="standard"/>
        <c:ser>
          <c:idx val="0"/>
          <c:order val="0"/>
          <c:tx>
            <c:strRef>
              <c:f>Лист7!$F$435</c:f>
              <c:strCache>
                <c:ptCount val="1"/>
                <c:pt idx="0">
                  <c:v>Без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1"/>
              <c:layout>
                <c:manualLayout>
                  <c:x val="1.430021288925855E-2"/>
                  <c:y val="-2.980889447338409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8C4-43C8-850B-63644B88F45D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Лист7!$G$434:$J$434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Лист7!$G$435:$J$435</c:f>
              <c:numCache>
                <c:formatCode>General</c:formatCode>
                <c:ptCount val="4"/>
                <c:pt idx="0">
                  <c:v>20</c:v>
                </c:pt>
                <c:pt idx="1">
                  <c:v>19</c:v>
                </c:pt>
                <c:pt idx="2">
                  <c:v>17</c:v>
                </c:pt>
                <c:pt idx="3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C4-43C8-850B-63644B88F45D}"/>
            </c:ext>
          </c:extLst>
        </c:ser>
        <c:ser>
          <c:idx val="1"/>
          <c:order val="1"/>
          <c:tx>
            <c:strRef>
              <c:f>Лист7!$F$436</c:f>
              <c:strCache>
                <c:ptCount val="1"/>
                <c:pt idx="0">
                  <c:v>С темпами</c:v>
                </c:pt>
              </c:strCache>
            </c:strRef>
          </c:tx>
          <c:spPr>
            <a:ln>
              <a:solidFill>
                <a:srgbClr val="EEECE1">
                  <a:lumMod val="50000"/>
                </a:srgbClr>
              </a:solidFill>
              <a:prstDash val="dash"/>
            </a:ln>
          </c:spPr>
          <c:marker>
            <c:symbol val="diamond"/>
            <c:size val="7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Лист7!$G$434:$J$434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Лист7!$G$436:$J$436</c:f>
              <c:numCache>
                <c:formatCode>General</c:formatCode>
                <c:ptCount val="4"/>
                <c:pt idx="0">
                  <c:v>20</c:v>
                </c:pt>
                <c:pt idx="1">
                  <c:v>21</c:v>
                </c:pt>
                <c:pt idx="2">
                  <c:v>20</c:v>
                </c:pt>
                <c:pt idx="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C4-43C8-850B-63644B88F45D}"/>
            </c:ext>
          </c:extLst>
        </c:ser>
        <c:ser>
          <c:idx val="2"/>
          <c:order val="2"/>
          <c:tx>
            <c:strRef>
              <c:f>Лист7!$F$437</c:f>
              <c:strCache>
                <c:ptCount val="1"/>
                <c:pt idx="0">
                  <c:v>С планом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Лист7!$G$434:$J$434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Лист7!$G$437:$J$437</c:f>
              <c:numCache>
                <c:formatCode>General</c:formatCode>
                <c:ptCount val="4"/>
                <c:pt idx="0">
                  <c:v>20</c:v>
                </c:pt>
                <c:pt idx="1">
                  <c:v>22</c:v>
                </c:pt>
                <c:pt idx="2">
                  <c:v>54</c:v>
                </c:pt>
                <c:pt idx="3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8C4-43C8-850B-63644B88F45D}"/>
            </c:ext>
          </c:extLst>
        </c:ser>
        <c:dLbls>
          <c:showVal val="1"/>
        </c:dLbls>
        <c:marker val="1"/>
        <c:axId val="61574144"/>
        <c:axId val="61592320"/>
      </c:lineChart>
      <c:catAx>
        <c:axId val="61574144"/>
        <c:scaling>
          <c:orientation val="minMax"/>
        </c:scaling>
        <c:axPos val="b"/>
        <c:numFmt formatCode="General" sourceLinked="1"/>
        <c:majorTickMark val="none"/>
        <c:tickLblPos val="nextTo"/>
        <c:crossAx val="61592320"/>
        <c:crosses val="autoZero"/>
        <c:auto val="1"/>
        <c:lblAlgn val="ctr"/>
        <c:lblOffset val="100"/>
      </c:catAx>
      <c:valAx>
        <c:axId val="6159232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1574144"/>
        <c:crosses val="autoZero"/>
        <c:crossBetween val="between"/>
      </c:valAx>
      <c:spPr>
        <a:noFill/>
      </c:spPr>
    </c:plotArea>
    <c:plotVisOnly val="1"/>
    <c:dispBlanksAs val="gap"/>
  </c:chart>
  <c:spPr>
    <a:noFill/>
  </c:spPr>
  <c:txPr>
    <a:bodyPr/>
    <a:lstStyle/>
    <a:p>
      <a:pPr>
        <a:defRPr sz="15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Процент</a:t>
            </a:r>
            <a:r>
              <a:rPr lang="ru-RU" baseline="0" dirty="0" smtClean="0"/>
              <a:t> тушения пожаров в первые сутки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6020003047438461"/>
          <c:y val="0.15735587431158882"/>
          <c:w val="0.77532571849945653"/>
          <c:h val="0.7088080596009370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0"/>
                  <c:y val="-0.33845228346915901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0"/>
                  <c:y val="-0.1976169026000987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0"/>
                  <c:y val="-0.37004116325961339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0"/>
                  <c:y val="-0.15122719331917994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98.1</c:v>
                </c:pt>
                <c:pt idx="1">
                  <c:v>92.6</c:v>
                </c:pt>
                <c:pt idx="2">
                  <c:v>99</c:v>
                </c:pt>
                <c:pt idx="3">
                  <c:v>90.6</c:v>
                </c:pt>
              </c:numCache>
            </c:numRef>
          </c:val>
        </c:ser>
        <c:overlap val="100"/>
        <c:axId val="178250496"/>
        <c:axId val="178252032"/>
      </c:barChart>
      <c:catAx>
        <c:axId val="178250496"/>
        <c:scaling>
          <c:orientation val="minMax"/>
        </c:scaling>
        <c:axPos val="b"/>
        <c:numFmt formatCode="General" sourceLinked="1"/>
        <c:tickLblPos val="nextTo"/>
        <c:spPr>
          <a:solidFill>
            <a:schemeClr val="accent1"/>
          </a:solidFill>
        </c:spPr>
        <c:crossAx val="178252032"/>
        <c:crosses val="autoZero"/>
        <c:auto val="1"/>
        <c:lblAlgn val="ctr"/>
        <c:lblOffset val="100"/>
      </c:catAx>
      <c:valAx>
        <c:axId val="178252032"/>
        <c:scaling>
          <c:orientation val="minMax"/>
        </c:scaling>
        <c:axPos val="l"/>
        <c:majorGridlines/>
        <c:numFmt formatCode="General" sourceLinked="1"/>
        <c:tickLblPos val="nextTo"/>
        <c:crossAx val="178250496"/>
        <c:crosses val="autoZero"/>
        <c:crossBetween val="between"/>
      </c:valAx>
      <c:spPr>
        <a:noFill/>
        <a:ln w="1459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034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0.81718</cdr:x>
      <cdr:y>0.04665</cdr:y>
    </cdr:from>
    <cdr:to>
      <cdr:x>0.96564</cdr:x>
      <cdr:y>0.13387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45191" y="198409"/>
          <a:ext cx="1043796" cy="370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/>
            <a:t>м</a:t>
          </a:r>
          <a:r>
            <a:rPr lang="ru-RU" sz="1100" dirty="0" smtClean="0"/>
            <a:t>лн.руб.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0.13514</cdr:x>
      <cdr:y>0.02817</cdr:y>
    </cdr:from>
    <cdr:to>
      <cdr:x>0.39189</cdr:x>
      <cdr:y>0.08451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0080" y="144016"/>
          <a:ext cx="1368152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0.10811</cdr:x>
      <cdr:y>0.01408</cdr:y>
    </cdr:from>
    <cdr:to>
      <cdr:x>0.94595</cdr:x>
      <cdr:y>0.19294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6064" y="72008"/>
          <a:ext cx="446449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0.09459</cdr:x>
      <cdr:y>0.01408</cdr:y>
    </cdr:from>
    <cdr:to>
      <cdr:x>0.97297</cdr:x>
      <cdr:y>0.23519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4056" y="72008"/>
          <a:ext cx="4680520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Увеличение актуальности материалов</a:t>
          </a:r>
          <a:endParaRPr lang="ru-RU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CBB4953-65FD-4ECD-BB61-9C4F902397F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2A3D21-3653-4A73-B499-193E54D4D6C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A3D21-3653-4A73-B499-193E54D4D6C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68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685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AE764-4C48-4E12-AB5D-BAB997E9DD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A3400-736F-4D85-AD85-19E2CBDB22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88F77-7ED0-445E-BC3C-D808FBFAFD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F0C52-19FB-411A-8BE9-A265BBEFB3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41924-D634-444F-B3FA-5C18608EC2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F2E5D-9E8B-468A-92E4-4F95B5FD38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BB9A9-1727-48F1-B9CC-254808D645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A1A85A-DC0E-4C3D-A7BD-684D556ED2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83D9F-29FC-4881-9AED-AAAB12B616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D779F-0D31-45D2-9578-FA630CE091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1A493-1F4F-4B25-A9E7-83F7D52D2C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3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83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83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83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83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8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46FFAB3C-A10C-4FAA-86DF-20126D35AC0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583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83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1.xls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4FB2-25A4-4919-BC6D-6CFFE7D570AF}" type="slidenum">
              <a:rPr lang="ru-RU"/>
              <a:pPr/>
              <a:t>1</a:t>
            </a:fld>
            <a:endParaRPr lang="ru-RU" dirty="0"/>
          </a:p>
        </p:txBody>
      </p:sp>
      <p:grpSp>
        <p:nvGrpSpPr>
          <p:cNvPr id="5123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127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5129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52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1092200" y="165100"/>
            <a:ext cx="755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  <p:sp>
        <p:nvSpPr>
          <p:cNvPr id="3074" name="Text Box 14"/>
          <p:cNvSpPr txBox="1">
            <a:spLocks noChangeArrowheads="1"/>
          </p:cNvSpPr>
          <p:nvPr/>
        </p:nvSpPr>
        <p:spPr bwMode="auto">
          <a:xfrm>
            <a:off x="4455926" y="5345300"/>
            <a:ext cx="4414691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endParaRPr lang="ru-RU" sz="160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6188" y="1367406"/>
            <a:ext cx="869576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kern="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kern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Отчет о реализации в 2022 году</a:t>
            </a:r>
            <a:br>
              <a:rPr lang="ru-RU" sz="3200" b="1" kern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государственной программы </a:t>
            </a:r>
            <a:endParaRPr lang="ru-RU" sz="3200" b="1" kern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Архангельской </a:t>
            </a:r>
            <a:r>
              <a:rPr lang="ru-RU" sz="3200" b="1" kern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algn="ctr">
              <a:defRPr/>
            </a:pPr>
            <a:r>
              <a:rPr lang="ru-RU" sz="3200" b="1" kern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3200" b="1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лесного </a:t>
            </a:r>
            <a:r>
              <a:rPr lang="ru-RU" sz="3200" b="1" kern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комплекса </a:t>
            </a:r>
          </a:p>
          <a:p>
            <a:pPr algn="ctr">
              <a:defRPr/>
            </a:pPr>
            <a:r>
              <a:rPr lang="ru-RU" sz="3200" b="1" kern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области»</a:t>
            </a:r>
          </a:p>
          <a:p>
            <a:pPr algn="ctr">
              <a:defRPr/>
            </a:pPr>
            <a:endParaRPr lang="ru-RU" sz="3200" b="1" kern="0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029075" y="5301208"/>
            <a:ext cx="4838699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Мураев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Игорь Геннадиевич – министр природных ресурсов и лесопромышленного комплекса Архангельской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F4B72-A845-404F-8503-F9B5225D04A0}" type="slidenum">
              <a:rPr lang="ru-RU"/>
              <a:pPr>
                <a:defRPr/>
              </a:pPr>
              <a:t>10</a:t>
            </a:fld>
            <a:endParaRPr lang="ru-RU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084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3086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15"/>
          <p:cNvSpPr/>
          <p:nvPr/>
        </p:nvSpPr>
        <p:spPr>
          <a:xfrm>
            <a:off x="1090568" y="109058"/>
            <a:ext cx="8053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170333" y="1253067"/>
            <a:ext cx="321734" cy="914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87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F4B72-A845-404F-8503-F9B5225D04A0}" type="slidenum">
              <a:rPr lang="ru-RU"/>
              <a:pPr>
                <a:defRPr/>
              </a:pPr>
              <a:t>11</a:t>
            </a:fld>
            <a:endParaRPr lang="ru-RU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084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3086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15"/>
          <p:cNvSpPr/>
          <p:nvPr/>
        </p:nvSpPr>
        <p:spPr>
          <a:xfrm>
            <a:off x="1090568" y="109058"/>
            <a:ext cx="8053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170333" y="1253067"/>
            <a:ext cx="321734" cy="914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5D5F8CB8-362B-4C4A-925E-7CE8A87D10A9}"/>
              </a:ext>
            </a:extLst>
          </p:cNvPr>
          <p:cNvSpPr txBox="1">
            <a:spLocks/>
          </p:cNvSpPr>
          <p:nvPr/>
        </p:nvSpPr>
        <p:spPr>
          <a:xfrm>
            <a:off x="108489" y="1162379"/>
            <a:ext cx="3165173" cy="477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Ожидаемые результаты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934F7883-1178-4B32-BDC5-C1AE3BF5F6B4}"/>
              </a:ext>
            </a:extLst>
          </p:cNvPr>
          <p:cNvSpPr txBox="1">
            <a:spLocks/>
          </p:cNvSpPr>
          <p:nvPr/>
        </p:nvSpPr>
        <p:spPr>
          <a:xfrm>
            <a:off x="179535" y="1854946"/>
            <a:ext cx="3023083" cy="4249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ru-RU" sz="1600" dirty="0" smtClean="0"/>
              <a:t>Актуальные данные о лесах</a:t>
            </a:r>
            <a:endParaRPr lang="ru-RU" sz="1600" dirty="0"/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ru-RU" sz="1600" dirty="0"/>
              <a:t>Увеличение объемов использования лесов </a:t>
            </a:r>
            <a:endParaRPr lang="ru-RU" sz="1600" noProof="0" dirty="0"/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kumimoji="0" lang="ru-RU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Увеличение доходов </a:t>
            </a:r>
            <a:r>
              <a:rPr lang="ru-RU" sz="1600" dirty="0"/>
              <a:t>в </a:t>
            </a:r>
            <a:r>
              <a:rPr lang="ru-RU" sz="1600" dirty="0" smtClean="0"/>
              <a:t>бюджеты </a:t>
            </a:r>
            <a:r>
              <a:rPr lang="ru-RU" sz="1600" dirty="0"/>
              <a:t>всех уровней </a:t>
            </a:r>
            <a:r>
              <a:rPr lang="ru-RU" sz="1600" dirty="0" smtClean="0"/>
              <a:t>на 800 - 900 </a:t>
            </a:r>
            <a:r>
              <a:rPr lang="ru-RU" sz="1600" dirty="0"/>
              <a:t>млн. </a:t>
            </a:r>
            <a:r>
              <a:rPr lang="ru-RU" sz="1600" dirty="0" smtClean="0"/>
              <a:t>рублей </a:t>
            </a:r>
            <a:r>
              <a:rPr lang="ru-RU" sz="1600" dirty="0"/>
              <a:t>ежегодно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ru-RU" sz="1600" baseline="0" noProof="0" dirty="0"/>
              <a:t>Переход к интенсивной</a:t>
            </a:r>
            <a:r>
              <a:rPr lang="ru-RU" sz="1600" noProof="0" dirty="0"/>
              <a:t> модели ведения лесного хозяйства</a:t>
            </a:r>
            <a:endParaRPr lang="ru-RU" sz="16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dirty="0"/>
              <a:t>Увеличение объемов глубокой </a:t>
            </a:r>
            <a:r>
              <a:rPr lang="ru-RU" sz="1600" dirty="0" smtClean="0"/>
              <a:t>переработки</a:t>
            </a:r>
            <a:endParaRPr lang="ru-RU" sz="16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dirty="0" smtClean="0"/>
              <a:t>Наиболее эффективное планирование мероприятий по сохранению лесов</a:t>
            </a:r>
            <a:endParaRPr lang="ru-RU" sz="16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ru-RU" sz="16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3419872" y="1340768"/>
          <a:ext cx="53285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188915"/>
            <a:ext cx="9144000" cy="6669087"/>
            <a:chOff x="-117" y="0"/>
            <a:chExt cx="5959" cy="4396"/>
          </a:xfrm>
        </p:grpSpPr>
        <p:pic>
          <p:nvPicPr>
            <p:cNvPr id="3081" name="Picture 10" descr="back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17" y="76"/>
              <a:ext cx="595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>
              <a:lvl1pPr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 </a:t>
              </a:r>
            </a:p>
          </p:txBody>
        </p:sp>
        <p:pic>
          <p:nvPicPr>
            <p:cNvPr id="3083" name="Picture 4" descr="Flag_line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6" descr="photo310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" y="3330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39552" y="260650"/>
            <a:ext cx="82296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kern="0" dirty="0">
                <a:solidFill>
                  <a:schemeClr val="tx1"/>
                </a:solidFill>
                <a:latin typeface="Arial" charset="0"/>
              </a:rPr>
              <a:t>Министерство природных ресурсов </a:t>
            </a:r>
            <a:br>
              <a:rPr lang="ru-RU" altLang="ru-RU" sz="1600" kern="0" dirty="0">
                <a:solidFill>
                  <a:schemeClr val="tx1"/>
                </a:solidFill>
                <a:latin typeface="Arial" charset="0"/>
              </a:rPr>
            </a:br>
            <a:r>
              <a:rPr lang="ru-RU" altLang="ru-RU" sz="1600" kern="0" dirty="0">
                <a:solidFill>
                  <a:schemeClr val="tx1"/>
                </a:solidFill>
                <a:latin typeface="Arial" charset="0"/>
              </a:rPr>
              <a:t>и лесопромышленного комплекса Архангельской области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3994CD69-F184-43DA-BE4C-5AECA868D6D8}"/>
              </a:ext>
            </a:extLst>
          </p:cNvPr>
          <p:cNvSpPr txBox="1">
            <a:spLocks/>
          </p:cNvSpPr>
          <p:nvPr/>
        </p:nvSpPr>
        <p:spPr>
          <a:xfrm>
            <a:off x="0" y="836712"/>
            <a:ext cx="8838636" cy="636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Лесной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план Архангельской области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E01DE606-BB0F-49E7-8764-BCF8C1456D49}"/>
              </a:ext>
            </a:extLst>
          </p:cNvPr>
          <p:cNvSpPr txBox="1">
            <a:spLocks/>
          </p:cNvSpPr>
          <p:nvPr/>
        </p:nvSpPr>
        <p:spPr>
          <a:xfrm>
            <a:off x="5536679" y="1472208"/>
            <a:ext cx="3168352" cy="477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Вносимые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зменения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Текст 3">
            <a:extLst>
              <a:ext uri="{FF2B5EF4-FFF2-40B4-BE49-F238E27FC236}">
                <a16:creationId xmlns="" xmlns:a16="http://schemas.microsoft.com/office/drawing/2014/main" id="{DAE77E76-8F2C-43BF-970A-C296C34B7677}"/>
              </a:ext>
            </a:extLst>
          </p:cNvPr>
          <p:cNvSpPr txBox="1">
            <a:spLocks/>
          </p:cNvSpPr>
          <p:nvPr/>
        </p:nvSpPr>
        <p:spPr>
          <a:xfrm>
            <a:off x="5076056" y="2102422"/>
            <a:ext cx="4067944" cy="45365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Корректировка расчетной лесосеки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Объем санитарно- оздоровительных мероприятий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Уточнена зона краткосрочного пользования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Лесопожарное зонирование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Актуальность лесоустройства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Воспроизводство лесов, с учетом федерального проекта «Сохранение лесов»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Объем заготовки древесины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79512" y="1412776"/>
          <a:ext cx="2952328" cy="4176464"/>
        </p:xfrm>
        <a:graphic>
          <a:graphicData uri="http://schemas.openxmlformats.org/presentationml/2006/ole">
            <p:oleObj spid="_x0000_s138242" name="Acrobat Document" r:id="rId6" imgW="5667119" imgH="8019810" progId="AcroExch.Document.DC">
              <p:embed/>
            </p:oleObj>
          </a:graphicData>
        </a:graphic>
      </p:graphicFrame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2352675" y="2359025"/>
          <a:ext cx="2752725" cy="4064000"/>
        </p:xfrm>
        <a:graphic>
          <a:graphicData uri="http://schemas.openxmlformats.org/presentationml/2006/ole">
            <p:oleObj spid="_x0000_s138244" name="Acrobat Document" r:id="rId7" imgW="5667119" imgH="8019810" progId="AcroExch.Document.DC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393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69019-50A9-41E5-8E7C-39A0DD5196AB}" type="slidenum">
              <a:rPr lang="ru-RU" smtClean="0">
                <a:cs typeface="Arial" charset="0"/>
              </a:rPr>
              <a:pPr>
                <a:defRPr/>
              </a:pPr>
              <a:t>13</a:t>
            </a:fld>
            <a:endParaRPr lang="ru-RU" smtClean="0">
              <a:cs typeface="Arial" charset="0"/>
            </a:endParaRPr>
          </a:p>
        </p:txBody>
      </p:sp>
      <p:sp>
        <p:nvSpPr>
          <p:cNvPr id="15" name="Номер слайда 3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A9D829BF-A111-4D89-BB09-2F98D171DB98}" type="slidenum"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pPr algn="r" eaLnBrk="0" hangingPunct="0">
                <a:defRPr/>
              </a:pPr>
              <a:t>13</a:t>
            </a:fld>
            <a:endParaRPr lang="ru-RU" sz="140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pic>
            <p:nvPicPr>
              <p:cNvPr id="12379" name="Picture 10" descr="back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1111" y="0"/>
                <a:ext cx="4649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5306" tIns="32653" rIns="65306" bIns="32653" anchor="ctr"/>
              <a:lstStyle/>
              <a:p>
                <a:pPr algn="r" defTabSz="652463" eaLnBrk="0" hangingPunct="0">
                  <a:spcBef>
                    <a:spcPct val="50000"/>
                  </a:spcBef>
                  <a:defRPr/>
                </a:pPr>
                <a:r>
                  <a:rPr lang="ru-RU" sz="1600" b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+mn-cs"/>
                  </a:rPr>
                  <a:t> </a:t>
                </a:r>
              </a:p>
            </p:txBody>
          </p:sp>
          <p:pic>
            <p:nvPicPr>
              <p:cNvPr id="12381" name="Picture 4" descr="Flag_line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36"/>
                <a:ext cx="5760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82" name="Picture 6" descr="photo310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" y="0"/>
                <a:ext cx="529" cy="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378" name="Rectangle 7"/>
            <p:cNvSpPr>
              <a:spLocks noChangeArrowheads="1"/>
            </p:cNvSpPr>
            <p:nvPr/>
          </p:nvSpPr>
          <p:spPr bwMode="auto">
            <a:xfrm>
              <a:off x="1092200" y="0"/>
              <a:ext cx="8051800" cy="619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5306" tIns="32653" rIns="65306" bIns="32653">
              <a:spAutoFit/>
            </a:bodyPr>
            <a:lstStyle/>
            <a:p>
              <a:pPr algn="ctr" defTabSz="652463" eaLnBrk="0" hangingPunct="0"/>
              <a:r>
                <a:rPr lang="ru-RU" b="1" dirty="0">
                  <a:solidFill>
                    <a:schemeClr val="accent2"/>
                  </a:solidFill>
                </a:rPr>
                <a:t>Министерство природных ресурсов и лесопромышленного комплекса Архангельской области</a:t>
              </a:r>
            </a:p>
          </p:txBody>
        </p:sp>
      </p:grpSp>
      <p:sp>
        <p:nvSpPr>
          <p:cNvPr id="12293" name="Text Box 627"/>
          <p:cNvSpPr txBox="1">
            <a:spLocks noChangeArrowheads="1"/>
          </p:cNvSpPr>
          <p:nvPr/>
        </p:nvSpPr>
        <p:spPr bwMode="auto">
          <a:xfrm>
            <a:off x="0" y="909638"/>
            <a:ext cx="9144000" cy="461665"/>
          </a:xfrm>
          <a:prstGeom prst="rect">
            <a:avLst/>
          </a:prstGeom>
          <a:solidFill>
            <a:srgbClr val="00B0F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2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«Воспроизводство лесов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0991" name="Group 95"/>
          <p:cNvGraphicFramePr>
            <a:graphicFrameLocks noGrp="1"/>
          </p:cNvGraphicFramePr>
          <p:nvPr/>
        </p:nvGraphicFramePr>
        <p:xfrm>
          <a:off x="272771" y="3537285"/>
          <a:ext cx="8654659" cy="3100729"/>
        </p:xfrm>
        <a:graphic>
          <a:graphicData uri="http://schemas.openxmlformats.org/drawingml/2006/table">
            <a:tbl>
              <a:tblPr/>
              <a:tblGrid>
                <a:gridCol w="4070629"/>
                <a:gridCol w="965636"/>
                <a:gridCol w="1137612"/>
                <a:gridCol w="1065518"/>
                <a:gridCol w="1415264"/>
              </a:tblGrid>
              <a:tr h="42749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Основные этапы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8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 </a:t>
                      </a: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8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8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от плана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8000"/>
                      </a:srgbClr>
                    </a:solidFill>
                  </a:tcPr>
                </a:tc>
              </a:tr>
              <a:tr h="2940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Лесовосстановление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76 469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80 710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Уходы за лесными культурами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16 688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лесного участка и обработка почвы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Уход за объектами лесного семеноводства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Выращивание посадочного материала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шт.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Хранение и заготовка семян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больше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4 раза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Рубки ухода за лесами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23 630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22 642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1417566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Финансирование: 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план  1 987,7 млн.руб. / факт 2 660,7млн. руб. (133,9%)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0439" y="1919994"/>
            <a:ext cx="873492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Лесовосстановление (РП «Сохранение лесов (АО)»)</a:t>
            </a:r>
          </a:p>
          <a:p>
            <a:pPr marL="457200" indent="-457200">
              <a:buFontTx/>
              <a:buAutoNum type="arabicPeriod"/>
            </a:pPr>
            <a:r>
              <a:rPr lang="ru-RU" sz="2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Формирование запаса семян лесных растений (РП «Сохранение лесов (АО)»)</a:t>
            </a:r>
          </a:p>
          <a:p>
            <a:pPr marL="457200" indent="-457200">
              <a:buFontTx/>
              <a:buAutoNum type="arabicPeriod"/>
            </a:pPr>
            <a:r>
              <a:rPr lang="ru-RU" sz="2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Проведение ухода за лесами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4446492-D1B7-4280-B886-C1139FEE5544}" type="slidenum"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hangingPunct="1"/>
              <a:t>14</a:t>
            </a:fld>
            <a:endParaRPr lang="ru-RU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6857930"/>
            <a:chOff x="0" y="0"/>
            <a:chExt cx="5760" cy="4476"/>
          </a:xfrm>
        </p:grpSpPr>
        <p:pic>
          <p:nvPicPr>
            <p:cNvPr id="15368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15370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9257" name="Rectangle 9"/>
          <p:cNvSpPr>
            <a:spLocks noRot="1" noChangeArrowheads="1"/>
          </p:cNvSpPr>
          <p:nvPr/>
        </p:nvSpPr>
        <p:spPr bwMode="auto">
          <a:xfrm>
            <a:off x="457200" y="244475"/>
            <a:ext cx="8385175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ru-RU" sz="44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1092200" y="0"/>
            <a:ext cx="805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  <p:sp>
        <p:nvSpPr>
          <p:cNvPr id="13" name="Text Box 627"/>
          <p:cNvSpPr txBox="1">
            <a:spLocks noChangeArrowheads="1"/>
          </p:cNvSpPr>
          <p:nvPr/>
        </p:nvSpPr>
        <p:spPr bwMode="auto">
          <a:xfrm>
            <a:off x="0" y="840444"/>
            <a:ext cx="9144000" cy="461665"/>
          </a:xfrm>
          <a:prstGeom prst="rect">
            <a:avLst/>
          </a:prstGeom>
          <a:solidFill>
            <a:srgbClr val="00B0F0">
              <a:alpha val="26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Подпрограмма № 3 «Охрана и защита лесов»</a:t>
            </a:r>
            <a:endParaRPr lang="ru-RU" sz="2400" b="1" u="sng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89304" y="1961827"/>
            <a:ext cx="870931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Развитие системы и средств обеспечения пожарной безопасности в лесах</a:t>
            </a:r>
          </a:p>
          <a:p>
            <a:pPr marL="457200" indent="-457200">
              <a:buFontTx/>
              <a:buAutoNum type="arabicPeriod"/>
            </a:pPr>
            <a:endParaRPr lang="ru-RU" sz="14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Предупреждение возникновения и распространения лесных пожаров</a:t>
            </a:r>
          </a:p>
          <a:p>
            <a:pPr marL="457200" indent="-457200">
              <a:buFontTx/>
              <a:buAutoNum type="arabicPeriod"/>
            </a:pPr>
            <a:endParaRPr lang="ru-RU" sz="14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Тушение лесных пожаров</a:t>
            </a:r>
          </a:p>
          <a:p>
            <a:pPr marL="457200" indent="-457200">
              <a:buFontTx/>
              <a:buAutoNum type="arabicPeriod"/>
            </a:pPr>
            <a:endParaRPr lang="ru-RU" sz="14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Закупка лесопожарной техники и оборудования </a:t>
            </a:r>
            <a:b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(РП «Сохранение лесов (АО)»)</a:t>
            </a:r>
          </a:p>
          <a:p>
            <a:pPr marL="457200" indent="-457200">
              <a:buFontTx/>
              <a:buAutoNum type="arabicPeriod"/>
            </a:pPr>
            <a:endParaRPr lang="ru-RU" sz="14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Проведение профилактики возникновения, локализация и ликвидация вредных организмов</a:t>
            </a:r>
            <a:endParaRPr lang="ru-RU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285226" y="1494310"/>
            <a:ext cx="88587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136944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Финансирование: 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план  1 294,8 млн.руб. / факт 1 093,9 млн. руб. (84,5%)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D1BD3E2-959E-442D-9F8E-4CCEC723B886}" type="slidenum"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hangingPunct="1"/>
              <a:t>15</a:t>
            </a:fld>
            <a:endParaRPr lang="ru-RU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6392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16394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9257" name="Rectangle 9"/>
          <p:cNvSpPr>
            <a:spLocks noRot="1" noChangeArrowheads="1"/>
          </p:cNvSpPr>
          <p:nvPr/>
        </p:nvSpPr>
        <p:spPr bwMode="auto">
          <a:xfrm>
            <a:off x="457200" y="244475"/>
            <a:ext cx="8385175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ru-RU" sz="44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1092200" y="-1"/>
            <a:ext cx="805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" y="859884"/>
            <a:ext cx="9143999" cy="830997"/>
          </a:xfrm>
          <a:prstGeom prst="rect">
            <a:avLst/>
          </a:prstGeom>
          <a:solidFill>
            <a:srgbClr val="00B0F0">
              <a:alpha val="27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системы и средств обеспечения пожарной безопасности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928" y="4477579"/>
            <a:ext cx="2369489" cy="15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9584" y="4420927"/>
            <a:ext cx="2278936" cy="151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142" y="2148841"/>
            <a:ext cx="2244916" cy="168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2125" y="2162756"/>
            <a:ext cx="2493707" cy="166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45881" y="1718980"/>
            <a:ext cx="4305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Проведение воздушных тренировок</a:t>
            </a:r>
          </a:p>
        </p:txBody>
      </p:sp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19422" y="2099144"/>
            <a:ext cx="3085107" cy="177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4742952" y="1712354"/>
            <a:ext cx="4305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Увеличение до 150 численности ПДПС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2553" y="5144494"/>
            <a:ext cx="2409245" cy="137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41626" y="5135258"/>
            <a:ext cx="2064691" cy="137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58115" y="3894739"/>
            <a:ext cx="4305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Строительство 3 ангаров для лесопожарной техники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00525" y="3876930"/>
            <a:ext cx="4663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Подготовка лесопожарной техники и оборудования.  </a:t>
            </a:r>
          </a:p>
          <a:p>
            <a:pPr marL="457200" indent="-45720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Закупка оборудования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D1BD3E2-959E-442D-9F8E-4CCEC723B886}" type="slidenum"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hangingPunct="1"/>
              <a:t>16</a:t>
            </a:fld>
            <a:endParaRPr lang="ru-RU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6392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16394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9257" name="Rectangle 9"/>
          <p:cNvSpPr>
            <a:spLocks noRot="1" noChangeArrowheads="1"/>
          </p:cNvSpPr>
          <p:nvPr/>
        </p:nvSpPr>
        <p:spPr bwMode="auto">
          <a:xfrm>
            <a:off x="457200" y="244475"/>
            <a:ext cx="8385175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ru-RU" sz="44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1092200" y="-1"/>
            <a:ext cx="805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" y="859884"/>
            <a:ext cx="9143999" cy="830997"/>
          </a:xfrm>
          <a:prstGeom prst="rect">
            <a:avLst/>
          </a:prstGeom>
          <a:solidFill>
            <a:srgbClr val="00B0F0">
              <a:alpha val="27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Предупреждение возникновения и распространения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лесных пожаров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Group 95"/>
          <p:cNvGraphicFramePr>
            <a:graphicFrameLocks noGrp="1"/>
          </p:cNvGraphicFramePr>
          <p:nvPr/>
        </p:nvGraphicFramePr>
        <p:xfrm>
          <a:off x="211160" y="1725510"/>
          <a:ext cx="8783272" cy="5095384"/>
        </p:xfrm>
        <a:graphic>
          <a:graphicData uri="http://schemas.openxmlformats.org/drawingml/2006/table">
            <a:tbl>
              <a:tblPr/>
              <a:tblGrid>
                <a:gridCol w="5378607"/>
                <a:gridCol w="858741"/>
                <a:gridCol w="750119"/>
                <a:gridCol w="742215"/>
                <a:gridCol w="1053590"/>
              </a:tblGrid>
              <a:tr h="298699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этапы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8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8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8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плана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8000"/>
                      </a:srgbClr>
                    </a:solidFill>
                  </a:tcPr>
                </a:tc>
              </a:tr>
              <a:tr h="5077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Строительство, реконструкция и эксплуатация лесных дорог, предназначенных для охраны лесов от пожаров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больше </a:t>
                      </a:r>
                      <a:b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2,4 раза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4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Эксплуатация посадочных площадок для самолетов, используемых для авиационных работ по охране и защите лесов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3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и прочистка противопожарных минерализованных полос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7 859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8 200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3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и эксплуатация пожарных водоемов и подъездов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1 654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Профилактическое контролируемое выжигание сухой травянистой растительности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мест отдыха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2 251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Установка, реконструкция и эксплуатация шлагбаумов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7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Установка противопожарных аншлагов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4 649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протяженность наземного мониторинга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км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124,8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продолжительность авиационного патрулирования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часов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2 969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83F4-B040-4CE1-AC99-E4EADC66DCB5}" type="slidenum">
              <a:rPr lang="ru-RU"/>
              <a:pPr/>
              <a:t>17</a:t>
            </a:fld>
            <a:endParaRPr lang="ru-RU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468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18470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1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1092200" y="0"/>
            <a:ext cx="805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  <p:pic>
        <p:nvPicPr>
          <p:cNvPr id="12" name="Рисунок 62" descr="пожар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5576888"/>
            <a:ext cx="9144001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992231"/>
            <a:ext cx="9143999" cy="461665"/>
          </a:xfrm>
          <a:prstGeom prst="rect">
            <a:avLst/>
          </a:prstGeom>
          <a:solidFill>
            <a:srgbClr val="00B0F0">
              <a:alpha val="27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Тушение лесных пожаров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691" y="1985564"/>
            <a:ext cx="4220973" cy="2800767"/>
          </a:xfrm>
          <a:prstGeom prst="rect">
            <a:avLst/>
          </a:prstGeom>
          <a:solidFill>
            <a:schemeClr val="lt1">
              <a:alpha val="0"/>
            </a:schemeClr>
          </a:solidFill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n w="0"/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0"/>
                <a:solidFill>
                  <a:srgbClr val="FE0000"/>
                </a:solidFill>
              </a:rPr>
              <a:t>181 </a:t>
            </a:r>
            <a:r>
              <a:rPr lang="ru-RU" sz="1400" b="1" dirty="0" smtClean="0">
                <a:ln w="0"/>
                <a:solidFill>
                  <a:schemeClr val="tx1"/>
                </a:solidFill>
              </a:rPr>
              <a:t>лесной пожар на площади </a:t>
            </a:r>
            <a:r>
              <a:rPr lang="ru-RU" sz="1400" b="1" dirty="0" smtClean="0">
                <a:ln w="0"/>
                <a:solidFill>
                  <a:srgbClr val="FF0000"/>
                </a:solidFill>
              </a:rPr>
              <a:t>3 001,5 га.</a:t>
            </a:r>
            <a:endParaRPr lang="ru-RU" sz="1400" b="1" dirty="0">
              <a:ln w="0"/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ln w="0"/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n w="0"/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0"/>
                <a:solidFill>
                  <a:srgbClr val="FE0000"/>
                </a:solidFill>
              </a:rPr>
              <a:t>150 </a:t>
            </a:r>
            <a:r>
              <a:rPr lang="ru-RU" sz="1400" b="1" dirty="0" smtClean="0">
                <a:ln w="0"/>
                <a:solidFill>
                  <a:schemeClr val="tx1"/>
                </a:solidFill>
              </a:rPr>
              <a:t>парашютистов-пожарных</a:t>
            </a:r>
            <a:endParaRPr lang="ru-RU" sz="1400" b="1" dirty="0">
              <a:ln w="0"/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n w="0"/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0"/>
                <a:solidFill>
                  <a:srgbClr val="FE0000"/>
                </a:solidFill>
              </a:rPr>
              <a:t>15</a:t>
            </a:r>
            <a:r>
              <a:rPr lang="ru-RU" sz="1400" b="1" dirty="0" smtClean="0">
                <a:ln w="0"/>
                <a:solidFill>
                  <a:schemeClr val="tx1"/>
                </a:solidFill>
              </a:rPr>
              <a:t> </a:t>
            </a:r>
            <a:r>
              <a:rPr lang="ru-RU" sz="1400" b="1" dirty="0">
                <a:ln w="0"/>
                <a:solidFill>
                  <a:schemeClr val="tx1"/>
                </a:solidFill>
              </a:rPr>
              <a:t>летчиков-наблюдателей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n w="0"/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0"/>
                <a:solidFill>
                  <a:srgbClr val="FE0000"/>
                </a:solidFill>
              </a:rPr>
              <a:t>9</a:t>
            </a:r>
            <a:r>
              <a:rPr lang="ru-RU" sz="1400" b="1" dirty="0">
                <a:ln w="0"/>
                <a:solidFill>
                  <a:schemeClr val="tx1"/>
                </a:solidFill>
              </a:rPr>
              <a:t> авиаотделений, </a:t>
            </a:r>
            <a:r>
              <a:rPr lang="ru-RU" sz="1400" b="1" dirty="0">
                <a:ln w="0"/>
                <a:solidFill>
                  <a:srgbClr val="FE0000"/>
                </a:solidFill>
              </a:rPr>
              <a:t>10</a:t>
            </a:r>
            <a:r>
              <a:rPr lang="ru-RU" sz="1400" b="1" dirty="0">
                <a:ln w="0"/>
                <a:solidFill>
                  <a:schemeClr val="tx1"/>
                </a:solidFill>
              </a:rPr>
              <a:t> пожарно-химических станций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n w="0"/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0"/>
                <a:solidFill>
                  <a:schemeClr val="tx1"/>
                </a:solidFill>
              </a:rPr>
              <a:t>Общая группировка </a:t>
            </a:r>
            <a:r>
              <a:rPr lang="ru-RU" sz="1400" b="1" dirty="0">
                <a:ln w="0"/>
                <a:solidFill>
                  <a:schemeClr val="tx1"/>
                </a:solidFill>
              </a:rPr>
              <a:t>сил тушения пожаров: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0"/>
                <a:solidFill>
                  <a:srgbClr val="FE0000"/>
                </a:solidFill>
              </a:rPr>
              <a:t>3 799</a:t>
            </a:r>
            <a:r>
              <a:rPr lang="ru-RU" sz="1400" b="1" dirty="0" smtClean="0">
                <a:ln w="0"/>
                <a:solidFill>
                  <a:schemeClr val="tx1"/>
                </a:solidFill>
              </a:rPr>
              <a:t> </a:t>
            </a:r>
            <a:r>
              <a:rPr lang="ru-RU" sz="1400" b="1" dirty="0">
                <a:ln w="0"/>
                <a:solidFill>
                  <a:schemeClr val="tx1"/>
                </a:solidFill>
              </a:rPr>
              <a:t>человек и </a:t>
            </a:r>
            <a:r>
              <a:rPr lang="ru-RU" sz="1400" b="1" dirty="0" smtClean="0">
                <a:ln w="0"/>
                <a:solidFill>
                  <a:srgbClr val="FE0000"/>
                </a:solidFill>
              </a:rPr>
              <a:t>1 838</a:t>
            </a:r>
            <a:r>
              <a:rPr lang="ru-RU" sz="1400" b="1" dirty="0" smtClean="0">
                <a:ln w="0"/>
                <a:solidFill>
                  <a:schemeClr val="tx1"/>
                </a:solidFill>
              </a:rPr>
              <a:t> </a:t>
            </a:r>
            <a:r>
              <a:rPr lang="ru-RU" sz="1400" b="1" dirty="0">
                <a:ln w="0"/>
                <a:solidFill>
                  <a:schemeClr val="tx1"/>
                </a:solidFill>
              </a:rPr>
              <a:t>единиц техники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6499" y="1902524"/>
            <a:ext cx="4320330" cy="954107"/>
          </a:xfrm>
          <a:prstGeom prst="rect">
            <a:avLst/>
          </a:prstGeom>
          <a:solidFill>
            <a:schemeClr val="lt1">
              <a:alpha val="0"/>
            </a:schemeClr>
          </a:solidFill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0"/>
                <a:solidFill>
                  <a:schemeClr val="tx1"/>
                </a:solidFill>
              </a:rPr>
              <a:t>В сравнении с </a:t>
            </a:r>
            <a:r>
              <a:rPr lang="ru-RU" sz="1400" b="1" dirty="0" smtClean="0">
                <a:ln w="0"/>
                <a:solidFill>
                  <a:srgbClr val="FF0000"/>
                </a:solidFill>
              </a:rPr>
              <a:t>2010 г.</a:t>
            </a:r>
            <a:r>
              <a:rPr lang="ru-RU" sz="1400" b="1" dirty="0" smtClean="0">
                <a:ln w="0"/>
                <a:solidFill>
                  <a:schemeClr val="tx1"/>
                </a:solidFill>
              </a:rPr>
              <a:t>, как наиболее сходным с </a:t>
            </a:r>
            <a:r>
              <a:rPr lang="ru-RU" sz="1400" b="1" dirty="0" smtClean="0">
                <a:ln w="0"/>
                <a:solidFill>
                  <a:srgbClr val="FF0000"/>
                </a:solidFill>
              </a:rPr>
              <a:t>2022 г.</a:t>
            </a:r>
            <a:r>
              <a:rPr lang="ru-RU" sz="1400" b="1" dirty="0" smtClean="0">
                <a:ln w="0"/>
                <a:solidFill>
                  <a:schemeClr val="tx1"/>
                </a:solidFill>
              </a:rPr>
              <a:t> по климатическим условиям: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0"/>
                <a:solidFill>
                  <a:schemeClr val="tx1"/>
                </a:solidFill>
              </a:rPr>
              <a:t>сокращение количества пожаров – </a:t>
            </a:r>
            <a:r>
              <a:rPr lang="ru-RU" sz="1400" b="1" dirty="0" smtClean="0">
                <a:ln w="0"/>
                <a:solidFill>
                  <a:srgbClr val="FF0000"/>
                </a:solidFill>
              </a:rPr>
              <a:t>в 2 раза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0"/>
                <a:solidFill>
                  <a:schemeClr val="tx1"/>
                </a:solidFill>
              </a:rPr>
              <a:t>сокращение площади пожаров – </a:t>
            </a:r>
            <a:r>
              <a:rPr lang="ru-RU" sz="1400" b="1" dirty="0" smtClean="0">
                <a:ln w="0"/>
                <a:solidFill>
                  <a:srgbClr val="FF0000"/>
                </a:solidFill>
              </a:rPr>
              <a:t>в 5 раз</a:t>
            </a:r>
            <a:endParaRPr lang="ru-RU" sz="1400" b="1" dirty="0">
              <a:ln w="0"/>
              <a:solidFill>
                <a:srgbClr val="FF0000"/>
              </a:solidFill>
            </a:endParaRPr>
          </a:p>
        </p:txBody>
      </p:sp>
      <p:graphicFrame>
        <p:nvGraphicFramePr>
          <p:cNvPr id="17" name="Объект 1"/>
          <p:cNvGraphicFramePr>
            <a:graphicFrameLocks/>
          </p:cNvGraphicFramePr>
          <p:nvPr/>
        </p:nvGraphicFramePr>
        <p:xfrm>
          <a:off x="4570165" y="2836818"/>
          <a:ext cx="4252752" cy="319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38366-7DE7-45D8-BBCD-DF89C5BF0AF2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295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12297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9257" name="Rectangle 9"/>
          <p:cNvSpPr>
            <a:spLocks noRot="1" noChangeArrowheads="1"/>
          </p:cNvSpPr>
          <p:nvPr/>
        </p:nvSpPr>
        <p:spPr bwMode="auto">
          <a:xfrm>
            <a:off x="457200" y="244475"/>
            <a:ext cx="8385175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ru-RU" sz="44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1092200" y="0"/>
            <a:ext cx="805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  <p:sp>
        <p:nvSpPr>
          <p:cNvPr id="12" name="Rectangle 8"/>
          <p:cNvSpPr>
            <a:spLocks noRot="1" noChangeArrowheads="1"/>
          </p:cNvSpPr>
          <p:nvPr/>
        </p:nvSpPr>
        <p:spPr bwMode="auto">
          <a:xfrm>
            <a:off x="0" y="879475"/>
            <a:ext cx="9144000" cy="898991"/>
          </a:xfrm>
          <a:prstGeom prst="rect">
            <a:avLst/>
          </a:prstGeom>
          <a:solidFill>
            <a:srgbClr val="00B0F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Закупка лесопожарной техники и оборудования </a:t>
            </a:r>
          </a:p>
          <a:p>
            <a:pPr algn="ctr" eaLnBrk="1" hangingPunct="1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рамках РП «Сохранение лесов (Архангельская область)»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200" y="65810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endParaRPr lang="ru-RU" dirty="0"/>
          </a:p>
        </p:txBody>
      </p:sp>
      <p:sp>
        <p:nvSpPr>
          <p:cNvPr id="24" name="Rectangle 8"/>
          <p:cNvSpPr>
            <a:spLocks noRot="1" noChangeArrowheads="1"/>
          </p:cNvSpPr>
          <p:nvPr/>
        </p:nvSpPr>
        <p:spPr bwMode="auto">
          <a:xfrm>
            <a:off x="6278765" y="1794647"/>
            <a:ext cx="2717354" cy="2279265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ФИНАНСИРОВАНИЕ </a:t>
            </a:r>
          </a:p>
          <a:p>
            <a:pPr algn="ctr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10,8 млн. рублей,  </a:t>
            </a:r>
          </a:p>
          <a:p>
            <a:pPr algn="ctr" eaLnBrk="1" hangingPunct="1">
              <a:defRPr/>
            </a:pPr>
            <a:r>
              <a:rPr lang="ru-RU" sz="1600" b="1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т.ч. ФБ 8,2 млн. рублей</a:t>
            </a:r>
          </a:p>
          <a:p>
            <a:pPr algn="ctr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55 единиц</a:t>
            </a:r>
          </a:p>
          <a:p>
            <a:pPr algn="ctr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Показатель 96% </a:t>
            </a:r>
          </a:p>
          <a:p>
            <a:pPr algn="ctr" eaLnBrk="1" hangingPunct="1">
              <a:defRPr/>
            </a:pPr>
            <a:r>
              <a:rPr lang="ru-RU" sz="1600" b="1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 плане 94%</a:t>
            </a:r>
          </a:p>
          <a:p>
            <a:pPr algn="ctr" eaLnBrk="1" hangingPunct="1">
              <a:defRPr/>
            </a:pPr>
            <a:endParaRPr lang="ru-RU" sz="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4" name="AutoShape 2" descr="blob:https://web.whatsapp.com/f13af846-75d7-4e9e-9fb0-497b191cb3d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blob:https://web.whatsapp.com/f13af846-75d7-4e9e-9fb0-497b191cb3d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blob:https://web.whatsapp.com/f13af846-75d7-4e9e-9fb0-497b191cb3d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C:\Users\Lubovcov\Desktop\Национальный проект\2021 год\ТЕХНИКА\IMG-20210824-WA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273" y="4255510"/>
            <a:ext cx="2797376" cy="2333692"/>
          </a:xfrm>
          <a:prstGeom prst="rect">
            <a:avLst/>
          </a:prstGeom>
          <a:noFill/>
        </p:spPr>
      </p:pic>
      <p:pic>
        <p:nvPicPr>
          <p:cNvPr id="3082" name="Picture 10" descr="C:\Users\Lubovcov\Desktop\Национальный проект\2021 год\ТЕХНИКА\IMG-20210515-WA0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5042" y="4291423"/>
            <a:ext cx="2929467" cy="2243667"/>
          </a:xfrm>
          <a:prstGeom prst="rect">
            <a:avLst/>
          </a:prstGeom>
          <a:noFill/>
        </p:spPr>
      </p:pic>
      <p:sp>
        <p:nvSpPr>
          <p:cNvPr id="20" name="Rectangle 8"/>
          <p:cNvSpPr>
            <a:spLocks noRot="1" noChangeArrowheads="1"/>
          </p:cNvSpPr>
          <p:nvPr/>
        </p:nvSpPr>
        <p:spPr bwMode="auto">
          <a:xfrm>
            <a:off x="6316910" y="4397593"/>
            <a:ext cx="2628307" cy="217018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 </a:t>
            </a:r>
            <a:r>
              <a:rPr lang="ru-RU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года (</a:t>
            </a: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2019-2022)</a:t>
            </a:r>
            <a:endParaRPr lang="ru-RU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268 </a:t>
            </a:r>
            <a:r>
              <a:rPr lang="ru-RU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единиц</a:t>
            </a:r>
          </a:p>
          <a:p>
            <a:pPr algn="ctr" eaLnBrk="1" hangingPunct="1">
              <a:defRPr/>
            </a:pPr>
            <a:endParaRPr lang="ru-RU" sz="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ФИНАНСИРОВАНИЕ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ВСЕГО </a:t>
            </a:r>
          </a:p>
          <a:p>
            <a:pPr algn="ctr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175,3 </a:t>
            </a:r>
            <a:r>
              <a:rPr lang="ru-RU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млн. рублей, </a:t>
            </a:r>
          </a:p>
          <a:p>
            <a:pPr algn="ctr" eaLnBrk="1" hangingPunct="1">
              <a:defRPr/>
            </a:pPr>
            <a:r>
              <a:rPr lang="ru-RU" sz="16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средства федерального бюджета </a:t>
            </a:r>
            <a:endParaRPr lang="ru-RU" sz="1600" b="1" i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b="1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164,7 </a:t>
            </a:r>
            <a:r>
              <a:rPr lang="ru-RU" sz="16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pic>
        <p:nvPicPr>
          <p:cNvPr id="140291" name="Picture 3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808" y="2099144"/>
            <a:ext cx="3427012" cy="191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7014" y="2112398"/>
            <a:ext cx="2711394" cy="180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69736" y="3745064"/>
            <a:ext cx="2824901" cy="132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83F4-B040-4CE1-AC99-E4EADC66DCB5}" type="slidenum">
              <a:rPr lang="ru-RU"/>
              <a:pPr/>
              <a:t>19</a:t>
            </a:fld>
            <a:endParaRPr lang="ru-RU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18470" name="Picture 4" descr="Flag_line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1" name="Picture 6" descr="photo310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8" name="Picture 10" descr="back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1092200" y="0"/>
            <a:ext cx="805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992231"/>
            <a:ext cx="9143999" cy="461665"/>
          </a:xfrm>
          <a:prstGeom prst="rect">
            <a:avLst/>
          </a:prstGeom>
          <a:solidFill>
            <a:srgbClr val="00B0F0">
              <a:alpha val="27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Арктический учебный центр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Диспетчер\Desktop\Учебный центр\Учебный центр 7.png"/>
          <p:cNvPicPr>
            <a:picLocks noChangeAspect="1" noChangeArrowheads="1"/>
          </p:cNvPicPr>
          <p:nvPr/>
        </p:nvPicPr>
        <p:blipFill>
          <a:blip r:embed="rId5" cstate="print"/>
          <a:srcRect l="6547" t="4371" r="6551" b="24371"/>
          <a:stretch>
            <a:fillRect/>
          </a:stretch>
        </p:blipFill>
        <p:spPr bwMode="auto">
          <a:xfrm>
            <a:off x="127377" y="1490804"/>
            <a:ext cx="3794966" cy="3672408"/>
          </a:xfrm>
          <a:prstGeom prst="rect">
            <a:avLst/>
          </a:prstGeom>
          <a:noFill/>
        </p:spPr>
      </p:pic>
      <p:pic>
        <p:nvPicPr>
          <p:cNvPr id="18" name="Picture 3" descr="C:\Users\Диспетчер\Desktop\Учебный центр\Учебный центр 5.png"/>
          <p:cNvPicPr>
            <a:picLocks noChangeAspect="1" noChangeArrowheads="1"/>
          </p:cNvPicPr>
          <p:nvPr/>
        </p:nvPicPr>
        <p:blipFill>
          <a:blip r:embed="rId6" cstate="print"/>
          <a:srcRect l="6635" t="4440" r="6342" b="23633"/>
          <a:stretch>
            <a:fillRect/>
          </a:stretch>
        </p:blipFill>
        <p:spPr bwMode="auto">
          <a:xfrm>
            <a:off x="3986484" y="1499320"/>
            <a:ext cx="2250250" cy="1800200"/>
          </a:xfrm>
          <a:prstGeom prst="rect">
            <a:avLst/>
          </a:prstGeom>
          <a:noFill/>
        </p:spPr>
      </p:pic>
      <p:pic>
        <p:nvPicPr>
          <p:cNvPr id="19" name="Picture 4" descr="C:\Users\Диспетчер\Desktop\Учебный центр\Учебный центр 6.png"/>
          <p:cNvPicPr>
            <a:picLocks noChangeAspect="1" noChangeArrowheads="1"/>
          </p:cNvPicPr>
          <p:nvPr/>
        </p:nvPicPr>
        <p:blipFill>
          <a:blip r:embed="rId7" cstate="print"/>
          <a:srcRect l="5991" t="4219" r="6061" b="23963"/>
          <a:stretch>
            <a:fillRect/>
          </a:stretch>
        </p:blipFill>
        <p:spPr bwMode="auto">
          <a:xfrm>
            <a:off x="4019550" y="3362003"/>
            <a:ext cx="2206610" cy="1800200"/>
          </a:xfrm>
          <a:prstGeom prst="rect">
            <a:avLst/>
          </a:prstGeom>
          <a:noFill/>
        </p:spPr>
      </p:pic>
      <p:grpSp>
        <p:nvGrpSpPr>
          <p:cNvPr id="20" name="Группа 33"/>
          <p:cNvGrpSpPr/>
          <p:nvPr/>
        </p:nvGrpSpPr>
        <p:grpSpPr>
          <a:xfrm>
            <a:off x="6615198" y="1509071"/>
            <a:ext cx="2166851" cy="3615379"/>
            <a:chOff x="9079064" y="1146649"/>
            <a:chExt cx="2860513" cy="4353289"/>
          </a:xfrm>
        </p:grpSpPr>
        <p:pic>
          <p:nvPicPr>
            <p:cNvPr id="21" name="Picture 2" descr="C:\Users\Диспетчер\Desktop\Безымянный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/>
            </a:blip>
            <a:srcRect l="35437" t="18852" r="33242" b="9790"/>
            <a:stretch/>
          </p:blipFill>
          <p:spPr bwMode="auto">
            <a:xfrm>
              <a:off x="9079064" y="1146649"/>
              <a:ext cx="2860513" cy="43532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2" name="Овал 21"/>
            <p:cNvSpPr/>
            <p:nvPr/>
          </p:nvSpPr>
          <p:spPr>
            <a:xfrm>
              <a:off x="10308485" y="2037068"/>
              <a:ext cx="273050" cy="304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0021148" y="4331005"/>
              <a:ext cx="273050" cy="304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6724650" y="5600700"/>
            <a:ext cx="981075" cy="769441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</a:rPr>
              <a:t> 88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89342" y="5591176"/>
            <a:ext cx="987934" cy="784830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endParaRPr lang="ru-RU" sz="1200" b="1" dirty="0" smtClean="0">
              <a:latin typeface="Myriad Pro" panose="020B0503030403020204" charset="0"/>
              <a:cs typeface="Arial" panose="020B0604020202020204" pitchFamily="34" charset="0"/>
            </a:endParaRPr>
          </a:p>
          <a:p>
            <a:r>
              <a:rPr lang="ru-RU" sz="1050" b="1" dirty="0" smtClean="0">
                <a:solidFill>
                  <a:schemeClr val="accent1"/>
                </a:solidFill>
                <a:latin typeface="Myriad Pro" panose="020B0503030403020204" charset="0"/>
                <a:cs typeface="Arial" panose="020B0604020202020204" pitchFamily="34" charset="0"/>
              </a:rPr>
              <a:t>МЛН. </a:t>
            </a:r>
          </a:p>
          <a:p>
            <a:r>
              <a:rPr lang="ru-RU" sz="1050" b="1" dirty="0" smtClean="0">
                <a:solidFill>
                  <a:schemeClr val="accent1"/>
                </a:solidFill>
                <a:latin typeface="Myriad Pro" panose="020B0503030403020204" charset="0"/>
                <a:cs typeface="Arial" panose="020B0604020202020204" pitchFamily="34" charset="0"/>
              </a:rPr>
              <a:t>РУБЛЕЙ</a:t>
            </a:r>
          </a:p>
          <a:p>
            <a:endParaRPr lang="ru-RU" sz="1200" b="1" dirty="0" smtClean="0">
              <a:latin typeface="Myriad Pro" panose="020B0503030403020204" charset="0"/>
              <a:cs typeface="Arial" panose="020B0604020202020204" pitchFamily="34" charset="0"/>
            </a:endParaRPr>
          </a:p>
        </p:txBody>
      </p:sp>
      <p:sp>
        <p:nvSpPr>
          <p:cNvPr id="26" name="object 15"/>
          <p:cNvSpPr txBox="1">
            <a:spLocks noChangeArrowheads="1"/>
          </p:cNvSpPr>
          <p:nvPr/>
        </p:nvSpPr>
        <p:spPr bwMode="auto">
          <a:xfrm>
            <a:off x="190500" y="5266827"/>
            <a:ext cx="1457325" cy="16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0098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000"/>
              </a:lnSpc>
              <a:spcBef>
                <a:spcPts val="88"/>
              </a:spcBef>
              <a:buFontTx/>
              <a:buNone/>
            </a:pPr>
            <a:endParaRPr lang="ru-RU" altLang="ru-RU" sz="4000" dirty="0" smtClean="0">
              <a:solidFill>
                <a:srgbClr val="1F3C0C"/>
              </a:solidFill>
              <a:latin typeface="Myriad Pro" panose="020B050303040302020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  <a:spcBef>
                <a:spcPts val="88"/>
              </a:spcBef>
              <a:buFontTx/>
              <a:buNone/>
            </a:pPr>
            <a:endParaRPr lang="ru-RU" altLang="ru-RU" sz="4400" dirty="0" smtClean="0">
              <a:solidFill>
                <a:srgbClr val="1F3C0C"/>
              </a:solidFill>
              <a:latin typeface="Myriad Pro" panose="020B050303040302020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  <a:spcBef>
                <a:spcPts val="88"/>
              </a:spcBef>
              <a:buFontTx/>
              <a:buNone/>
            </a:pPr>
            <a:endParaRPr lang="ru-RU" altLang="ru-RU" sz="4400" dirty="0" smtClean="0">
              <a:solidFill>
                <a:srgbClr val="1F3C0C"/>
              </a:solidFill>
              <a:latin typeface="Myriad Pro" panose="020B050303040302020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  <a:spcBef>
                <a:spcPts val="88"/>
              </a:spcBef>
              <a:buFontTx/>
              <a:buNone/>
            </a:pPr>
            <a:r>
              <a:rPr lang="ru-RU" altLang="ru-RU" sz="4400" b="1" dirty="0" smtClean="0">
                <a:solidFill>
                  <a:srgbClr val="000066"/>
                </a:solidFill>
                <a:latin typeface="Myriad Pro" panose="020B0503030403020204" charset="0"/>
                <a:cs typeface="Arial" panose="020B0604020202020204" pitchFamily="34" charset="0"/>
              </a:rPr>
              <a:t>320</a:t>
            </a:r>
            <a:r>
              <a:rPr lang="ru-RU" altLang="ru-RU" sz="4400" b="1" dirty="0" smtClean="0">
                <a:solidFill>
                  <a:srgbClr val="002060"/>
                </a:solidFill>
                <a:latin typeface="Myriad Pro" panose="020B0503030403020204" charset="0"/>
                <a:cs typeface="Arial" panose="020B0604020202020204" pitchFamily="34" charset="0"/>
              </a:rPr>
              <a:t> </a:t>
            </a:r>
            <a:endParaRPr lang="ru-RU" altLang="ru-RU" sz="4400" dirty="0" smtClean="0">
              <a:solidFill>
                <a:srgbClr val="096713"/>
              </a:solidFill>
              <a:latin typeface="Myriad Pro" panose="020B050303040302020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  <a:spcBef>
                <a:spcPts val="88"/>
              </a:spcBef>
              <a:buFontTx/>
              <a:buNone/>
            </a:pPr>
            <a:endParaRPr lang="ru-RU" altLang="ru-RU" sz="1800" dirty="0" smtClean="0">
              <a:solidFill>
                <a:srgbClr val="096713"/>
              </a:solidFill>
              <a:latin typeface="Myriad Pro" panose="020B050303040302020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  <a:spcBef>
                <a:spcPts val="88"/>
              </a:spcBef>
              <a:buFontTx/>
              <a:buNone/>
            </a:pPr>
            <a:endParaRPr lang="ru-RU" altLang="ru-RU" sz="1800" dirty="0">
              <a:solidFill>
                <a:srgbClr val="096713"/>
              </a:solidFill>
              <a:latin typeface="Myriad Pro" panose="020B0503030403020204" charset="0"/>
              <a:cs typeface="Arial" panose="020B0604020202020204" pitchFamily="34" charset="0"/>
            </a:endParaRPr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228601" y="5440406"/>
            <a:ext cx="1743074" cy="400110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1495426" y="5735681"/>
            <a:ext cx="1685924" cy="707886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специалистов в год: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3181351" y="5172076"/>
            <a:ext cx="581024" cy="1754326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250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12"/>
          <p:cNvSpPr txBox="1">
            <a:spLocks noChangeArrowheads="1"/>
          </p:cNvSpPr>
          <p:nvPr/>
        </p:nvSpPr>
        <p:spPr bwMode="auto">
          <a:xfrm>
            <a:off x="3609974" y="5200650"/>
            <a:ext cx="3095626" cy="1661993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лесных пожарных, в т. ч.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для других субъектов РФ</a:t>
            </a:r>
          </a:p>
          <a:p>
            <a:pPr>
              <a:buFontTx/>
              <a:buChar char="-"/>
            </a:pPr>
            <a:endParaRPr lang="ru-RU" sz="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парашютистов-пожарных,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т.ч. 20 для других регионов РФ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руководителей тушения лесных пожаров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592E-FC80-4088-90F1-658E5E42353A}" type="slidenum">
              <a:rPr lang="ru-RU"/>
              <a:pPr/>
              <a:t>2</a:t>
            </a:fld>
            <a:endParaRPr lang="ru-RU" dirty="0"/>
          </a:p>
        </p:txBody>
      </p:sp>
      <p:grpSp>
        <p:nvGrpSpPr>
          <p:cNvPr id="6147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51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6153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Rectangle 14"/>
          <p:cNvSpPr>
            <a:spLocks noChangeArrowheads="1"/>
          </p:cNvSpPr>
          <p:nvPr/>
        </p:nvSpPr>
        <p:spPr bwMode="auto">
          <a:xfrm>
            <a:off x="254795" y="2150641"/>
            <a:ext cx="873162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государственной программы:</a:t>
            </a:r>
          </a:p>
          <a:p>
            <a:pPr algn="just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использования, охраны, защиты и воспроизводства лесов и вклада лесного комплекса Архангельской области в социально-экономическое развитие Архангельской области.</a:t>
            </a:r>
          </a:p>
        </p:txBody>
      </p:sp>
      <p:sp>
        <p:nvSpPr>
          <p:cNvPr id="6149" name="Rectangle 17"/>
          <p:cNvSpPr>
            <a:spLocks noChangeArrowheads="1"/>
          </p:cNvSpPr>
          <p:nvPr/>
        </p:nvSpPr>
        <p:spPr bwMode="auto">
          <a:xfrm>
            <a:off x="142612" y="3715575"/>
            <a:ext cx="9001387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Структура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программы:</a:t>
            </a:r>
          </a:p>
          <a:p>
            <a:pPr algn="ctr"/>
            <a:endParaRPr lang="ru-RU" sz="900" b="1" u="sng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1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«Обеспечение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использования лесов»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2 «Воспроизводство лесов» 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подпрограмма № 3 «Охрана и защита лесов» 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4 «Обеспечение реализации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программы Архангельской области «Развитие лесного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комплекса Архангельской области»</a:t>
            </a:r>
            <a:endParaRPr lang="ru-RU" sz="2000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1092200" y="165100"/>
            <a:ext cx="755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34104"/>
            <a:ext cx="9144000" cy="830997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Архангельской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лесного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комплекса Архангельской области 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E1A0-29E8-437A-8D65-50B5FEDA0F64}" type="slidenum">
              <a:rPr lang="ru-RU"/>
              <a:pPr/>
              <a:t>20</a:t>
            </a:fld>
            <a:endParaRPr lang="ru-RU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9496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19498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9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1092200" y="0"/>
            <a:ext cx="805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0" y="992231"/>
            <a:ext cx="9143999" cy="830997"/>
          </a:xfrm>
          <a:prstGeom prst="rect">
            <a:avLst/>
          </a:prstGeom>
          <a:solidFill>
            <a:srgbClr val="00B0F0">
              <a:alpha val="27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профилактики возникновения, локализация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ликвидация очагов вредных организмов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Group 95"/>
          <p:cNvGraphicFramePr>
            <a:graphicFrameLocks noGrp="1"/>
          </p:cNvGraphicFramePr>
          <p:nvPr/>
        </p:nvGraphicFramePr>
        <p:xfrm>
          <a:off x="338890" y="1959224"/>
          <a:ext cx="8408068" cy="1734470"/>
        </p:xfrm>
        <a:graphic>
          <a:graphicData uri="http://schemas.openxmlformats.org/drawingml/2006/table">
            <a:tbl>
              <a:tblPr/>
              <a:tblGrid>
                <a:gridCol w="3542919"/>
                <a:gridCol w="721215"/>
                <a:gridCol w="1222399"/>
                <a:gridCol w="1576895"/>
                <a:gridCol w="1344640"/>
              </a:tblGrid>
              <a:tr h="313389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8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 </a:t>
                      </a: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8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8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от плана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8000"/>
                      </a:srgbClr>
                    </a:solidFill>
                  </a:tcPr>
                </a:tc>
              </a:tr>
              <a:tr h="4987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Лесопатологическое обследование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Санитарно-оздоровительные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Picture 5" descr="B:\СимоноваЛН\Documents\Доклады + совещания\2022\02  ИТОГИ ОЗВЛ и планы на 2022\Для подготовки доклада\dN8gqv4GN1M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299" y="4025149"/>
            <a:ext cx="4190164" cy="247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78385" y="3734385"/>
            <a:ext cx="4189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i="1" dirty="0">
                <a:cs typeface="Times New Roman" pitchFamily="18" charset="0"/>
              </a:rPr>
              <a:t>Ветровал в Сурском лесничестве, </a:t>
            </a:r>
            <a:r>
              <a:rPr lang="ru-RU" sz="1600" b="1" i="1" dirty="0">
                <a:solidFill>
                  <a:srgbClr val="000099"/>
                </a:solidFill>
                <a:cs typeface="Times New Roman" pitchFamily="18" charset="0"/>
              </a:rPr>
              <a:t>июль 2020 года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11843" y="3719446"/>
            <a:ext cx="4379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cs typeface="Times New Roman" pitchFamily="18" charset="0"/>
              </a:rPr>
              <a:t>Ветровал в Сурском лесничестве, </a:t>
            </a:r>
          </a:p>
          <a:p>
            <a:pPr algn="ctr"/>
            <a:r>
              <a:rPr lang="ru-RU" sz="1600" b="1" i="1" dirty="0" smtClean="0">
                <a:solidFill>
                  <a:srgbClr val="000099"/>
                </a:solidFill>
                <a:cs typeface="Times New Roman" pitchFamily="18" charset="0"/>
              </a:rPr>
              <a:t>2021 год</a:t>
            </a:r>
            <a:endParaRPr lang="ru-RU" sz="16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6787" y="4059143"/>
            <a:ext cx="4028816" cy="24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659263" y="3999708"/>
            <a:ext cx="1775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000099"/>
                </a:solidFill>
                <a:cs typeface="Times New Roman" pitchFamily="18" charset="0"/>
              </a:rPr>
              <a:t>июль 2022 года</a:t>
            </a:r>
            <a:endParaRPr lang="ru-RU" sz="16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59D0-A238-464A-B167-377798FD44E9}" type="slidenum">
              <a:rPr lang="ru-RU"/>
              <a:pPr/>
              <a:t>21</a:t>
            </a:fld>
            <a:endParaRPr lang="ru-RU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487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20489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1092200" y="165100"/>
            <a:ext cx="755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0" y="1013365"/>
            <a:ext cx="9144000" cy="1569660"/>
          </a:xfrm>
          <a:prstGeom prst="rect">
            <a:avLst/>
          </a:prstGeom>
          <a:solidFill>
            <a:srgbClr val="00B0F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Подпрограмма №4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 государственной программы Архангельской области «Развитие лесного комплекса Архангельской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323850" y="3475566"/>
            <a:ext cx="85725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0" indent="-444500"/>
            <a:r>
              <a:rPr lang="ru-RU" sz="2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Обеспечена </a:t>
            </a:r>
            <a:r>
              <a:rPr lang="ru-RU" sz="2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деятельность:</a:t>
            </a:r>
          </a:p>
          <a:p>
            <a:pPr marL="444500" indent="-444500"/>
            <a:r>
              <a:rPr lang="ru-RU" sz="2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министерства природных ресурсов и лесопромышленного</a:t>
            </a:r>
          </a:p>
          <a:p>
            <a:pPr marL="444500" indent="-444500"/>
            <a:r>
              <a:rPr lang="ru-RU" sz="2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комплекса Архангельской области</a:t>
            </a:r>
          </a:p>
          <a:p>
            <a:pPr marL="444500" indent="-444500"/>
            <a:r>
              <a:rPr lang="ru-RU" sz="2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- 2 территориальных органов министерства </a:t>
            </a:r>
          </a:p>
          <a:p>
            <a:pPr marL="444500" indent="-444500"/>
            <a:r>
              <a:rPr lang="ru-RU" sz="2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- 28 ГКУ Архангельской области – лесничеств</a:t>
            </a:r>
          </a:p>
          <a:p>
            <a:pPr marL="444500" indent="-444500">
              <a:buFont typeface="Arial" charset="0"/>
              <a:buChar char="•"/>
            </a:pPr>
            <a:endParaRPr lang="ru-RU" sz="22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327171" y="2592414"/>
            <a:ext cx="83386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Финансирование: </a:t>
            </a:r>
          </a:p>
          <a:p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план 998 млн.руб. / факт 987млн.руб. (98,9%)</a:t>
            </a:r>
          </a:p>
          <a:p>
            <a:pPr algn="ctr"/>
            <a:endParaRPr lang="ru-RU" sz="20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6E7F-BF49-4B51-8B0E-B3A5DA62CEB2}" type="slidenum">
              <a:rPr lang="ru-RU"/>
              <a:pPr/>
              <a:t>22</a:t>
            </a:fld>
            <a:endParaRPr lang="ru-RU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1567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21569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0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1092200" y="165100"/>
            <a:ext cx="755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0" y="992231"/>
            <a:ext cx="9143999" cy="461665"/>
          </a:xfrm>
          <a:prstGeom prst="rect">
            <a:avLst/>
          </a:prstGeom>
          <a:solidFill>
            <a:srgbClr val="00B0F0">
              <a:alpha val="27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Достижение основных целевых показателей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80975" y="1652631"/>
          <a:ext cx="8845579" cy="4650226"/>
        </p:xfrm>
        <a:graphic>
          <a:graphicData uri="http://schemas.openxmlformats.org/drawingml/2006/table">
            <a:tbl>
              <a:tblPr/>
              <a:tblGrid>
                <a:gridCol w="5848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12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30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28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867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Целевой показатель</a:t>
                      </a:r>
                    </a:p>
                  </a:txBody>
                  <a:tcPr marL="5635" marR="5635" marT="5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5635" marR="5635" marT="5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5635" marR="5635" marT="5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от плана</a:t>
                      </a:r>
                    </a:p>
                  </a:txBody>
                  <a:tcPr marL="5635" marR="5635" marT="5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67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Лесистость территории Архангельской области, %</a:t>
                      </a:r>
                    </a:p>
                  </a:txBody>
                  <a:tcPr marL="5635" marR="5635" marT="5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53,9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90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инвестиции в основной капитал организаций лесного комплекса Архангельской области (ОКВЭД 02, ОКВЭД 16, ОКВЭД 17), млрд. руб.</a:t>
                      </a:r>
                    </a:p>
                  </a:txBody>
                  <a:tcPr marL="5635" marR="5635" marT="5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10,15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98,54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19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платежей в бюджетную систему Российской Федерации от использования лесов, руб./га</a:t>
                      </a:r>
                    </a:p>
                  </a:txBody>
                  <a:tcPr marL="5635" marR="5635" marT="5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101,8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97,6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69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лесоперерабатывающими организациями Архангельской области в расчете на одного работающего (ОКВЭД 16, ОКВЭД 17), тыс. руб.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чел.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635" marR="5635" marT="5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12000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12458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103,8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51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площади земель лесного фонда, переданных в пользование, в общей площади земель лесного фонда, %</a:t>
                      </a:r>
                    </a:p>
                    <a:p>
                      <a:pPr algn="l" rtl="0" fontAlgn="t"/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635" marR="5635" marT="5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70,1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74,5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106,3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031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фактического объема заготовки древесины к установленному допустимому объему изъятия древесины, % </a:t>
                      </a:r>
                    </a:p>
                  </a:txBody>
                  <a:tcPr marL="5635" marR="5635" marT="5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55,6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51,9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93,3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039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лесных пожаров, ликвидированных в течение первых суток с момента обнаружения, в общем количестве лесных пожаров, %</a:t>
                      </a:r>
                    </a:p>
                  </a:txBody>
                  <a:tcPr marL="5635" marR="5635" marT="5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55,3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90,6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163,8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237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лесных пожаров на землях лесного фонда, га</a:t>
                      </a:r>
                    </a:p>
                  </a:txBody>
                  <a:tcPr marL="5635" marR="5635" marT="5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639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3001,5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Более 4,7 раза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</a:tr>
              <a:tr h="64500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площади лесовосстановления и лесоразведения к площади вырубленных и погибших лесных насаждений (в рамках  реализации федерального проекта "Сохранение лесов" национального проекта "Экология"), %</a:t>
                      </a:r>
                    </a:p>
                  </a:txBody>
                  <a:tcPr marL="5635" marR="5635" marT="5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87,8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93,1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106</a:t>
                      </a:r>
                    </a:p>
                  </a:txBody>
                  <a:tcPr marL="5635" marR="5635" marT="5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B3F2-CA7E-483A-9714-E8C99BB352DA}" type="slidenum">
              <a:rPr lang="ru-RU"/>
              <a:pPr/>
              <a:t>23</a:t>
            </a:fld>
            <a:endParaRPr lang="ru-RU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2556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22558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9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55" name="Rectangle 9"/>
          <p:cNvSpPr>
            <a:spLocks noChangeArrowheads="1"/>
          </p:cNvSpPr>
          <p:nvPr/>
        </p:nvSpPr>
        <p:spPr bwMode="auto">
          <a:xfrm>
            <a:off x="1092200" y="165100"/>
            <a:ext cx="755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17693" y="2023031"/>
            <a:ext cx="8875058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spcAft>
                <a:spcPts val="600"/>
              </a:spcAft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Уровень выполнения мероприятий – 0,83</a:t>
            </a:r>
          </a:p>
          <a:p>
            <a:pPr marL="533400" indent="-533400">
              <a:spcAft>
                <a:spcPts val="600"/>
              </a:spcAft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Степень достижения целей и задач – 0,85</a:t>
            </a:r>
          </a:p>
          <a:p>
            <a:pPr marL="533400" indent="-533400">
              <a:spcAft>
                <a:spcPts val="600"/>
              </a:spcAft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Уровень расходования средств – 0,90</a:t>
            </a:r>
          </a:p>
          <a:p>
            <a:pPr marL="533400" indent="-533400">
              <a:spcAft>
                <a:spcPts val="600"/>
              </a:spcAft>
            </a:pP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spcAft>
                <a:spcPts val="600"/>
              </a:spcAft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Оценка реализации по исполнителю – 84,8</a:t>
            </a:r>
          </a:p>
          <a:p>
            <a:pPr marL="533400" indent="-533400">
              <a:spcAft>
                <a:spcPts val="600"/>
              </a:spcAft>
              <a:buFont typeface="Arial" charset="0"/>
              <a:buChar char="•"/>
            </a:pP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spcAft>
                <a:spcPts val="600"/>
              </a:spcAft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Интегральная оценка эффективности реализации программы </a:t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82,0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(средняя)</a:t>
            </a:r>
            <a:endParaRPr lang="ru-RU" sz="20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0668" y="992231"/>
            <a:ext cx="8917497" cy="830997"/>
          </a:xfrm>
          <a:prstGeom prst="rect">
            <a:avLst/>
          </a:prstGeom>
          <a:solidFill>
            <a:srgbClr val="00B0F0">
              <a:alpha val="27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программы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830E-302B-4F2C-BCD9-DBF777A6BFCD}" type="slidenum">
              <a:rPr lang="ru-RU"/>
              <a:pPr/>
              <a:t>24</a:t>
            </a:fld>
            <a:endParaRPr lang="ru-RU"/>
          </a:p>
        </p:txBody>
      </p:sp>
      <p:grpSp>
        <p:nvGrpSpPr>
          <p:cNvPr id="23555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3558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23560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1092200" y="165100"/>
            <a:ext cx="755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850900" y="3048000"/>
            <a:ext cx="7505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</a:rPr>
              <a:t>Благодарю за внимание!</a:t>
            </a:r>
            <a:endParaRPr lang="ru-RU" sz="36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592E-FC80-4088-90F1-658E5E42353A}" type="slidenum">
              <a:rPr lang="ru-RU"/>
              <a:pPr/>
              <a:t>3</a:t>
            </a:fld>
            <a:endParaRPr lang="ru-RU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51" name="Picture 10" descr="back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6153" name="Picture 4" descr="Flag_line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6" descr="photo310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9" name="Rectangle 17"/>
          <p:cNvSpPr>
            <a:spLocks noChangeArrowheads="1"/>
          </p:cNvSpPr>
          <p:nvPr/>
        </p:nvSpPr>
        <p:spPr bwMode="auto">
          <a:xfrm>
            <a:off x="335560" y="2533476"/>
            <a:ext cx="880843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Финансирование  программы (план / факт)</a:t>
            </a:r>
          </a:p>
          <a:p>
            <a:r>
              <a:rPr lang="ru-RU" sz="2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5,55 млрд.руб. / 5,67 млрд.руб. (102 %), из них:</a:t>
            </a:r>
          </a:p>
          <a:p>
            <a:endParaRPr lang="ru-RU" sz="22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Федеральный бюджет – 1145 млн. рублей / 1138 млн. рублей (99%)</a:t>
            </a:r>
          </a:p>
          <a:p>
            <a:endParaRPr lang="ru-RU" sz="22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Областной бюджет – 887 млн. рублей / 880млн. рублей (99%)</a:t>
            </a:r>
          </a:p>
          <a:p>
            <a:endParaRPr lang="ru-RU" sz="22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Внебюджетные </a:t>
            </a:r>
          </a:p>
          <a:p>
            <a:r>
              <a:rPr lang="ru-RU" sz="2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источники –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3520 млн. рублей / 3650 млн. рублей  (104%)</a:t>
            </a: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1092200" y="165100"/>
            <a:ext cx="755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992159"/>
            <a:ext cx="9144000" cy="830997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Архангельской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лесного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комплекса Архангельской области»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68CB705-E7D2-4F1F-AC57-8D8922F317DA}" type="slidenum"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hangingPunct="1"/>
              <a:t>4</a:t>
            </a:fld>
            <a:endParaRPr lang="ru-RU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76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178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9257" name="Rectangle 9"/>
          <p:cNvSpPr>
            <a:spLocks noRot="1" noChangeArrowheads="1"/>
          </p:cNvSpPr>
          <p:nvPr/>
        </p:nvSpPr>
        <p:spPr bwMode="auto">
          <a:xfrm>
            <a:off x="457200" y="244475"/>
            <a:ext cx="8385175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ru-RU" sz="44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7173" name="Text Box 627"/>
          <p:cNvSpPr txBox="1">
            <a:spLocks noChangeArrowheads="1"/>
          </p:cNvSpPr>
          <p:nvPr/>
        </p:nvSpPr>
        <p:spPr bwMode="auto">
          <a:xfrm>
            <a:off x="1" y="1050722"/>
            <a:ext cx="9143999" cy="461665"/>
          </a:xfrm>
          <a:prstGeom prst="rect">
            <a:avLst/>
          </a:prstGeom>
          <a:solidFill>
            <a:srgbClr val="00B0F0">
              <a:alpha val="27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Подпрограмма №1 «Обеспечение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лесов»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Box 14"/>
          <p:cNvSpPr txBox="1">
            <a:spLocks noChangeArrowheads="1"/>
          </p:cNvSpPr>
          <p:nvPr/>
        </p:nvSpPr>
        <p:spPr bwMode="auto">
          <a:xfrm>
            <a:off x="196085" y="2999302"/>
            <a:ext cx="8947915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4500" indent="-444500">
              <a:spcAft>
                <a:spcPts val="600"/>
              </a:spcAft>
            </a:pPr>
            <a:r>
              <a:rPr lang="ru-RU" sz="2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Мероприятие № 1 - организация </a:t>
            </a:r>
            <a:r>
              <a:rPr lang="ru-RU" sz="2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2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лесов</a:t>
            </a:r>
          </a:p>
          <a:p>
            <a:pPr marL="444500" indent="-444500">
              <a:spcAft>
                <a:spcPts val="600"/>
              </a:spcAft>
            </a:pP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план 772 млн.руб. / факт 704 млн.руб. (91 %)</a:t>
            </a:r>
          </a:p>
          <a:p>
            <a:pPr marL="444500" indent="-444500">
              <a:spcAft>
                <a:spcPts val="600"/>
              </a:spcAft>
            </a:pPr>
            <a:endParaRPr lang="ru-RU" sz="22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444500">
              <a:spcAft>
                <a:spcPts val="600"/>
              </a:spcAft>
            </a:pPr>
            <a:r>
              <a:rPr lang="ru-RU" sz="2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Мероприятие № 2 – проведение мероприятий лесоустройства, ведение государственного лесного реестра, осуществление государственного учета лесных участков</a:t>
            </a:r>
          </a:p>
          <a:p>
            <a:pPr marL="444500" indent="-444500">
              <a:spcAft>
                <a:spcPts val="600"/>
              </a:spcAft>
            </a:pP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план 499 млн.руб. / факт 222 млн.руб. (44  %)</a:t>
            </a:r>
            <a:endParaRPr lang="ru-RU" sz="22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444500">
              <a:spcAft>
                <a:spcPts val="600"/>
              </a:spcAft>
            </a:pPr>
            <a:endParaRPr lang="ru-RU" sz="22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1092200" y="165100"/>
            <a:ext cx="755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85226" y="1771147"/>
            <a:ext cx="88587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Финансирование подпрограммы:</a:t>
            </a:r>
            <a:endParaRPr lang="ru-RU" sz="22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план 1271 млн.руб. / факт 926 млн.руб. (72,8%)</a:t>
            </a:r>
          </a:p>
          <a:p>
            <a:endParaRPr lang="ru-RU" sz="20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EE79-7694-48DB-9B41-345AC85494BE}" type="slidenum">
              <a:rPr lang="ru-RU"/>
              <a:pPr/>
              <a:t>5</a:t>
            </a:fld>
            <a:endParaRPr lang="ru-RU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199" name="Picture 10" descr="back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8201" name="Picture 4" descr="Flag_line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6" descr="photo310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19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90975670"/>
              </p:ext>
            </p:extLst>
          </p:nvPr>
        </p:nvGraphicFramePr>
        <p:xfrm>
          <a:off x="163513" y="2063750"/>
          <a:ext cx="5915025" cy="4294188"/>
        </p:xfrm>
        <a:graphic>
          <a:graphicData uri="http://schemas.openxmlformats.org/presentationml/2006/ole">
            <p:oleObj spid="_x0000_s116743" name="Лист" r:id="rId6" imgW="6915150" imgH="3276600" progId="Excel.Sheet.8">
              <p:embed/>
            </p:oleObj>
          </a:graphicData>
        </a:graphic>
      </p:graphicFrame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1092200" y="165100"/>
            <a:ext cx="755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647907" y="1133475"/>
            <a:ext cx="5733967" cy="677108"/>
          </a:xfrm>
          <a:prstGeom prst="rect">
            <a:avLst/>
          </a:prstGeom>
          <a:solidFill>
            <a:srgbClr val="00B0F0">
              <a:alpha val="27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договоров аренды по видам использования лесов (по количеству договоров)</a:t>
            </a:r>
            <a:endParaRPr lang="ru-RU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8"/>
          <p:cNvSpPr>
            <a:spLocks noRot="1" noChangeArrowheads="1"/>
          </p:cNvSpPr>
          <p:nvPr/>
        </p:nvSpPr>
        <p:spPr bwMode="auto">
          <a:xfrm>
            <a:off x="6107205" y="2457451"/>
            <a:ext cx="2903445" cy="3838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ЗАГОТОВЛЕНО  ДРЕВЕСИНЫ</a:t>
            </a:r>
          </a:p>
          <a:p>
            <a:pPr algn="ctr" eaLnBrk="1" hangingPunct="1">
              <a:defRPr/>
            </a:pPr>
            <a:endParaRPr lang="ru-RU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2022 год </a:t>
            </a:r>
          </a:p>
          <a:p>
            <a:pPr algn="ctr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14,1 млн. </a:t>
            </a:r>
            <a:r>
              <a:rPr lang="ru-RU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кбм</a:t>
            </a: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52 % к допустимому объему изъятия</a:t>
            </a:r>
          </a:p>
          <a:p>
            <a:pPr algn="ctr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___________________</a:t>
            </a:r>
          </a:p>
          <a:p>
            <a:pPr algn="ctr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2021 год</a:t>
            </a:r>
          </a:p>
          <a:p>
            <a:pPr algn="ctr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16,1 млн. </a:t>
            </a:r>
            <a:r>
              <a:rPr lang="ru-RU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кбм</a:t>
            </a: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68CB705-E7D2-4F1F-AC57-8D8922F317DA}" type="slidenum"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hangingPunct="1"/>
              <a:t>6</a:t>
            </a:fld>
            <a:endParaRPr lang="ru-RU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76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178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9257" name="Rectangle 9"/>
          <p:cNvSpPr>
            <a:spLocks noRot="1" noChangeArrowheads="1"/>
          </p:cNvSpPr>
          <p:nvPr/>
        </p:nvSpPr>
        <p:spPr bwMode="auto">
          <a:xfrm>
            <a:off x="457200" y="244475"/>
            <a:ext cx="8385175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ru-RU" sz="44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7173" name="Text Box 627"/>
          <p:cNvSpPr txBox="1">
            <a:spLocks noChangeArrowheads="1"/>
          </p:cNvSpPr>
          <p:nvPr/>
        </p:nvSpPr>
        <p:spPr bwMode="auto">
          <a:xfrm>
            <a:off x="1" y="1050722"/>
            <a:ext cx="9143999" cy="461665"/>
          </a:xfrm>
          <a:prstGeom prst="rect">
            <a:avLst/>
          </a:prstGeom>
          <a:solidFill>
            <a:srgbClr val="00B0F0">
              <a:alpha val="27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Подпрограмма №1 «Обеспечение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лесов»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1092200" y="165100"/>
            <a:ext cx="755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  <p:sp>
        <p:nvSpPr>
          <p:cNvPr id="13" name="Заголовок 10"/>
          <p:cNvSpPr txBox="1">
            <a:spLocks/>
          </p:cNvSpPr>
          <p:nvPr/>
        </p:nvSpPr>
        <p:spPr bwMode="auto">
          <a:xfrm>
            <a:off x="0" y="1628775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defTabSz="1028700" eaLnBrk="0" hangingPunct="0"/>
            <a:r>
              <a:rPr lang="ru-RU" sz="1800" b="1" dirty="0">
                <a:solidFill>
                  <a:srgbClr val="990000"/>
                </a:solidFill>
              </a:rPr>
              <a:t>Основные итоги работы лесопромышленного комплекса </a:t>
            </a:r>
          </a:p>
          <a:p>
            <a:pPr algn="ctr" defTabSz="1028700" eaLnBrk="0" hangingPunct="0"/>
            <a:r>
              <a:rPr lang="ru-RU" sz="1800" b="1" dirty="0">
                <a:solidFill>
                  <a:srgbClr val="990000"/>
                </a:solidFill>
              </a:rPr>
              <a:t>Архангельской области </a:t>
            </a:r>
            <a:r>
              <a:rPr lang="ru-RU" sz="1800" b="1" dirty="0" smtClean="0">
                <a:solidFill>
                  <a:srgbClr val="990000"/>
                </a:solidFill>
              </a:rPr>
              <a:t>за 2022 год</a:t>
            </a:r>
            <a:endParaRPr lang="ru-RU" sz="1800" b="1" dirty="0">
              <a:solidFill>
                <a:srgbClr val="990000"/>
              </a:solidFill>
            </a:endParaRPr>
          </a:p>
        </p:txBody>
      </p:sp>
      <p:sp>
        <p:nvSpPr>
          <p:cNvPr id="14" name="AutoShape 89"/>
          <p:cNvSpPr>
            <a:spLocks noChangeArrowheads="1"/>
          </p:cNvSpPr>
          <p:nvPr/>
        </p:nvSpPr>
        <p:spPr bwMode="auto">
          <a:xfrm>
            <a:off x="344326" y="2366964"/>
            <a:ext cx="3549650" cy="1100311"/>
          </a:xfrm>
          <a:prstGeom prst="downArrowCallout">
            <a:avLst>
              <a:gd name="adj1" fmla="val 102033"/>
              <a:gd name="adj2" fmla="val 106737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5" name="Text Box 88"/>
          <p:cNvSpPr txBox="1">
            <a:spLocks noChangeArrowheads="1"/>
          </p:cNvSpPr>
          <p:nvPr/>
        </p:nvSpPr>
        <p:spPr bwMode="auto">
          <a:xfrm>
            <a:off x="315751" y="2443164"/>
            <a:ext cx="37133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Производство </a:t>
            </a:r>
          </a:p>
          <a:p>
            <a:pPr algn="ctr"/>
            <a:r>
              <a:rPr lang="ru-RU" sz="1800" b="1" dirty="0"/>
              <a:t>важнейших видов продукции </a:t>
            </a:r>
          </a:p>
        </p:txBody>
      </p:sp>
      <p:sp>
        <p:nvSpPr>
          <p:cNvPr id="16" name="AutoShape 89"/>
          <p:cNvSpPr>
            <a:spLocks noChangeArrowheads="1"/>
          </p:cNvSpPr>
          <p:nvPr/>
        </p:nvSpPr>
        <p:spPr bwMode="auto">
          <a:xfrm>
            <a:off x="5021236" y="2309814"/>
            <a:ext cx="3549650" cy="1076877"/>
          </a:xfrm>
          <a:prstGeom prst="downArrowCallout">
            <a:avLst>
              <a:gd name="adj1" fmla="val 102033"/>
              <a:gd name="adj2" fmla="val 106737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Вклад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в экономику области</a:t>
            </a:r>
          </a:p>
        </p:txBody>
      </p:sp>
      <p:graphicFrame>
        <p:nvGraphicFramePr>
          <p:cNvPr id="18" name="Group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16168013"/>
              </p:ext>
            </p:extLst>
          </p:nvPr>
        </p:nvGraphicFramePr>
        <p:xfrm>
          <a:off x="0" y="3574553"/>
          <a:ext cx="4962526" cy="2574858"/>
        </p:xfrm>
        <a:graphic>
          <a:graphicData uri="http://schemas.openxmlformats.org/drawingml/2006/table">
            <a:tbl>
              <a:tblPr/>
              <a:tblGrid>
                <a:gridCol w="30739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20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64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46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Основные виды продукции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к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Пиломатериалы, млн. м</a:t>
                      </a:r>
                      <a:r>
                        <a:rPr kumimoji="0" lang="ru-RU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Целлюлоза по варке, млн.тонн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Бумага, тыс. тонн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Картон, тыс. тонн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Фанера, тыс. м</a:t>
                      </a:r>
                      <a:r>
                        <a:rPr kumimoji="0" lang="ru-RU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Топливные гранулы, тыс. тонн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Text Box 103"/>
          <p:cNvSpPr txBox="1">
            <a:spLocks noChangeArrowheads="1"/>
          </p:cNvSpPr>
          <p:nvPr/>
        </p:nvSpPr>
        <p:spPr bwMode="auto">
          <a:xfrm>
            <a:off x="5172075" y="3537079"/>
            <a:ext cx="36385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/>
              <a:t>О</a:t>
            </a:r>
            <a:r>
              <a:rPr lang="ru-RU" sz="1600" dirty="0" smtClean="0"/>
              <a:t>тгруженная </a:t>
            </a:r>
            <a:r>
              <a:rPr lang="ru-RU" sz="1600" dirty="0"/>
              <a:t>продукция обрабатывающих </a:t>
            </a:r>
            <a:r>
              <a:rPr lang="ru-RU" sz="1600" dirty="0" smtClean="0"/>
              <a:t>отраслей </a:t>
            </a:r>
            <a:r>
              <a:rPr lang="ru-RU" sz="1600" b="1" dirty="0" smtClean="0"/>
              <a:t>50 %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5267324" y="4346451"/>
            <a:ext cx="3705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Инвестиции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экономику Архангельской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области   </a:t>
            </a:r>
            <a:r>
              <a:rPr lang="ru-RU" sz="1600" b="1" dirty="0" smtClean="0"/>
              <a:t>12 %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3"/>
          <p:cNvSpPr>
            <a:spLocks noChangeArrowheads="1"/>
          </p:cNvSpPr>
          <p:nvPr/>
        </p:nvSpPr>
        <p:spPr bwMode="auto">
          <a:xfrm>
            <a:off x="5267325" y="5079622"/>
            <a:ext cx="32136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Налоговые доходы областного бюджета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без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НАО) </a:t>
            </a:r>
            <a:r>
              <a:rPr lang="ru-RU" sz="1600" b="1" dirty="0" smtClean="0"/>
              <a:t>10 </a:t>
            </a:r>
            <a:r>
              <a:rPr lang="ru-RU" sz="1600" b="1" dirty="0"/>
              <a:t>%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4300" y="6110808"/>
            <a:ext cx="4946452" cy="6233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chemeClr val="tx1"/>
                </a:solidFill>
              </a:rPr>
              <a:t>НАЛОГИ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chemeClr val="tx1"/>
                </a:solidFill>
              </a:rPr>
              <a:t>в обл. бюджет 8,3 млрд. руб. или 69 % к 2021 году 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15586" y="6059015"/>
            <a:ext cx="3588939" cy="6233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chemeClr val="tx1"/>
                </a:solidFill>
              </a:rPr>
              <a:t>ИНВЕСТИЦИИ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chemeClr val="tx1"/>
                </a:solidFill>
              </a:rPr>
              <a:t>10,1 млрд. руб. или 60 % к 2021 году </a:t>
            </a:r>
            <a:endParaRPr lang="ru-RU" sz="1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  <a:solidFill>
            <a:schemeClr val="accent1"/>
          </a:solidFill>
        </p:grpSpPr>
        <p:pic>
          <p:nvPicPr>
            <p:cNvPr id="9281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9283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9284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1092200" y="165100"/>
            <a:ext cx="755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  <p:sp>
        <p:nvSpPr>
          <p:cNvPr id="9222" name="TextBox 12"/>
          <p:cNvSpPr txBox="1">
            <a:spLocks noChangeArrowheads="1"/>
          </p:cNvSpPr>
          <p:nvPr/>
        </p:nvSpPr>
        <p:spPr bwMode="auto">
          <a:xfrm>
            <a:off x="0" y="992231"/>
            <a:ext cx="9143999" cy="461963"/>
          </a:xfrm>
          <a:prstGeom prst="rect">
            <a:avLst/>
          </a:prstGeom>
          <a:solidFill>
            <a:srgbClr val="00B0F0">
              <a:alpha val="27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 от использования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лесов в 2022 году,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3252902"/>
              </p:ext>
            </p:extLst>
          </p:nvPr>
        </p:nvGraphicFramePr>
        <p:xfrm>
          <a:off x="377505" y="1585519"/>
          <a:ext cx="8263155" cy="4488627"/>
        </p:xfrm>
        <a:graphic>
          <a:graphicData uri="http://schemas.openxmlformats.org/drawingml/2006/table">
            <a:tbl>
              <a:tblPr/>
              <a:tblGrid>
                <a:gridCol w="37477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69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50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34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0425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показателя  </a:t>
                      </a:r>
                    </a:p>
                  </a:txBody>
                  <a:tcPr marL="6237" marR="6237" marT="6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  </a:t>
                      </a:r>
                    </a:p>
                  </a:txBody>
                  <a:tcPr marL="6237" marR="6237" marT="6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Областной </a:t>
                      </a: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  </a:t>
                      </a:r>
                    </a:p>
                  </a:txBody>
                  <a:tcPr marL="6237" marR="6237" marT="6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  </a:t>
                      </a:r>
                    </a:p>
                  </a:txBody>
                  <a:tcPr marL="6237" marR="6237" marT="6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60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Плата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использование лесов  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1 471,4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1 267,5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2 738,9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66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Доходы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оказания платных услуг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компенсаций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затрат государства  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237" marR="6237" marT="62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66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Денежные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(взыскания) штрафы за 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нарушение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лесного законодательства  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4,6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9,6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93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Прочие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поступления от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денежных </a:t>
                      </a:r>
                    </a:p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взысканий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(штрафов) и иных сумм в 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возмещение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ущерба  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28,4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28,4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95503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ВСЕГО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1 476,0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301,1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2 777,1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47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10249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9257" name="Rectangle 9"/>
          <p:cNvSpPr>
            <a:spLocks noRot="1" noChangeArrowheads="1"/>
          </p:cNvSpPr>
          <p:nvPr/>
        </p:nvSpPr>
        <p:spPr bwMode="auto">
          <a:xfrm>
            <a:off x="636588" y="423863"/>
            <a:ext cx="8385175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ru-RU" sz="44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1284288" y="0"/>
            <a:ext cx="755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0" y="992231"/>
            <a:ext cx="9143999" cy="461665"/>
          </a:xfrm>
          <a:prstGeom prst="rect">
            <a:avLst/>
          </a:prstGeom>
          <a:solidFill>
            <a:srgbClr val="00B0F0">
              <a:alpha val="27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 от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использования лесов в 2021 – 2022 годах, млн. руб.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74212765"/>
              </p:ext>
            </p:extLst>
          </p:nvPr>
        </p:nvGraphicFramePr>
        <p:xfrm>
          <a:off x="514350" y="1650699"/>
          <a:ext cx="8143875" cy="509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F4B72-A845-404F-8503-F9B5225D04A0}" type="slidenum">
              <a:rPr lang="ru-RU"/>
              <a:pPr>
                <a:defRPr/>
              </a:pPr>
              <a:t>9</a:t>
            </a:fld>
            <a:endParaRPr lang="ru-RU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084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3086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15"/>
          <p:cNvSpPr/>
          <p:nvPr/>
        </p:nvSpPr>
        <p:spPr>
          <a:xfrm>
            <a:off x="1090568" y="109058"/>
            <a:ext cx="8053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170333" y="1253067"/>
            <a:ext cx="321734" cy="914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73138"/>
            <a:ext cx="9144000" cy="590368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163732" y="1087422"/>
            <a:ext cx="27093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лесоустройства в 2022 году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%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8">
      <a:dk1>
        <a:srgbClr val="000000"/>
      </a:dk1>
      <a:lt1>
        <a:srgbClr val="EAEAEA"/>
      </a:lt1>
      <a:dk2>
        <a:srgbClr val="000000"/>
      </a:dk2>
      <a:lt2>
        <a:srgbClr val="C1C2CB"/>
      </a:lt2>
      <a:accent1>
        <a:srgbClr val="F1F1F7"/>
      </a:accent1>
      <a:accent2>
        <a:srgbClr val="8C8CB4"/>
      </a:accent2>
      <a:accent3>
        <a:srgbClr val="F3F3F3"/>
      </a:accent3>
      <a:accent4>
        <a:srgbClr val="000000"/>
      </a:accent4>
      <a:accent5>
        <a:srgbClr val="F7F7FA"/>
      </a:accent5>
      <a:accent6>
        <a:srgbClr val="7E7EA3"/>
      </a:accent6>
      <a:hlink>
        <a:srgbClr val="A3FFFF"/>
      </a:hlink>
      <a:folHlink>
        <a:srgbClr val="9E99FF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18871</TotalTime>
  <Words>1745</Words>
  <Application>Microsoft Office PowerPoint</Application>
  <PresentationFormat>Экран (4:3)</PresentationFormat>
  <Paragraphs>484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Трава</vt:lpstr>
      <vt:lpstr>Лист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DLK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совещание</dc:title>
  <dc:creator>Naborshikova</dc:creator>
  <cp:lastModifiedBy>Фокина</cp:lastModifiedBy>
  <cp:revision>1045</cp:revision>
  <dcterms:created xsi:type="dcterms:W3CDTF">2009-04-20T12:55:11Z</dcterms:created>
  <dcterms:modified xsi:type="dcterms:W3CDTF">2023-06-21T12:39:35Z</dcterms:modified>
</cp:coreProperties>
</file>